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87" r:id="rId3"/>
    <p:sldId id="288" r:id="rId4"/>
    <p:sldId id="257" r:id="rId5"/>
    <p:sldId id="258" r:id="rId6"/>
    <p:sldId id="259" r:id="rId7"/>
    <p:sldId id="260" r:id="rId8"/>
    <p:sldId id="261" r:id="rId9"/>
    <p:sldId id="262" r:id="rId10"/>
    <p:sldId id="264" r:id="rId11"/>
    <p:sldId id="263" r:id="rId12"/>
    <p:sldId id="265" r:id="rId13"/>
    <p:sldId id="266" r:id="rId14"/>
    <p:sldId id="267" r:id="rId15"/>
    <p:sldId id="268" r:id="rId16"/>
    <p:sldId id="269" r:id="rId17"/>
    <p:sldId id="270" r:id="rId18"/>
    <p:sldId id="289" r:id="rId19"/>
    <p:sldId id="272" r:id="rId20"/>
    <p:sldId id="273" r:id="rId21"/>
    <p:sldId id="274" r:id="rId22"/>
    <p:sldId id="292" r:id="rId23"/>
    <p:sldId id="293" r:id="rId24"/>
    <p:sldId id="294" r:id="rId25"/>
    <p:sldId id="299" r:id="rId26"/>
    <p:sldId id="300" r:id="rId27"/>
    <p:sldId id="301" r:id="rId28"/>
    <p:sldId id="295" r:id="rId29"/>
    <p:sldId id="276" r:id="rId30"/>
    <p:sldId id="277" r:id="rId31"/>
    <p:sldId id="278" r:id="rId32"/>
    <p:sldId id="297" r:id="rId33"/>
    <p:sldId id="298"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02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4C5EA6-A288-45C8-878C-C5D7AC9695DE}" type="datetimeFigureOut">
              <a:rPr lang="en-US" smtClean="0"/>
              <a:pPr/>
              <a:t>10/7/2011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A0B75D-9236-4CF7-A508-E7DD8605A84F}" type="slidenum">
              <a:rPr lang="en-US" smtClean="0"/>
              <a:pPr/>
              <a:t>‹#›</a:t>
            </a:fld>
            <a:endParaRPr lang="en-US"/>
          </a:p>
        </p:txBody>
      </p:sp>
    </p:spTree>
    <p:extLst>
      <p:ext uri="{BB962C8B-B14F-4D97-AF65-F5344CB8AC3E}">
        <p14:creationId xmlns:p14="http://schemas.microsoft.com/office/powerpoint/2010/main" val="1344885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25</a:t>
            </a:fld>
            <a:endParaRPr lang="en-US"/>
          </a:p>
        </p:txBody>
      </p:sp>
    </p:spTree>
    <p:extLst>
      <p:ext uri="{BB962C8B-B14F-4D97-AF65-F5344CB8AC3E}">
        <p14:creationId xmlns:p14="http://schemas.microsoft.com/office/powerpoint/2010/main" val="8488562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26</a:t>
            </a:fld>
            <a:endParaRPr lang="en-US"/>
          </a:p>
        </p:txBody>
      </p:sp>
    </p:spTree>
    <p:extLst>
      <p:ext uri="{BB962C8B-B14F-4D97-AF65-F5344CB8AC3E}">
        <p14:creationId xmlns:p14="http://schemas.microsoft.com/office/powerpoint/2010/main" val="38198209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27</a:t>
            </a:fld>
            <a:endParaRPr lang="en-US"/>
          </a:p>
        </p:txBody>
      </p:sp>
    </p:spTree>
    <p:extLst>
      <p:ext uri="{BB962C8B-B14F-4D97-AF65-F5344CB8AC3E}">
        <p14:creationId xmlns:p14="http://schemas.microsoft.com/office/powerpoint/2010/main" val="31093902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A0B75D-9236-4CF7-A508-E7DD8605A84F}" type="slidenum">
              <a:rPr lang="en-US" smtClean="0"/>
              <a:pPr/>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5D6D6A2-1F3A-4961-BD96-82E3DDED3647}" type="datetimeFigureOut">
              <a:rPr lang="en-US" smtClean="0"/>
              <a:pPr/>
              <a:t>10/7/2011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D6D6A2-1F3A-4961-BD96-82E3DDED3647}" type="datetimeFigureOut">
              <a:rPr lang="en-US" smtClean="0"/>
              <a:pPr/>
              <a:t>10/7/2011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D6D6A2-1F3A-4961-BD96-82E3DDED3647}" type="datetimeFigureOut">
              <a:rPr lang="en-US" smtClean="0"/>
              <a:pPr/>
              <a:t>10/7/2011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5D6D6A2-1F3A-4961-BD96-82E3DDED3647}" type="datetimeFigureOut">
              <a:rPr lang="en-US" smtClean="0"/>
              <a:pPr/>
              <a:t>10/7/2011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5D6D6A2-1F3A-4961-BD96-82E3DDED3647}" type="datetimeFigureOut">
              <a:rPr lang="en-US" smtClean="0"/>
              <a:pPr/>
              <a:t>10/7/2011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5D6D6A2-1F3A-4961-BD96-82E3DDED3647}" type="datetimeFigureOut">
              <a:rPr lang="en-US" smtClean="0"/>
              <a:pPr/>
              <a:t>10/7/2011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D6D6A2-1F3A-4961-BD96-82E3DDED3647}" type="datetimeFigureOut">
              <a:rPr lang="en-US" smtClean="0"/>
              <a:pPr/>
              <a:t>10/7/2011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D6D6A2-1F3A-4961-BD96-82E3DDED3647}" type="datetimeFigureOut">
              <a:rPr lang="en-US" smtClean="0"/>
              <a:pPr/>
              <a:t>10/7/2011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D6D6A2-1F3A-4961-BD96-82E3DDED3647}" type="datetimeFigureOut">
              <a:rPr lang="en-US" smtClean="0"/>
              <a:pPr/>
              <a:t>10/7/2011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D6D6A2-1F3A-4961-BD96-82E3DDED3647}" type="datetimeFigureOut">
              <a:rPr lang="en-US" smtClean="0"/>
              <a:pPr/>
              <a:t>10/7/2011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D6D6A2-1F3A-4961-BD96-82E3DDED3647}" type="datetimeFigureOut">
              <a:rPr lang="en-US" smtClean="0"/>
              <a:pPr/>
              <a:t>10/7/2011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28D6EB-B322-47FB-8132-2ADB6E2124B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D6D6A2-1F3A-4961-BD96-82E3DDED3647}" type="datetimeFigureOut">
              <a:rPr lang="en-US" smtClean="0"/>
              <a:pPr/>
              <a:t>10/7/2011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8D6EB-B322-47FB-8132-2ADB6E2124B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orinst.ox.ac.uk/staff/ea/chinese/hdeweerdt.html"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isites.harvard.edu/icb/icb.do?keyword=k16229&amp;pageid=icb.page129708" TargetMode="External"/><Relationship Id="rId4" Type="http://schemas.openxmlformats.org/officeDocument/2006/relationships/hyperlink" Target="http://www.fas.harvard.edu/~chgi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50000"/>
            <a:lum bright="-5000" contrast="30000"/>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14348" y="2857496"/>
            <a:ext cx="7772400" cy="1470025"/>
          </a:xfrm>
        </p:spPr>
        <p:txBody>
          <a:bodyPr>
            <a:normAutofit fontScale="90000"/>
          </a:bodyPr>
          <a:lstStyle/>
          <a:p>
            <a:r>
              <a:rPr lang="en-US" b="1" dirty="0" smtClean="0">
                <a:solidFill>
                  <a:srgbClr val="FF0000"/>
                </a:solidFill>
              </a:rPr>
              <a:t>The Production and Circulation of ‘Written Notes’ (</a:t>
            </a:r>
            <a:r>
              <a:rPr lang="en-US" b="1" i="1" dirty="0" err="1" smtClean="0">
                <a:solidFill>
                  <a:srgbClr val="FF0000"/>
                </a:solidFill>
              </a:rPr>
              <a:t>biji</a:t>
            </a:r>
            <a:r>
              <a:rPr lang="en-US" b="1" dirty="0" smtClean="0">
                <a:solidFill>
                  <a:srgbClr val="FF0000"/>
                </a:solidFill>
              </a:rPr>
              <a:t>) –Tables and Figures</a:t>
            </a:r>
            <a:r>
              <a:rPr lang="en-GB" b="1" dirty="0"/>
              <a:t/>
            </a:r>
            <a:br>
              <a:rPr lang="en-GB" b="1" dirty="0"/>
            </a:br>
            <a:endParaRPr lang="en-GB" b="1" dirty="0"/>
          </a:p>
        </p:txBody>
      </p:sp>
      <p:sp>
        <p:nvSpPr>
          <p:cNvPr id="3" name="Subtitle 2"/>
          <p:cNvSpPr>
            <a:spLocks noGrp="1"/>
          </p:cNvSpPr>
          <p:nvPr>
            <p:ph type="subTitle" idx="1"/>
          </p:nvPr>
        </p:nvSpPr>
        <p:spPr>
          <a:xfrm>
            <a:off x="571472" y="3886200"/>
            <a:ext cx="7200928" cy="2757510"/>
          </a:xfrm>
        </p:spPr>
        <p:txBody>
          <a:bodyPr>
            <a:normAutofit fontScale="92500" lnSpcReduction="10000"/>
          </a:bodyPr>
          <a:lstStyle/>
          <a:p>
            <a:pPr algn="l"/>
            <a:endParaRPr lang="en-US" sz="2400" dirty="0" smtClean="0"/>
          </a:p>
          <a:p>
            <a:pPr algn="l"/>
            <a:endParaRPr lang="en-US" sz="2400" dirty="0"/>
          </a:p>
          <a:p>
            <a:pPr algn="l"/>
            <a:endParaRPr lang="en-US" sz="2400" dirty="0" smtClean="0"/>
          </a:p>
          <a:p>
            <a:pPr algn="l"/>
            <a:endParaRPr lang="en-US" sz="2400" b="1" dirty="0" smtClean="0">
              <a:solidFill>
                <a:schemeClr val="bg2">
                  <a:lumMod val="10000"/>
                </a:schemeClr>
              </a:solidFill>
            </a:endParaRPr>
          </a:p>
          <a:p>
            <a:pPr algn="l"/>
            <a:r>
              <a:rPr lang="en-US" sz="2400" b="1" dirty="0" smtClean="0">
                <a:solidFill>
                  <a:schemeClr val="bg2">
                    <a:lumMod val="10000"/>
                  </a:schemeClr>
                </a:solidFill>
              </a:rPr>
              <a:t>Hilde </a:t>
            </a:r>
            <a:r>
              <a:rPr lang="en-US" sz="2400" b="1" dirty="0">
                <a:solidFill>
                  <a:schemeClr val="bg2">
                    <a:lumMod val="10000"/>
                  </a:schemeClr>
                </a:solidFill>
              </a:rPr>
              <a:t>De Weerdt</a:t>
            </a:r>
            <a:endParaRPr lang="en-GB" sz="2400" b="1" dirty="0">
              <a:solidFill>
                <a:schemeClr val="bg2">
                  <a:lumMod val="10000"/>
                </a:schemeClr>
              </a:solidFill>
            </a:endParaRPr>
          </a:p>
          <a:p>
            <a:pPr algn="l"/>
            <a:r>
              <a:rPr lang="en-US" sz="2400" b="1" dirty="0">
                <a:solidFill>
                  <a:schemeClr val="bg2">
                    <a:lumMod val="10000"/>
                  </a:schemeClr>
                </a:solidFill>
              </a:rPr>
              <a:t>University of </a:t>
            </a:r>
            <a:r>
              <a:rPr lang="en-US" sz="2400" b="1" dirty="0" smtClean="0">
                <a:solidFill>
                  <a:schemeClr val="bg2">
                    <a:lumMod val="10000"/>
                  </a:schemeClr>
                </a:solidFill>
              </a:rPr>
              <a:t>Oxford</a:t>
            </a:r>
          </a:p>
          <a:p>
            <a:pPr algn="l"/>
            <a:r>
              <a:rPr lang="en-US" sz="2400" b="1" dirty="0" smtClean="0">
                <a:solidFill>
                  <a:schemeClr val="bg2">
                    <a:lumMod val="10000"/>
                  </a:schemeClr>
                </a:solidFill>
              </a:rPr>
              <a:t>2009-2010, </a:t>
            </a:r>
            <a:r>
              <a:rPr lang="en-US" sz="2400" b="1" dirty="0" err="1" smtClean="0">
                <a:solidFill>
                  <a:schemeClr val="bg2">
                    <a:lumMod val="10000"/>
                  </a:schemeClr>
                </a:solidFill>
              </a:rPr>
              <a:t>upd</a:t>
            </a:r>
            <a:r>
              <a:rPr lang="en-US" sz="2400" b="1" dirty="0" smtClean="0">
                <a:solidFill>
                  <a:schemeClr val="bg2">
                    <a:lumMod val="10000"/>
                  </a:schemeClr>
                </a:solidFill>
              </a:rPr>
              <a:t>. 2011</a:t>
            </a:r>
            <a:endParaRPr lang="en-GB" sz="2400" b="1" dirty="0">
              <a:solidFill>
                <a:schemeClr val="bg2">
                  <a:lumMod val="1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928670"/>
          </a:xfrm>
        </p:spPr>
        <p:txBody>
          <a:bodyPr>
            <a:normAutofit/>
          </a:bodyPr>
          <a:lstStyle/>
          <a:p>
            <a:r>
              <a:rPr lang="en-US" sz="4000" dirty="0" smtClean="0">
                <a:latin typeface="Trebuchet MS" pitchFamily="34" charset="0"/>
              </a:rPr>
              <a:t>Introduction</a:t>
            </a:r>
            <a:endParaRPr lang="en-US" sz="4000" dirty="0">
              <a:latin typeface="Trebuchet MS" pitchFamily="34" charset="0"/>
            </a:endParaRPr>
          </a:p>
        </p:txBody>
      </p:sp>
      <p:sp>
        <p:nvSpPr>
          <p:cNvPr id="3" name="Content Placeholder 2"/>
          <p:cNvSpPr>
            <a:spLocks noGrp="1"/>
          </p:cNvSpPr>
          <p:nvPr>
            <p:ph idx="1"/>
          </p:nvPr>
        </p:nvSpPr>
        <p:spPr>
          <a:xfrm>
            <a:off x="457200" y="857232"/>
            <a:ext cx="8229600" cy="5500726"/>
          </a:xfrm>
        </p:spPr>
        <p:txBody>
          <a:bodyPr>
            <a:noAutofit/>
          </a:bodyPr>
          <a:lstStyle/>
          <a:p>
            <a:r>
              <a:rPr lang="en-US" sz="2200" dirty="0" smtClean="0"/>
              <a:t>This slideshow presents accompanying data for Hilde De Weerdt, “The Production and Circulation of ‘Written Notes’ (</a:t>
            </a:r>
            <a:r>
              <a:rPr lang="en-US" sz="2200" i="1" dirty="0" err="1" smtClean="0"/>
              <a:t>biji</a:t>
            </a:r>
            <a:r>
              <a:rPr lang="en-US" sz="2200" dirty="0" smtClean="0"/>
              <a:t>),” in </a:t>
            </a:r>
            <a:r>
              <a:rPr lang="en-US" sz="2200" dirty="0" err="1" smtClean="0"/>
              <a:t>Michela</a:t>
            </a:r>
            <a:r>
              <a:rPr lang="en-US" sz="2200" dirty="0" smtClean="0"/>
              <a:t> </a:t>
            </a:r>
            <a:r>
              <a:rPr lang="en-US" sz="2200" dirty="0" err="1" smtClean="0"/>
              <a:t>Bussotti</a:t>
            </a:r>
            <a:r>
              <a:rPr lang="en-US" sz="2200" dirty="0" smtClean="0"/>
              <a:t> and Jean-Pierre </a:t>
            </a:r>
            <a:r>
              <a:rPr lang="en-US" sz="2200" dirty="0" err="1" smtClean="0"/>
              <a:t>Drège</a:t>
            </a:r>
            <a:r>
              <a:rPr lang="en-US" sz="2200" dirty="0" smtClean="0"/>
              <a:t>, eds., </a:t>
            </a:r>
            <a:r>
              <a:rPr lang="en-US" sz="2200" i="1" dirty="0" err="1" smtClean="0"/>
              <a:t>Imprimer</a:t>
            </a:r>
            <a:r>
              <a:rPr lang="en-US" sz="2200" i="1" dirty="0" smtClean="0"/>
              <a:t> </a:t>
            </a:r>
            <a:r>
              <a:rPr lang="en-US" sz="2200" i="1" dirty="0" err="1" smtClean="0"/>
              <a:t>autrement</a:t>
            </a:r>
            <a:r>
              <a:rPr lang="en-US" sz="2200" i="1" dirty="0" smtClean="0"/>
              <a:t>: Le </a:t>
            </a:r>
            <a:r>
              <a:rPr lang="en-US" sz="2200" i="1" dirty="0" err="1" smtClean="0"/>
              <a:t>livre</a:t>
            </a:r>
            <a:r>
              <a:rPr lang="en-US" sz="2200" i="1" dirty="0" smtClean="0"/>
              <a:t> non commercial </a:t>
            </a:r>
            <a:r>
              <a:rPr lang="en-US" sz="2200" i="1" dirty="0" err="1" smtClean="0"/>
              <a:t>dans</a:t>
            </a:r>
            <a:r>
              <a:rPr lang="en-US" sz="2200" i="1" dirty="0" smtClean="0"/>
              <a:t> la Chine </a:t>
            </a:r>
            <a:r>
              <a:rPr lang="en-US" sz="2200" i="1" dirty="0" err="1" smtClean="0"/>
              <a:t>impériale</a:t>
            </a:r>
            <a:r>
              <a:rPr lang="en-US" sz="2200" dirty="0" smtClean="0"/>
              <a:t>, </a:t>
            </a:r>
            <a:r>
              <a:rPr lang="en-US" sz="2200" dirty="0" smtClean="0"/>
              <a:t>Paris: </a:t>
            </a:r>
            <a:r>
              <a:rPr lang="en-US" sz="2200" dirty="0" err="1" smtClean="0"/>
              <a:t>l'Ecole</a:t>
            </a:r>
            <a:r>
              <a:rPr lang="en-US" sz="2200" dirty="0" smtClean="0"/>
              <a:t> </a:t>
            </a:r>
            <a:r>
              <a:rPr lang="en-US" sz="2200" dirty="0" err="1" smtClean="0"/>
              <a:t>française</a:t>
            </a:r>
            <a:r>
              <a:rPr lang="en-US" sz="2200" dirty="0" smtClean="0"/>
              <a:t> </a:t>
            </a:r>
            <a:r>
              <a:rPr lang="en-US" sz="2200" dirty="0" err="1" smtClean="0"/>
              <a:t>d'Extrême</a:t>
            </a:r>
            <a:r>
              <a:rPr lang="en-US" sz="2200" dirty="0" smtClean="0"/>
              <a:t>-Orient</a:t>
            </a:r>
            <a:r>
              <a:rPr lang="en-US" sz="2200" dirty="0" smtClean="0"/>
              <a:t>, 2012, </a:t>
            </a:r>
            <a:r>
              <a:rPr lang="en-US" sz="2200" i="1" dirty="0" smtClean="0"/>
              <a:t>forthcoming</a:t>
            </a:r>
            <a:r>
              <a:rPr lang="en-US" sz="2200" dirty="0" smtClean="0"/>
              <a:t>. </a:t>
            </a:r>
          </a:p>
          <a:p>
            <a:r>
              <a:rPr lang="en-US" sz="2200" dirty="0" smtClean="0"/>
              <a:t>It introduces data compiled in Hilde De </a:t>
            </a:r>
            <a:r>
              <a:rPr lang="en-US" sz="2200" dirty="0" err="1" smtClean="0"/>
              <a:t>Weerdt’s</a:t>
            </a:r>
            <a:r>
              <a:rPr lang="en-US" sz="2200" dirty="0" smtClean="0"/>
              <a:t> “</a:t>
            </a:r>
            <a:r>
              <a:rPr lang="en-US" sz="2200" i="1" dirty="0" err="1" smtClean="0"/>
              <a:t>Biji</a:t>
            </a:r>
            <a:r>
              <a:rPr lang="en-US" sz="2200" dirty="0" smtClean="0"/>
              <a:t> in Print Database.” The database wil</a:t>
            </a:r>
            <a:r>
              <a:rPr lang="en-US" sz="2200" dirty="0" smtClean="0"/>
              <a:t>l be available online in early 2012</a:t>
            </a:r>
            <a:r>
              <a:rPr lang="en-US" sz="2200" dirty="0" smtClean="0"/>
              <a:t>.</a:t>
            </a:r>
          </a:p>
          <a:p>
            <a:r>
              <a:rPr lang="en-US" sz="2200" dirty="0" smtClean="0"/>
              <a:t>It presents an overview of the kinds of chronological, geographical, and topical analysis that the database sustains; it also demonstrates how these data can be combined with the </a:t>
            </a:r>
            <a:r>
              <a:rPr lang="en-US" sz="2200" dirty="0" err="1" smtClean="0"/>
              <a:t>prosopographical</a:t>
            </a:r>
            <a:r>
              <a:rPr lang="en-US" sz="2200" dirty="0" smtClean="0"/>
              <a:t> data contained in </a:t>
            </a:r>
            <a:r>
              <a:rPr lang="en-US" sz="2200" i="1" dirty="0" smtClean="0"/>
              <a:t>China Biographical Database </a:t>
            </a:r>
            <a:r>
              <a:rPr lang="en-US" sz="2200" dirty="0" smtClean="0"/>
              <a:t>(CBDB) to conduct analyses of the sociopolitical backgrounds of </a:t>
            </a:r>
            <a:r>
              <a:rPr lang="en-US" sz="2200" i="1" dirty="0" err="1" smtClean="0"/>
              <a:t>biji</a:t>
            </a:r>
            <a:r>
              <a:rPr lang="en-US" sz="2200" dirty="0" smtClean="0"/>
              <a:t> authors and producers. The original report also discussed the changing nature of the network ties among authors and producers; these results will be published in the future.</a:t>
            </a:r>
            <a:endParaRPr lang="en-US" sz="2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rebuchet MS" pitchFamily="34" charset="0"/>
              </a:rPr>
              <a:t>References and Credits</a:t>
            </a:r>
            <a:endParaRPr lang="en-US" sz="4000" dirty="0">
              <a:latin typeface="Trebuchet MS" pitchFamily="34" charset="0"/>
            </a:endParaRPr>
          </a:p>
        </p:txBody>
      </p:sp>
      <p:sp>
        <p:nvSpPr>
          <p:cNvPr id="3" name="Content Placeholder 2"/>
          <p:cNvSpPr>
            <a:spLocks noGrp="1"/>
          </p:cNvSpPr>
          <p:nvPr>
            <p:ph idx="1"/>
          </p:nvPr>
        </p:nvSpPr>
        <p:spPr/>
        <p:txBody>
          <a:bodyPr>
            <a:normAutofit fontScale="85000" lnSpcReduction="10000"/>
          </a:bodyPr>
          <a:lstStyle/>
          <a:p>
            <a:r>
              <a:rPr lang="en-US" sz="2400" dirty="0" smtClean="0"/>
              <a:t>Hilde De Weerdt. “The Production and Circulation of ‘Written Notes’ (</a:t>
            </a:r>
            <a:r>
              <a:rPr lang="en-US" sz="2400" dirty="0" err="1" smtClean="0"/>
              <a:t>biji</a:t>
            </a:r>
            <a:r>
              <a:rPr lang="en-US" sz="2400" dirty="0" smtClean="0"/>
              <a:t>).” In </a:t>
            </a:r>
            <a:r>
              <a:rPr lang="en-US" sz="2400" dirty="0" err="1" smtClean="0"/>
              <a:t>Michela</a:t>
            </a:r>
            <a:r>
              <a:rPr lang="en-US" sz="2400" dirty="0" smtClean="0"/>
              <a:t> </a:t>
            </a:r>
            <a:r>
              <a:rPr lang="en-US" sz="2400" dirty="0" err="1" smtClean="0"/>
              <a:t>Bussotti</a:t>
            </a:r>
            <a:r>
              <a:rPr lang="en-US" sz="2400" dirty="0" smtClean="0"/>
              <a:t> and Jean-Pierre </a:t>
            </a:r>
            <a:r>
              <a:rPr lang="en-US" sz="2400" dirty="0" err="1" smtClean="0"/>
              <a:t>Drège</a:t>
            </a:r>
            <a:r>
              <a:rPr lang="en-US" sz="2400" dirty="0" smtClean="0"/>
              <a:t>, eds., </a:t>
            </a:r>
            <a:r>
              <a:rPr lang="en-US" sz="2400" i="1" dirty="0" err="1" smtClean="0"/>
              <a:t>Imprimer</a:t>
            </a:r>
            <a:r>
              <a:rPr lang="en-US" sz="2400" i="1" dirty="0" smtClean="0"/>
              <a:t> </a:t>
            </a:r>
            <a:r>
              <a:rPr lang="en-US" sz="2400" i="1" dirty="0" err="1" smtClean="0"/>
              <a:t>autrement</a:t>
            </a:r>
            <a:r>
              <a:rPr lang="en-US" sz="2400" i="1" dirty="0" smtClean="0"/>
              <a:t>: Le </a:t>
            </a:r>
            <a:r>
              <a:rPr lang="en-US" sz="2400" i="1" dirty="0" err="1" smtClean="0"/>
              <a:t>livre</a:t>
            </a:r>
            <a:r>
              <a:rPr lang="en-US" sz="2400" i="1" dirty="0" smtClean="0"/>
              <a:t> non commercial </a:t>
            </a:r>
            <a:r>
              <a:rPr lang="en-US" sz="2400" i="1" dirty="0" err="1" smtClean="0"/>
              <a:t>dans</a:t>
            </a:r>
            <a:r>
              <a:rPr lang="en-US" sz="2400" i="1" dirty="0" smtClean="0"/>
              <a:t> la Chine </a:t>
            </a:r>
            <a:r>
              <a:rPr lang="en-US" sz="2400" i="1" dirty="0" err="1" smtClean="0"/>
              <a:t>impériale</a:t>
            </a:r>
            <a:r>
              <a:rPr lang="en-US" sz="2400" dirty="0" smtClean="0"/>
              <a:t>, </a:t>
            </a:r>
            <a:r>
              <a:rPr lang="en-US" sz="2400" dirty="0"/>
              <a:t>Paris: </a:t>
            </a:r>
            <a:r>
              <a:rPr lang="en-US" sz="2400" dirty="0" err="1"/>
              <a:t>l'Ecole</a:t>
            </a:r>
            <a:r>
              <a:rPr lang="en-US" sz="2400" dirty="0"/>
              <a:t> </a:t>
            </a:r>
            <a:r>
              <a:rPr lang="en-US" sz="2400" dirty="0" err="1"/>
              <a:t>française</a:t>
            </a:r>
            <a:r>
              <a:rPr lang="en-US" sz="2400" dirty="0"/>
              <a:t> </a:t>
            </a:r>
            <a:r>
              <a:rPr lang="en-US" sz="2400" dirty="0" err="1"/>
              <a:t>d'Extrême</a:t>
            </a:r>
            <a:r>
              <a:rPr lang="en-US" sz="2400" dirty="0"/>
              <a:t>-Orient, 2012, </a:t>
            </a:r>
            <a:r>
              <a:rPr lang="en-US" sz="2400" i="1" dirty="0" smtClean="0"/>
              <a:t>forthcoming</a:t>
            </a:r>
            <a:r>
              <a:rPr lang="en-US" sz="2400" dirty="0" smtClean="0"/>
              <a:t>.</a:t>
            </a:r>
            <a:endParaRPr lang="en-US" sz="2400" dirty="0" smtClean="0"/>
          </a:p>
          <a:p>
            <a:r>
              <a:rPr lang="en-US" sz="2400" dirty="0" smtClean="0"/>
              <a:t>Hilde De Weerdt. </a:t>
            </a:r>
            <a:r>
              <a:rPr lang="en-US" sz="2400" i="1" dirty="0" err="1" smtClean="0"/>
              <a:t>Biji</a:t>
            </a:r>
            <a:r>
              <a:rPr lang="en-US" sz="2400" i="1" dirty="0" smtClean="0"/>
              <a:t> in Print Database</a:t>
            </a:r>
            <a:r>
              <a:rPr lang="en-US" sz="2400" dirty="0" smtClean="0"/>
              <a:t>. Website under </a:t>
            </a:r>
            <a:r>
              <a:rPr lang="en-US" sz="2400" dirty="0" smtClean="0"/>
              <a:t>development</a:t>
            </a:r>
            <a:r>
              <a:rPr lang="en-US" sz="2400" dirty="0"/>
              <a:t> </a:t>
            </a:r>
            <a:r>
              <a:rPr lang="en-US" sz="2400" dirty="0" smtClean="0"/>
              <a:t>and available in 2012. </a:t>
            </a:r>
            <a:r>
              <a:rPr lang="en-US" sz="2400" dirty="0"/>
              <a:t>Check </a:t>
            </a:r>
            <a:r>
              <a:rPr lang="en-US" sz="2400" dirty="0">
                <a:hlinkClick r:id="rId3"/>
              </a:rPr>
              <a:t>http://</a:t>
            </a:r>
            <a:r>
              <a:rPr lang="en-US" sz="2400" dirty="0" smtClean="0">
                <a:hlinkClick r:id="rId3"/>
              </a:rPr>
              <a:t>www.orinst.ox.ac.uk/staff/ea/chinese/hdeweerdt.html</a:t>
            </a:r>
            <a:r>
              <a:rPr lang="en-US" sz="2400" dirty="0"/>
              <a:t> </a:t>
            </a:r>
            <a:r>
              <a:rPr lang="en-US" sz="2400" dirty="0" smtClean="0"/>
              <a:t>for further information.</a:t>
            </a:r>
            <a:endParaRPr lang="en-US" sz="2400" dirty="0" smtClean="0"/>
          </a:p>
          <a:p>
            <a:r>
              <a:rPr lang="en-US" sz="2400" dirty="0" smtClean="0"/>
              <a:t>Peter </a:t>
            </a:r>
            <a:r>
              <a:rPr lang="en-US" sz="2400" dirty="0" err="1" smtClean="0"/>
              <a:t>Bol</a:t>
            </a:r>
            <a:r>
              <a:rPr lang="en-US" sz="2400" dirty="0" smtClean="0"/>
              <a:t> et al. </a:t>
            </a:r>
            <a:r>
              <a:rPr lang="en-US" sz="2400" i="1" dirty="0" smtClean="0"/>
              <a:t>Hartwell China History Project GIS </a:t>
            </a:r>
            <a:r>
              <a:rPr lang="en-US" sz="2400" dirty="0" smtClean="0"/>
              <a:t>(1992-2001); and id., </a:t>
            </a:r>
            <a:r>
              <a:rPr lang="en-US" sz="2400" i="1" dirty="0" smtClean="0"/>
              <a:t>China Historical GIS </a:t>
            </a:r>
            <a:r>
              <a:rPr lang="en-US" sz="2400" dirty="0" smtClean="0"/>
              <a:t>(2001-).  Data available at </a:t>
            </a:r>
            <a:r>
              <a:rPr lang="en-US" sz="2400" dirty="0" smtClean="0">
                <a:hlinkClick r:id="rId4"/>
              </a:rPr>
              <a:t>http://www.fas.harvard.edu/~chgis/</a:t>
            </a:r>
            <a:r>
              <a:rPr lang="en-US" sz="2400" dirty="0" smtClean="0"/>
              <a:t> (last accessed Oct. 30, 2009)</a:t>
            </a:r>
          </a:p>
          <a:p>
            <a:r>
              <a:rPr lang="en-US" sz="2400" dirty="0" smtClean="0"/>
              <a:t> Peter </a:t>
            </a:r>
            <a:r>
              <a:rPr lang="en-US" sz="2400" dirty="0" err="1" smtClean="0"/>
              <a:t>Bol</a:t>
            </a:r>
            <a:r>
              <a:rPr lang="en-US" sz="2400" dirty="0" smtClean="0"/>
              <a:t> et al. </a:t>
            </a:r>
            <a:r>
              <a:rPr lang="en-US" sz="2400" i="1" dirty="0" smtClean="0"/>
              <a:t>China Biographical Database Project </a:t>
            </a:r>
            <a:r>
              <a:rPr lang="en-US" sz="2400" dirty="0" smtClean="0"/>
              <a:t>(CBDB) (2004-). Data available at </a:t>
            </a:r>
            <a:r>
              <a:rPr lang="en-US" sz="2400" u="sng" dirty="0" smtClean="0">
                <a:hlinkClick r:id="rId5"/>
              </a:rPr>
              <a:t>http://isites.harvard.edu/icb/icb.do?keyword=k16229&amp;pageid=icb.page129708</a:t>
            </a:r>
            <a:r>
              <a:rPr lang="en-US" sz="2400" u="sng" dirty="0" smtClean="0"/>
              <a:t> </a:t>
            </a:r>
            <a:r>
              <a:rPr lang="en-US" sz="2400" dirty="0" smtClean="0"/>
              <a:t>(</a:t>
            </a:r>
            <a:r>
              <a:rPr lang="en-US" sz="2400" i="1" dirty="0" smtClean="0"/>
              <a:t>updated </a:t>
            </a:r>
            <a:r>
              <a:rPr lang="en-US" sz="2400" i="1" dirty="0"/>
              <a:t>edition dated July 5, 2011</a:t>
            </a:r>
            <a:r>
              <a:rPr lang="en-US" sz="2400" dirty="0" smtClean="0"/>
              <a:t>)</a:t>
            </a:r>
            <a:endParaRPr lang="en-US" sz="2400" i="1" dirty="0" smtClean="0"/>
          </a:p>
          <a:p>
            <a:endParaRPr lang="en-US" sz="2400" i="1" dirty="0" smtClean="0"/>
          </a:p>
          <a:p>
            <a:endParaRPr lang="en-US" sz="2400" dirty="0" smtClean="0"/>
          </a:p>
          <a:p>
            <a:endParaRPr lang="en-US"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28596" y="785794"/>
            <a:ext cx="8229600" cy="1143000"/>
          </a:xfrm>
        </p:spPr>
        <p:txBody>
          <a:bodyPr>
            <a:normAutofit/>
          </a:bodyPr>
          <a:lstStyle/>
          <a:p>
            <a:r>
              <a:rPr lang="en-US" sz="2400" dirty="0">
                <a:latin typeface="Trebuchet MS" pitchFamily="34" charset="0"/>
              </a:rPr>
              <a:t>Table 1: Sample </a:t>
            </a:r>
            <a:r>
              <a:rPr lang="en-US" sz="2400" dirty="0" smtClean="0">
                <a:latin typeface="Trebuchet MS" pitchFamily="34" charset="0"/>
              </a:rPr>
              <a:t>survey</a:t>
            </a:r>
            <a:r>
              <a:rPr lang="en-GB" sz="2400" dirty="0">
                <a:latin typeface="Trebuchet MS" pitchFamily="34" charset="0"/>
              </a:rPr>
              <a:t/>
            </a:r>
            <a:br>
              <a:rPr lang="en-GB" sz="2400" dirty="0">
                <a:latin typeface="Trebuchet MS" pitchFamily="34" charset="0"/>
              </a:rPr>
            </a:br>
            <a:endParaRPr lang="en-GB" sz="2400" dirty="0">
              <a:latin typeface="Trebuchet MS"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02568294"/>
              </p:ext>
            </p:extLst>
          </p:nvPr>
        </p:nvGraphicFramePr>
        <p:xfrm>
          <a:off x="142844" y="2857496"/>
          <a:ext cx="8572559" cy="1928826"/>
        </p:xfrm>
        <a:graphic>
          <a:graphicData uri="http://schemas.openxmlformats.org/drawingml/2006/table">
            <a:tbl>
              <a:tblPr/>
              <a:tblGrid>
                <a:gridCol w="2928958"/>
                <a:gridCol w="2705425"/>
                <a:gridCol w="2938176"/>
              </a:tblGrid>
              <a:tr h="1285884">
                <a:tc>
                  <a:txBody>
                    <a:bodyPr/>
                    <a:lstStyle/>
                    <a:p>
                      <a:pPr>
                        <a:spcAft>
                          <a:spcPts val="0"/>
                        </a:spcAft>
                      </a:pPr>
                      <a:r>
                        <a:rPr lang="en-US" sz="2000" dirty="0" smtClean="0">
                          <a:latin typeface="Times New Roman"/>
                          <a:ea typeface="SimSun"/>
                        </a:rPr>
                        <a:t>Number of </a:t>
                      </a:r>
                      <a:r>
                        <a:rPr lang="en-US" sz="2000" dirty="0">
                          <a:latin typeface="Times New Roman"/>
                          <a:ea typeface="SimSun"/>
                        </a:rPr>
                        <a:t>printed editions</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dirty="0">
                          <a:latin typeface="Times New Roman"/>
                          <a:ea typeface="SimSun"/>
                        </a:rPr>
                        <a:t>Number of unique titles</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Number of unique titles </a:t>
                      </a:r>
                      <a:endParaRPr lang="en-GB" sz="2000">
                        <a:latin typeface="Times New Roman"/>
                        <a:ea typeface="SimSun"/>
                      </a:endParaRPr>
                    </a:p>
                    <a:p>
                      <a:pPr>
                        <a:spcAft>
                          <a:spcPts val="0"/>
                        </a:spcAft>
                      </a:pPr>
                      <a:r>
                        <a:rPr lang="en-US" sz="2000">
                          <a:latin typeface="Times New Roman"/>
                          <a:ea typeface="SimSun"/>
                        </a:rPr>
                        <a:t>extant in Song print</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2942">
                <a:tc>
                  <a:txBody>
                    <a:bodyPr/>
                    <a:lstStyle/>
                    <a:p>
                      <a:pPr>
                        <a:spcAft>
                          <a:spcPts val="0"/>
                        </a:spcAft>
                      </a:pPr>
                      <a:r>
                        <a:rPr lang="en-US" sz="2000" dirty="0" smtClean="0">
                          <a:latin typeface="Times New Roman"/>
                          <a:ea typeface="SimSun"/>
                        </a:rPr>
                        <a:t>121</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83</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dirty="0">
                          <a:latin typeface="Times New Roman"/>
                          <a:ea typeface="SimSun"/>
                        </a:rPr>
                        <a:t>53</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24744"/>
            <a:ext cx="8229600" cy="1143000"/>
          </a:xfrm>
        </p:spPr>
        <p:txBody>
          <a:bodyPr>
            <a:normAutofit fontScale="90000"/>
          </a:bodyPr>
          <a:lstStyle/>
          <a:p>
            <a:r>
              <a:rPr lang="en-US" sz="2700" dirty="0">
                <a:latin typeface="Trebuchet MS" pitchFamily="34" charset="0"/>
              </a:rPr>
              <a:t>Table 2. Number of </a:t>
            </a:r>
            <a:r>
              <a:rPr lang="en-US" sz="2700" i="1" dirty="0" err="1">
                <a:latin typeface="Trebuchet MS" pitchFamily="34" charset="0"/>
              </a:rPr>
              <a:t>biji</a:t>
            </a:r>
            <a:r>
              <a:rPr lang="en-US" sz="2700" dirty="0">
                <a:latin typeface="Trebuchet MS" pitchFamily="34" charset="0"/>
              </a:rPr>
              <a:t> imprints by dynastic </a:t>
            </a:r>
            <a:r>
              <a:rPr lang="en-US" sz="2700" dirty="0" smtClean="0">
                <a:latin typeface="Trebuchet MS" pitchFamily="34" charset="0"/>
              </a:rPr>
              <a:t>period</a:t>
            </a:r>
            <a:r>
              <a:rPr lang="en-GB" dirty="0">
                <a:latin typeface="Trebuchet MS" pitchFamily="34" charset="0"/>
              </a:rPr>
              <a:t/>
            </a:r>
            <a:br>
              <a:rPr lang="en-GB" dirty="0">
                <a:latin typeface="Trebuchet MS" pitchFamily="34" charset="0"/>
              </a:rPr>
            </a:br>
            <a:endParaRPr lang="en-GB" dirty="0">
              <a:latin typeface="Trebuchet MS"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05092057"/>
              </p:ext>
            </p:extLst>
          </p:nvPr>
        </p:nvGraphicFramePr>
        <p:xfrm>
          <a:off x="714348" y="3000369"/>
          <a:ext cx="7929618" cy="1714514"/>
        </p:xfrm>
        <a:graphic>
          <a:graphicData uri="http://schemas.openxmlformats.org/drawingml/2006/table">
            <a:tbl>
              <a:tblPr/>
              <a:tblGrid>
                <a:gridCol w="2643206"/>
                <a:gridCol w="2643206"/>
                <a:gridCol w="2643206"/>
              </a:tblGrid>
              <a:tr h="857257">
                <a:tc>
                  <a:txBody>
                    <a:bodyPr/>
                    <a:lstStyle/>
                    <a:p>
                      <a:pPr>
                        <a:spcAft>
                          <a:spcPts val="0"/>
                        </a:spcAft>
                      </a:pPr>
                      <a:r>
                        <a:rPr lang="en-US" sz="2000" dirty="0">
                          <a:latin typeface="Times New Roman"/>
                          <a:ea typeface="SimSun"/>
                        </a:rPr>
                        <a:t>Northern Song prints</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Southern Song prints</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Song prints</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7257">
                <a:tc>
                  <a:txBody>
                    <a:bodyPr/>
                    <a:lstStyle/>
                    <a:p>
                      <a:pPr>
                        <a:spcAft>
                          <a:spcPts val="0"/>
                        </a:spcAft>
                      </a:pPr>
                      <a:r>
                        <a:rPr lang="en-US" sz="2000">
                          <a:latin typeface="Times New Roman"/>
                          <a:ea typeface="SimSun"/>
                        </a:rPr>
                        <a:t>2</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dirty="0" smtClean="0">
                          <a:latin typeface="Times New Roman"/>
                          <a:ea typeface="SimSun"/>
                        </a:rPr>
                        <a:t>115</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dirty="0">
                          <a:latin typeface="Times New Roman"/>
                          <a:ea typeface="SimSun"/>
                        </a:rPr>
                        <a:t>4</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normAutofit fontScale="90000"/>
          </a:bodyPr>
          <a:lstStyle/>
          <a:p>
            <a:r>
              <a:rPr lang="en-US" sz="2700" dirty="0">
                <a:latin typeface="Trebuchet MS" pitchFamily="34" charset="0"/>
              </a:rPr>
              <a:t>Table 3. Song </a:t>
            </a:r>
            <a:r>
              <a:rPr lang="en-US" sz="2700" i="1" dirty="0" err="1">
                <a:latin typeface="Trebuchet MS" pitchFamily="34" charset="0"/>
              </a:rPr>
              <a:t>biji</a:t>
            </a:r>
            <a:r>
              <a:rPr lang="en-US" sz="2700" dirty="0">
                <a:latin typeface="Trebuchet MS" pitchFamily="34" charset="0"/>
              </a:rPr>
              <a:t> printed editions by century in which they were </a:t>
            </a:r>
            <a:r>
              <a:rPr lang="en-US" sz="2700" dirty="0" smtClean="0">
                <a:latin typeface="Trebuchet MS" pitchFamily="34" charset="0"/>
              </a:rPr>
              <a:t>printed</a:t>
            </a:r>
            <a:r>
              <a:rPr lang="en-GB" dirty="0"/>
              <a:t/>
            </a:r>
            <a:br>
              <a:rPr lang="en-GB" dirty="0"/>
            </a:br>
            <a:endParaRPr lang="en-GB" dirty="0"/>
          </a:p>
        </p:txBody>
      </p:sp>
      <p:sp>
        <p:nvSpPr>
          <p:cNvPr id="5" name="Content Placeholder 4"/>
          <p:cNvSpPr>
            <a:spLocks noGrp="1"/>
          </p:cNvSpPr>
          <p:nvPr>
            <p:ph idx="1"/>
          </p:nvPr>
        </p:nvSpPr>
        <p:spPr>
          <a:xfrm>
            <a:off x="457200" y="1600201"/>
            <a:ext cx="8229600" cy="3614750"/>
          </a:xfrm>
        </p:spPr>
        <p:txBody>
          <a:bodyPr/>
          <a:lstStyle/>
          <a:p>
            <a:endParaRPr lang="en-US" dirty="0"/>
          </a:p>
        </p:txBody>
      </p:sp>
      <p:sp>
        <p:nvSpPr>
          <p:cNvPr id="7" name="TextBox 6"/>
          <p:cNvSpPr txBox="1"/>
          <p:nvPr/>
        </p:nvSpPr>
        <p:spPr>
          <a:xfrm>
            <a:off x="248542" y="5690931"/>
            <a:ext cx="8572560" cy="1200329"/>
          </a:xfrm>
          <a:prstGeom prst="rect">
            <a:avLst/>
          </a:prstGeom>
          <a:noFill/>
        </p:spPr>
        <p:txBody>
          <a:bodyPr wrap="square" rtlCol="0">
            <a:spAutoFit/>
          </a:bodyPr>
          <a:lstStyle/>
          <a:p>
            <a:r>
              <a:rPr lang="en-US" dirty="0" smtClean="0"/>
              <a:t>The vertical axis shows the number of printed editions; the horizontal axis the century of printing (blank indicates that the century of printing is unknown</a:t>
            </a:r>
            <a:r>
              <a:rPr lang="en-US" dirty="0" smtClean="0"/>
              <a:t>). </a:t>
            </a:r>
            <a:r>
              <a:rPr lang="en-US" dirty="0"/>
              <a:t>Here and elsewhere throughout this essay thirteenth-century editions only include Song editions printed before the end of Song rule in 1279.</a:t>
            </a:r>
            <a:endParaRPr lang="en-US" dirty="0"/>
          </a:p>
        </p:txBody>
      </p:sp>
      <p:pic>
        <p:nvPicPr>
          <p:cNvPr id="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82" y="1052736"/>
            <a:ext cx="8641080" cy="4549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000108"/>
            <a:ext cx="8229600" cy="1143000"/>
          </a:xfrm>
        </p:spPr>
        <p:txBody>
          <a:bodyPr>
            <a:noAutofit/>
          </a:bodyPr>
          <a:lstStyle/>
          <a:p>
            <a:r>
              <a:rPr lang="en-US" sz="2400" dirty="0">
                <a:latin typeface="Trebuchet MS" pitchFamily="34" charset="0"/>
              </a:rPr>
              <a:t>Figure 1. Timeline of datable </a:t>
            </a:r>
            <a:r>
              <a:rPr lang="en-US" sz="2400" i="1" dirty="0" err="1">
                <a:latin typeface="Trebuchet MS" pitchFamily="34" charset="0"/>
              </a:rPr>
              <a:t>biji</a:t>
            </a:r>
            <a:r>
              <a:rPr lang="en-US" sz="2400" dirty="0">
                <a:latin typeface="Trebuchet MS" pitchFamily="34" charset="0"/>
              </a:rPr>
              <a:t> printed editions, 1150-1250. Series are highlighted in </a:t>
            </a:r>
            <a:r>
              <a:rPr lang="en-US" sz="2400" dirty="0" smtClean="0">
                <a:latin typeface="Trebuchet MS" pitchFamily="34" charset="0"/>
              </a:rPr>
              <a:t>red</a:t>
            </a:r>
            <a:r>
              <a:rPr lang="en-GB" sz="2400" dirty="0">
                <a:latin typeface="Trebuchet MS" pitchFamily="34" charset="0"/>
              </a:rPr>
              <a:t/>
            </a:r>
            <a:br>
              <a:rPr lang="en-GB" sz="2400" dirty="0">
                <a:latin typeface="Trebuchet MS" pitchFamily="34" charset="0"/>
              </a:rPr>
            </a:br>
            <a:endParaRPr lang="en-GB" sz="2400" dirty="0">
              <a:latin typeface="Trebuchet MS" pitchFamily="34" charset="0"/>
            </a:endParaRPr>
          </a:p>
        </p:txBody>
      </p:sp>
      <p:pic>
        <p:nvPicPr>
          <p:cNvPr id="2050" name="Picture 2" descr="1150 to 1250 timeline ed"/>
          <p:cNvPicPr>
            <a:picLocks noChangeAspect="1" noChangeArrowheads="1"/>
          </p:cNvPicPr>
          <p:nvPr/>
        </p:nvPicPr>
        <p:blipFill>
          <a:blip r:embed="rId3" cstate="print"/>
          <a:stretch>
            <a:fillRect/>
          </a:stretch>
        </p:blipFill>
        <p:spPr bwMode="auto">
          <a:xfrm>
            <a:off x="0" y="2714620"/>
            <a:ext cx="9128379" cy="2077593"/>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785794"/>
            <a:ext cx="8568952" cy="1143000"/>
          </a:xfrm>
        </p:spPr>
        <p:txBody>
          <a:bodyPr>
            <a:normAutofit fontScale="90000"/>
          </a:bodyPr>
          <a:lstStyle/>
          <a:p>
            <a:r>
              <a:rPr lang="en-US" sz="2700" dirty="0">
                <a:latin typeface="Trebuchet MS" pitchFamily="34" charset="0"/>
              </a:rPr>
              <a:t>Figure 2. Timeline of datable </a:t>
            </a:r>
            <a:r>
              <a:rPr lang="en-US" sz="2700" i="1" dirty="0" err="1">
                <a:latin typeface="Trebuchet MS" pitchFamily="34" charset="0"/>
              </a:rPr>
              <a:t>biji</a:t>
            </a:r>
            <a:r>
              <a:rPr lang="en-US" sz="2700" dirty="0">
                <a:latin typeface="Trebuchet MS" pitchFamily="34" charset="0"/>
              </a:rPr>
              <a:t> printed editions, </a:t>
            </a:r>
            <a:r>
              <a:rPr lang="en-US" sz="2700" dirty="0" smtClean="0">
                <a:latin typeface="Trebuchet MS" pitchFamily="34" charset="0"/>
              </a:rPr>
              <a:t/>
            </a:r>
            <a:br>
              <a:rPr lang="en-US" sz="2700" dirty="0" smtClean="0">
                <a:latin typeface="Trebuchet MS" pitchFamily="34" charset="0"/>
              </a:rPr>
            </a:br>
            <a:r>
              <a:rPr lang="en-US" sz="2700" dirty="0" smtClean="0">
                <a:latin typeface="Trebuchet MS" pitchFamily="34" charset="0"/>
              </a:rPr>
              <a:t>1050-1160</a:t>
            </a:r>
            <a:r>
              <a:rPr lang="en-GB" dirty="0">
                <a:latin typeface="Trebuchet MS" pitchFamily="34" charset="0"/>
              </a:rPr>
              <a:t/>
            </a:r>
            <a:br>
              <a:rPr lang="en-GB" dirty="0">
                <a:latin typeface="Trebuchet MS" pitchFamily="34" charset="0"/>
              </a:rPr>
            </a:br>
            <a:endParaRPr lang="en-GB" dirty="0">
              <a:latin typeface="Trebuchet MS" pitchFamily="34" charset="0"/>
            </a:endParaRPr>
          </a:p>
        </p:txBody>
      </p:sp>
      <p:pic>
        <p:nvPicPr>
          <p:cNvPr id="4" name="Content Placeholder 3" descr="1050 to 1160 timeline.JPG"/>
          <p:cNvPicPr>
            <a:picLocks noGrp="1" noChangeAspect="1"/>
          </p:cNvPicPr>
          <p:nvPr>
            <p:ph idx="1"/>
          </p:nvPr>
        </p:nvPicPr>
        <p:blipFill>
          <a:blip r:embed="rId3" cstate="print"/>
          <a:stretch>
            <a:fillRect/>
          </a:stretch>
        </p:blipFill>
        <p:spPr>
          <a:xfrm>
            <a:off x="142844" y="2571744"/>
            <a:ext cx="8858312" cy="2235872"/>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8229600" cy="1143000"/>
          </a:xfrm>
        </p:spPr>
        <p:txBody>
          <a:bodyPr>
            <a:normAutofit fontScale="90000"/>
          </a:bodyPr>
          <a:lstStyle/>
          <a:p>
            <a:r>
              <a:rPr lang="en-US" sz="2700" dirty="0">
                <a:latin typeface="Trebuchet MS" pitchFamily="34" charset="0"/>
              </a:rPr>
              <a:t>Figure 3. Timeline of datable </a:t>
            </a:r>
            <a:r>
              <a:rPr lang="en-US" sz="2700" i="1" dirty="0" err="1">
                <a:latin typeface="Trebuchet MS" pitchFamily="34" charset="0"/>
              </a:rPr>
              <a:t>biji</a:t>
            </a:r>
            <a:r>
              <a:rPr lang="en-US" sz="2700" dirty="0">
                <a:latin typeface="Trebuchet MS" pitchFamily="34" charset="0"/>
              </a:rPr>
              <a:t> printed editions, </a:t>
            </a:r>
            <a:r>
              <a:rPr lang="en-US" sz="2700" dirty="0" smtClean="0">
                <a:latin typeface="Trebuchet MS" pitchFamily="34" charset="0"/>
              </a:rPr>
              <a:t/>
            </a:r>
            <a:br>
              <a:rPr lang="en-US" sz="2700" dirty="0" smtClean="0">
                <a:latin typeface="Trebuchet MS" pitchFamily="34" charset="0"/>
              </a:rPr>
            </a:br>
            <a:r>
              <a:rPr lang="en-US" sz="2700" dirty="0" smtClean="0">
                <a:latin typeface="Trebuchet MS" pitchFamily="34" charset="0"/>
              </a:rPr>
              <a:t>1200-1280</a:t>
            </a:r>
            <a:r>
              <a:rPr lang="en-GB" dirty="0"/>
              <a:t/>
            </a:r>
            <a:br>
              <a:rPr lang="en-GB" dirty="0"/>
            </a:br>
            <a:endParaRPr lang="en-GB" dirty="0"/>
          </a:p>
        </p:txBody>
      </p:sp>
      <p:pic>
        <p:nvPicPr>
          <p:cNvPr id="3074" name="Picture 2" descr="1200 to 1280 timeline ed2"/>
          <p:cNvPicPr>
            <a:picLocks noChangeAspect="1" noChangeArrowheads="1"/>
          </p:cNvPicPr>
          <p:nvPr/>
        </p:nvPicPr>
        <p:blipFill>
          <a:blip r:embed="rId3" cstate="print"/>
          <a:stretch>
            <a:fillRect/>
          </a:stretch>
        </p:blipFill>
        <p:spPr bwMode="auto">
          <a:xfrm>
            <a:off x="285720" y="2500306"/>
            <a:ext cx="8583263" cy="2651665"/>
          </a:xfrm>
          <a:prstGeom prst="rect">
            <a:avLst/>
          </a:prstGeom>
          <a:noFill/>
          <a:ln w="9525">
            <a:noFill/>
            <a:miter lim="800000"/>
            <a:headEnd/>
            <a:tailEnd/>
          </a:ln>
        </p:spPr>
      </p:pic>
      <p:sp>
        <p:nvSpPr>
          <p:cNvPr id="4" name="TextBox 3"/>
          <p:cNvSpPr txBox="1"/>
          <p:nvPr/>
        </p:nvSpPr>
        <p:spPr>
          <a:xfrm>
            <a:off x="714348" y="5786454"/>
            <a:ext cx="7429552" cy="369332"/>
          </a:xfrm>
          <a:prstGeom prst="rect">
            <a:avLst/>
          </a:prstGeom>
          <a:noFill/>
        </p:spPr>
        <p:txBody>
          <a:bodyPr wrap="square" rtlCol="0">
            <a:spAutoFit/>
          </a:bodyPr>
          <a:lstStyle/>
          <a:p>
            <a:r>
              <a:rPr lang="en-US" b="1" dirty="0" smtClean="0"/>
              <a:t>Note</a:t>
            </a:r>
            <a:r>
              <a:rPr lang="en-US" dirty="0" smtClean="0"/>
              <a:t>: Series are highlighted and the number of </a:t>
            </a:r>
            <a:r>
              <a:rPr lang="en-US" i="1" dirty="0" err="1" smtClean="0"/>
              <a:t>biji</a:t>
            </a:r>
            <a:r>
              <a:rPr lang="en-US" dirty="0" smtClean="0"/>
              <a:t> in them is noted in red .</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64" y="1525698"/>
            <a:ext cx="8966264"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51520" y="274638"/>
            <a:ext cx="8678198" cy="1143000"/>
          </a:xfrm>
        </p:spPr>
        <p:txBody>
          <a:bodyPr>
            <a:noAutofit/>
          </a:bodyPr>
          <a:lstStyle/>
          <a:p>
            <a:r>
              <a:rPr lang="en-US" sz="2400" dirty="0">
                <a:latin typeface="Trebuchet MS" pitchFamily="34" charset="0"/>
              </a:rPr>
              <a:t>Table 4. Correlation between century of completion and century of printing for </a:t>
            </a:r>
            <a:r>
              <a:rPr lang="en-US" sz="2400" i="1" dirty="0" err="1">
                <a:latin typeface="Trebuchet MS" pitchFamily="34" charset="0"/>
              </a:rPr>
              <a:t>biji</a:t>
            </a:r>
            <a:r>
              <a:rPr lang="en-US" sz="2400" dirty="0">
                <a:latin typeface="Trebuchet MS" pitchFamily="34" charset="0"/>
              </a:rPr>
              <a:t> printed </a:t>
            </a:r>
            <a:r>
              <a:rPr lang="en-US" sz="2400" dirty="0" smtClean="0">
                <a:latin typeface="Trebuchet MS" pitchFamily="34" charset="0"/>
              </a:rPr>
              <a:t>editions </a:t>
            </a:r>
            <a:endParaRPr lang="en-GB" sz="2400" dirty="0">
              <a:latin typeface="Trebuchet MS" pitchFamily="34" charset="0"/>
            </a:endParaRPr>
          </a:p>
        </p:txBody>
      </p:sp>
      <p:sp>
        <p:nvSpPr>
          <p:cNvPr id="6" name="TextBox 5"/>
          <p:cNvSpPr txBox="1"/>
          <p:nvPr/>
        </p:nvSpPr>
        <p:spPr>
          <a:xfrm>
            <a:off x="4788024" y="4306292"/>
            <a:ext cx="4000528" cy="2031325"/>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The horizontal axis shows the century of printing in all sub-tables; each sub-table charts the data for all titles completed in the century listed in the top bar. Blank indicates that the century of printing or completion is unknown</a:t>
            </a:r>
            <a:endParaRPr lang="en-US" dirty="0">
              <a:latin typeface="Trebuchet MS"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714356"/>
            <a:ext cx="8229600" cy="1143000"/>
          </a:xfrm>
        </p:spPr>
        <p:txBody>
          <a:bodyPr>
            <a:normAutofit fontScale="90000"/>
          </a:bodyPr>
          <a:lstStyle/>
          <a:p>
            <a:r>
              <a:rPr lang="en-US" sz="2400" dirty="0">
                <a:latin typeface="Trebuchet MS" pitchFamily="34" charset="0"/>
              </a:rPr>
              <a:t>Table 5. Southern </a:t>
            </a:r>
            <a:r>
              <a:rPr lang="en-US" sz="2400" dirty="0" smtClean="0">
                <a:latin typeface="Trebuchet MS" pitchFamily="34" charset="0"/>
              </a:rPr>
              <a:t>Song </a:t>
            </a:r>
            <a:r>
              <a:rPr lang="en-US" sz="2400" i="1" dirty="0" err="1" smtClean="0">
                <a:latin typeface="Trebuchet MS" pitchFamily="34" charset="0"/>
              </a:rPr>
              <a:t>biji</a:t>
            </a:r>
            <a:r>
              <a:rPr lang="en-US" sz="2400" dirty="0" smtClean="0">
                <a:latin typeface="Trebuchet MS" pitchFamily="34" charset="0"/>
              </a:rPr>
              <a:t> </a:t>
            </a:r>
            <a:r>
              <a:rPr lang="en-US" sz="2400" dirty="0">
                <a:latin typeface="Trebuchet MS" pitchFamily="34" charset="0"/>
              </a:rPr>
              <a:t>imprints by first publication date of the </a:t>
            </a:r>
            <a:r>
              <a:rPr lang="en-US" sz="2400" dirty="0" smtClean="0">
                <a:latin typeface="Trebuchet MS" pitchFamily="34" charset="0"/>
              </a:rPr>
              <a:t>title</a:t>
            </a:r>
            <a:r>
              <a:rPr lang="en-GB" sz="2400" dirty="0">
                <a:latin typeface="Trebuchet MS" pitchFamily="34" charset="0"/>
              </a:rPr>
              <a:t/>
            </a:r>
            <a:br>
              <a:rPr lang="en-GB" sz="2400" dirty="0">
                <a:latin typeface="Trebuchet MS" pitchFamily="34" charset="0"/>
              </a:rPr>
            </a:br>
            <a:endParaRPr lang="en-GB" sz="2400" dirty="0">
              <a:latin typeface="Trebuchet MS"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75366578"/>
              </p:ext>
            </p:extLst>
          </p:nvPr>
        </p:nvGraphicFramePr>
        <p:xfrm>
          <a:off x="428596" y="2357431"/>
          <a:ext cx="8286808" cy="1962950"/>
        </p:xfrm>
        <a:graphic>
          <a:graphicData uri="http://schemas.openxmlformats.org/drawingml/2006/table">
            <a:tbl>
              <a:tblPr/>
              <a:tblGrid>
                <a:gridCol w="4143404"/>
                <a:gridCol w="4143404"/>
              </a:tblGrid>
              <a:tr h="392590">
                <a:tc>
                  <a:txBody>
                    <a:bodyPr/>
                    <a:lstStyle/>
                    <a:p>
                      <a:pPr>
                        <a:spcAft>
                          <a:spcPts val="0"/>
                        </a:spcAft>
                      </a:pPr>
                      <a:r>
                        <a:rPr lang="en-US" sz="2000" dirty="0">
                          <a:latin typeface="Times New Roman"/>
                          <a:ea typeface="SimSun"/>
                        </a:rPr>
                        <a:t>Tang</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2</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2590">
                <a:tc>
                  <a:txBody>
                    <a:bodyPr/>
                    <a:lstStyle/>
                    <a:p>
                      <a:pPr>
                        <a:spcAft>
                          <a:spcPts val="0"/>
                        </a:spcAft>
                      </a:pPr>
                      <a:r>
                        <a:rPr lang="en-US" sz="2000">
                          <a:latin typeface="Times New Roman"/>
                          <a:ea typeface="SimSun"/>
                        </a:rPr>
                        <a:t>Wudai</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4</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2590">
                <a:tc>
                  <a:txBody>
                    <a:bodyPr/>
                    <a:lstStyle/>
                    <a:p>
                      <a:pPr>
                        <a:spcAft>
                          <a:spcPts val="0"/>
                        </a:spcAft>
                      </a:pPr>
                      <a:r>
                        <a:rPr lang="en-US" sz="2000">
                          <a:latin typeface="Times New Roman"/>
                          <a:ea typeface="SimSun"/>
                        </a:rPr>
                        <a:t>Northern Song</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dirty="0" smtClean="0">
                          <a:latin typeface="Times New Roman"/>
                          <a:ea typeface="SimSun"/>
                        </a:rPr>
                        <a:t>27</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2590">
                <a:tc>
                  <a:txBody>
                    <a:bodyPr/>
                    <a:lstStyle/>
                    <a:p>
                      <a:pPr>
                        <a:spcAft>
                          <a:spcPts val="0"/>
                        </a:spcAft>
                      </a:pPr>
                      <a:r>
                        <a:rPr lang="en-US" sz="2000">
                          <a:latin typeface="Times New Roman"/>
                          <a:ea typeface="SimSun"/>
                        </a:rPr>
                        <a:t>NS-SS transition</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6</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2590">
                <a:tc>
                  <a:txBody>
                    <a:bodyPr/>
                    <a:lstStyle/>
                    <a:p>
                      <a:pPr>
                        <a:spcAft>
                          <a:spcPts val="0"/>
                        </a:spcAft>
                      </a:pPr>
                      <a:r>
                        <a:rPr lang="en-US" sz="2000">
                          <a:latin typeface="Times New Roman"/>
                          <a:ea typeface="SimSun"/>
                        </a:rPr>
                        <a:t>Southern Song</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dirty="0" smtClean="0">
                          <a:latin typeface="Times New Roman"/>
                          <a:ea typeface="SimSun"/>
                        </a:rPr>
                        <a:t>75</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8928992" cy="714356"/>
          </a:xfrm>
        </p:spPr>
        <p:txBody>
          <a:bodyPr>
            <a:normAutofit/>
          </a:bodyPr>
          <a:lstStyle/>
          <a:p>
            <a:r>
              <a:rPr lang="en-US" sz="2400" dirty="0">
                <a:latin typeface="Trebuchet MS" pitchFamily="34" charset="0"/>
              </a:rPr>
              <a:t>Table 6. </a:t>
            </a:r>
            <a:r>
              <a:rPr lang="en-US" sz="2400" i="1" dirty="0" err="1" smtClean="0">
                <a:latin typeface="Trebuchet MS" pitchFamily="34" charset="0"/>
              </a:rPr>
              <a:t>Biji</a:t>
            </a:r>
            <a:r>
              <a:rPr lang="en-US" sz="2400" dirty="0" smtClean="0">
                <a:latin typeface="Trebuchet MS" pitchFamily="34" charset="0"/>
              </a:rPr>
              <a:t> titles </a:t>
            </a:r>
            <a:r>
              <a:rPr lang="en-US" sz="2400" dirty="0">
                <a:latin typeface="Trebuchet MS" pitchFamily="34" charset="0"/>
              </a:rPr>
              <a:t>by year of completion and year of </a:t>
            </a:r>
            <a:r>
              <a:rPr lang="en-US" sz="2400" dirty="0" smtClean="0">
                <a:latin typeface="Trebuchet MS" pitchFamily="34" charset="0"/>
              </a:rPr>
              <a:t>printing </a:t>
            </a:r>
            <a:endParaRPr lang="en-GB" sz="2400" dirty="0">
              <a:latin typeface="Trebuchet MS" pitchFamily="34" charset="0"/>
            </a:endParaRPr>
          </a:p>
        </p:txBody>
      </p:sp>
      <p:sp>
        <p:nvSpPr>
          <p:cNvPr id="4" name="Content Placeholder 3"/>
          <p:cNvSpPr>
            <a:spLocks noGrp="1"/>
          </p:cNvSpPr>
          <p:nvPr>
            <p:ph idx="1"/>
          </p:nvPr>
        </p:nvSpPr>
        <p:spPr/>
        <p:txBody>
          <a:bodyPr/>
          <a:lstStyle/>
          <a:p>
            <a:endParaRPr lang="en-US"/>
          </a:p>
        </p:txBody>
      </p:sp>
      <p:pic>
        <p:nvPicPr>
          <p:cNvPr id="5122" name="Picture 2" descr="6 comparison completiony and printingy"/>
          <p:cNvPicPr>
            <a:picLocks noChangeAspect="1" noChangeArrowheads="1"/>
          </p:cNvPicPr>
          <p:nvPr/>
        </p:nvPicPr>
        <p:blipFill>
          <a:blip r:embed="rId3" cstate="print"/>
          <a:stretch>
            <a:fillRect/>
          </a:stretch>
        </p:blipFill>
        <p:spPr bwMode="auto">
          <a:xfrm>
            <a:off x="285720" y="571480"/>
            <a:ext cx="8486775" cy="5676900"/>
          </a:xfrm>
          <a:prstGeom prst="rect">
            <a:avLst/>
          </a:prstGeom>
          <a:noFill/>
          <a:ln w="9525">
            <a:noFill/>
            <a:miter lim="800000"/>
            <a:headEnd/>
            <a:tailEnd/>
          </a:ln>
        </p:spPr>
      </p:pic>
      <p:sp>
        <p:nvSpPr>
          <p:cNvPr id="5" name="TextBox 4"/>
          <p:cNvSpPr txBox="1"/>
          <p:nvPr/>
        </p:nvSpPr>
        <p:spPr>
          <a:xfrm>
            <a:off x="785786" y="6211669"/>
            <a:ext cx="7643866" cy="646331"/>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The upper curve traces the number of titles by year of printing; the lower one shows the number of titles by year of completion.</a:t>
            </a:r>
            <a:endParaRPr lang="en-US" dirty="0">
              <a:latin typeface="Trebuchet MS"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676" y="641065"/>
            <a:ext cx="7342647" cy="5673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42852"/>
            <a:ext cx="8229600" cy="857232"/>
          </a:xfrm>
        </p:spPr>
        <p:txBody>
          <a:bodyPr>
            <a:normAutofit/>
          </a:bodyPr>
          <a:lstStyle/>
          <a:p>
            <a:r>
              <a:rPr lang="en-US" sz="2400" dirty="0">
                <a:latin typeface="Trebuchet MS" pitchFamily="34" charset="0"/>
              </a:rPr>
              <a:t>Figure 4. Map of Southern Song prefectures where </a:t>
            </a:r>
            <a:r>
              <a:rPr lang="en-US" sz="2400" i="1" dirty="0" err="1">
                <a:latin typeface="Trebuchet MS" pitchFamily="34" charset="0"/>
              </a:rPr>
              <a:t>biji</a:t>
            </a:r>
            <a:r>
              <a:rPr lang="en-US" sz="2400" dirty="0">
                <a:latin typeface="Trebuchet MS" pitchFamily="34" charset="0"/>
              </a:rPr>
              <a:t> were </a:t>
            </a:r>
            <a:r>
              <a:rPr lang="en-US" sz="2400" dirty="0" smtClean="0">
                <a:latin typeface="Trebuchet MS" pitchFamily="34" charset="0"/>
              </a:rPr>
              <a:t>printed</a:t>
            </a:r>
            <a:endParaRPr lang="en-GB" sz="2400" dirty="0">
              <a:latin typeface="Trebuchet MS" pitchFamily="34" charset="0"/>
            </a:endParaRPr>
          </a:p>
        </p:txBody>
      </p:sp>
      <p:sp>
        <p:nvSpPr>
          <p:cNvPr id="5" name="TextBox 4"/>
          <p:cNvSpPr txBox="1"/>
          <p:nvPr/>
        </p:nvSpPr>
        <p:spPr>
          <a:xfrm>
            <a:off x="714348" y="6000768"/>
            <a:ext cx="7715304" cy="646331"/>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Circles mark prefectures where 5 or more titles were printed. Prefectures where commercial printers published </a:t>
            </a:r>
            <a:r>
              <a:rPr lang="en-US" i="1" dirty="0" err="1" smtClean="0">
                <a:latin typeface="Trebuchet MS" pitchFamily="34" charset="0"/>
              </a:rPr>
              <a:t>biji</a:t>
            </a:r>
            <a:r>
              <a:rPr lang="en-US" dirty="0" smtClean="0">
                <a:latin typeface="Trebuchet MS" pitchFamily="34" charset="0"/>
              </a:rPr>
              <a:t> are shown in red.</a:t>
            </a:r>
            <a:endParaRPr lang="en-US" dirty="0">
              <a:latin typeface="Trebuchet MS"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latin typeface="Trebuchet MS" pitchFamily="34" charset="0"/>
              </a:rPr>
              <a:t>Table 7. </a:t>
            </a:r>
            <a:r>
              <a:rPr lang="en-US" sz="2400" dirty="0" smtClean="0">
                <a:latin typeface="Trebuchet MS" pitchFamily="34" charset="0"/>
              </a:rPr>
              <a:t>Distribution </a:t>
            </a:r>
            <a:r>
              <a:rPr lang="en-US" sz="2400" dirty="0">
                <a:latin typeface="Trebuchet MS" pitchFamily="34" charset="0"/>
              </a:rPr>
              <a:t>of editions by type of </a:t>
            </a:r>
            <a:r>
              <a:rPr lang="en-US" sz="2400" dirty="0" smtClean="0">
                <a:latin typeface="Trebuchet MS" pitchFamily="34" charset="0"/>
              </a:rPr>
              <a:t>printer </a:t>
            </a:r>
            <a:endParaRPr lang="en-GB" sz="2400" dirty="0">
              <a:latin typeface="Trebuchet MS" pitchFamily="34" charset="0"/>
            </a:endParaRPr>
          </a:p>
        </p:txBody>
      </p:sp>
      <p:pic>
        <p:nvPicPr>
          <p:cNvPr id="409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852712"/>
            <a:ext cx="7912075" cy="41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latin typeface="Trebuchet MS" pitchFamily="34" charset="0"/>
              </a:rPr>
              <a:t>Table </a:t>
            </a:r>
            <a:r>
              <a:rPr lang="en-US" sz="2400" dirty="0" smtClean="0">
                <a:latin typeface="Trebuchet MS" pitchFamily="34" charset="0"/>
              </a:rPr>
              <a:t>8. </a:t>
            </a:r>
            <a:r>
              <a:rPr lang="en-US" sz="2400" dirty="0">
                <a:latin typeface="Trebuchet MS" pitchFamily="34" charset="0"/>
              </a:rPr>
              <a:t>Number of government imprints by century of printing showing sub-type of government </a:t>
            </a:r>
            <a:r>
              <a:rPr lang="en-US" sz="2400" dirty="0" smtClean="0">
                <a:latin typeface="Trebuchet MS" pitchFamily="34" charset="0"/>
              </a:rPr>
              <a:t>printer</a:t>
            </a:r>
            <a:endParaRPr lang="en-GB" sz="2400" dirty="0">
              <a:latin typeface="Trebuchet MS" pitchFamily="34" charset="0"/>
            </a:endParaRPr>
          </a:p>
        </p:txBody>
      </p:sp>
      <p:sp>
        <p:nvSpPr>
          <p:cNvPr id="4" name="TextBox 3"/>
          <p:cNvSpPr txBox="1"/>
          <p:nvPr/>
        </p:nvSpPr>
        <p:spPr>
          <a:xfrm>
            <a:off x="428596" y="5934670"/>
            <a:ext cx="8143932" cy="923330"/>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X stands for county; XS for county school; PS for prefectural school; PE for prefectural education officer(s); P for prefecture or prefectural magistrate.</a:t>
            </a:r>
            <a:endParaRPr lang="en-US" dirty="0">
              <a:latin typeface="Trebuchet MS" pitchFamily="34" charset="0"/>
            </a:endParaRPr>
          </a:p>
        </p:txBody>
      </p:sp>
      <p:pic>
        <p:nvPicPr>
          <p:cNvPr id="512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04" y="1556792"/>
            <a:ext cx="8201025" cy="433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0"/>
            <a:ext cx="8715436" cy="1143000"/>
          </a:xfrm>
        </p:spPr>
        <p:txBody>
          <a:bodyPr>
            <a:noAutofit/>
          </a:bodyPr>
          <a:lstStyle/>
          <a:p>
            <a:r>
              <a:rPr lang="en-US" sz="2400" dirty="0">
                <a:latin typeface="Trebuchet MS" pitchFamily="34" charset="0"/>
              </a:rPr>
              <a:t>Table </a:t>
            </a:r>
            <a:r>
              <a:rPr lang="en-US" sz="2400" dirty="0" smtClean="0">
                <a:latin typeface="Trebuchet MS" pitchFamily="34" charset="0"/>
              </a:rPr>
              <a:t>9. </a:t>
            </a:r>
            <a:r>
              <a:rPr lang="en-US" sz="2400" dirty="0">
                <a:latin typeface="Trebuchet MS" pitchFamily="34" charset="0"/>
              </a:rPr>
              <a:t>Percentage of government imprints in total of printed editions by century of </a:t>
            </a:r>
            <a:r>
              <a:rPr lang="en-US" sz="2400" dirty="0" smtClean="0">
                <a:latin typeface="Trebuchet MS" pitchFamily="34" charset="0"/>
              </a:rPr>
              <a:t>printing</a:t>
            </a:r>
            <a:endParaRPr lang="en-GB" sz="2400" dirty="0">
              <a:latin typeface="Trebuchet MS" pitchFamily="34" charset="0"/>
            </a:endParaRPr>
          </a:p>
        </p:txBody>
      </p:sp>
      <p:sp>
        <p:nvSpPr>
          <p:cNvPr id="4" name="TextBox 3"/>
          <p:cNvSpPr txBox="1"/>
          <p:nvPr/>
        </p:nvSpPr>
        <p:spPr>
          <a:xfrm>
            <a:off x="356166" y="5805264"/>
            <a:ext cx="8072494" cy="923330"/>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X stands for county; XS for county school; PS for prefectural school; PE for prefectural education officer(s); P for prefecture or prefectural magistrate.</a:t>
            </a:r>
          </a:p>
        </p:txBody>
      </p:sp>
      <p:pic>
        <p:nvPicPr>
          <p:cNvPr id="614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268760"/>
            <a:ext cx="8189595"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357166"/>
            <a:ext cx="8229600" cy="1143000"/>
          </a:xfrm>
        </p:spPr>
        <p:txBody>
          <a:bodyPr>
            <a:normAutofit/>
          </a:bodyPr>
          <a:lstStyle/>
          <a:p>
            <a:r>
              <a:rPr lang="en-US" sz="2400" dirty="0">
                <a:latin typeface="Trebuchet MS" pitchFamily="34" charset="0"/>
              </a:rPr>
              <a:t>Table </a:t>
            </a:r>
            <a:r>
              <a:rPr lang="en-US" sz="2400" dirty="0" smtClean="0">
                <a:latin typeface="Trebuchet MS" pitchFamily="34" charset="0"/>
              </a:rPr>
              <a:t>10. </a:t>
            </a:r>
            <a:r>
              <a:rPr lang="en-US" sz="2400" dirty="0">
                <a:latin typeface="Trebuchet MS" pitchFamily="34" charset="0"/>
              </a:rPr>
              <a:t>Comparison of numbers of commercial and private imprints by century of printing</a:t>
            </a:r>
            <a:endParaRPr lang="en-GB" sz="2400" dirty="0">
              <a:latin typeface="Trebuchet MS" pitchFamily="34" charset="0"/>
            </a:endParaRPr>
          </a:p>
        </p:txBody>
      </p:sp>
      <p:pic>
        <p:nvPicPr>
          <p:cNvPr id="717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700808"/>
            <a:ext cx="8391110" cy="404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t>
            </a:r>
            <a:r>
              <a:rPr lang="en-US" sz="2700" dirty="0" smtClean="0">
                <a:latin typeface="Trebuchet MS" pitchFamily="34" charset="0"/>
              </a:rPr>
              <a:t>Table </a:t>
            </a:r>
            <a:r>
              <a:rPr lang="en-US" sz="2700" dirty="0" smtClean="0">
                <a:latin typeface="Trebuchet MS" pitchFamily="34" charset="0"/>
              </a:rPr>
              <a:t>11. </a:t>
            </a:r>
            <a:r>
              <a:rPr lang="en-US" sz="2700" dirty="0">
                <a:latin typeface="Trebuchet MS" pitchFamily="34" charset="0"/>
              </a:rPr>
              <a:t>Comparison of numbers of government, commercial, and private imprints for titles with known completion dates</a:t>
            </a:r>
            <a:endParaRPr lang="en-US" sz="2700" dirty="0">
              <a:latin typeface="Trebuchet MS" pitchFamily="34" charset="0"/>
            </a:endParaRPr>
          </a:p>
        </p:txBody>
      </p:sp>
      <p:pic>
        <p:nvPicPr>
          <p:cNvPr id="8194"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44" y="2060848"/>
            <a:ext cx="8630856" cy="416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79512" y="6381328"/>
            <a:ext cx="8856984" cy="369332"/>
          </a:xfrm>
          <a:prstGeom prst="rect">
            <a:avLst/>
          </a:prstGeom>
          <a:noFill/>
        </p:spPr>
        <p:txBody>
          <a:bodyPr wrap="square" rtlCol="0">
            <a:spAutoFit/>
          </a:bodyPr>
          <a:lstStyle/>
          <a:p>
            <a:r>
              <a:rPr lang="en-US" b="1" dirty="0" smtClean="0">
                <a:latin typeface="Trebuchet MS" pitchFamily="34" charset="0"/>
              </a:rPr>
              <a:t>Note: </a:t>
            </a:r>
            <a:r>
              <a:rPr lang="en-US" dirty="0" smtClean="0">
                <a:latin typeface="Trebuchet MS" pitchFamily="34" charset="0"/>
              </a:rPr>
              <a:t>Time </a:t>
            </a:r>
            <a:r>
              <a:rPr lang="en-US" dirty="0">
                <a:latin typeface="Trebuchet MS" pitchFamily="34" charset="0"/>
              </a:rPr>
              <a:t>ranges for completion dates are listed by the earliest year in the range.</a:t>
            </a:r>
            <a:endParaRPr lang="en-US" dirty="0">
              <a:latin typeface="Trebuchet MS"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latin typeface="Trebuchet MS" pitchFamily="34" charset="0"/>
              </a:rPr>
              <a:t>Table </a:t>
            </a:r>
            <a:r>
              <a:rPr lang="en-US" sz="2400" dirty="0" smtClean="0">
                <a:latin typeface="Trebuchet MS" pitchFamily="34" charset="0"/>
              </a:rPr>
              <a:t>12. </a:t>
            </a:r>
            <a:r>
              <a:rPr lang="en-US" sz="2400" dirty="0">
                <a:latin typeface="Trebuchet MS" pitchFamily="34" charset="0"/>
              </a:rPr>
              <a:t>Topical coverage (including primary, secondary, and tertiary topical areas) of </a:t>
            </a:r>
            <a:r>
              <a:rPr lang="en-US" sz="2400" i="1" dirty="0" err="1">
                <a:latin typeface="Trebuchet MS" pitchFamily="34" charset="0"/>
              </a:rPr>
              <a:t>biji</a:t>
            </a:r>
            <a:r>
              <a:rPr lang="en-US" sz="2400" dirty="0">
                <a:latin typeface="Trebuchet MS" pitchFamily="34" charset="0"/>
              </a:rPr>
              <a:t> printed in Song </a:t>
            </a:r>
            <a:r>
              <a:rPr lang="en-US" sz="2400" dirty="0" smtClean="0">
                <a:latin typeface="Trebuchet MS" pitchFamily="34" charset="0"/>
              </a:rPr>
              <a:t>times</a:t>
            </a:r>
            <a:endParaRPr lang="en-GB" sz="2400" dirty="0">
              <a:latin typeface="Trebuchet MS" pitchFamily="34" charset="0"/>
            </a:endParaRPr>
          </a:p>
        </p:txBody>
      </p:sp>
      <p:pic>
        <p:nvPicPr>
          <p:cNvPr id="9218"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304" y="1772816"/>
            <a:ext cx="8927592"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78198" cy="1143000"/>
          </a:xfrm>
        </p:spPr>
        <p:txBody>
          <a:bodyPr>
            <a:normAutofit fontScale="90000"/>
          </a:bodyPr>
          <a:lstStyle/>
          <a:p>
            <a:r>
              <a:rPr lang="en-US" sz="2700" dirty="0" smtClean="0">
                <a:latin typeface="Trebuchet MS" pitchFamily="34" charset="0"/>
              </a:rPr>
              <a:t>Table 13. </a:t>
            </a:r>
            <a:r>
              <a:rPr lang="en-US" sz="2700" dirty="0">
                <a:latin typeface="Trebuchet MS" pitchFamily="34" charset="0"/>
              </a:rPr>
              <a:t>Topical coverage (primary area of interest</a:t>
            </a:r>
            <a:r>
              <a:rPr lang="en-US" sz="2700" dirty="0" smtClean="0">
                <a:latin typeface="Trebuchet MS" pitchFamily="34" charset="0"/>
              </a:rPr>
              <a:t>) for </a:t>
            </a:r>
            <a:r>
              <a:rPr lang="en-US" sz="2700" i="1" dirty="0" err="1" smtClean="0">
                <a:latin typeface="Trebuchet MS" pitchFamily="34" charset="0"/>
              </a:rPr>
              <a:t>biji</a:t>
            </a:r>
            <a:r>
              <a:rPr lang="en-US" sz="2700" dirty="0" smtClean="0">
                <a:latin typeface="Trebuchet MS" pitchFamily="34" charset="0"/>
              </a:rPr>
              <a:t> titles printed in the twelfth century</a:t>
            </a:r>
            <a:r>
              <a:rPr lang="en-GB" dirty="0"/>
              <a:t/>
            </a:r>
            <a:br>
              <a:rPr lang="en-GB" dirty="0"/>
            </a:br>
            <a:endParaRPr lang="en-GB" dirty="0"/>
          </a:p>
        </p:txBody>
      </p:sp>
      <p:sp>
        <p:nvSpPr>
          <p:cNvPr id="4" name="TextBox 3"/>
          <p:cNvSpPr txBox="1"/>
          <p:nvPr/>
        </p:nvSpPr>
        <p:spPr>
          <a:xfrm>
            <a:off x="357158" y="5970066"/>
            <a:ext cx="8572560" cy="923330"/>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a:t>
            </a:r>
            <a:r>
              <a:rPr lang="en-US" b="1" dirty="0" smtClean="0">
                <a:solidFill>
                  <a:schemeClr val="accent5">
                    <a:lumMod val="40000"/>
                    <a:lumOff val="60000"/>
                  </a:schemeClr>
                </a:solidFill>
                <a:latin typeface="Trebuchet MS" pitchFamily="34" charset="0"/>
              </a:rPr>
              <a:t>PS </a:t>
            </a:r>
            <a:r>
              <a:rPr lang="en-US" dirty="0" smtClean="0">
                <a:latin typeface="Trebuchet MS" pitchFamily="34" charset="0"/>
              </a:rPr>
              <a:t>stands for prefectural school; </a:t>
            </a:r>
            <a:r>
              <a:rPr lang="en-US" b="1" dirty="0" smtClean="0">
                <a:solidFill>
                  <a:srgbClr val="0070C0"/>
                </a:solidFill>
                <a:latin typeface="Trebuchet MS" pitchFamily="34" charset="0"/>
              </a:rPr>
              <a:t>P</a:t>
            </a:r>
            <a:r>
              <a:rPr lang="en-US" dirty="0" smtClean="0">
                <a:latin typeface="Trebuchet MS" pitchFamily="34" charset="0"/>
              </a:rPr>
              <a:t> for prefecture or prefectural magistrate; </a:t>
            </a:r>
            <a:r>
              <a:rPr lang="en-US" b="1" dirty="0" smtClean="0">
                <a:solidFill>
                  <a:srgbClr val="009900"/>
                </a:solidFill>
                <a:latin typeface="Trebuchet MS" pitchFamily="34" charset="0"/>
              </a:rPr>
              <a:t>P </a:t>
            </a:r>
            <a:r>
              <a:rPr lang="en-US" dirty="0" smtClean="0">
                <a:latin typeface="Trebuchet MS" pitchFamily="34" charset="0"/>
              </a:rPr>
              <a:t>for private printer; </a:t>
            </a:r>
            <a:r>
              <a:rPr lang="en-US" b="1" dirty="0" smtClean="0">
                <a:solidFill>
                  <a:srgbClr val="FFFF00"/>
                </a:solidFill>
                <a:latin typeface="Trebuchet MS" pitchFamily="34" charset="0"/>
              </a:rPr>
              <a:t>C</a:t>
            </a:r>
            <a:r>
              <a:rPr lang="en-US" dirty="0" smtClean="0">
                <a:latin typeface="Trebuchet MS" pitchFamily="34" charset="0"/>
              </a:rPr>
              <a:t> for commercial printer; </a:t>
            </a:r>
            <a:r>
              <a:rPr lang="en-US" b="1" dirty="0" smtClean="0">
                <a:solidFill>
                  <a:srgbClr val="FFC000"/>
                </a:solidFill>
                <a:latin typeface="Trebuchet MS" pitchFamily="34" charset="0"/>
              </a:rPr>
              <a:t>C? </a:t>
            </a:r>
            <a:r>
              <a:rPr lang="en-US" dirty="0" smtClean="0">
                <a:latin typeface="Trebuchet MS" pitchFamily="34" charset="0"/>
              </a:rPr>
              <a:t>suggests that a commercial printer is likely.</a:t>
            </a:r>
            <a:endParaRPr lang="en-US" dirty="0">
              <a:latin typeface="Trebuchet MS" pitchFamily="34" charset="0"/>
            </a:endParaRPr>
          </a:p>
        </p:txBody>
      </p:sp>
      <p:pic>
        <p:nvPicPr>
          <p:cNvPr id="10242"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58" y="1412776"/>
            <a:ext cx="8497342" cy="4469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793" y="197768"/>
            <a:ext cx="8784976" cy="1143000"/>
          </a:xfrm>
        </p:spPr>
        <p:txBody>
          <a:bodyPr>
            <a:normAutofit fontScale="90000"/>
          </a:bodyPr>
          <a:lstStyle/>
          <a:p>
            <a:r>
              <a:rPr lang="en-US" sz="2700" dirty="0">
                <a:latin typeface="Trebuchet MS" pitchFamily="34" charset="0"/>
              </a:rPr>
              <a:t>Table </a:t>
            </a:r>
            <a:r>
              <a:rPr lang="en-US" sz="2700" dirty="0" smtClean="0">
                <a:latin typeface="Trebuchet MS" pitchFamily="34" charset="0"/>
              </a:rPr>
              <a:t>14. </a:t>
            </a:r>
            <a:r>
              <a:rPr lang="en-US" sz="2700" dirty="0">
                <a:latin typeface="Trebuchet MS" pitchFamily="34" charset="0"/>
              </a:rPr>
              <a:t>Topical coverage (primary area of interest) for </a:t>
            </a:r>
            <a:r>
              <a:rPr lang="en-US" sz="2700" i="1" dirty="0" err="1">
                <a:latin typeface="Trebuchet MS" pitchFamily="34" charset="0"/>
              </a:rPr>
              <a:t>biji</a:t>
            </a:r>
            <a:r>
              <a:rPr lang="en-US" sz="2700" dirty="0">
                <a:latin typeface="Trebuchet MS" pitchFamily="34" charset="0"/>
              </a:rPr>
              <a:t> titles printed in the thirteenth </a:t>
            </a:r>
            <a:r>
              <a:rPr lang="en-US" sz="2700" dirty="0" smtClean="0">
                <a:latin typeface="Trebuchet MS" pitchFamily="34" charset="0"/>
              </a:rPr>
              <a:t>century</a:t>
            </a:r>
            <a:r>
              <a:rPr lang="en-GB" dirty="0"/>
              <a:t/>
            </a:r>
            <a:br>
              <a:rPr lang="en-GB" dirty="0"/>
            </a:br>
            <a:endParaRPr lang="en-GB" dirty="0"/>
          </a:p>
        </p:txBody>
      </p:sp>
      <p:sp>
        <p:nvSpPr>
          <p:cNvPr id="4" name="TextBox 3"/>
          <p:cNvSpPr txBox="1"/>
          <p:nvPr/>
        </p:nvSpPr>
        <p:spPr>
          <a:xfrm>
            <a:off x="285720" y="5934670"/>
            <a:ext cx="8501122" cy="923330"/>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a:t>
            </a:r>
            <a:r>
              <a:rPr lang="en-US" b="1" dirty="0" smtClean="0">
                <a:solidFill>
                  <a:srgbClr val="008080"/>
                </a:solidFill>
                <a:latin typeface="Trebuchet MS" pitchFamily="34" charset="0"/>
              </a:rPr>
              <a:t>XS</a:t>
            </a:r>
            <a:r>
              <a:rPr lang="en-US" dirty="0" smtClean="0">
                <a:latin typeface="Trebuchet MS" pitchFamily="34" charset="0"/>
              </a:rPr>
              <a:t> stands for county school; </a:t>
            </a:r>
            <a:r>
              <a:rPr lang="en-US" b="1" dirty="0" smtClean="0">
                <a:solidFill>
                  <a:schemeClr val="accent5">
                    <a:lumMod val="40000"/>
                    <a:lumOff val="60000"/>
                  </a:schemeClr>
                </a:solidFill>
                <a:latin typeface="Trebuchet MS" pitchFamily="34" charset="0"/>
              </a:rPr>
              <a:t>PS </a:t>
            </a:r>
            <a:r>
              <a:rPr lang="en-US" dirty="0" smtClean="0">
                <a:latin typeface="Trebuchet MS" pitchFamily="34" charset="0"/>
              </a:rPr>
              <a:t>for prefectural school; </a:t>
            </a:r>
            <a:r>
              <a:rPr lang="en-US" b="1" dirty="0" smtClean="0">
                <a:solidFill>
                  <a:srgbClr val="0070C0"/>
                </a:solidFill>
                <a:latin typeface="Trebuchet MS" pitchFamily="34" charset="0"/>
              </a:rPr>
              <a:t>PE</a:t>
            </a:r>
            <a:r>
              <a:rPr lang="en-US" dirty="0" smtClean="0">
                <a:latin typeface="Trebuchet MS" pitchFamily="34" charset="0"/>
              </a:rPr>
              <a:t> for prefectural education officer(s); </a:t>
            </a:r>
            <a:r>
              <a:rPr lang="en-US" b="1" dirty="0" smtClean="0">
                <a:solidFill>
                  <a:schemeClr val="tx2"/>
                </a:solidFill>
                <a:latin typeface="Trebuchet MS" pitchFamily="34" charset="0"/>
              </a:rPr>
              <a:t>P</a:t>
            </a:r>
            <a:r>
              <a:rPr lang="en-US" dirty="0" smtClean="0">
                <a:latin typeface="Trebuchet MS" pitchFamily="34" charset="0"/>
              </a:rPr>
              <a:t> for prefecture or prefectural magistrate; </a:t>
            </a:r>
            <a:r>
              <a:rPr lang="en-US" b="1" dirty="0" smtClean="0">
                <a:solidFill>
                  <a:srgbClr val="009900"/>
                </a:solidFill>
                <a:latin typeface="Trebuchet MS" pitchFamily="34" charset="0"/>
              </a:rPr>
              <a:t>P </a:t>
            </a:r>
            <a:r>
              <a:rPr lang="en-US" dirty="0" smtClean="0">
                <a:latin typeface="Trebuchet MS" pitchFamily="34" charset="0"/>
              </a:rPr>
              <a:t>for private printer; </a:t>
            </a:r>
            <a:r>
              <a:rPr lang="en-US" b="1" dirty="0" smtClean="0">
                <a:solidFill>
                  <a:srgbClr val="FFFF00"/>
                </a:solidFill>
                <a:latin typeface="Trebuchet MS" pitchFamily="34" charset="0"/>
              </a:rPr>
              <a:t>C</a:t>
            </a:r>
            <a:r>
              <a:rPr lang="en-US" dirty="0" smtClean="0">
                <a:latin typeface="Trebuchet MS" pitchFamily="34" charset="0"/>
              </a:rPr>
              <a:t> for commercial printer.</a:t>
            </a:r>
            <a:endParaRPr lang="en-US" dirty="0">
              <a:latin typeface="Trebuchet MS" pitchFamily="34" charset="0"/>
            </a:endParaRPr>
          </a:p>
        </p:txBody>
      </p:sp>
      <p:pic>
        <p:nvPicPr>
          <p:cNvPr id="11266"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340" y="1340768"/>
            <a:ext cx="7989882" cy="420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noAutofit/>
          </a:bodyPr>
          <a:lstStyle/>
          <a:p>
            <a:r>
              <a:rPr lang="en-US" sz="2400" dirty="0" smtClean="0">
                <a:latin typeface="Trebuchet MS" pitchFamily="34" charset="0"/>
              </a:rPr>
              <a:t>Table </a:t>
            </a:r>
            <a:r>
              <a:rPr lang="en-US" sz="2400" dirty="0" smtClean="0">
                <a:latin typeface="Trebuchet MS" pitchFamily="34" charset="0"/>
              </a:rPr>
              <a:t>15. </a:t>
            </a:r>
            <a:r>
              <a:rPr lang="en-US" sz="2400" dirty="0" smtClean="0">
                <a:latin typeface="Trebuchet MS" pitchFamily="34" charset="0"/>
              </a:rPr>
              <a:t>Topical distribution </a:t>
            </a:r>
            <a:r>
              <a:rPr lang="en-US" sz="2400" dirty="0">
                <a:latin typeface="Trebuchet MS" pitchFamily="34" charset="0"/>
              </a:rPr>
              <a:t>(primary subject) </a:t>
            </a:r>
            <a:r>
              <a:rPr lang="en-US" sz="2400" dirty="0" smtClean="0">
                <a:latin typeface="Trebuchet MS" pitchFamily="34" charset="0"/>
              </a:rPr>
              <a:t>of </a:t>
            </a:r>
            <a:r>
              <a:rPr lang="en-US" sz="2400" dirty="0" smtClean="0">
                <a:latin typeface="Trebuchet MS" pitchFamily="34" charset="0"/>
              </a:rPr>
              <a:t>Song </a:t>
            </a:r>
            <a:r>
              <a:rPr lang="en-US" sz="2400" i="1" dirty="0" err="1" smtClean="0">
                <a:latin typeface="Trebuchet MS" pitchFamily="34" charset="0"/>
              </a:rPr>
              <a:t>biji</a:t>
            </a:r>
            <a:r>
              <a:rPr lang="en-US" sz="2400" i="1" dirty="0" smtClean="0">
                <a:latin typeface="Trebuchet MS" pitchFamily="34" charset="0"/>
              </a:rPr>
              <a:t> </a:t>
            </a:r>
            <a:r>
              <a:rPr lang="en-US" sz="2400" dirty="0" smtClean="0">
                <a:latin typeface="Trebuchet MS" pitchFamily="34" charset="0"/>
              </a:rPr>
              <a:t>printed editions of eleventh-century titles, showing type of printer</a:t>
            </a:r>
            <a:endParaRPr lang="en-US" sz="2400" dirty="0">
              <a:latin typeface="Trebuchet MS" pitchFamily="34" charset="0"/>
            </a:endParaRPr>
          </a:p>
        </p:txBody>
      </p:sp>
      <p:sp>
        <p:nvSpPr>
          <p:cNvPr id="4" name="TextBox 3"/>
          <p:cNvSpPr txBox="1"/>
          <p:nvPr/>
        </p:nvSpPr>
        <p:spPr>
          <a:xfrm>
            <a:off x="428596" y="6072206"/>
            <a:ext cx="8572560" cy="923330"/>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a:t>
            </a:r>
            <a:r>
              <a:rPr lang="en-US" b="1" dirty="0" smtClean="0">
                <a:solidFill>
                  <a:schemeClr val="accent5">
                    <a:lumMod val="40000"/>
                    <a:lumOff val="60000"/>
                  </a:schemeClr>
                </a:solidFill>
                <a:latin typeface="Trebuchet MS" pitchFamily="34" charset="0"/>
              </a:rPr>
              <a:t>PS </a:t>
            </a:r>
            <a:r>
              <a:rPr lang="en-US" dirty="0" smtClean="0">
                <a:latin typeface="Trebuchet MS" pitchFamily="34" charset="0"/>
              </a:rPr>
              <a:t>stands for prefectural school; </a:t>
            </a:r>
            <a:r>
              <a:rPr lang="en-US" b="1" dirty="0" smtClean="0">
                <a:solidFill>
                  <a:schemeClr val="tx2"/>
                </a:solidFill>
                <a:latin typeface="Trebuchet MS" pitchFamily="34" charset="0"/>
              </a:rPr>
              <a:t>P</a:t>
            </a:r>
            <a:r>
              <a:rPr lang="en-US" dirty="0" smtClean="0">
                <a:latin typeface="Trebuchet MS" pitchFamily="34" charset="0"/>
              </a:rPr>
              <a:t> for prefecture or prefectural magistrate; </a:t>
            </a:r>
            <a:r>
              <a:rPr lang="en-US" b="1" dirty="0" smtClean="0">
                <a:solidFill>
                  <a:srgbClr val="009900"/>
                </a:solidFill>
                <a:latin typeface="Trebuchet MS" pitchFamily="34" charset="0"/>
              </a:rPr>
              <a:t>P </a:t>
            </a:r>
            <a:r>
              <a:rPr lang="en-US" dirty="0" smtClean="0">
                <a:latin typeface="Trebuchet MS" pitchFamily="34" charset="0"/>
              </a:rPr>
              <a:t>for private printer; </a:t>
            </a:r>
            <a:r>
              <a:rPr lang="en-US" b="1" dirty="0" smtClean="0">
                <a:solidFill>
                  <a:srgbClr val="FFFF00"/>
                </a:solidFill>
                <a:latin typeface="Trebuchet MS" pitchFamily="34" charset="0"/>
              </a:rPr>
              <a:t>C</a:t>
            </a:r>
            <a:r>
              <a:rPr lang="en-US" dirty="0" smtClean="0">
                <a:latin typeface="Trebuchet MS" pitchFamily="34" charset="0"/>
              </a:rPr>
              <a:t> for commercial printer.</a:t>
            </a:r>
          </a:p>
          <a:p>
            <a:endParaRPr lang="en-US" dirty="0"/>
          </a:p>
        </p:txBody>
      </p:sp>
      <p:pic>
        <p:nvPicPr>
          <p:cNvPr id="12290"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870" y="1340768"/>
            <a:ext cx="8148011" cy="4280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857232"/>
          </a:xfrm>
        </p:spPr>
        <p:txBody>
          <a:bodyPr>
            <a:noAutofit/>
          </a:bodyPr>
          <a:lstStyle/>
          <a:p>
            <a:r>
              <a:rPr lang="en-US" sz="2400" dirty="0" smtClean="0">
                <a:latin typeface="Trebuchet MS" pitchFamily="34" charset="0"/>
              </a:rPr>
              <a:t>Table </a:t>
            </a:r>
            <a:r>
              <a:rPr lang="en-US" sz="2400" dirty="0" smtClean="0">
                <a:latin typeface="Trebuchet MS" pitchFamily="34" charset="0"/>
              </a:rPr>
              <a:t>16. </a:t>
            </a:r>
            <a:r>
              <a:rPr lang="en-US" sz="2400" dirty="0" smtClean="0">
                <a:latin typeface="Trebuchet MS" pitchFamily="34" charset="0"/>
              </a:rPr>
              <a:t>Topical distribution </a:t>
            </a:r>
            <a:r>
              <a:rPr lang="en-US" sz="2400" dirty="0">
                <a:latin typeface="Trebuchet MS" pitchFamily="34" charset="0"/>
              </a:rPr>
              <a:t>(primary subject) </a:t>
            </a:r>
            <a:r>
              <a:rPr lang="en-US" sz="2400" dirty="0" smtClean="0">
                <a:latin typeface="Trebuchet MS" pitchFamily="34" charset="0"/>
              </a:rPr>
              <a:t>of </a:t>
            </a:r>
            <a:r>
              <a:rPr lang="en-US" sz="2400" dirty="0" smtClean="0">
                <a:latin typeface="Trebuchet MS" pitchFamily="34" charset="0"/>
              </a:rPr>
              <a:t>Song </a:t>
            </a:r>
            <a:r>
              <a:rPr lang="en-US" sz="2400" i="1" dirty="0" err="1" smtClean="0">
                <a:latin typeface="Trebuchet MS" pitchFamily="34" charset="0"/>
              </a:rPr>
              <a:t>biji</a:t>
            </a:r>
            <a:r>
              <a:rPr lang="en-US" sz="2400" i="1" dirty="0" smtClean="0">
                <a:latin typeface="Trebuchet MS" pitchFamily="34" charset="0"/>
              </a:rPr>
              <a:t> </a:t>
            </a:r>
            <a:r>
              <a:rPr lang="en-US" sz="2400" dirty="0" smtClean="0">
                <a:latin typeface="Trebuchet MS" pitchFamily="34" charset="0"/>
              </a:rPr>
              <a:t>printed editions of twelfth-century titles, showing type of printer</a:t>
            </a:r>
            <a:endParaRPr lang="en-US" sz="2400" dirty="0">
              <a:latin typeface="Trebuchet MS" pitchFamily="34" charset="0"/>
            </a:endParaRPr>
          </a:p>
        </p:txBody>
      </p:sp>
      <p:sp>
        <p:nvSpPr>
          <p:cNvPr id="4" name="TextBox 3"/>
          <p:cNvSpPr txBox="1"/>
          <p:nvPr/>
        </p:nvSpPr>
        <p:spPr>
          <a:xfrm>
            <a:off x="285720" y="5929330"/>
            <a:ext cx="8572560" cy="1200329"/>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a:t>
            </a:r>
            <a:r>
              <a:rPr lang="en-US" b="1" dirty="0" smtClean="0">
                <a:solidFill>
                  <a:schemeClr val="tx2">
                    <a:lumMod val="75000"/>
                  </a:schemeClr>
                </a:solidFill>
                <a:latin typeface="Trebuchet MS" pitchFamily="34" charset="0"/>
              </a:rPr>
              <a:t>X</a:t>
            </a:r>
            <a:r>
              <a:rPr lang="en-US" dirty="0" smtClean="0">
                <a:latin typeface="Trebuchet MS" pitchFamily="34" charset="0"/>
              </a:rPr>
              <a:t> stands for county; </a:t>
            </a:r>
            <a:r>
              <a:rPr lang="en-US" b="1" dirty="0" smtClean="0">
                <a:solidFill>
                  <a:schemeClr val="accent5">
                    <a:lumMod val="40000"/>
                    <a:lumOff val="60000"/>
                  </a:schemeClr>
                </a:solidFill>
                <a:latin typeface="Trebuchet MS" pitchFamily="34" charset="0"/>
              </a:rPr>
              <a:t>PS </a:t>
            </a:r>
            <a:r>
              <a:rPr lang="en-US" dirty="0" smtClean="0">
                <a:latin typeface="Trebuchet MS" pitchFamily="34" charset="0"/>
              </a:rPr>
              <a:t>for prefectural school; </a:t>
            </a:r>
            <a:r>
              <a:rPr lang="en-US" b="1" dirty="0" smtClean="0">
                <a:solidFill>
                  <a:schemeClr val="tx2"/>
                </a:solidFill>
                <a:latin typeface="Trebuchet MS" pitchFamily="34" charset="0"/>
              </a:rPr>
              <a:t>P</a:t>
            </a:r>
            <a:r>
              <a:rPr lang="en-US" dirty="0" smtClean="0">
                <a:latin typeface="Trebuchet MS" pitchFamily="34" charset="0"/>
              </a:rPr>
              <a:t> for prefecture or prefectural magistrate; </a:t>
            </a:r>
            <a:r>
              <a:rPr lang="en-US" b="1" dirty="0" smtClean="0">
                <a:solidFill>
                  <a:srgbClr val="009900"/>
                </a:solidFill>
                <a:latin typeface="Trebuchet MS" pitchFamily="34" charset="0"/>
              </a:rPr>
              <a:t>P </a:t>
            </a:r>
            <a:r>
              <a:rPr lang="en-US" dirty="0" smtClean="0">
                <a:latin typeface="Trebuchet MS" pitchFamily="34" charset="0"/>
              </a:rPr>
              <a:t>for private printer; </a:t>
            </a:r>
            <a:r>
              <a:rPr lang="en-US" b="1" dirty="0" smtClean="0">
                <a:solidFill>
                  <a:srgbClr val="FFFF00"/>
                </a:solidFill>
                <a:latin typeface="Trebuchet MS" pitchFamily="34" charset="0"/>
              </a:rPr>
              <a:t>C</a:t>
            </a:r>
            <a:r>
              <a:rPr lang="en-US" dirty="0" smtClean="0">
                <a:latin typeface="Trebuchet MS" pitchFamily="34" charset="0"/>
              </a:rPr>
              <a:t> for commercial printer;</a:t>
            </a:r>
            <a:r>
              <a:rPr lang="en-US" b="1" dirty="0" smtClean="0">
                <a:solidFill>
                  <a:srgbClr val="FFC000"/>
                </a:solidFill>
                <a:latin typeface="Trebuchet MS" pitchFamily="34" charset="0"/>
              </a:rPr>
              <a:t> C? </a:t>
            </a:r>
            <a:r>
              <a:rPr lang="en-US" dirty="0" smtClean="0">
                <a:latin typeface="Trebuchet MS" pitchFamily="34" charset="0"/>
              </a:rPr>
              <a:t>suggests that a commercial printer is likely.</a:t>
            </a:r>
          </a:p>
          <a:p>
            <a:endParaRPr lang="en-US" dirty="0"/>
          </a:p>
        </p:txBody>
      </p:sp>
      <p:pic>
        <p:nvPicPr>
          <p:cNvPr id="13314"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582" y="1340768"/>
            <a:ext cx="7994836" cy="4225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noAutofit/>
          </a:bodyPr>
          <a:lstStyle/>
          <a:p>
            <a:r>
              <a:rPr lang="en-US" sz="2400" dirty="0" smtClean="0">
                <a:latin typeface="Trebuchet MS" pitchFamily="34" charset="0"/>
              </a:rPr>
              <a:t>Table </a:t>
            </a:r>
            <a:r>
              <a:rPr lang="en-US" sz="2400" dirty="0" smtClean="0">
                <a:latin typeface="Trebuchet MS" pitchFamily="34" charset="0"/>
              </a:rPr>
              <a:t>17. </a:t>
            </a:r>
            <a:r>
              <a:rPr lang="en-US" sz="2400" dirty="0" smtClean="0">
                <a:latin typeface="Trebuchet MS" pitchFamily="34" charset="0"/>
              </a:rPr>
              <a:t>Topical distribution </a:t>
            </a:r>
            <a:r>
              <a:rPr lang="en-US" sz="2400" dirty="0">
                <a:latin typeface="Trebuchet MS" pitchFamily="34" charset="0"/>
              </a:rPr>
              <a:t>(primary subject) </a:t>
            </a:r>
            <a:r>
              <a:rPr lang="en-US" sz="2400" dirty="0" smtClean="0">
                <a:latin typeface="Trebuchet MS" pitchFamily="34" charset="0"/>
              </a:rPr>
              <a:t>of </a:t>
            </a:r>
            <a:r>
              <a:rPr lang="en-US" sz="2400" dirty="0" smtClean="0">
                <a:latin typeface="Trebuchet MS" pitchFamily="34" charset="0"/>
              </a:rPr>
              <a:t>Song </a:t>
            </a:r>
            <a:r>
              <a:rPr lang="en-US" sz="2400" i="1" dirty="0" err="1" smtClean="0">
                <a:latin typeface="Trebuchet MS" pitchFamily="34" charset="0"/>
              </a:rPr>
              <a:t>biji</a:t>
            </a:r>
            <a:r>
              <a:rPr lang="en-US" sz="2400" i="1" dirty="0" smtClean="0">
                <a:latin typeface="Trebuchet MS" pitchFamily="34" charset="0"/>
              </a:rPr>
              <a:t> </a:t>
            </a:r>
            <a:r>
              <a:rPr lang="en-US" sz="2400" dirty="0" smtClean="0">
                <a:latin typeface="Trebuchet MS" pitchFamily="34" charset="0"/>
              </a:rPr>
              <a:t>printed editions of thirteenth-century titles, showing type of printer</a:t>
            </a:r>
            <a:endParaRPr lang="en-US" sz="2400" dirty="0">
              <a:latin typeface="Trebuchet MS" pitchFamily="34" charset="0"/>
            </a:endParaRPr>
          </a:p>
        </p:txBody>
      </p:sp>
      <p:sp>
        <p:nvSpPr>
          <p:cNvPr id="4" name="TextBox 3"/>
          <p:cNvSpPr txBox="1"/>
          <p:nvPr/>
        </p:nvSpPr>
        <p:spPr>
          <a:xfrm>
            <a:off x="179513" y="6072206"/>
            <a:ext cx="8738688" cy="923330"/>
          </a:xfrm>
          <a:prstGeom prst="rect">
            <a:avLst/>
          </a:prstGeom>
          <a:noFill/>
        </p:spPr>
        <p:txBody>
          <a:bodyPr wrap="square" rtlCol="0">
            <a:spAutoFit/>
          </a:bodyPr>
          <a:lstStyle/>
          <a:p>
            <a:r>
              <a:rPr lang="en-US" b="1" dirty="0" smtClean="0">
                <a:latin typeface="Trebuchet MS" pitchFamily="34" charset="0"/>
              </a:rPr>
              <a:t>Note</a:t>
            </a:r>
            <a:r>
              <a:rPr lang="en-US" dirty="0" smtClean="0">
                <a:latin typeface="Trebuchet MS" pitchFamily="34" charset="0"/>
              </a:rPr>
              <a:t>: </a:t>
            </a:r>
            <a:r>
              <a:rPr lang="en-US" b="1" dirty="0" smtClean="0">
                <a:solidFill>
                  <a:srgbClr val="008080"/>
                </a:solidFill>
                <a:latin typeface="Trebuchet MS" pitchFamily="34" charset="0"/>
              </a:rPr>
              <a:t>XS</a:t>
            </a:r>
            <a:r>
              <a:rPr lang="en-US" dirty="0" smtClean="0">
                <a:latin typeface="Trebuchet MS" pitchFamily="34" charset="0"/>
              </a:rPr>
              <a:t> stands for county school; </a:t>
            </a:r>
            <a:r>
              <a:rPr lang="en-US" b="1" dirty="0" smtClean="0">
                <a:solidFill>
                  <a:schemeClr val="accent5">
                    <a:lumMod val="40000"/>
                    <a:lumOff val="60000"/>
                  </a:schemeClr>
                </a:solidFill>
                <a:latin typeface="Trebuchet MS" pitchFamily="34" charset="0"/>
              </a:rPr>
              <a:t>PS </a:t>
            </a:r>
            <a:r>
              <a:rPr lang="en-US" dirty="0" smtClean="0">
                <a:latin typeface="Trebuchet MS" pitchFamily="34" charset="0"/>
              </a:rPr>
              <a:t>for prefectural school; </a:t>
            </a:r>
            <a:r>
              <a:rPr lang="en-US" b="1" dirty="0" smtClean="0">
                <a:solidFill>
                  <a:srgbClr val="0070C0"/>
                </a:solidFill>
                <a:latin typeface="Trebuchet MS" pitchFamily="34" charset="0"/>
              </a:rPr>
              <a:t>PE</a:t>
            </a:r>
            <a:r>
              <a:rPr lang="en-US" dirty="0" smtClean="0">
                <a:latin typeface="Trebuchet MS" pitchFamily="34" charset="0"/>
              </a:rPr>
              <a:t> for prefectural education officer(s); </a:t>
            </a:r>
            <a:r>
              <a:rPr lang="en-US" b="1" dirty="0" smtClean="0">
                <a:solidFill>
                  <a:srgbClr val="009900"/>
                </a:solidFill>
                <a:latin typeface="Trebuchet MS" pitchFamily="34" charset="0"/>
              </a:rPr>
              <a:t>P </a:t>
            </a:r>
            <a:r>
              <a:rPr lang="en-US" dirty="0" smtClean="0">
                <a:latin typeface="Trebuchet MS" pitchFamily="34" charset="0"/>
              </a:rPr>
              <a:t>for private printer; </a:t>
            </a:r>
            <a:r>
              <a:rPr lang="en-US" b="1" dirty="0" smtClean="0">
                <a:solidFill>
                  <a:srgbClr val="FFFF00"/>
                </a:solidFill>
                <a:latin typeface="Trebuchet MS" pitchFamily="34" charset="0"/>
              </a:rPr>
              <a:t>C</a:t>
            </a:r>
            <a:r>
              <a:rPr lang="en-US" dirty="0" smtClean="0">
                <a:latin typeface="Trebuchet MS" pitchFamily="34" charset="0"/>
              </a:rPr>
              <a:t> for commercial printer.</a:t>
            </a:r>
          </a:p>
          <a:p>
            <a:endParaRPr lang="en-US" dirty="0"/>
          </a:p>
        </p:txBody>
      </p:sp>
      <p:pic>
        <p:nvPicPr>
          <p:cNvPr id="14338"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375" y="1196752"/>
            <a:ext cx="8625826" cy="4534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196" y="188640"/>
            <a:ext cx="8229600" cy="1143000"/>
          </a:xfrm>
        </p:spPr>
        <p:txBody>
          <a:bodyPr>
            <a:noAutofit/>
          </a:bodyPr>
          <a:lstStyle/>
          <a:p>
            <a:r>
              <a:rPr lang="en-US" sz="2400" dirty="0">
                <a:latin typeface="Trebuchet MS" pitchFamily="34" charset="0"/>
              </a:rPr>
              <a:t>Table </a:t>
            </a:r>
            <a:r>
              <a:rPr lang="en-US" sz="2400" dirty="0" smtClean="0">
                <a:latin typeface="Trebuchet MS" pitchFamily="34" charset="0"/>
              </a:rPr>
              <a:t>18. </a:t>
            </a:r>
            <a:r>
              <a:rPr lang="en-US" sz="2400" dirty="0">
                <a:latin typeface="Trebuchet MS" pitchFamily="34" charset="0"/>
              </a:rPr>
              <a:t>Topical coverage (primary, secondary, and tertiary areas of interest) for </a:t>
            </a:r>
            <a:r>
              <a:rPr lang="en-US" sz="2400" i="1" dirty="0" err="1">
                <a:latin typeface="Trebuchet MS" pitchFamily="34" charset="0"/>
              </a:rPr>
              <a:t>biji</a:t>
            </a:r>
            <a:r>
              <a:rPr lang="en-US" sz="2400" dirty="0">
                <a:latin typeface="Trebuchet MS" pitchFamily="34" charset="0"/>
              </a:rPr>
              <a:t> titles printed in the twelfth </a:t>
            </a:r>
            <a:r>
              <a:rPr lang="en-US" sz="2400" dirty="0" smtClean="0">
                <a:latin typeface="Trebuchet MS" pitchFamily="34" charset="0"/>
              </a:rPr>
              <a:t>century </a:t>
            </a:r>
            <a:endParaRPr lang="en-US" sz="2400" dirty="0">
              <a:latin typeface="Trebuchet MS" pitchFamily="34" charset="0"/>
            </a:endParaRPr>
          </a:p>
        </p:txBody>
      </p:sp>
      <p:sp>
        <p:nvSpPr>
          <p:cNvPr id="4" name="TextBox 3"/>
          <p:cNvSpPr txBox="1"/>
          <p:nvPr/>
        </p:nvSpPr>
        <p:spPr>
          <a:xfrm>
            <a:off x="179512" y="5750692"/>
            <a:ext cx="8712968" cy="1200329"/>
          </a:xfrm>
          <a:prstGeom prst="rect">
            <a:avLst/>
          </a:prstGeom>
          <a:noFill/>
        </p:spPr>
        <p:txBody>
          <a:bodyPr wrap="square" rtlCol="0">
            <a:spAutoFit/>
          </a:bodyPr>
          <a:lstStyle/>
          <a:p>
            <a:r>
              <a:rPr lang="en-US" b="1" dirty="0" smtClean="0">
                <a:latin typeface="Trebuchet MS" pitchFamily="34" charset="0"/>
              </a:rPr>
              <a:t>Note: </a:t>
            </a:r>
            <a:r>
              <a:rPr lang="en-US" dirty="0" smtClean="0">
                <a:latin typeface="Trebuchet MS" pitchFamily="34" charset="0"/>
              </a:rPr>
              <a:t>R </a:t>
            </a:r>
            <a:r>
              <a:rPr lang="en-US" dirty="0">
                <a:latin typeface="Trebuchet MS" pitchFamily="34" charset="0"/>
              </a:rPr>
              <a:t>stands for route (circuit); PS for prefectural school; P for prefecture or prefectural magistrate; PR for private printer and P? for a likely private printer; C for commercial printer; in other cases the suffix ? suggests that the relevant type of printer is likely.</a:t>
            </a:r>
            <a:endParaRPr lang="en-US" dirty="0">
              <a:latin typeface="Trebuchet MS"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600" y="1492920"/>
            <a:ext cx="7625843" cy="4030263"/>
          </a:xfrm>
          <a:prstGeom prst="rect">
            <a:avLst/>
          </a:prstGeom>
          <a:noFill/>
          <a:ln>
            <a:noFill/>
          </a:ln>
        </p:spPr>
      </p:pic>
    </p:spTree>
    <p:extLst>
      <p:ext uri="{BB962C8B-B14F-4D97-AF65-F5344CB8AC3E}">
        <p14:creationId xmlns:p14="http://schemas.microsoft.com/office/powerpoint/2010/main" val="242172142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632" y="97880"/>
            <a:ext cx="8229600" cy="864096"/>
          </a:xfrm>
        </p:spPr>
        <p:txBody>
          <a:bodyPr>
            <a:normAutofit fontScale="90000"/>
          </a:bodyPr>
          <a:lstStyle/>
          <a:p>
            <a:r>
              <a:rPr lang="en-US" sz="2400" dirty="0">
                <a:latin typeface="Trebuchet MS" pitchFamily="34" charset="0"/>
              </a:rPr>
              <a:t>Table </a:t>
            </a:r>
            <a:r>
              <a:rPr lang="en-US" sz="2400" dirty="0" smtClean="0">
                <a:latin typeface="Trebuchet MS" pitchFamily="34" charset="0"/>
              </a:rPr>
              <a:t>19. </a:t>
            </a:r>
            <a:r>
              <a:rPr lang="en-US" sz="2400" dirty="0">
                <a:latin typeface="Trebuchet MS" pitchFamily="34" charset="0"/>
              </a:rPr>
              <a:t>Topical coverage (primary, secondary, and tertiary areas of interest) for </a:t>
            </a:r>
            <a:r>
              <a:rPr lang="en-US" sz="2400" i="1" dirty="0" err="1">
                <a:latin typeface="Trebuchet MS" pitchFamily="34" charset="0"/>
              </a:rPr>
              <a:t>biji</a:t>
            </a:r>
            <a:r>
              <a:rPr lang="en-US" sz="2400" dirty="0">
                <a:latin typeface="Trebuchet MS" pitchFamily="34" charset="0"/>
              </a:rPr>
              <a:t> titles printed in the thirteenth </a:t>
            </a:r>
            <a:r>
              <a:rPr lang="en-US" sz="2400" dirty="0" smtClean="0">
                <a:latin typeface="Trebuchet MS" pitchFamily="34" charset="0"/>
              </a:rPr>
              <a:t>century</a:t>
            </a:r>
            <a:endParaRPr lang="en-US" sz="2400" dirty="0">
              <a:latin typeface="Trebuchet MS" pitchFamily="34" charset="0"/>
            </a:endParaRPr>
          </a:p>
        </p:txBody>
      </p:sp>
      <p:sp>
        <p:nvSpPr>
          <p:cNvPr id="4" name="TextBox 3"/>
          <p:cNvSpPr txBox="1"/>
          <p:nvPr/>
        </p:nvSpPr>
        <p:spPr>
          <a:xfrm>
            <a:off x="568028" y="5380288"/>
            <a:ext cx="8064896" cy="1477328"/>
          </a:xfrm>
          <a:prstGeom prst="rect">
            <a:avLst/>
          </a:prstGeom>
          <a:noFill/>
        </p:spPr>
        <p:txBody>
          <a:bodyPr wrap="square" rtlCol="0">
            <a:spAutoFit/>
          </a:bodyPr>
          <a:lstStyle/>
          <a:p>
            <a:r>
              <a:rPr lang="en-US" b="1" dirty="0" smtClean="0">
                <a:latin typeface="Trebuchet MS" pitchFamily="34" charset="0"/>
              </a:rPr>
              <a:t>Note: </a:t>
            </a:r>
            <a:r>
              <a:rPr lang="en-US" dirty="0" smtClean="0">
                <a:latin typeface="Trebuchet MS" pitchFamily="34" charset="0"/>
              </a:rPr>
              <a:t>XS </a:t>
            </a:r>
            <a:r>
              <a:rPr lang="en-US" dirty="0">
                <a:latin typeface="Trebuchet MS" pitchFamily="34" charset="0"/>
              </a:rPr>
              <a:t>stands for county school; PS for prefectural school; PE for prefectural education officer(s); P for prefecture or prefectural magistrate and P? for a likely prefectural printer; PR for private printer; C for commercial printer; in other cases the suffix ? suggests that the relevant type of printer is likely.</a:t>
            </a:r>
            <a:endParaRPr lang="en-US" dirty="0">
              <a:latin typeface="Trebuchet MS"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3693" y="1196752"/>
            <a:ext cx="7393565" cy="3886537"/>
          </a:xfrm>
          <a:prstGeom prst="rect">
            <a:avLst/>
          </a:prstGeom>
          <a:noFill/>
          <a:ln>
            <a:noFill/>
          </a:ln>
        </p:spPr>
      </p:pic>
    </p:spTree>
    <p:extLst>
      <p:ext uri="{BB962C8B-B14F-4D97-AF65-F5344CB8AC3E}">
        <p14:creationId xmlns:p14="http://schemas.microsoft.com/office/powerpoint/2010/main" val="27818351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7768"/>
            <a:ext cx="8229600" cy="1143000"/>
          </a:xfrm>
        </p:spPr>
        <p:txBody>
          <a:bodyPr>
            <a:normAutofit fontScale="90000"/>
          </a:bodyPr>
          <a:lstStyle/>
          <a:p>
            <a:r>
              <a:rPr lang="en-US" sz="2700" dirty="0">
                <a:latin typeface="Trebuchet MS" pitchFamily="34" charset="0"/>
              </a:rPr>
              <a:t>Table </a:t>
            </a:r>
            <a:r>
              <a:rPr lang="en-US" sz="2700" dirty="0" smtClean="0">
                <a:latin typeface="Trebuchet MS" pitchFamily="34" charset="0"/>
              </a:rPr>
              <a:t>20. </a:t>
            </a:r>
            <a:r>
              <a:rPr lang="en-US" sz="2700" dirty="0">
                <a:latin typeface="Trebuchet MS" pitchFamily="34" charset="0"/>
              </a:rPr>
              <a:t>Topical distribution (including primary, secondary, and tertiary subjects) of Song </a:t>
            </a:r>
            <a:r>
              <a:rPr lang="en-US" sz="2700" i="1" dirty="0" err="1">
                <a:latin typeface="Trebuchet MS" pitchFamily="34" charset="0"/>
              </a:rPr>
              <a:t>biji</a:t>
            </a:r>
            <a:r>
              <a:rPr lang="en-US" sz="2700" i="1" dirty="0">
                <a:latin typeface="Trebuchet MS" pitchFamily="34" charset="0"/>
              </a:rPr>
              <a:t> </a:t>
            </a:r>
            <a:r>
              <a:rPr lang="en-US" sz="2700" dirty="0">
                <a:latin typeface="Trebuchet MS" pitchFamily="34" charset="0"/>
              </a:rPr>
              <a:t>printed editions of twelfth-century titles showing type of </a:t>
            </a:r>
            <a:r>
              <a:rPr lang="en-US" sz="2700" dirty="0" smtClean="0">
                <a:latin typeface="Trebuchet MS" pitchFamily="34" charset="0"/>
              </a:rPr>
              <a:t>printer</a:t>
            </a:r>
            <a:r>
              <a:rPr lang="en-US" sz="2400" dirty="0" smtClean="0">
                <a:latin typeface="Trebuchet MS" pitchFamily="34" charset="0"/>
              </a:rPr>
              <a:t> </a:t>
            </a:r>
            <a:endParaRPr lang="en-US" sz="2400" dirty="0">
              <a:latin typeface="Trebuchet MS" pitchFamily="34" charset="0"/>
            </a:endParaRPr>
          </a:p>
        </p:txBody>
      </p:sp>
      <p:sp>
        <p:nvSpPr>
          <p:cNvPr id="4" name="TextBox 3"/>
          <p:cNvSpPr txBox="1"/>
          <p:nvPr/>
        </p:nvSpPr>
        <p:spPr>
          <a:xfrm>
            <a:off x="323528" y="5805264"/>
            <a:ext cx="8568952" cy="923330"/>
          </a:xfrm>
          <a:prstGeom prst="rect">
            <a:avLst/>
          </a:prstGeom>
          <a:noFill/>
        </p:spPr>
        <p:txBody>
          <a:bodyPr wrap="square" rtlCol="0">
            <a:spAutoFit/>
          </a:bodyPr>
          <a:lstStyle/>
          <a:p>
            <a:r>
              <a:rPr lang="en-US" b="1" dirty="0" smtClean="0">
                <a:latin typeface="Trebuchet MS" pitchFamily="34" charset="0"/>
              </a:rPr>
              <a:t>Note. </a:t>
            </a:r>
            <a:r>
              <a:rPr lang="en-US" dirty="0" smtClean="0">
                <a:latin typeface="Trebuchet MS" pitchFamily="34" charset="0"/>
              </a:rPr>
              <a:t>R </a:t>
            </a:r>
            <a:r>
              <a:rPr lang="en-US" dirty="0">
                <a:latin typeface="Trebuchet MS" pitchFamily="34" charset="0"/>
              </a:rPr>
              <a:t>stands for route; X for county; PS for prefectural school; P for prefecture or prefectural magistrate; PR for private printer; C for commercial printer; the ? suffix suggests that the relevant type of printer is likely.</a:t>
            </a:r>
            <a:endParaRPr lang="en-US" dirty="0">
              <a:latin typeface="Trebuchet MS"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600" y="1556792"/>
            <a:ext cx="7384420" cy="3881965"/>
          </a:xfrm>
          <a:prstGeom prst="rect">
            <a:avLst/>
          </a:prstGeom>
          <a:noFill/>
          <a:ln>
            <a:noFill/>
          </a:ln>
        </p:spPr>
      </p:pic>
    </p:spTree>
    <p:extLst>
      <p:ext uri="{BB962C8B-B14F-4D97-AF65-F5344CB8AC3E}">
        <p14:creationId xmlns:p14="http://schemas.microsoft.com/office/powerpoint/2010/main" val="29891528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648"/>
            <a:ext cx="8229600" cy="1143000"/>
          </a:xfrm>
        </p:spPr>
        <p:txBody>
          <a:bodyPr>
            <a:normAutofit/>
          </a:bodyPr>
          <a:lstStyle/>
          <a:p>
            <a:r>
              <a:rPr lang="en-US" sz="2400" dirty="0" smtClean="0">
                <a:latin typeface="Trebuchet MS" pitchFamily="34" charset="0"/>
              </a:rPr>
              <a:t>Table </a:t>
            </a:r>
            <a:r>
              <a:rPr lang="en-US" sz="2400" dirty="0" smtClean="0">
                <a:latin typeface="Trebuchet MS" pitchFamily="34" charset="0"/>
              </a:rPr>
              <a:t>21. </a:t>
            </a:r>
            <a:r>
              <a:rPr lang="en-US" sz="2400" dirty="0">
                <a:latin typeface="Trebuchet MS" pitchFamily="34" charset="0"/>
              </a:rPr>
              <a:t>Methods used to qualify for officialdom among Song notebook takers by percentage</a:t>
            </a:r>
            <a:endParaRPr lang="en-US" sz="2400" dirty="0">
              <a:latin typeface="Trebuchet MS"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3548" y="1052736"/>
            <a:ext cx="6766385" cy="4240136"/>
          </a:xfrm>
          <a:prstGeom prst="rect">
            <a:avLst/>
          </a:prstGeom>
          <a:noFill/>
          <a:ln>
            <a:noFill/>
          </a:ln>
        </p:spPr>
      </p:pic>
      <p:sp>
        <p:nvSpPr>
          <p:cNvPr id="3" name="TextBox 2"/>
          <p:cNvSpPr txBox="1"/>
          <p:nvPr/>
        </p:nvSpPr>
        <p:spPr>
          <a:xfrm>
            <a:off x="251520" y="5292872"/>
            <a:ext cx="8784976" cy="1569660"/>
          </a:xfrm>
          <a:prstGeom prst="rect">
            <a:avLst/>
          </a:prstGeom>
          <a:noFill/>
        </p:spPr>
        <p:txBody>
          <a:bodyPr wrap="square" rtlCol="0">
            <a:spAutoFit/>
          </a:bodyPr>
          <a:lstStyle/>
          <a:p>
            <a:r>
              <a:rPr lang="en-US" sz="1600" b="1" dirty="0" smtClean="0">
                <a:latin typeface="Trebuchet MS" pitchFamily="34" charset="0"/>
              </a:rPr>
              <a:t>Note. </a:t>
            </a:r>
            <a:r>
              <a:rPr lang="en-US" sz="1600" dirty="0" smtClean="0">
                <a:latin typeface="Trebuchet MS" pitchFamily="34" charset="0"/>
              </a:rPr>
              <a:t>Absolute </a:t>
            </a:r>
            <a:r>
              <a:rPr lang="en-US" sz="1600" dirty="0">
                <a:latin typeface="Trebuchet MS" pitchFamily="34" charset="0"/>
              </a:rPr>
              <a:t>numbers are listed in the top row of the data labels on the chart. Methods used only in one case (including religious qualifications and recommendation) are not included (five instances); pre-Song authors (five in total with qualifications mentioned in only one case (regular and decree examinations)) are also excluded. As suggested by the latter example, authors could use multiple avenues to officialdom; the table therefore includes in some cases multiple methods for the same author.</a:t>
            </a:r>
            <a:endParaRPr lang="en-US" sz="1600" dirty="0">
              <a:latin typeface="Trebuchet MS"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1143000"/>
          </a:xfrm>
        </p:spPr>
        <p:txBody>
          <a:bodyPr>
            <a:noAutofit/>
          </a:bodyPr>
          <a:lstStyle/>
          <a:p>
            <a:r>
              <a:rPr lang="en-US" sz="2400" dirty="0">
                <a:latin typeface="Trebuchet MS" pitchFamily="34" charset="0"/>
              </a:rPr>
              <a:t>Table </a:t>
            </a:r>
            <a:r>
              <a:rPr lang="en-US" sz="2400" dirty="0" smtClean="0">
                <a:latin typeface="Trebuchet MS" pitchFamily="34" charset="0"/>
              </a:rPr>
              <a:t>22. </a:t>
            </a:r>
            <a:r>
              <a:rPr lang="en-US" sz="2400" dirty="0">
                <a:latin typeface="Trebuchet MS" pitchFamily="34" charset="0"/>
              </a:rPr>
              <a:t>Number of </a:t>
            </a:r>
            <a:r>
              <a:rPr lang="en-US" sz="2400" i="1" dirty="0" err="1">
                <a:latin typeface="Trebuchet MS" pitchFamily="34" charset="0"/>
              </a:rPr>
              <a:t>biji</a:t>
            </a:r>
            <a:r>
              <a:rPr lang="en-US" sz="2400" dirty="0">
                <a:latin typeface="Trebuchet MS" pitchFamily="34" charset="0"/>
              </a:rPr>
              <a:t> authors by type of entry into officialdom shown by date of </a:t>
            </a:r>
            <a:r>
              <a:rPr lang="en-US" sz="2400" dirty="0" smtClean="0">
                <a:latin typeface="Trebuchet MS" pitchFamily="34" charset="0"/>
              </a:rPr>
              <a:t>entry</a:t>
            </a:r>
            <a:r>
              <a:rPr lang="en-GB" sz="2400" dirty="0"/>
              <a:t/>
            </a:r>
            <a:br>
              <a:rPr lang="en-GB" sz="2400" dirty="0"/>
            </a:br>
            <a:endParaRPr lang="en-GB" sz="24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1772816"/>
            <a:ext cx="7674615" cy="3829534"/>
          </a:xfrm>
          <a:prstGeom prst="rect">
            <a:avLst/>
          </a:prstGeom>
          <a:noFill/>
          <a:ln>
            <a:noFill/>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latin typeface="Trebuchet MS" pitchFamily="34" charset="0"/>
              </a:rPr>
              <a:t>Table </a:t>
            </a:r>
            <a:r>
              <a:rPr lang="en-US" sz="2400" dirty="0" smtClean="0">
                <a:latin typeface="Trebuchet MS" pitchFamily="34" charset="0"/>
              </a:rPr>
              <a:t>23. </a:t>
            </a:r>
            <a:r>
              <a:rPr lang="en-US" sz="2400" dirty="0">
                <a:latin typeface="Trebuchet MS" pitchFamily="34" charset="0"/>
              </a:rPr>
              <a:t>Zhang </a:t>
            </a:r>
            <a:r>
              <a:rPr lang="en-US" sz="2400" dirty="0" err="1">
                <a:latin typeface="Trebuchet MS" pitchFamily="34" charset="0"/>
              </a:rPr>
              <a:t>Hui’s</a:t>
            </a:r>
            <a:r>
              <a:rPr lang="en-US" sz="2400" dirty="0">
                <a:latin typeface="Trebuchet MS" pitchFamily="34" charset="0"/>
              </a:rPr>
              <a:t> data on the official careers of Song </a:t>
            </a:r>
            <a:r>
              <a:rPr lang="en-US" sz="2400" i="1" dirty="0" err="1">
                <a:latin typeface="Trebuchet MS" pitchFamily="34" charset="0"/>
              </a:rPr>
              <a:t>biji</a:t>
            </a:r>
            <a:r>
              <a:rPr lang="en-US" sz="2400" dirty="0">
                <a:latin typeface="Trebuchet MS" pitchFamily="34" charset="0"/>
              </a:rPr>
              <a:t> </a:t>
            </a:r>
            <a:r>
              <a:rPr lang="en-US" sz="2400" dirty="0" smtClean="0">
                <a:latin typeface="Trebuchet MS" pitchFamily="34" charset="0"/>
              </a:rPr>
              <a:t>authors</a:t>
            </a:r>
            <a:r>
              <a:rPr lang="en-US" sz="2800" dirty="0" smtClean="0">
                <a:latin typeface="Trebuchet MS" pitchFamily="34" charset="0"/>
              </a:rPr>
              <a:t> </a:t>
            </a:r>
            <a:r>
              <a:rPr lang="en-US" sz="1800" dirty="0" smtClean="0">
                <a:latin typeface="Trebuchet MS" pitchFamily="34" charset="0"/>
              </a:rPr>
              <a:t>(</a:t>
            </a:r>
            <a:r>
              <a:rPr lang="en-US" sz="1800" dirty="0" smtClean="0">
                <a:latin typeface="Trebuchet MS" pitchFamily="34" charset="0"/>
              </a:rPr>
              <a:t>Reproduced from</a:t>
            </a:r>
            <a:r>
              <a:rPr lang="zh-CN" altLang="en-US" sz="1800" dirty="0">
                <a:latin typeface="Trebuchet MS" pitchFamily="34" charset="0"/>
              </a:rPr>
              <a:t>张晖</a:t>
            </a:r>
            <a:r>
              <a:rPr lang="en-US" sz="1800" dirty="0" smtClean="0">
                <a:latin typeface="Trebuchet MS" pitchFamily="34" charset="0"/>
              </a:rPr>
              <a:t>, </a:t>
            </a:r>
            <a:r>
              <a:rPr lang="zh-CN" altLang="en-US" sz="1800" dirty="0" smtClean="0">
                <a:latin typeface="Trebuchet MS" pitchFamily="34" charset="0"/>
              </a:rPr>
              <a:t>宋代</a:t>
            </a:r>
            <a:r>
              <a:rPr lang="zh-CN" altLang="en-US" sz="1800" dirty="0">
                <a:latin typeface="Trebuchet MS" pitchFamily="34" charset="0"/>
              </a:rPr>
              <a:t>笔记</a:t>
            </a:r>
            <a:r>
              <a:rPr lang="zh-CN" altLang="en-US" sz="1800" dirty="0" smtClean="0">
                <a:latin typeface="Trebuchet MS" pitchFamily="34" charset="0"/>
              </a:rPr>
              <a:t>研究</a:t>
            </a:r>
            <a:r>
              <a:rPr lang="en-GB" altLang="zh-CN" sz="1800" dirty="0" smtClean="0">
                <a:latin typeface="Trebuchet MS" pitchFamily="34" charset="0"/>
              </a:rPr>
              <a:t>, </a:t>
            </a:r>
            <a:r>
              <a:rPr lang="en-US" sz="1800" dirty="0" smtClean="0">
                <a:latin typeface="Trebuchet MS" pitchFamily="34" charset="0"/>
              </a:rPr>
              <a:t>p. 47.)</a:t>
            </a:r>
            <a:endParaRPr lang="en-GB" sz="1800" dirty="0">
              <a:latin typeface="Trebuchet MS" pitchFamily="34" charset="0"/>
            </a:endParaRPr>
          </a:p>
        </p:txBody>
      </p:sp>
      <p:graphicFrame>
        <p:nvGraphicFramePr>
          <p:cNvPr id="4" name="Content Placeholder 3"/>
          <p:cNvGraphicFramePr>
            <a:graphicFrameLocks noGrp="1"/>
          </p:cNvGraphicFramePr>
          <p:nvPr>
            <p:ph idx="1"/>
          </p:nvPr>
        </p:nvGraphicFramePr>
        <p:xfrm>
          <a:off x="357159" y="2428866"/>
          <a:ext cx="8501122" cy="1891515"/>
        </p:xfrm>
        <a:graphic>
          <a:graphicData uri="http://schemas.openxmlformats.org/drawingml/2006/table">
            <a:tbl>
              <a:tblPr/>
              <a:tblGrid>
                <a:gridCol w="1182765"/>
                <a:gridCol w="2631428"/>
                <a:gridCol w="1454564"/>
                <a:gridCol w="1777801"/>
                <a:gridCol w="1454564"/>
              </a:tblGrid>
              <a:tr h="378303">
                <a:tc>
                  <a:txBody>
                    <a:bodyPr/>
                    <a:lstStyle/>
                    <a:p>
                      <a:pPr>
                        <a:spcAft>
                          <a:spcPts val="0"/>
                        </a:spcAft>
                      </a:pPr>
                      <a:endParaRPr lang="en-US"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Number of </a:t>
                      </a:r>
                      <a:r>
                        <a:rPr lang="en-US" sz="2000" i="1">
                          <a:latin typeface="Times New Roman"/>
                          <a:ea typeface="SimSun"/>
                        </a:rPr>
                        <a:t>biji </a:t>
                      </a:r>
                      <a:r>
                        <a:rPr lang="en-US" sz="2000">
                          <a:latin typeface="Times New Roman"/>
                          <a:ea typeface="SimSun"/>
                        </a:rPr>
                        <a:t>included</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Official rank</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i="1">
                          <a:latin typeface="Times New Roman"/>
                          <a:ea typeface="SimSun"/>
                        </a:rPr>
                        <a:t>Jinshi</a:t>
                      </a:r>
                      <a:r>
                        <a:rPr lang="en-US" sz="2000">
                          <a:latin typeface="Times New Roman"/>
                          <a:ea typeface="SimSun"/>
                        </a:rPr>
                        <a:t> degree</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i="1">
                          <a:latin typeface="Times New Roman"/>
                          <a:ea typeface="SimSun"/>
                        </a:rPr>
                        <a:t>Songshi</a:t>
                      </a:r>
                      <a:r>
                        <a:rPr lang="en-US" sz="2000">
                          <a:latin typeface="Times New Roman"/>
                          <a:ea typeface="SimSun"/>
                        </a:rPr>
                        <a:t> bio</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8303">
                <a:tc>
                  <a:txBody>
                    <a:bodyPr/>
                    <a:lstStyle/>
                    <a:p>
                      <a:pPr>
                        <a:spcAft>
                          <a:spcPts val="0"/>
                        </a:spcAft>
                      </a:pPr>
                      <a:r>
                        <a:rPr lang="en-US" sz="2000">
                          <a:latin typeface="Times New Roman"/>
                          <a:ea typeface="SimSun"/>
                        </a:rPr>
                        <a:t>NS</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40</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30</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23 (22+1)</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25</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8303">
                <a:tc>
                  <a:txBody>
                    <a:bodyPr/>
                    <a:lstStyle/>
                    <a:p>
                      <a:pPr>
                        <a:spcAft>
                          <a:spcPts val="0"/>
                        </a:spcAft>
                      </a:pPr>
                      <a:r>
                        <a:rPr lang="en-US" sz="2000">
                          <a:latin typeface="Times New Roman"/>
                          <a:ea typeface="SimSun"/>
                        </a:rPr>
                        <a:t>NS-SS</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20</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10</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6 (5+1)</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2</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8303">
                <a:tc>
                  <a:txBody>
                    <a:bodyPr/>
                    <a:lstStyle/>
                    <a:p>
                      <a:pPr>
                        <a:spcAft>
                          <a:spcPts val="0"/>
                        </a:spcAft>
                      </a:pPr>
                      <a:r>
                        <a:rPr lang="en-US" sz="2000">
                          <a:latin typeface="Times New Roman"/>
                          <a:ea typeface="SimSun"/>
                        </a:rPr>
                        <a:t>SS</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67</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40</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17 (14+3)</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10</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8303">
                <a:tc>
                  <a:txBody>
                    <a:bodyPr/>
                    <a:lstStyle/>
                    <a:p>
                      <a:pPr>
                        <a:spcAft>
                          <a:spcPts val="0"/>
                        </a:spcAft>
                      </a:pPr>
                      <a:r>
                        <a:rPr lang="en-US" sz="2000">
                          <a:latin typeface="Times New Roman"/>
                          <a:ea typeface="SimSun"/>
                        </a:rPr>
                        <a:t>Total</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127</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80</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latin typeface="Times New Roman"/>
                          <a:ea typeface="SimSun"/>
                        </a:rPr>
                        <a:t>46 (41+5)</a:t>
                      </a:r>
                      <a:endParaRPr lang="en-GB" sz="200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dirty="0">
                          <a:latin typeface="Times New Roman"/>
                          <a:ea typeface="SimSun"/>
                        </a:rPr>
                        <a:t>37</a:t>
                      </a:r>
                      <a:endParaRPr lang="en-GB" sz="2000" dirty="0">
                        <a:latin typeface="Times New Roman"/>
                        <a:ea typeface="SimSu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dirty="0">
                <a:latin typeface="Trebuchet MS" pitchFamily="34" charset="0"/>
              </a:rPr>
              <a:t>Table </a:t>
            </a:r>
            <a:r>
              <a:rPr lang="en-US" sz="2700" dirty="0" smtClean="0">
                <a:latin typeface="Trebuchet MS" pitchFamily="34" charset="0"/>
              </a:rPr>
              <a:t>24. </a:t>
            </a:r>
            <a:r>
              <a:rPr lang="en-US" sz="2700" dirty="0">
                <a:latin typeface="Trebuchet MS" pitchFamily="34" charset="0"/>
              </a:rPr>
              <a:t>Numbers of </a:t>
            </a:r>
            <a:r>
              <a:rPr lang="en-US" sz="2700" i="1" dirty="0" err="1">
                <a:latin typeface="Trebuchet MS" pitchFamily="34" charset="0"/>
              </a:rPr>
              <a:t>biji</a:t>
            </a:r>
            <a:r>
              <a:rPr lang="en-US" sz="2700" dirty="0">
                <a:latin typeface="Trebuchet MS" pitchFamily="34" charset="0"/>
              </a:rPr>
              <a:t> authors printed in Song times for whom no entry data exist in </a:t>
            </a:r>
            <a:r>
              <a:rPr lang="en-US" sz="2700" i="1" dirty="0" smtClean="0">
                <a:latin typeface="Trebuchet MS" pitchFamily="34" charset="0"/>
              </a:rPr>
              <a:t>CBDB</a:t>
            </a:r>
            <a:r>
              <a:rPr lang="en-GB" dirty="0"/>
              <a:t/>
            </a:r>
            <a:br>
              <a:rPr lang="en-GB" dirty="0"/>
            </a:br>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573808"/>
            <a:ext cx="7930441" cy="4190601"/>
          </a:xfrm>
          <a:prstGeom prst="rect">
            <a:avLst/>
          </a:prstGeom>
          <a:noFill/>
          <a:ln>
            <a:no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smtClean="0">
                <a:latin typeface="Trebuchet MS" pitchFamily="34" charset="0"/>
              </a:rPr>
              <a:t>Table 25. </a:t>
            </a:r>
            <a:r>
              <a:rPr lang="en-US" sz="2400" dirty="0" smtClean="0">
                <a:latin typeface="Trebuchet MS" pitchFamily="34" charset="0"/>
              </a:rPr>
              <a:t>Numbers </a:t>
            </a:r>
            <a:r>
              <a:rPr lang="en-US" sz="2400" dirty="0">
                <a:latin typeface="Trebuchet MS" pitchFamily="34" charset="0"/>
              </a:rPr>
              <a:t>of court offices held by authors of notebooks printed in the Song period arranged by author and color-coded on the basis of time on period of completion of notebooks included in </a:t>
            </a:r>
            <a:r>
              <a:rPr lang="en-US" sz="2400" i="1" dirty="0">
                <a:latin typeface="Trebuchet MS" pitchFamily="34" charset="0"/>
              </a:rPr>
              <a:t>Song </a:t>
            </a:r>
            <a:r>
              <a:rPr lang="en-US" sz="2400" i="1" dirty="0" err="1">
                <a:latin typeface="Trebuchet MS" pitchFamily="34" charset="0"/>
              </a:rPr>
              <a:t>Biji</a:t>
            </a:r>
            <a:r>
              <a:rPr lang="en-US" sz="2400" i="1" dirty="0">
                <a:latin typeface="Trebuchet MS" pitchFamily="34" charset="0"/>
              </a:rPr>
              <a:t> in </a:t>
            </a:r>
            <a:r>
              <a:rPr lang="en-US" sz="2400" i="1" dirty="0" smtClean="0">
                <a:latin typeface="Trebuchet MS" pitchFamily="34" charset="0"/>
              </a:rPr>
              <a:t>Print</a:t>
            </a:r>
            <a:endParaRPr lang="en-US" sz="2400" dirty="0">
              <a:latin typeface="Trebuchet MS"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2060848"/>
            <a:ext cx="7831372" cy="4086579"/>
          </a:xfrm>
          <a:prstGeom prst="rect">
            <a:avLst/>
          </a:prstGeom>
          <a:noFill/>
          <a:ln>
            <a:noFill/>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dirty="0"/>
              <a:t>Table </a:t>
            </a:r>
            <a:r>
              <a:rPr lang="en-US" sz="2700" dirty="0" smtClean="0"/>
              <a:t>26. </a:t>
            </a:r>
            <a:r>
              <a:rPr lang="en-US" sz="2700" dirty="0"/>
              <a:t>Numbers of regional and local offices held by authors of notebooks printed in the Song period arranged by author and color-coded on the basis of time on period of completion of notebooks included in </a:t>
            </a:r>
            <a:r>
              <a:rPr lang="en-US" sz="2700" i="1" dirty="0"/>
              <a:t>Song </a:t>
            </a:r>
            <a:r>
              <a:rPr lang="en-US" sz="2700" i="1" dirty="0" err="1"/>
              <a:t>Biji</a:t>
            </a:r>
            <a:r>
              <a:rPr lang="en-US" sz="2700" i="1" dirty="0"/>
              <a:t> in </a:t>
            </a:r>
            <a:r>
              <a:rPr lang="en-US" sz="2700" i="1" dirty="0" smtClean="0"/>
              <a:t>Print</a:t>
            </a:r>
            <a:endParaRPr lang="en-US" sz="2400" dirty="0">
              <a:latin typeface="Trebuchet MS"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1921753"/>
            <a:ext cx="7831372" cy="4106393"/>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TotalTime>
  <Words>1668</Words>
  <Application>Microsoft Office PowerPoint</Application>
  <PresentationFormat>On-screen Show (4:3)</PresentationFormat>
  <Paragraphs>145</Paragraphs>
  <Slides>33</Slides>
  <Notes>33</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The Production and Circulation of ‘Written Notes’ (biji) –Tables and Figures </vt:lpstr>
      <vt:lpstr>Introduction</vt:lpstr>
      <vt:lpstr>References and Credits</vt:lpstr>
      <vt:lpstr>Table 1: Sample survey </vt:lpstr>
      <vt:lpstr>Table 2. Number of biji imprints by dynastic period </vt:lpstr>
      <vt:lpstr>Table 3. Song biji printed editions by century in which they were printed </vt:lpstr>
      <vt:lpstr>Figure 1. Timeline of datable biji printed editions, 1150-1250. Series are highlighted in red </vt:lpstr>
      <vt:lpstr>Figure 2. Timeline of datable biji printed editions,  1050-1160 </vt:lpstr>
      <vt:lpstr>Figure 3. Timeline of datable biji printed editions,  1200-1280 </vt:lpstr>
      <vt:lpstr>Table 4. Correlation between century of completion and century of printing for biji printed editions </vt:lpstr>
      <vt:lpstr>Table 5. Southern Song biji imprints by first publication date of the title </vt:lpstr>
      <vt:lpstr>Table 6. Biji titles by year of completion and year of printing </vt:lpstr>
      <vt:lpstr>Figure 4. Map of Southern Song prefectures where biji were printed</vt:lpstr>
      <vt:lpstr>Table 7. Distribution of editions by type of printer </vt:lpstr>
      <vt:lpstr>Table 8. Number of government imprints by century of printing showing sub-type of government printer</vt:lpstr>
      <vt:lpstr>Table 9. Percentage of government imprints in total of printed editions by century of printing</vt:lpstr>
      <vt:lpstr>Table 10. Comparison of numbers of commercial and private imprints by century of printing</vt:lpstr>
      <vt:lpstr> Table 11. Comparison of numbers of government, commercial, and private imprints for titles with known completion dates</vt:lpstr>
      <vt:lpstr>Table 12. Topical coverage (including primary, secondary, and tertiary topical areas) of biji printed in Song times</vt:lpstr>
      <vt:lpstr>Table 13. Topical coverage (primary area of interest) for biji titles printed in the twelfth century </vt:lpstr>
      <vt:lpstr>Table 14. Topical coverage (primary area of interest) for biji titles printed in the thirteenth century </vt:lpstr>
      <vt:lpstr>Table 15. Topical distribution (primary subject) of Song biji printed editions of eleventh-century titles, showing type of printer</vt:lpstr>
      <vt:lpstr>Table 16. Topical distribution (primary subject) of Song biji printed editions of twelfth-century titles, showing type of printer</vt:lpstr>
      <vt:lpstr>Table 17. Topical distribution (primary subject) of Song biji printed editions of thirteenth-century titles, showing type of printer</vt:lpstr>
      <vt:lpstr>Table 18. Topical coverage (primary, secondary, and tertiary areas of interest) for biji titles printed in the twelfth century </vt:lpstr>
      <vt:lpstr>Table 19. Topical coverage (primary, secondary, and tertiary areas of interest) for biji titles printed in the thirteenth century</vt:lpstr>
      <vt:lpstr>Table 20. Topical distribution (including primary, secondary, and tertiary subjects) of Song biji printed editions of twelfth-century titles showing type of printer </vt:lpstr>
      <vt:lpstr>Table 21. Methods used to qualify for officialdom among Song notebook takers by percentage</vt:lpstr>
      <vt:lpstr>Table 22. Number of biji authors by type of entry into officialdom shown by date of entry </vt:lpstr>
      <vt:lpstr>Table 23. Zhang Hui’s data on the official careers of Song biji authors (Reproduced from张晖, 宋代笔记研究, p. 47.)</vt:lpstr>
      <vt:lpstr>Table 24. Numbers of biji authors printed in Song times for whom no entry data exist in CBDB </vt:lpstr>
      <vt:lpstr>Table 25. Numbers of court offices held by authors of notebooks printed in the Song period arranged by author and color-coded on the basis of time on period of completion of notebooks included in Song Biji in Print</vt:lpstr>
      <vt:lpstr>Table 26. Numbers of regional and local offices held by authors of notebooks printed in the Song period arranged by author and color-coded on the basis of time on period of completion of notebooks included in Song Biji in Print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Production and Circulation of   ‘Written Notes’ (biji)</dc:title>
  <dc:creator>deweerdt</dc:creator>
  <cp:lastModifiedBy>hilde</cp:lastModifiedBy>
  <cp:revision>66</cp:revision>
  <dcterms:created xsi:type="dcterms:W3CDTF">2009-06-08T15:21:19Z</dcterms:created>
  <dcterms:modified xsi:type="dcterms:W3CDTF">2011-10-07T12:01:08Z</dcterms:modified>
</cp:coreProperties>
</file>