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87" r:id="rId3"/>
    <p:sldId id="288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3" r:id="rId12"/>
    <p:sldId id="265" r:id="rId13"/>
    <p:sldId id="266" r:id="rId14"/>
    <p:sldId id="267" r:id="rId15"/>
    <p:sldId id="286" r:id="rId16"/>
    <p:sldId id="268" r:id="rId17"/>
    <p:sldId id="269" r:id="rId18"/>
    <p:sldId id="270" r:id="rId19"/>
    <p:sldId id="271" r:id="rId20"/>
    <p:sldId id="289" r:id="rId21"/>
    <p:sldId id="290" r:id="rId22"/>
    <p:sldId id="291" r:id="rId23"/>
    <p:sldId id="272" r:id="rId24"/>
    <p:sldId id="273" r:id="rId25"/>
    <p:sldId id="274" r:id="rId26"/>
    <p:sldId id="292" r:id="rId27"/>
    <p:sldId id="293" r:id="rId28"/>
    <p:sldId id="294" r:id="rId29"/>
    <p:sldId id="295" r:id="rId30"/>
    <p:sldId id="275" r:id="rId31"/>
    <p:sldId id="276" r:id="rId32"/>
    <p:sldId id="296" r:id="rId33"/>
    <p:sldId id="277" r:id="rId34"/>
    <p:sldId id="278" r:id="rId35"/>
    <p:sldId id="297" r:id="rId36"/>
    <p:sldId id="298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C5EA6-A288-45C8-878C-C5D7AC9695DE}" type="datetimeFigureOut">
              <a:rPr lang="en-US" smtClean="0"/>
              <a:pPr/>
              <a:t>6/23/2010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0B75D-9236-4CF7-A508-E7DD8605A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0B75D-9236-4CF7-A508-E7DD8605A84F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6D6A2-1F3A-4961-BD96-82E3DDED3647}" type="datetimeFigureOut">
              <a:rPr lang="en-US" smtClean="0"/>
              <a:pPr/>
              <a:t>6/23/2010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8D6EB-B322-47FB-8132-2ADB6E2124B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s.harvard.edu/~chgi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sites.harvard.edu/icb/icb.do?keyword=k16229&amp;pageid=icb.page129708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0000"/>
            <a:lum bright="-5000" contrast="3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8574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Production and Circulation of ‘Written Notes’ (</a:t>
            </a:r>
            <a:r>
              <a:rPr lang="en-US" b="1" i="1" dirty="0" err="1" smtClean="0">
                <a:solidFill>
                  <a:srgbClr val="FF0000"/>
                </a:solidFill>
              </a:rPr>
              <a:t>biji</a:t>
            </a:r>
            <a:r>
              <a:rPr lang="en-US" b="1" dirty="0" smtClean="0">
                <a:solidFill>
                  <a:srgbClr val="FF0000"/>
                </a:solidFill>
              </a:rPr>
              <a:t>) –Tables and Figures</a:t>
            </a:r>
            <a:r>
              <a:rPr lang="en-GB" b="1" dirty="0"/>
              <a:t/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3886200"/>
            <a:ext cx="7200928" cy="2757510"/>
          </a:xfrm>
        </p:spPr>
        <p:txBody>
          <a:bodyPr>
            <a:normAutofit fontScale="92500" lnSpcReduction="10000"/>
          </a:bodyPr>
          <a:lstStyle/>
          <a:p>
            <a:pPr algn="l"/>
            <a:endParaRPr lang="en-US" sz="2400" dirty="0" smtClean="0"/>
          </a:p>
          <a:p>
            <a:pPr algn="l"/>
            <a:endParaRPr lang="en-US" sz="2400" dirty="0"/>
          </a:p>
          <a:p>
            <a:pPr algn="l"/>
            <a:endParaRPr lang="en-US" sz="2400" dirty="0" smtClean="0"/>
          </a:p>
          <a:p>
            <a:pPr algn="l"/>
            <a:endParaRPr lang="en-US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l"/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Hilde 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</a:rPr>
              <a:t>De Weerdt</a:t>
            </a:r>
            <a:endParaRPr lang="en-GB" sz="2400" b="1" dirty="0">
              <a:solidFill>
                <a:schemeClr val="bg2">
                  <a:lumMod val="10000"/>
                </a:schemeClr>
              </a:solidFill>
            </a:endParaRPr>
          </a:p>
          <a:p>
            <a:pPr algn="l"/>
            <a:r>
              <a:rPr lang="en-US" sz="2400" b="1" dirty="0">
                <a:solidFill>
                  <a:schemeClr val="bg2">
                    <a:lumMod val="10000"/>
                  </a:schemeClr>
                </a:solidFill>
              </a:rPr>
              <a:t>University of 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Oxford</a:t>
            </a:r>
          </a:p>
          <a:p>
            <a:pPr algn="l"/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2009-2010</a:t>
            </a:r>
            <a:endParaRPr lang="en-GB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92867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Introduction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500726"/>
          </a:xfrm>
        </p:spPr>
        <p:txBody>
          <a:bodyPr>
            <a:noAutofit/>
          </a:bodyPr>
          <a:lstStyle/>
          <a:p>
            <a:r>
              <a:rPr lang="en-US" sz="2400" dirty="0" smtClean="0"/>
              <a:t>This slideshow presents accompanying data for Hilde De </a:t>
            </a:r>
            <a:r>
              <a:rPr lang="en-US" sz="2400" dirty="0" err="1" smtClean="0"/>
              <a:t>Weerdt’s</a:t>
            </a:r>
            <a:r>
              <a:rPr lang="en-US" sz="2400" dirty="0" smtClean="0"/>
              <a:t> report, “The Production and Circulation of ‘Written Notes’ (</a:t>
            </a:r>
            <a:r>
              <a:rPr lang="en-US" sz="2400" i="1" dirty="0" err="1" smtClean="0"/>
              <a:t>biji</a:t>
            </a:r>
            <a:r>
              <a:rPr lang="en-US" sz="2400" dirty="0" smtClean="0"/>
              <a:t>),” in </a:t>
            </a:r>
            <a:r>
              <a:rPr lang="en-US" sz="2400" dirty="0" err="1" smtClean="0"/>
              <a:t>Michela</a:t>
            </a:r>
            <a:r>
              <a:rPr lang="en-US" sz="2400" dirty="0" smtClean="0"/>
              <a:t> </a:t>
            </a:r>
            <a:r>
              <a:rPr lang="en-US" sz="2400" dirty="0" err="1" smtClean="0"/>
              <a:t>Bussotti</a:t>
            </a:r>
            <a:r>
              <a:rPr lang="en-US" sz="2400" dirty="0" smtClean="0"/>
              <a:t> and Jean-Pierre </a:t>
            </a:r>
            <a:r>
              <a:rPr lang="en-US" sz="2400" dirty="0" err="1" smtClean="0"/>
              <a:t>Drège</a:t>
            </a:r>
            <a:r>
              <a:rPr lang="en-US" sz="2400" dirty="0" smtClean="0"/>
              <a:t>, eds., </a:t>
            </a:r>
            <a:r>
              <a:rPr lang="en-US" sz="2400" i="1" dirty="0" err="1" smtClean="0"/>
              <a:t>Imprimer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autrement</a:t>
            </a:r>
            <a:r>
              <a:rPr lang="en-US" sz="2400" i="1" dirty="0" smtClean="0"/>
              <a:t>: Le </a:t>
            </a:r>
            <a:r>
              <a:rPr lang="en-US" sz="2400" i="1" dirty="0" err="1" smtClean="0"/>
              <a:t>livre</a:t>
            </a:r>
            <a:r>
              <a:rPr lang="en-US" sz="2400" i="1" dirty="0" smtClean="0"/>
              <a:t> non commercial </a:t>
            </a:r>
            <a:r>
              <a:rPr lang="en-US" sz="2400" i="1" dirty="0" err="1" smtClean="0"/>
              <a:t>dans</a:t>
            </a:r>
            <a:r>
              <a:rPr lang="en-US" sz="2400" i="1" dirty="0" smtClean="0"/>
              <a:t> la Chine </a:t>
            </a:r>
            <a:r>
              <a:rPr lang="en-US" sz="2400" i="1" dirty="0" err="1" smtClean="0"/>
              <a:t>impériale</a:t>
            </a:r>
            <a:r>
              <a:rPr lang="en-US" sz="2400" dirty="0" smtClean="0"/>
              <a:t>, forthcoming, 2010. </a:t>
            </a:r>
          </a:p>
          <a:p>
            <a:r>
              <a:rPr lang="en-US" sz="2400" dirty="0" smtClean="0"/>
              <a:t>It introduces data compiled in Hilde De </a:t>
            </a:r>
            <a:r>
              <a:rPr lang="en-US" sz="2400" dirty="0" err="1" smtClean="0"/>
              <a:t>Weerdt’s</a:t>
            </a:r>
            <a:r>
              <a:rPr lang="en-US" sz="2400" dirty="0" smtClean="0"/>
              <a:t> “</a:t>
            </a:r>
            <a:r>
              <a:rPr lang="en-US" sz="2400" i="1" dirty="0" err="1" smtClean="0"/>
              <a:t>Biji</a:t>
            </a:r>
            <a:r>
              <a:rPr lang="en-US" sz="2400" dirty="0" smtClean="0"/>
              <a:t> in Print Database.” The database is a work in progress.</a:t>
            </a:r>
          </a:p>
          <a:p>
            <a:r>
              <a:rPr lang="en-US" sz="2400" dirty="0" smtClean="0"/>
              <a:t>It presents an overview of the kinds of chronological, geographical, and topical analysis that the database sustains; it also demonstrates how these data can be combined with the </a:t>
            </a:r>
            <a:r>
              <a:rPr lang="en-US" sz="2400" dirty="0" err="1" smtClean="0"/>
              <a:t>prosopographical</a:t>
            </a:r>
            <a:r>
              <a:rPr lang="en-US" sz="2400" dirty="0" smtClean="0"/>
              <a:t> data contained in </a:t>
            </a:r>
            <a:r>
              <a:rPr lang="en-US" sz="2400" i="1" dirty="0" smtClean="0"/>
              <a:t>China Biographical Database </a:t>
            </a:r>
            <a:r>
              <a:rPr lang="en-US" sz="2400" dirty="0" smtClean="0"/>
              <a:t>(CBDB) to conduct analyses of the sociopolitical backgrounds of </a:t>
            </a:r>
            <a:r>
              <a:rPr lang="en-US" sz="2400" i="1" dirty="0" err="1" smtClean="0"/>
              <a:t>biji</a:t>
            </a:r>
            <a:r>
              <a:rPr lang="en-US" sz="2400" dirty="0" smtClean="0"/>
              <a:t> authors and producers. The original report also discussed the changing nature of the network ties among authors and producers; these results will be published in the future.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and Credits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Hilde De Weerdt. “The Production and Circulation of ‘Written Notes’ (</a:t>
            </a:r>
            <a:r>
              <a:rPr lang="en-US" sz="2400" dirty="0" err="1" smtClean="0"/>
              <a:t>biji</a:t>
            </a:r>
            <a:r>
              <a:rPr lang="en-US" sz="2400" dirty="0" smtClean="0"/>
              <a:t>).” In </a:t>
            </a:r>
            <a:r>
              <a:rPr lang="en-US" sz="2400" dirty="0" err="1" smtClean="0"/>
              <a:t>Michela</a:t>
            </a:r>
            <a:r>
              <a:rPr lang="en-US" sz="2400" dirty="0" smtClean="0"/>
              <a:t> </a:t>
            </a:r>
            <a:r>
              <a:rPr lang="en-US" sz="2400" dirty="0" err="1" smtClean="0"/>
              <a:t>Bussotti</a:t>
            </a:r>
            <a:r>
              <a:rPr lang="en-US" sz="2400" dirty="0" smtClean="0"/>
              <a:t> and Jean-Pierre </a:t>
            </a:r>
            <a:r>
              <a:rPr lang="en-US" sz="2400" dirty="0" err="1" smtClean="0"/>
              <a:t>Drège</a:t>
            </a:r>
            <a:r>
              <a:rPr lang="en-US" sz="2400" dirty="0" smtClean="0"/>
              <a:t>, eds., </a:t>
            </a:r>
            <a:r>
              <a:rPr lang="en-US" sz="2400" i="1" dirty="0" err="1" smtClean="0"/>
              <a:t>Imprimer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autrement</a:t>
            </a:r>
            <a:r>
              <a:rPr lang="en-US" sz="2400" i="1" dirty="0" smtClean="0"/>
              <a:t>: Le </a:t>
            </a:r>
            <a:r>
              <a:rPr lang="en-US" sz="2400" i="1" dirty="0" err="1" smtClean="0"/>
              <a:t>livre</a:t>
            </a:r>
            <a:r>
              <a:rPr lang="en-US" sz="2400" i="1" dirty="0" smtClean="0"/>
              <a:t> non commercial </a:t>
            </a:r>
            <a:r>
              <a:rPr lang="en-US" sz="2400" i="1" dirty="0" err="1" smtClean="0"/>
              <a:t>dans</a:t>
            </a:r>
            <a:r>
              <a:rPr lang="en-US" sz="2400" i="1" dirty="0" smtClean="0"/>
              <a:t> la Chine </a:t>
            </a:r>
            <a:r>
              <a:rPr lang="en-US" sz="2400" i="1" dirty="0" err="1" smtClean="0"/>
              <a:t>impériale</a:t>
            </a:r>
            <a:r>
              <a:rPr lang="en-US" sz="2400" dirty="0" smtClean="0"/>
              <a:t>, forthcoming, 2010.</a:t>
            </a:r>
          </a:p>
          <a:p>
            <a:r>
              <a:rPr lang="en-US" sz="2400" dirty="0" smtClean="0"/>
              <a:t>Hilde De Weerdt. </a:t>
            </a:r>
            <a:r>
              <a:rPr lang="en-US" sz="2400" i="1" dirty="0" err="1" smtClean="0"/>
              <a:t>Biji</a:t>
            </a:r>
            <a:r>
              <a:rPr lang="en-US" sz="2400" i="1" dirty="0" smtClean="0"/>
              <a:t> in Print Database</a:t>
            </a:r>
            <a:r>
              <a:rPr lang="en-US" sz="2400" dirty="0" smtClean="0"/>
              <a:t>. Website under development.</a:t>
            </a:r>
          </a:p>
          <a:p>
            <a:r>
              <a:rPr lang="en-US" sz="2400" dirty="0" smtClean="0"/>
              <a:t>Peter </a:t>
            </a:r>
            <a:r>
              <a:rPr lang="en-US" sz="2400" dirty="0" err="1" smtClean="0"/>
              <a:t>Bol</a:t>
            </a:r>
            <a:r>
              <a:rPr lang="en-US" sz="2400" dirty="0" smtClean="0"/>
              <a:t> et al. </a:t>
            </a:r>
            <a:r>
              <a:rPr lang="en-US" sz="2400" i="1" dirty="0" smtClean="0"/>
              <a:t>Hartwell China History Project GIS </a:t>
            </a:r>
            <a:r>
              <a:rPr lang="en-US" sz="2400" dirty="0" smtClean="0"/>
              <a:t>(1992-2001); and id., </a:t>
            </a:r>
            <a:r>
              <a:rPr lang="en-US" sz="2400" i="1" dirty="0" smtClean="0"/>
              <a:t>China Historical GIS </a:t>
            </a:r>
            <a:r>
              <a:rPr lang="en-US" sz="2400" dirty="0" smtClean="0"/>
              <a:t>(2001-).  Data available at </a:t>
            </a:r>
            <a:r>
              <a:rPr lang="en-US" sz="2400" dirty="0" smtClean="0">
                <a:hlinkClick r:id="rId3"/>
              </a:rPr>
              <a:t>http://www.fas.harvard.edu/~chgis/</a:t>
            </a:r>
            <a:r>
              <a:rPr lang="en-US" sz="2400" dirty="0" smtClean="0"/>
              <a:t> (last accessed Oct. 30, 2009)</a:t>
            </a:r>
          </a:p>
          <a:p>
            <a:r>
              <a:rPr lang="en-US" sz="2400" dirty="0" smtClean="0"/>
              <a:t> Peter </a:t>
            </a:r>
            <a:r>
              <a:rPr lang="en-US" sz="2400" dirty="0" err="1" smtClean="0"/>
              <a:t>Bol</a:t>
            </a:r>
            <a:r>
              <a:rPr lang="en-US" sz="2400" dirty="0" smtClean="0"/>
              <a:t> et al. </a:t>
            </a:r>
            <a:r>
              <a:rPr lang="en-US" sz="2400" i="1" dirty="0" smtClean="0"/>
              <a:t>China Biographical Database Project </a:t>
            </a:r>
            <a:r>
              <a:rPr lang="en-US" sz="2400" dirty="0" smtClean="0"/>
              <a:t>(CBDB) (2004-). Data available at </a:t>
            </a:r>
            <a:r>
              <a:rPr lang="en-US" sz="2400" u="sng" dirty="0" smtClean="0">
                <a:hlinkClick r:id="rId4"/>
              </a:rPr>
              <a:t>http://isites.harvard.edu/icb/icb.do?keyword=k16229&amp;pageid=icb.page129708</a:t>
            </a:r>
            <a:r>
              <a:rPr lang="en-US" sz="2400" u="sng" dirty="0" smtClean="0"/>
              <a:t> </a:t>
            </a:r>
            <a:r>
              <a:rPr lang="en-US" sz="2400" dirty="0" smtClean="0"/>
              <a:t>(last accessed Nov. 22, 2009)</a:t>
            </a:r>
            <a:endParaRPr lang="en-US" sz="2400" i="1" dirty="0" smtClean="0"/>
          </a:p>
          <a:p>
            <a:endParaRPr lang="en-US" sz="2400" i="1" dirty="0" smtClean="0"/>
          </a:p>
          <a:p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Table 1: Sample </a:t>
            </a:r>
            <a:r>
              <a:rPr lang="en-US" dirty="0" smtClean="0"/>
              <a:t>survey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42844" y="2857496"/>
          <a:ext cx="8572559" cy="1928826"/>
        </p:xfrm>
        <a:graphic>
          <a:graphicData uri="http://schemas.openxmlformats.org/drawingml/2006/table">
            <a:tbl>
              <a:tblPr/>
              <a:tblGrid>
                <a:gridCol w="2928958"/>
                <a:gridCol w="2705425"/>
                <a:gridCol w="2938176"/>
              </a:tblGrid>
              <a:tr h="12858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Times New Roman"/>
                          <a:ea typeface="SimSun"/>
                        </a:rPr>
                        <a:t>Number of </a:t>
                      </a:r>
                      <a:r>
                        <a:rPr lang="en-US" sz="2000" dirty="0">
                          <a:latin typeface="Times New Roman"/>
                          <a:ea typeface="SimSun"/>
                        </a:rPr>
                        <a:t>printed editions</a:t>
                      </a:r>
                      <a:endParaRPr lang="en-GB" sz="2000" dirty="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SimSun"/>
                        </a:rPr>
                        <a:t>Number of unique titles</a:t>
                      </a:r>
                      <a:endParaRPr lang="en-GB" sz="2000" dirty="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Number of unique titles 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extant in Song print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SimSun"/>
                        </a:rPr>
                        <a:t>117</a:t>
                      </a:r>
                      <a:endParaRPr lang="en-GB" sz="2000" dirty="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83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SimSun"/>
                        </a:rPr>
                        <a:t>53</a:t>
                      </a:r>
                      <a:endParaRPr lang="en-GB" sz="2000" dirty="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1429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Table 2. Number of </a:t>
            </a:r>
            <a:r>
              <a:rPr lang="en-US" i="1" dirty="0" err="1"/>
              <a:t>biji</a:t>
            </a:r>
            <a:r>
              <a:rPr lang="en-US" dirty="0"/>
              <a:t> imprints by dynastic </a:t>
            </a:r>
            <a:r>
              <a:rPr lang="en-US" dirty="0" smtClean="0"/>
              <a:t>period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48" y="3000369"/>
          <a:ext cx="7929618" cy="1714514"/>
        </p:xfrm>
        <a:graphic>
          <a:graphicData uri="http://schemas.openxmlformats.org/drawingml/2006/table">
            <a:tbl>
              <a:tblPr/>
              <a:tblGrid>
                <a:gridCol w="2643206"/>
                <a:gridCol w="2643206"/>
                <a:gridCol w="2643206"/>
              </a:tblGrid>
              <a:tr h="8572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Northern Song prints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Southern Song prints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Song prints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2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111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SimSun"/>
                        </a:rPr>
                        <a:t>4</a:t>
                      </a:r>
                      <a:endParaRPr lang="en-GB" sz="2000" dirty="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100" dirty="0"/>
              <a:t>Table 3. Song </a:t>
            </a:r>
            <a:r>
              <a:rPr lang="en-US" sz="3100" i="1" dirty="0" err="1"/>
              <a:t>biji</a:t>
            </a:r>
            <a:r>
              <a:rPr lang="en-US" sz="3100" dirty="0"/>
              <a:t> printed editions by century in which they were </a:t>
            </a:r>
            <a:r>
              <a:rPr lang="en-US" sz="3100" dirty="0" smtClean="0"/>
              <a:t>printed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61475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3 eds by century of printi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928670"/>
            <a:ext cx="9163050" cy="50006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214282" y="6072206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vertical axis shows the number of printed editions; the horizontal axis the century of printing (blank indicates that the century of printing is unknown).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100" dirty="0"/>
              <a:t>Figure 1. Timeline of datable </a:t>
            </a:r>
            <a:r>
              <a:rPr lang="en-US" sz="3100" i="1" dirty="0" err="1"/>
              <a:t>biji</a:t>
            </a:r>
            <a:r>
              <a:rPr lang="en-US" sz="3100" dirty="0"/>
              <a:t> printed editions, 1150-1250. Series are highlighted in </a:t>
            </a:r>
            <a:r>
              <a:rPr lang="en-US" sz="3100" dirty="0" smtClean="0"/>
              <a:t>red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2050" name="Picture 2" descr="1150 to 1250 timeline ed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2714620"/>
            <a:ext cx="9128379" cy="20775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Figure 2. Timeline of datable </a:t>
            </a:r>
            <a:r>
              <a:rPr lang="en-US" sz="3600" i="1" dirty="0" err="1"/>
              <a:t>biji</a:t>
            </a:r>
            <a:r>
              <a:rPr lang="en-US" sz="3600" dirty="0"/>
              <a:t> printed editions, </a:t>
            </a:r>
            <a:r>
              <a:rPr lang="en-US" sz="3600" dirty="0" smtClean="0"/>
              <a:t>1050-1160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 descr="1050 to 1160 timelin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2844" y="2571744"/>
            <a:ext cx="8858312" cy="22358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100" dirty="0"/>
              <a:t>Figure 3. Timeline of datable </a:t>
            </a:r>
            <a:r>
              <a:rPr lang="en-US" sz="3100" i="1" dirty="0" err="1"/>
              <a:t>biji</a:t>
            </a:r>
            <a:r>
              <a:rPr lang="en-US" sz="3100" dirty="0"/>
              <a:t> printed editions, </a:t>
            </a:r>
            <a:r>
              <a:rPr lang="en-US" sz="3100" dirty="0" smtClean="0"/>
              <a:t>1200-1280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074" name="Picture 2" descr="1200 to 1280 timeline ed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85720" y="2500306"/>
            <a:ext cx="8583263" cy="265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714348" y="5786454"/>
            <a:ext cx="742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Series are highlighted and the number of </a:t>
            </a:r>
            <a:r>
              <a:rPr lang="en-US" i="1" dirty="0" err="1" smtClean="0"/>
              <a:t>biji</a:t>
            </a:r>
            <a:r>
              <a:rPr lang="en-US" dirty="0" smtClean="0"/>
              <a:t> in them is noted in red 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Table 4. Correlation between century of completion and century of printing for </a:t>
            </a:r>
            <a:r>
              <a:rPr lang="en-US" sz="2800" i="1" dirty="0" err="1"/>
              <a:t>biji</a:t>
            </a:r>
            <a:r>
              <a:rPr lang="en-US" sz="2800" dirty="0"/>
              <a:t> printed </a:t>
            </a:r>
            <a:r>
              <a:rPr lang="en-US" sz="2800" dirty="0" smtClean="0"/>
              <a:t>editions </a:t>
            </a:r>
            <a:endParaRPr lang="en-GB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4 correlation between completionc and printingc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9050" y="1500174"/>
            <a:ext cx="9124950" cy="49911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4929190" y="4572008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The horizontal axis shows the century of printing in all sub-tables; each sub-table charts the data for all titles completed in the century listed in the top bar. Blank indicates that the century of printing or completion is unknown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Table 5. Southern </a:t>
            </a:r>
            <a:r>
              <a:rPr lang="en-US" sz="3600" dirty="0" smtClean="0"/>
              <a:t>Song </a:t>
            </a:r>
            <a:r>
              <a:rPr lang="en-US" sz="3600" i="1" dirty="0" err="1" smtClean="0"/>
              <a:t>biji</a:t>
            </a:r>
            <a:r>
              <a:rPr lang="en-US" sz="3600" dirty="0" smtClean="0"/>
              <a:t> </a:t>
            </a:r>
            <a:r>
              <a:rPr lang="en-US" sz="3600" dirty="0"/>
              <a:t>imprints by first publication date of the </a:t>
            </a:r>
            <a:r>
              <a:rPr lang="en-US" sz="3600" dirty="0" smtClean="0"/>
              <a:t>title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28596" y="2357431"/>
          <a:ext cx="8286808" cy="1962950"/>
        </p:xfrm>
        <a:graphic>
          <a:graphicData uri="http://schemas.openxmlformats.org/drawingml/2006/table">
            <a:tbl>
              <a:tblPr/>
              <a:tblGrid>
                <a:gridCol w="4143404"/>
                <a:gridCol w="4143404"/>
              </a:tblGrid>
              <a:tr h="392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Tang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2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Wudai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4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Northern Song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25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NS-SS transition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6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Southern Song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SimSun"/>
                        </a:rPr>
                        <a:t>74</a:t>
                      </a:r>
                      <a:endParaRPr lang="en-GB" sz="2000" dirty="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14356"/>
          </a:xfrm>
        </p:spPr>
        <p:txBody>
          <a:bodyPr>
            <a:normAutofit fontScale="90000"/>
          </a:bodyPr>
          <a:lstStyle/>
          <a:p>
            <a:r>
              <a:rPr lang="en-US" sz="2800" dirty="0"/>
              <a:t>Table 6. </a:t>
            </a:r>
            <a:r>
              <a:rPr lang="en-US" sz="2800" i="1" dirty="0" err="1" smtClean="0"/>
              <a:t>Biji</a:t>
            </a:r>
            <a:r>
              <a:rPr lang="en-US" sz="2800" dirty="0" smtClean="0"/>
              <a:t> titles </a:t>
            </a:r>
            <a:r>
              <a:rPr lang="en-US" sz="2800" dirty="0"/>
              <a:t>by year of completion and year of </a:t>
            </a:r>
            <a:r>
              <a:rPr lang="en-US" sz="2800" dirty="0" smtClean="0"/>
              <a:t>printing </a:t>
            </a:r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6 comparison completiony and printingy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85720" y="571480"/>
            <a:ext cx="8486775" cy="567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85786" y="6211669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The upper curve traces the number of titles by year of printing; the lower one shows the number of titles by year of completion.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32"/>
          </a:xfrm>
        </p:spPr>
        <p:txBody>
          <a:bodyPr>
            <a:normAutofit/>
          </a:bodyPr>
          <a:lstStyle/>
          <a:p>
            <a:r>
              <a:rPr lang="en-US" sz="2400" dirty="0"/>
              <a:t>Figure 4. Map of Southern Song prefectures where </a:t>
            </a:r>
            <a:r>
              <a:rPr lang="en-US" sz="2400" i="1" dirty="0" err="1"/>
              <a:t>biji</a:t>
            </a:r>
            <a:r>
              <a:rPr lang="en-US" sz="2400" dirty="0"/>
              <a:t> were </a:t>
            </a:r>
            <a:r>
              <a:rPr lang="en-US" sz="2400" dirty="0" smtClean="0"/>
              <a:t>printed</a:t>
            </a:r>
            <a:endParaRPr lang="en-GB" sz="2400" dirty="0"/>
          </a:p>
        </p:txBody>
      </p:sp>
      <p:pic>
        <p:nvPicPr>
          <p:cNvPr id="4" name="Content Placeholder 3" descr="SS biji prefecture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57224" y="1142984"/>
            <a:ext cx="7371889" cy="4525963"/>
          </a:xfrm>
        </p:spPr>
      </p:pic>
      <p:sp>
        <p:nvSpPr>
          <p:cNvPr id="5" name="TextBox 4"/>
          <p:cNvSpPr txBox="1"/>
          <p:nvPr/>
        </p:nvSpPr>
        <p:spPr>
          <a:xfrm>
            <a:off x="714348" y="6000768"/>
            <a:ext cx="7715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Circles mark prefectures where 5 or more titles were printed. Prefectures where commercial printers published </a:t>
            </a:r>
            <a:r>
              <a:rPr lang="en-US" i="1" dirty="0" err="1" smtClean="0"/>
              <a:t>biji</a:t>
            </a:r>
            <a:r>
              <a:rPr lang="en-US" dirty="0" smtClean="0"/>
              <a:t> are shown in red.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Table 7. </a:t>
            </a:r>
            <a:r>
              <a:rPr lang="en-US" dirty="0" smtClean="0"/>
              <a:t>Distribution </a:t>
            </a:r>
            <a:r>
              <a:rPr lang="en-US" dirty="0"/>
              <a:t>of editions by type of </a:t>
            </a:r>
            <a:r>
              <a:rPr lang="en-US" dirty="0" smtClean="0"/>
              <a:t>printer </a:t>
            </a:r>
            <a:endParaRPr lang="en-GB" dirty="0"/>
          </a:p>
        </p:txBody>
      </p:sp>
      <p:pic>
        <p:nvPicPr>
          <p:cNvPr id="6146" name="Picture 2" descr="7 eds by types of printer pie 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714488"/>
            <a:ext cx="584835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196" name="Picture 4" descr="8 eds by types of printer bar ed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" y="457200"/>
            <a:ext cx="9089136" cy="48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214282" y="5418252"/>
            <a:ext cx="7435049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Table 8. Distribution of editions by type of printer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Note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: The type of printer is unknown for the majority of editions.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Table 9. Number of government imprints by century of printing showing sub-type of government </a:t>
            </a:r>
            <a:r>
              <a:rPr lang="en-US" sz="2800" dirty="0" smtClean="0"/>
              <a:t>printer</a:t>
            </a:r>
            <a:endParaRPr lang="en-GB" sz="2800" dirty="0"/>
          </a:p>
        </p:txBody>
      </p:sp>
      <p:pic>
        <p:nvPicPr>
          <p:cNvPr id="45057" name="Picture 1" descr="9 govtimprints by typ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428736"/>
            <a:ext cx="8821103" cy="462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28596" y="6143644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X stands for county; XS for county school; PS for prefectural school; PE for prefectural education officer(s); P for prefecture or prefectural magistrate.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0"/>
            <a:ext cx="8715436" cy="1143000"/>
          </a:xfrm>
        </p:spPr>
        <p:txBody>
          <a:bodyPr>
            <a:noAutofit/>
          </a:bodyPr>
          <a:lstStyle/>
          <a:p>
            <a:r>
              <a:rPr lang="en-US" sz="2400" dirty="0"/>
              <a:t>Table 10. Percentage of government imprints in total of printed editions by century of </a:t>
            </a:r>
            <a:r>
              <a:rPr lang="en-US" sz="2400" dirty="0" smtClean="0"/>
              <a:t>printing</a:t>
            </a:r>
            <a:endParaRPr lang="en-GB" sz="2400" dirty="0"/>
          </a:p>
        </p:txBody>
      </p:sp>
      <p:pic>
        <p:nvPicPr>
          <p:cNvPr id="43009" name="Picture 1" descr="10 govtimprints by type in%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42844" y="1142984"/>
            <a:ext cx="8802434" cy="468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57158" y="6000768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X stands for county; XS for county school; PS for prefectural school; PE for prefectural education officer(s); P for prefecture or prefectural magistrate.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Table 11. Numbers of commercial imprints of </a:t>
            </a:r>
            <a:r>
              <a:rPr lang="en-US" i="1" dirty="0" err="1"/>
              <a:t>biji</a:t>
            </a:r>
            <a:r>
              <a:rPr lang="en-US" dirty="0"/>
              <a:t> by century of </a:t>
            </a:r>
            <a:r>
              <a:rPr lang="en-US" dirty="0" smtClean="0"/>
              <a:t>printing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0961" name="Picture 1" descr="11 commprints by printingc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571612"/>
            <a:ext cx="9144000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Table 12. Numbers of private imprints of </a:t>
            </a:r>
            <a:r>
              <a:rPr lang="en-US" i="1" dirty="0" err="1"/>
              <a:t>biji</a:t>
            </a:r>
            <a:r>
              <a:rPr lang="en-US" dirty="0"/>
              <a:t> by century of </a:t>
            </a:r>
            <a:r>
              <a:rPr lang="en-US" dirty="0" smtClean="0"/>
              <a:t>printing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8913" name="Picture 1" descr="12 privprints by printingc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428736"/>
            <a:ext cx="9144000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Table 13. Government imprints of </a:t>
            </a:r>
            <a:r>
              <a:rPr lang="en-US" i="1" dirty="0" err="1" smtClean="0"/>
              <a:t>biji</a:t>
            </a:r>
            <a:r>
              <a:rPr lang="en-US" dirty="0" smtClean="0"/>
              <a:t> by year of each title’s completion</a:t>
            </a:r>
            <a:endParaRPr lang="en-US" dirty="0"/>
          </a:p>
        </p:txBody>
      </p:sp>
      <p:pic>
        <p:nvPicPr>
          <p:cNvPr id="1026" name="Picture 2" descr="13 govtprints by completio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785926"/>
            <a:ext cx="8255318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Table 14. Commercial imprints of </a:t>
            </a:r>
            <a:r>
              <a:rPr lang="en-US" i="1" dirty="0" err="1" smtClean="0"/>
              <a:t>biji</a:t>
            </a:r>
            <a:r>
              <a:rPr lang="en-US" dirty="0" smtClean="0"/>
              <a:t> by year of each title’s completion</a:t>
            </a:r>
            <a:endParaRPr lang="en-US" dirty="0"/>
          </a:p>
        </p:txBody>
      </p:sp>
      <p:pic>
        <p:nvPicPr>
          <p:cNvPr id="2050" name="Picture 2" descr="14 commprints by completio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714488"/>
            <a:ext cx="8229600" cy="4483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Table 15. Private imprints of </a:t>
            </a:r>
            <a:r>
              <a:rPr lang="en-US" i="1" dirty="0" err="1" smtClean="0"/>
              <a:t>biji</a:t>
            </a:r>
            <a:r>
              <a:rPr lang="en-US" dirty="0" smtClean="0"/>
              <a:t> by year of each title’s completion</a:t>
            </a:r>
            <a:endParaRPr lang="en-US" dirty="0"/>
          </a:p>
        </p:txBody>
      </p:sp>
      <p:pic>
        <p:nvPicPr>
          <p:cNvPr id="3074" name="Picture 2" descr="15 privprints by completio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857364"/>
            <a:ext cx="8255318" cy="4491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Table 16. Topical coverage (including primary, secondary, and tertiary topical areas) of </a:t>
            </a:r>
            <a:r>
              <a:rPr lang="en-US" sz="3200" i="1" dirty="0" err="1"/>
              <a:t>biji</a:t>
            </a:r>
            <a:r>
              <a:rPr lang="en-US" sz="3200" dirty="0"/>
              <a:t> printed in Song </a:t>
            </a:r>
            <a:r>
              <a:rPr lang="en-US" sz="3200" dirty="0" smtClean="0"/>
              <a:t>times</a:t>
            </a:r>
            <a:endParaRPr lang="en-GB" sz="3200" dirty="0"/>
          </a:p>
        </p:txBody>
      </p:sp>
      <p:pic>
        <p:nvPicPr>
          <p:cNvPr id="36865" name="Picture 1" descr="16 topical coverage allareas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0006" y="1785926"/>
            <a:ext cx="9093994" cy="4533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/>
              <a:t>Table 17. Topical coverage (primary area of interest) for </a:t>
            </a:r>
            <a:r>
              <a:rPr lang="en-US" sz="3100" i="1" dirty="0" err="1"/>
              <a:t>biji</a:t>
            </a:r>
            <a:r>
              <a:rPr lang="en-US" sz="3100" dirty="0"/>
              <a:t> titles printed in the twelfth </a:t>
            </a:r>
            <a:r>
              <a:rPr lang="en-US" sz="3100" dirty="0" smtClean="0"/>
              <a:t>century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4817" name="Picture 1" descr="17 topical coverage 12thc primary ed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000108"/>
            <a:ext cx="9118473" cy="5131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57158" y="628652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PS </a:t>
            </a:r>
            <a:r>
              <a:rPr lang="en-US" dirty="0" smtClean="0"/>
              <a:t>stands for prefectural school; </a:t>
            </a:r>
            <a:r>
              <a:rPr lang="en-US" b="1" dirty="0" smtClean="0">
                <a:solidFill>
                  <a:srgbClr val="0070C0"/>
                </a:solidFill>
              </a:rPr>
              <a:t>P</a:t>
            </a:r>
            <a:r>
              <a:rPr lang="en-US" dirty="0" smtClean="0"/>
              <a:t> for prefecture or prefectural magistrate; </a:t>
            </a:r>
            <a:r>
              <a:rPr lang="en-US" b="1" dirty="0" smtClean="0">
                <a:solidFill>
                  <a:srgbClr val="009900"/>
                </a:solidFill>
              </a:rPr>
              <a:t>P </a:t>
            </a:r>
            <a:r>
              <a:rPr lang="en-US" dirty="0" smtClean="0"/>
              <a:t>for private printer; </a:t>
            </a:r>
            <a:r>
              <a:rPr lang="en-US" b="1" dirty="0" smtClean="0">
                <a:solidFill>
                  <a:srgbClr val="FFFF00"/>
                </a:solidFill>
              </a:rPr>
              <a:t>C</a:t>
            </a:r>
            <a:r>
              <a:rPr lang="en-US" dirty="0" smtClean="0"/>
              <a:t> for commercial printer; </a:t>
            </a:r>
            <a:r>
              <a:rPr lang="en-US" b="1" dirty="0" smtClean="0">
                <a:solidFill>
                  <a:srgbClr val="FFC000"/>
                </a:solidFill>
              </a:rPr>
              <a:t>C? </a:t>
            </a:r>
            <a:r>
              <a:rPr lang="en-US" dirty="0" smtClean="0"/>
              <a:t>suggests that a commercial printer is likely.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100" dirty="0"/>
              <a:t>Table 18. Topical coverage (primary area of interest) for </a:t>
            </a:r>
            <a:r>
              <a:rPr lang="en-US" sz="3100" i="1" dirty="0" err="1"/>
              <a:t>biji</a:t>
            </a:r>
            <a:r>
              <a:rPr lang="en-US" sz="3100" dirty="0"/>
              <a:t> titles printed in the thirteenth </a:t>
            </a:r>
            <a:r>
              <a:rPr lang="en-US" sz="3100" dirty="0" smtClean="0"/>
              <a:t>century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2769" name="Picture 1" descr="18 topical coverage 13thc primary ed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857232"/>
            <a:ext cx="9144000" cy="507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85720" y="5934670"/>
            <a:ext cx="85011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</a:t>
            </a:r>
            <a:r>
              <a:rPr lang="en-US" b="1" dirty="0" smtClean="0">
                <a:solidFill>
                  <a:srgbClr val="008080"/>
                </a:solidFill>
              </a:rPr>
              <a:t>XS</a:t>
            </a:r>
            <a:r>
              <a:rPr lang="en-US" dirty="0" smtClean="0"/>
              <a:t> stands for county school; 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PS </a:t>
            </a:r>
            <a:r>
              <a:rPr lang="en-US" dirty="0" smtClean="0"/>
              <a:t>for prefectural school; </a:t>
            </a:r>
            <a:r>
              <a:rPr lang="en-US" b="1" dirty="0" smtClean="0">
                <a:solidFill>
                  <a:srgbClr val="0070C0"/>
                </a:solidFill>
              </a:rPr>
              <a:t>PE</a:t>
            </a:r>
            <a:r>
              <a:rPr lang="en-US" dirty="0" smtClean="0"/>
              <a:t> for prefectural education officer(s); </a:t>
            </a:r>
            <a:r>
              <a:rPr lang="en-US" b="1" dirty="0" smtClean="0">
                <a:solidFill>
                  <a:schemeClr val="tx2"/>
                </a:solidFill>
              </a:rPr>
              <a:t>P</a:t>
            </a:r>
            <a:r>
              <a:rPr lang="en-US" dirty="0" smtClean="0"/>
              <a:t> for prefecture or prefectural magistrate; </a:t>
            </a:r>
            <a:r>
              <a:rPr lang="en-US" b="1" dirty="0" smtClean="0">
                <a:solidFill>
                  <a:srgbClr val="009900"/>
                </a:solidFill>
              </a:rPr>
              <a:t>P </a:t>
            </a:r>
            <a:r>
              <a:rPr lang="en-US" dirty="0" smtClean="0"/>
              <a:t>for private printer; </a:t>
            </a:r>
            <a:r>
              <a:rPr lang="en-US" b="1" dirty="0" smtClean="0">
                <a:solidFill>
                  <a:srgbClr val="FFFF00"/>
                </a:solidFill>
              </a:rPr>
              <a:t>C</a:t>
            </a:r>
            <a:r>
              <a:rPr lang="en-US" dirty="0" smtClean="0"/>
              <a:t> for commercial printer.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Table 19. Topical distribution of Song </a:t>
            </a:r>
            <a:r>
              <a:rPr lang="en-US" sz="2400" i="1" dirty="0" err="1" smtClean="0"/>
              <a:t>biji</a:t>
            </a:r>
            <a:r>
              <a:rPr lang="en-US" sz="2400" i="1" dirty="0" smtClean="0"/>
              <a:t> </a:t>
            </a:r>
            <a:r>
              <a:rPr lang="en-US" sz="2400" dirty="0" smtClean="0"/>
              <a:t>printed editions of eleventh-century titles, showing type of printer</a:t>
            </a:r>
            <a:endParaRPr lang="en-US" sz="2400" dirty="0"/>
          </a:p>
        </p:txBody>
      </p:sp>
      <p:pic>
        <p:nvPicPr>
          <p:cNvPr id="4098" name="Picture 2" descr="19 topical coverage completiony 11 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" y="1000108"/>
            <a:ext cx="9001125" cy="5049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28596" y="6072206"/>
            <a:ext cx="8572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PS </a:t>
            </a:r>
            <a:r>
              <a:rPr lang="en-US" dirty="0" smtClean="0"/>
              <a:t>stands for prefectural school; </a:t>
            </a:r>
            <a:r>
              <a:rPr lang="en-US" b="1" dirty="0" smtClean="0">
                <a:solidFill>
                  <a:schemeClr val="tx2"/>
                </a:solidFill>
              </a:rPr>
              <a:t>P</a:t>
            </a:r>
            <a:r>
              <a:rPr lang="en-US" dirty="0" smtClean="0"/>
              <a:t> for prefecture or prefectural magistrate; </a:t>
            </a:r>
            <a:r>
              <a:rPr lang="en-US" b="1" dirty="0" smtClean="0">
                <a:solidFill>
                  <a:srgbClr val="009900"/>
                </a:solidFill>
              </a:rPr>
              <a:t>P </a:t>
            </a:r>
            <a:r>
              <a:rPr lang="en-US" dirty="0" smtClean="0"/>
              <a:t>for private printer; </a:t>
            </a:r>
            <a:r>
              <a:rPr lang="en-US" b="1" dirty="0" smtClean="0">
                <a:solidFill>
                  <a:srgbClr val="FFFF00"/>
                </a:solidFill>
              </a:rPr>
              <a:t>C</a:t>
            </a:r>
            <a:r>
              <a:rPr lang="en-US" dirty="0" smtClean="0"/>
              <a:t> for commercial printer.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85723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Table 20. Topical distribution of Song </a:t>
            </a:r>
            <a:r>
              <a:rPr lang="en-US" sz="2400" i="1" dirty="0" err="1" smtClean="0"/>
              <a:t>biji</a:t>
            </a:r>
            <a:r>
              <a:rPr lang="en-US" sz="2400" i="1" dirty="0" smtClean="0"/>
              <a:t> </a:t>
            </a:r>
            <a:r>
              <a:rPr lang="en-US" sz="2400" dirty="0" smtClean="0"/>
              <a:t>printed editions of twelfth-century titles, showing type of printer</a:t>
            </a:r>
            <a:endParaRPr lang="en-US" sz="2400" dirty="0"/>
          </a:p>
        </p:txBody>
      </p:sp>
      <p:pic>
        <p:nvPicPr>
          <p:cNvPr id="5122" name="Picture 2" descr="20 topical coverage completiony 12 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2" y="785794"/>
            <a:ext cx="9043988" cy="507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85720" y="5929330"/>
            <a:ext cx="8572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X</a:t>
            </a:r>
            <a:r>
              <a:rPr lang="en-US" dirty="0" smtClean="0"/>
              <a:t> stands for county; 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PS </a:t>
            </a:r>
            <a:r>
              <a:rPr lang="en-US" dirty="0" smtClean="0"/>
              <a:t>for prefectural school; </a:t>
            </a:r>
            <a:r>
              <a:rPr lang="en-US" b="1" dirty="0" smtClean="0">
                <a:solidFill>
                  <a:schemeClr val="tx2"/>
                </a:solidFill>
              </a:rPr>
              <a:t>P</a:t>
            </a:r>
            <a:r>
              <a:rPr lang="en-US" dirty="0" smtClean="0"/>
              <a:t> for prefecture or prefectural magistrate; </a:t>
            </a:r>
            <a:r>
              <a:rPr lang="en-US" b="1" dirty="0" smtClean="0">
                <a:solidFill>
                  <a:srgbClr val="009900"/>
                </a:solidFill>
              </a:rPr>
              <a:t>P </a:t>
            </a:r>
            <a:r>
              <a:rPr lang="en-US" dirty="0" smtClean="0"/>
              <a:t>for private printer; </a:t>
            </a:r>
            <a:r>
              <a:rPr lang="en-US" b="1" dirty="0" smtClean="0">
                <a:solidFill>
                  <a:srgbClr val="FFFF00"/>
                </a:solidFill>
              </a:rPr>
              <a:t>C</a:t>
            </a:r>
            <a:r>
              <a:rPr lang="en-US" dirty="0" smtClean="0"/>
              <a:t> for commercial printer;</a:t>
            </a:r>
            <a:r>
              <a:rPr lang="en-US" b="1" dirty="0" smtClean="0">
                <a:solidFill>
                  <a:srgbClr val="FFC000"/>
                </a:solidFill>
              </a:rPr>
              <a:t> C? </a:t>
            </a:r>
            <a:r>
              <a:rPr lang="en-US" dirty="0" smtClean="0"/>
              <a:t>suggests that a commercial printer is likely.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Table 21. Topical distribution of Song </a:t>
            </a:r>
            <a:r>
              <a:rPr lang="en-US" sz="2400" i="1" dirty="0" err="1" smtClean="0"/>
              <a:t>biji</a:t>
            </a:r>
            <a:r>
              <a:rPr lang="en-US" sz="2400" i="1" dirty="0" smtClean="0"/>
              <a:t> </a:t>
            </a:r>
            <a:r>
              <a:rPr lang="en-US" sz="2400" dirty="0" smtClean="0"/>
              <a:t>printed editions of thirteenth-century titles, showing type of printer</a:t>
            </a:r>
            <a:endParaRPr lang="en-US" sz="2400" dirty="0"/>
          </a:p>
        </p:txBody>
      </p:sp>
      <p:pic>
        <p:nvPicPr>
          <p:cNvPr id="6146" name="Picture 2" descr="21 topical coverage completiony 13 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" y="1000108"/>
            <a:ext cx="8992553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28596" y="6072206"/>
            <a:ext cx="8286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Note</a:t>
            </a:r>
            <a:r>
              <a:rPr lang="en-US" dirty="0" smtClean="0"/>
              <a:t>: </a:t>
            </a:r>
            <a:r>
              <a:rPr lang="en-US" b="1" dirty="0" smtClean="0">
                <a:solidFill>
                  <a:srgbClr val="008080"/>
                </a:solidFill>
              </a:rPr>
              <a:t>XS</a:t>
            </a:r>
            <a:r>
              <a:rPr lang="en-US" dirty="0" smtClean="0"/>
              <a:t> stands for county school; 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PS </a:t>
            </a:r>
            <a:r>
              <a:rPr lang="en-US" dirty="0" smtClean="0"/>
              <a:t>for prefectural school; </a:t>
            </a:r>
            <a:r>
              <a:rPr lang="en-US" b="1" dirty="0" smtClean="0">
                <a:solidFill>
                  <a:srgbClr val="0070C0"/>
                </a:solidFill>
              </a:rPr>
              <a:t>PE</a:t>
            </a:r>
            <a:r>
              <a:rPr lang="en-US" dirty="0" smtClean="0"/>
              <a:t> for prefectural education officer(s); </a:t>
            </a:r>
            <a:r>
              <a:rPr lang="en-US" b="1" dirty="0" smtClean="0">
                <a:solidFill>
                  <a:srgbClr val="009900"/>
                </a:solidFill>
              </a:rPr>
              <a:t>P </a:t>
            </a:r>
            <a:r>
              <a:rPr lang="en-US" dirty="0" smtClean="0"/>
              <a:t>for private printer; </a:t>
            </a:r>
            <a:r>
              <a:rPr lang="en-US" b="1" dirty="0" smtClean="0">
                <a:solidFill>
                  <a:srgbClr val="FFFF00"/>
                </a:solidFill>
              </a:rPr>
              <a:t>C</a:t>
            </a:r>
            <a:r>
              <a:rPr lang="en-US" dirty="0" smtClean="0"/>
              <a:t> for commercial printer.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Table 22. Number of </a:t>
            </a:r>
            <a:r>
              <a:rPr lang="en-US" sz="2400" i="1" dirty="0" err="1" smtClean="0"/>
              <a:t>biji</a:t>
            </a:r>
            <a:r>
              <a:rPr lang="en-US" sz="2400" dirty="0" smtClean="0"/>
              <a:t> authors by type of entry into officialdom</a:t>
            </a:r>
            <a:endParaRPr lang="en-US" sz="2400" dirty="0"/>
          </a:p>
        </p:txBody>
      </p:sp>
      <p:pic>
        <p:nvPicPr>
          <p:cNvPr id="7170" name="Picture 2" descr="22 authors entr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214422"/>
            <a:ext cx="8229600" cy="507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/>
              <a:t>Table 23. Percentage of methods of entry into officialdom for Song </a:t>
            </a:r>
            <a:r>
              <a:rPr lang="en-US" sz="3600" i="1" dirty="0" err="1"/>
              <a:t>biji</a:t>
            </a:r>
            <a:r>
              <a:rPr lang="en-US" sz="3600" dirty="0"/>
              <a:t> </a:t>
            </a:r>
            <a:r>
              <a:rPr lang="en-US" sz="3600" dirty="0" smtClean="0"/>
              <a:t>authors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0721" name="Picture 1" descr="23 authors entry%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428736"/>
            <a:ext cx="9144000" cy="5170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/>
              <a:t>Table 24. Number of </a:t>
            </a:r>
            <a:r>
              <a:rPr lang="en-US" sz="3600" i="1" dirty="0" err="1"/>
              <a:t>biji</a:t>
            </a:r>
            <a:r>
              <a:rPr lang="en-US" sz="3600" dirty="0"/>
              <a:t> authors by type of entry into officialdom shown by date of </a:t>
            </a:r>
            <a:r>
              <a:rPr lang="en-US" sz="3600" dirty="0" smtClean="0"/>
              <a:t>entry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3" name="Picture 1" descr="24 authors entry by date of entry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142984"/>
            <a:ext cx="9144000" cy="5349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Table 25. Percentage of methods of entry into officialdom for Song </a:t>
            </a:r>
            <a:r>
              <a:rPr lang="en-US" sz="2800" i="1" dirty="0" err="1" smtClean="0"/>
              <a:t>biji</a:t>
            </a:r>
            <a:r>
              <a:rPr lang="en-US" sz="2800" dirty="0" smtClean="0"/>
              <a:t> authors by date of entry</a:t>
            </a:r>
            <a:endParaRPr lang="en-US" sz="2800" dirty="0"/>
          </a:p>
        </p:txBody>
      </p:sp>
      <p:pic>
        <p:nvPicPr>
          <p:cNvPr id="8194" name="Picture 2" descr="25 authors entry by date of entry in%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643050"/>
            <a:ext cx="8366760" cy="4997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Table 26. Zhang </a:t>
            </a:r>
            <a:r>
              <a:rPr lang="en-US" sz="3200" dirty="0" err="1"/>
              <a:t>Hui’s</a:t>
            </a:r>
            <a:r>
              <a:rPr lang="en-US" sz="3200" dirty="0"/>
              <a:t> data on the official careers of Song </a:t>
            </a:r>
            <a:r>
              <a:rPr lang="en-US" sz="3200" i="1" dirty="0" err="1"/>
              <a:t>biji</a:t>
            </a:r>
            <a:r>
              <a:rPr lang="en-US" sz="3200" dirty="0"/>
              <a:t> authors. </a:t>
            </a:r>
            <a:r>
              <a:rPr lang="en-US" sz="3200" dirty="0" smtClean="0"/>
              <a:t> </a:t>
            </a:r>
            <a:r>
              <a:rPr lang="en-US" sz="1800" dirty="0" smtClean="0"/>
              <a:t>(Reproduced from</a:t>
            </a:r>
            <a:r>
              <a:rPr lang="zh-CN" altLang="en-US" sz="1800" dirty="0"/>
              <a:t>张晖</a:t>
            </a:r>
            <a:r>
              <a:rPr lang="en-US" sz="1800" dirty="0" smtClean="0"/>
              <a:t>, </a:t>
            </a:r>
            <a:r>
              <a:rPr lang="zh-CN" altLang="en-US" sz="1800" dirty="0" smtClean="0"/>
              <a:t>宋代</a:t>
            </a:r>
            <a:r>
              <a:rPr lang="zh-CN" altLang="en-US" sz="1800" dirty="0"/>
              <a:t>笔记</a:t>
            </a:r>
            <a:r>
              <a:rPr lang="zh-CN" altLang="en-US" sz="1800" dirty="0" smtClean="0"/>
              <a:t>研究</a:t>
            </a:r>
            <a:r>
              <a:rPr lang="en-GB" altLang="zh-CN" sz="1800" dirty="0" smtClean="0"/>
              <a:t>, </a:t>
            </a:r>
            <a:r>
              <a:rPr lang="en-US" sz="1800" dirty="0" smtClean="0"/>
              <a:t>p. 47.)</a:t>
            </a:r>
            <a:endParaRPr lang="en-GB" sz="1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57159" y="2428866"/>
          <a:ext cx="8501122" cy="1891515"/>
        </p:xfrm>
        <a:graphic>
          <a:graphicData uri="http://schemas.openxmlformats.org/drawingml/2006/table">
            <a:tbl>
              <a:tblPr/>
              <a:tblGrid>
                <a:gridCol w="1182765"/>
                <a:gridCol w="2631428"/>
                <a:gridCol w="1454564"/>
                <a:gridCol w="1777801"/>
                <a:gridCol w="1454564"/>
              </a:tblGrid>
              <a:tr h="378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Number of </a:t>
                      </a:r>
                      <a:r>
                        <a:rPr lang="en-US" sz="2000" i="1">
                          <a:latin typeface="Times New Roman"/>
                          <a:ea typeface="SimSun"/>
                        </a:rPr>
                        <a:t>biji </a:t>
                      </a:r>
                      <a:r>
                        <a:rPr lang="en-US" sz="2000">
                          <a:latin typeface="Times New Roman"/>
                          <a:ea typeface="SimSun"/>
                        </a:rPr>
                        <a:t>included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Official rank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i="1">
                          <a:latin typeface="Times New Roman"/>
                          <a:ea typeface="SimSun"/>
                        </a:rPr>
                        <a:t>Jinshi</a:t>
                      </a:r>
                      <a:r>
                        <a:rPr lang="en-US" sz="2000">
                          <a:latin typeface="Times New Roman"/>
                          <a:ea typeface="SimSun"/>
                        </a:rPr>
                        <a:t> degree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i="1">
                          <a:latin typeface="Times New Roman"/>
                          <a:ea typeface="SimSun"/>
                        </a:rPr>
                        <a:t>Songshi</a:t>
                      </a:r>
                      <a:r>
                        <a:rPr lang="en-US" sz="2000">
                          <a:latin typeface="Times New Roman"/>
                          <a:ea typeface="SimSun"/>
                        </a:rPr>
                        <a:t> bio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NS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40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30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23 (22+1)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25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NS-SS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20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10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6 (5+1)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2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SS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67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40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17 (14+3)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10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Total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127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80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SimSun"/>
                        </a:rPr>
                        <a:t>46 (41+5)</a:t>
                      </a:r>
                      <a:endParaRPr lang="en-GB" sz="200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SimSun"/>
                        </a:rPr>
                        <a:t>37</a:t>
                      </a:r>
                      <a:endParaRPr lang="en-GB" sz="2000" dirty="0">
                        <a:latin typeface="Times New Roman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/>
              <a:t>Table 27. Numbers of </a:t>
            </a:r>
            <a:r>
              <a:rPr lang="en-US" sz="3100" i="1" dirty="0" err="1"/>
              <a:t>biji</a:t>
            </a:r>
            <a:r>
              <a:rPr lang="en-US" sz="3100" dirty="0"/>
              <a:t> authors printed in Song times for whom no entry data exist in </a:t>
            </a:r>
            <a:r>
              <a:rPr lang="en-US" sz="3100" i="1" dirty="0"/>
              <a:t>CBDB</a:t>
            </a:r>
            <a:r>
              <a:rPr lang="en-US" sz="3100" dirty="0"/>
              <a:t>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77" name="Picture 1" descr="27 authorsnoentrybyperiod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500174"/>
            <a:ext cx="9135809" cy="5105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Table 28a. Number of court, regional, and local postings of printed Song </a:t>
            </a:r>
            <a:r>
              <a:rPr lang="en-US" sz="2800" i="1" dirty="0" err="1" smtClean="0"/>
              <a:t>biji</a:t>
            </a:r>
            <a:r>
              <a:rPr lang="en-US" sz="2800" dirty="0" smtClean="0"/>
              <a:t> authors in </a:t>
            </a:r>
            <a:r>
              <a:rPr lang="en-US" sz="2800" i="1" dirty="0" smtClean="0"/>
              <a:t>CBDB</a:t>
            </a:r>
            <a:r>
              <a:rPr lang="en-US" sz="2800" dirty="0" smtClean="0"/>
              <a:t> shown by the year in which the tenure commenced</a:t>
            </a:r>
            <a:endParaRPr lang="en-US" sz="2800" dirty="0"/>
          </a:p>
        </p:txBody>
      </p:sp>
      <p:pic>
        <p:nvPicPr>
          <p:cNvPr id="9218" name="Picture 2" descr="32a postings by firsttenurey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28736"/>
            <a:ext cx="9009698" cy="5083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Table 28b. Number of regional and local postings by author’s </a:t>
            </a:r>
            <a:r>
              <a:rPr lang="en-US" sz="2800" i="1" dirty="0" smtClean="0"/>
              <a:t>CBDB</a:t>
            </a:r>
            <a:r>
              <a:rPr lang="en-US" sz="2800" dirty="0" smtClean="0"/>
              <a:t> index year</a:t>
            </a:r>
            <a:endParaRPr lang="en-US" sz="2800" dirty="0"/>
          </a:p>
        </p:txBody>
      </p:sp>
      <p:pic>
        <p:nvPicPr>
          <p:cNvPr id="10242" name="Picture 2" descr="32b localpostingsbyindexy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" y="1571612"/>
            <a:ext cx="9052560" cy="5083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1316</Words>
  <Application>Microsoft Office PowerPoint</Application>
  <PresentationFormat>On-screen Show (4:3)</PresentationFormat>
  <Paragraphs>148</Paragraphs>
  <Slides>36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The Production and Circulation of ‘Written Notes’ (biji) –Tables and Figures </vt:lpstr>
      <vt:lpstr>Introduction</vt:lpstr>
      <vt:lpstr>References and Credits</vt:lpstr>
      <vt:lpstr>Table 1: Sample survey </vt:lpstr>
      <vt:lpstr>Table 2. Number of biji imprints by dynastic period </vt:lpstr>
      <vt:lpstr>Table 3. Song biji printed editions by century in which they were printed </vt:lpstr>
      <vt:lpstr>Figure 1. Timeline of datable biji printed editions, 1150-1250. Series are highlighted in red </vt:lpstr>
      <vt:lpstr>Figure 2. Timeline of datable biji printed editions, 1050-1160 </vt:lpstr>
      <vt:lpstr>Figure 3. Timeline of datable biji printed editions, 1200-1280 </vt:lpstr>
      <vt:lpstr>Table 4. Correlation between century of completion and century of printing for biji printed editions </vt:lpstr>
      <vt:lpstr>Table 5. Southern Song biji imprints by first publication date of the title </vt:lpstr>
      <vt:lpstr>Table 6. Biji titles by year of completion and year of printing </vt:lpstr>
      <vt:lpstr>Figure 4. Map of Southern Song prefectures where biji were printed</vt:lpstr>
      <vt:lpstr>Table 7. Distribution of editions by type of printer </vt:lpstr>
      <vt:lpstr>Slide 15</vt:lpstr>
      <vt:lpstr>Table 9. Number of government imprints by century of printing showing sub-type of government printer</vt:lpstr>
      <vt:lpstr>Table 10. Percentage of government imprints in total of printed editions by century of printing</vt:lpstr>
      <vt:lpstr>Table 11. Numbers of commercial imprints of biji by century of printing </vt:lpstr>
      <vt:lpstr>Table 12. Numbers of private imprints of biji by century of printing </vt:lpstr>
      <vt:lpstr> Table 13. Government imprints of biji by year of each title’s completion</vt:lpstr>
      <vt:lpstr>Table 14. Commercial imprints of biji by year of each title’s completion</vt:lpstr>
      <vt:lpstr>Table 15. Private imprints of biji by year of each title’s completion</vt:lpstr>
      <vt:lpstr>Table 16. Topical coverage (including primary, secondary, and tertiary topical areas) of biji printed in Song times</vt:lpstr>
      <vt:lpstr>Table 17. Topical coverage (primary area of interest) for biji titles printed in the twelfth century </vt:lpstr>
      <vt:lpstr>Table 18. Topical coverage (primary area of interest) for biji titles printed in the thirteenth century </vt:lpstr>
      <vt:lpstr>Table 19. Topical distribution of Song biji printed editions of eleventh-century titles, showing type of printer</vt:lpstr>
      <vt:lpstr>Table 20. Topical distribution of Song biji printed editions of twelfth-century titles, showing type of printer</vt:lpstr>
      <vt:lpstr>Table 21. Topical distribution of Song biji printed editions of thirteenth-century titles, showing type of printer</vt:lpstr>
      <vt:lpstr>Table 22. Number of biji authors by type of entry into officialdom</vt:lpstr>
      <vt:lpstr>Table 23. Percentage of methods of entry into officialdom for Song biji authors </vt:lpstr>
      <vt:lpstr>Table 24. Number of biji authors by type of entry into officialdom shown by date of entry </vt:lpstr>
      <vt:lpstr>Table 25. Percentage of methods of entry into officialdom for Song biji authors by date of entry</vt:lpstr>
      <vt:lpstr>Table 26. Zhang Hui’s data on the official careers of Song biji authors.  (Reproduced from张晖, 宋代笔记研究, p. 47.)</vt:lpstr>
      <vt:lpstr>Table 27. Numbers of biji authors printed in Song times for whom no entry data exist in CBDB. </vt:lpstr>
      <vt:lpstr>Table 28a. Number of court, regional, and local postings of printed Song biji authors in CBDB shown by the year in which the tenure commenced</vt:lpstr>
      <vt:lpstr>Table 28b. Number of regional and local postings by author’s CBDB index year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Production and Circulation of   ‘Written Notes’ (biji)</dc:title>
  <dc:creator>deweerdt</dc:creator>
  <cp:lastModifiedBy>hilde</cp:lastModifiedBy>
  <cp:revision>53</cp:revision>
  <dcterms:created xsi:type="dcterms:W3CDTF">2009-06-08T15:21:19Z</dcterms:created>
  <dcterms:modified xsi:type="dcterms:W3CDTF">2010-06-23T13:11:28Z</dcterms:modified>
</cp:coreProperties>
</file>