
<file path=[Content_Types].xml><?xml version="1.0" encoding="utf-8"?>
<Types xmlns="http://schemas.openxmlformats.org/package/2006/content-types">
  <Default Extension="xml" ContentType="application/xml"/>
  <Default Extension="jpg" ContentType="image/jpeg"/>
  <Default Extension="tiff" ContentType="image/tiff"/>
  <Default Extension="emf" ContentType="image/x-emf"/>
  <Default Extension="xlsx" ContentType="application/vnd.openxmlformats-officedocument.spreadsheetml.sheet"/>
  <Default Extension="jpeg" ContentType="image/jpeg"/>
  <Default Extension="rels" ContentType="application/vnd.openxmlformats-package.relationships+xml"/>
  <Default Extension="wdp" ContentType="image/vnd.ms-photo"/>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57" r:id="rId3"/>
    <p:sldId id="275" r:id="rId4"/>
    <p:sldId id="276" r:id="rId5"/>
    <p:sldId id="259" r:id="rId6"/>
    <p:sldId id="258" r:id="rId7"/>
    <p:sldId id="260" r:id="rId8"/>
    <p:sldId id="261" r:id="rId9"/>
    <p:sldId id="262" r:id="rId10"/>
    <p:sldId id="277" r:id="rId11"/>
    <p:sldId id="264" r:id="rId12"/>
    <p:sldId id="273" r:id="rId13"/>
    <p:sldId id="278" r:id="rId14"/>
    <p:sldId id="279" r:id="rId15"/>
    <p:sldId id="280" r:id="rId16"/>
    <p:sldId id="263" r:id="rId17"/>
    <p:sldId id="265" r:id="rId18"/>
    <p:sldId id="282" r:id="rId19"/>
    <p:sldId id="266" r:id="rId20"/>
    <p:sldId id="281" r:id="rId21"/>
    <p:sldId id="267" r:id="rId22"/>
    <p:sldId id="268" r:id="rId23"/>
    <p:sldId id="269" r:id="rId24"/>
    <p:sldId id="274" r:id="rId25"/>
    <p:sldId id="270" r:id="rId26"/>
    <p:sldId id="271" r:id="rId27"/>
    <p:sldId id="27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C0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799"/>
    <p:restoredTop sz="76281"/>
  </p:normalViewPr>
  <p:slideViewPr>
    <p:cSldViewPr snapToGrid="0" snapToObjects="1">
      <p:cViewPr>
        <p:scale>
          <a:sx n="60" d="100"/>
          <a:sy n="60" d="100"/>
        </p:scale>
        <p:origin x="384" y="456"/>
      </p:cViewPr>
      <p:guideLst/>
    </p:cSldViewPr>
  </p:slideViewPr>
  <p:notesTextViewPr>
    <p:cViewPr>
      <p:scale>
        <a:sx n="90" d="100"/>
        <a:sy n="9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400" dirty="0">
                <a:solidFill>
                  <a:schemeClr val="tx1"/>
                </a:solidFill>
              </a:rPr>
              <a:t>Number of times a DigCurV subcategory appeared in the job descriptions</a:t>
            </a:r>
          </a:p>
        </c:rich>
      </c:tx>
      <c:layout>
        <c:manualLayout>
          <c:xMode val="edge"/>
          <c:yMode val="edge"/>
          <c:x val="0.138955189984901"/>
          <c:y val="0.00774738403782675"/>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Number of times a DigCurV subcategory appeared in the job descriptions</c:v>
                </c:pt>
              </c:strCache>
            </c:strRef>
          </c:tx>
          <c:spPr>
            <a:solidFill>
              <a:schemeClr val="accent1"/>
            </a:solidFill>
            <a:ln>
              <a:noFill/>
            </a:ln>
            <a:effectLst/>
          </c:spPr>
          <c:invertIfNegative val="0"/>
          <c:dPt>
            <c:idx val="1"/>
            <c:invertIfNegative val="0"/>
            <c:bubble3D val="0"/>
            <c:spPr>
              <a:solidFill>
                <a:schemeClr val="accent2"/>
              </a:solidFill>
              <a:ln>
                <a:noFill/>
              </a:ln>
              <a:effectLst/>
            </c:spPr>
          </c:dPt>
          <c:dPt>
            <c:idx val="2"/>
            <c:invertIfNegative val="0"/>
            <c:bubble3D val="0"/>
            <c:spPr>
              <a:solidFill>
                <a:srgbClr val="7030A0"/>
              </a:solidFill>
              <a:ln>
                <a:noFill/>
              </a:ln>
              <a:effectLst/>
            </c:spPr>
          </c:dPt>
          <c:dPt>
            <c:idx val="3"/>
            <c:invertIfNegative val="0"/>
            <c:bubble3D val="0"/>
            <c:spPr>
              <a:solidFill>
                <a:schemeClr val="bg2">
                  <a:lumMod val="75000"/>
                </a:schemeClr>
              </a:solidFill>
              <a:ln>
                <a:noFill/>
              </a:ln>
              <a:effectLst/>
            </c:spPr>
          </c:dPt>
          <c:dPt>
            <c:idx val="4"/>
            <c:invertIfNegative val="0"/>
            <c:bubble3D val="0"/>
            <c:spPr>
              <a:solidFill>
                <a:schemeClr val="accent4"/>
              </a:solidFill>
              <a:ln>
                <a:noFill/>
              </a:ln>
              <a:effectLst/>
            </c:spPr>
          </c:dPt>
          <c:dPt>
            <c:idx val="5"/>
            <c:invertIfNegative val="0"/>
            <c:bubble3D val="0"/>
            <c:spPr>
              <a:solidFill>
                <a:srgbClr val="FF0000"/>
              </a:solidFill>
              <a:ln>
                <a:noFill/>
              </a:ln>
              <a:effectLst/>
            </c:spPr>
          </c:dPt>
          <c:dPt>
            <c:idx val="6"/>
            <c:invertIfNegative val="0"/>
            <c:bubble3D val="0"/>
            <c:spPr>
              <a:solidFill>
                <a:schemeClr val="accent6"/>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KIA 1: Subject Knowledge</c:v>
                </c:pt>
                <c:pt idx="1">
                  <c:v>KIA 4: Information Skills</c:v>
                </c:pt>
                <c:pt idx="2">
                  <c:v>KIA 5: Data Skills</c:v>
                </c:pt>
                <c:pt idx="3">
                  <c:v>PQ 2: Communication &amp; Advocacy</c:v>
                </c:pt>
                <c:pt idx="4">
                  <c:v>PQ 3: Responsiveness to Change</c:v>
                </c:pt>
                <c:pt idx="5">
                  <c:v>PC 1: Regulatory Requirements</c:v>
                </c:pt>
                <c:pt idx="6">
                  <c:v>MQA 3: Resource Management</c:v>
                </c:pt>
              </c:strCache>
            </c:strRef>
          </c:cat>
          <c:val>
            <c:numRef>
              <c:f>Sheet1!$B$2:$B$8</c:f>
              <c:numCache>
                <c:formatCode>General</c:formatCode>
                <c:ptCount val="7"/>
                <c:pt idx="0">
                  <c:v>143.0</c:v>
                </c:pt>
                <c:pt idx="1">
                  <c:v>47.0</c:v>
                </c:pt>
                <c:pt idx="2">
                  <c:v>24.0</c:v>
                </c:pt>
                <c:pt idx="3">
                  <c:v>43.0</c:v>
                </c:pt>
                <c:pt idx="4">
                  <c:v>20.0</c:v>
                </c:pt>
                <c:pt idx="5">
                  <c:v>1.0</c:v>
                </c:pt>
                <c:pt idx="6">
                  <c:v>59.0</c:v>
                </c:pt>
              </c:numCache>
            </c:numRef>
          </c:val>
        </c:ser>
        <c:dLbls>
          <c:showLegendKey val="0"/>
          <c:showVal val="0"/>
          <c:showCatName val="0"/>
          <c:showSerName val="0"/>
          <c:showPercent val="0"/>
          <c:showBubbleSize val="0"/>
        </c:dLbls>
        <c:gapWidth val="219"/>
        <c:overlap val="-27"/>
        <c:axId val="-2146969632"/>
        <c:axId val="-2146306064"/>
      </c:barChart>
      <c:catAx>
        <c:axId val="-21469696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solidFill>
                <a:latin typeface="+mn-lt"/>
                <a:ea typeface="+mn-ea"/>
                <a:cs typeface="+mn-cs"/>
              </a:defRPr>
            </a:pPr>
            <a:endParaRPr lang="en-US"/>
          </a:p>
        </c:txPr>
        <c:crossAx val="-2146306064"/>
        <c:crosses val="autoZero"/>
        <c:auto val="1"/>
        <c:lblAlgn val="ctr"/>
        <c:lblOffset val="100"/>
        <c:noMultiLvlLbl val="0"/>
      </c:catAx>
      <c:valAx>
        <c:axId val="-2146306064"/>
        <c:scaling>
          <c:orientation val="minMax"/>
        </c:scaling>
        <c:delete val="0"/>
        <c:axPos val="l"/>
        <c:majorGridlines>
          <c:spPr>
            <a:ln w="9525" cap="flat" cmpd="sng" algn="ctr">
              <a:solidFill>
                <a:schemeClr val="tx1">
                  <a:lumMod val="15000"/>
                  <a:lumOff val="85000"/>
                </a:schemeClr>
              </a:solidFill>
              <a:round/>
            </a:ln>
            <a:effectLst/>
          </c:spPr>
        </c:majorGridlines>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1469696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400" dirty="0">
                <a:solidFill>
                  <a:schemeClr val="tx1"/>
                </a:solidFill>
              </a:rPr>
              <a:t>Number of times a DigCurV subcategory appeared in the job descriptions</a:t>
            </a:r>
          </a:p>
        </c:rich>
      </c:tx>
      <c:layout>
        <c:manualLayout>
          <c:xMode val="edge"/>
          <c:yMode val="edge"/>
          <c:x val="0.138955189984901"/>
          <c:y val="0.00774738403782675"/>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Number of times a DigCurV subcategory appeared in the job descriptions</c:v>
                </c:pt>
              </c:strCache>
            </c:strRef>
          </c:tx>
          <c:spPr>
            <a:solidFill>
              <a:schemeClr val="accent1"/>
            </a:solidFill>
            <a:ln>
              <a:noFill/>
            </a:ln>
            <a:effectLst/>
          </c:spPr>
          <c:invertIfNegative val="0"/>
          <c:dPt>
            <c:idx val="1"/>
            <c:invertIfNegative val="0"/>
            <c:bubble3D val="0"/>
            <c:spPr>
              <a:solidFill>
                <a:schemeClr val="accent2"/>
              </a:solidFill>
              <a:ln>
                <a:noFill/>
              </a:ln>
              <a:effectLst/>
            </c:spPr>
          </c:dPt>
          <c:dPt>
            <c:idx val="2"/>
            <c:invertIfNegative val="0"/>
            <c:bubble3D val="0"/>
            <c:spPr>
              <a:solidFill>
                <a:srgbClr val="7030A0"/>
              </a:solidFill>
              <a:ln>
                <a:noFill/>
              </a:ln>
              <a:effectLst/>
            </c:spPr>
          </c:dPt>
          <c:dPt>
            <c:idx val="3"/>
            <c:invertIfNegative val="0"/>
            <c:bubble3D val="0"/>
            <c:spPr>
              <a:solidFill>
                <a:schemeClr val="bg2">
                  <a:lumMod val="75000"/>
                </a:schemeClr>
              </a:solidFill>
              <a:ln>
                <a:noFill/>
              </a:ln>
              <a:effectLst/>
            </c:spPr>
          </c:dPt>
          <c:dPt>
            <c:idx val="4"/>
            <c:invertIfNegative val="0"/>
            <c:bubble3D val="0"/>
            <c:spPr>
              <a:solidFill>
                <a:schemeClr val="accent4"/>
              </a:solidFill>
              <a:ln>
                <a:noFill/>
              </a:ln>
              <a:effectLst/>
            </c:spPr>
          </c:dPt>
          <c:dPt>
            <c:idx val="5"/>
            <c:invertIfNegative val="0"/>
            <c:bubble3D val="0"/>
            <c:spPr>
              <a:solidFill>
                <a:srgbClr val="FF0000"/>
              </a:solidFill>
              <a:ln>
                <a:noFill/>
              </a:ln>
              <a:effectLst/>
            </c:spPr>
          </c:dPt>
          <c:dPt>
            <c:idx val="6"/>
            <c:invertIfNegative val="0"/>
            <c:bubble3D val="0"/>
            <c:spPr>
              <a:solidFill>
                <a:schemeClr val="accent6"/>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KIA 1: Subject Knowledge</c:v>
                </c:pt>
                <c:pt idx="1">
                  <c:v>KIA 4: Information Skills</c:v>
                </c:pt>
                <c:pt idx="2">
                  <c:v>KIA 5: Data Skills</c:v>
                </c:pt>
                <c:pt idx="3">
                  <c:v>PQ 2: Communication &amp; Advocacy</c:v>
                </c:pt>
                <c:pt idx="4">
                  <c:v>PQ 3: Responsiveness to Change</c:v>
                </c:pt>
                <c:pt idx="5">
                  <c:v>PC 1: Regulatory Requirements</c:v>
                </c:pt>
                <c:pt idx="6">
                  <c:v>MQA 3: Resource Management</c:v>
                </c:pt>
              </c:strCache>
            </c:strRef>
          </c:cat>
          <c:val>
            <c:numRef>
              <c:f>Sheet1!$B$2:$B$8</c:f>
              <c:numCache>
                <c:formatCode>General</c:formatCode>
                <c:ptCount val="7"/>
                <c:pt idx="0">
                  <c:v>143.0</c:v>
                </c:pt>
                <c:pt idx="1">
                  <c:v>47.0</c:v>
                </c:pt>
                <c:pt idx="2">
                  <c:v>24.0</c:v>
                </c:pt>
                <c:pt idx="3">
                  <c:v>43.0</c:v>
                </c:pt>
                <c:pt idx="4">
                  <c:v>20.0</c:v>
                </c:pt>
                <c:pt idx="5">
                  <c:v>1.0</c:v>
                </c:pt>
                <c:pt idx="6">
                  <c:v>59.0</c:v>
                </c:pt>
              </c:numCache>
            </c:numRef>
          </c:val>
        </c:ser>
        <c:dLbls>
          <c:showLegendKey val="0"/>
          <c:showVal val="0"/>
          <c:showCatName val="0"/>
          <c:showSerName val="0"/>
          <c:showPercent val="0"/>
          <c:showBubbleSize val="0"/>
        </c:dLbls>
        <c:gapWidth val="219"/>
        <c:overlap val="-27"/>
        <c:axId val="-2147459952"/>
        <c:axId val="2114443232"/>
      </c:barChart>
      <c:catAx>
        <c:axId val="-2147459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tx1"/>
                </a:solidFill>
                <a:latin typeface="+mn-lt"/>
                <a:ea typeface="+mn-ea"/>
                <a:cs typeface="+mn-cs"/>
              </a:defRPr>
            </a:pPr>
            <a:endParaRPr lang="en-US"/>
          </a:p>
        </c:txPr>
        <c:crossAx val="2114443232"/>
        <c:crosses val="autoZero"/>
        <c:auto val="1"/>
        <c:lblAlgn val="ctr"/>
        <c:lblOffset val="100"/>
        <c:noMultiLvlLbl val="0"/>
      </c:catAx>
      <c:valAx>
        <c:axId val="2114443232"/>
        <c:scaling>
          <c:orientation val="minMax"/>
        </c:scaling>
        <c:delete val="0"/>
        <c:axPos val="l"/>
        <c:majorGridlines>
          <c:spPr>
            <a:ln w="9525" cap="flat" cmpd="sng" algn="ctr">
              <a:solidFill>
                <a:schemeClr val="tx1">
                  <a:lumMod val="15000"/>
                  <a:lumOff val="85000"/>
                </a:schemeClr>
              </a:solidFill>
              <a:round/>
            </a:ln>
            <a:effectLst/>
          </c:spPr>
        </c:majorGridlines>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21474599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42659A-A3EA-EC4E-AE2D-DCF208FF7A0A}" type="datetimeFigureOut">
              <a:rPr lang="en-US" smtClean="0"/>
              <a:t>2/9/18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38BC44-5D3D-744E-A247-3FDE3008B7B0}" type="slidenum">
              <a:rPr lang="en-US" smtClean="0"/>
              <a:t>‹#›</a:t>
            </a:fld>
            <a:endParaRPr lang="en-US"/>
          </a:p>
        </p:txBody>
      </p:sp>
    </p:spTree>
    <p:extLst>
      <p:ext uri="{BB962C8B-B14F-4D97-AF65-F5344CB8AC3E}">
        <p14:creationId xmlns:p14="http://schemas.microsoft.com/office/powerpoint/2010/main" val="50280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a:t>
            </a:fld>
            <a:endParaRPr lang="en-US"/>
          </a:p>
        </p:txBody>
      </p:sp>
    </p:spTree>
    <p:extLst>
      <p:ext uri="{BB962C8B-B14F-4D97-AF65-F5344CB8AC3E}">
        <p14:creationId xmlns:p14="http://schemas.microsoft.com/office/powerpoint/2010/main" val="1222383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when you hear</a:t>
            </a:r>
            <a:r>
              <a:rPr lang="en-US" baseline="0" dirty="0" smtClean="0"/>
              <a:t> Bodleian Libraries – you probably think I work in maybe one of these buildings – the ones that feature on the brochures and websites – the old buildings of Oxford</a:t>
            </a:r>
          </a:p>
          <a:p>
            <a:endParaRPr lang="en-US" baseline="0" dirty="0" smtClean="0"/>
          </a:p>
          <a:p>
            <a:r>
              <a:rPr lang="en-US" baseline="0" dirty="0" smtClean="0"/>
              <a:t>In reality</a:t>
            </a:r>
            <a:r>
              <a:rPr lang="is-IS" baseline="0" dirty="0" smtClean="0"/>
              <a:t>….</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a:t>
            </a:fld>
            <a:endParaRPr lang="en-US"/>
          </a:p>
        </p:txBody>
      </p:sp>
    </p:spTree>
    <p:extLst>
      <p:ext uri="{BB962C8B-B14F-4D97-AF65-F5344CB8AC3E}">
        <p14:creationId xmlns:p14="http://schemas.microsoft.com/office/powerpoint/2010/main" val="1102164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 work outside</a:t>
            </a:r>
            <a:r>
              <a:rPr lang="en-GB" baseline="0" dirty="0" smtClean="0"/>
              <a:t> the main centre of town in this building – where most of the libraries’ major digital services are located – such at Bodleian Digital Library System and Services (where I work) – collections management team (cataloguing, acquisitions, including e-legal deposit)</a:t>
            </a:r>
          </a:p>
          <a:p>
            <a:endParaRPr lang="en-GB" baseline="0" dirty="0" smtClean="0"/>
          </a:p>
          <a:p>
            <a:r>
              <a:rPr lang="en-GB" baseline="0" dirty="0" smtClean="0"/>
              <a:t>We’re located along a section of the Thames known at the Isis – so we get a good view of the narrowboats going by</a:t>
            </a:r>
            <a:r>
              <a:rPr lang="en-GB" baseline="0" dirty="0" smtClean="0"/>
              <a:t>. This is just for some context – also currently all of those trees are bare as it’s the middle of winter</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3</a:t>
            </a:fld>
            <a:endParaRPr lang="en-US"/>
          </a:p>
        </p:txBody>
      </p:sp>
    </p:spTree>
    <p:extLst>
      <p:ext uri="{BB962C8B-B14F-4D97-AF65-F5344CB8AC3E}">
        <p14:creationId xmlns:p14="http://schemas.microsoft.com/office/powerpoint/2010/main" val="887103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a:t>
            </a:r>
            <a:r>
              <a:rPr lang="en-US" baseline="0" dirty="0" smtClean="0"/>
              <a:t> now – quick run through of what I will cover in next 20 mins</a:t>
            </a:r>
          </a:p>
          <a:p>
            <a:pPr marL="171450" indent="-171450">
              <a:buFont typeface="Arial" charset="0"/>
              <a:buChar char="•"/>
            </a:pPr>
            <a:r>
              <a:rPr lang="en-US" baseline="0" dirty="0" smtClean="0"/>
              <a:t>The project that I am a part of and where this research </a:t>
            </a:r>
            <a:r>
              <a:rPr lang="en-US" baseline="0" dirty="0" smtClean="0"/>
              <a:t>for the paper I am presenting today: Skills for IT specialists in digital preservation: a fourth lens for DigCurV</a:t>
            </a:r>
          </a:p>
          <a:p>
            <a:pPr marL="171450" indent="-171450">
              <a:buFont typeface="Arial" charset="0"/>
              <a:buChar char="•"/>
            </a:pPr>
            <a:r>
              <a:rPr lang="en-US" baseline="0" dirty="0" smtClean="0"/>
              <a:t>Then I am going to talk about the research I did for the paper, specifically the skills frameworks I looked at and the specific job descriptions I looked at for IT specialists</a:t>
            </a:r>
          </a:p>
          <a:p>
            <a:pPr marL="171450" indent="-171450">
              <a:buFont typeface="Arial" charset="0"/>
              <a:buChar char="•"/>
            </a:pPr>
            <a:r>
              <a:rPr lang="en-US" baseline="0" dirty="0" smtClean="0"/>
              <a:t>Then I will discuss what findings and gaps there were</a:t>
            </a:r>
          </a:p>
          <a:p>
            <a:pPr marL="171450" indent="-171450">
              <a:buFont typeface="Arial" charset="0"/>
              <a:buChar char="•"/>
            </a:pPr>
            <a:r>
              <a:rPr lang="en-US" baseline="0" dirty="0" smtClean="0"/>
              <a:t>And lastly some recommendations</a:t>
            </a:r>
            <a:endParaRPr lang="en-US" baseline="0" dirty="0" smtClean="0"/>
          </a:p>
          <a:p>
            <a:pPr marL="171450" indent="-171450">
              <a:buFont typeface="Arial" charset="0"/>
              <a:buChar char="•"/>
            </a:pP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4</a:t>
            </a:fld>
            <a:endParaRPr lang="en-US"/>
          </a:p>
        </p:txBody>
      </p:sp>
    </p:spTree>
    <p:extLst>
      <p:ext uri="{BB962C8B-B14F-4D97-AF65-F5344CB8AC3E}">
        <p14:creationId xmlns:p14="http://schemas.microsoft.com/office/powerpoint/2010/main" val="10008541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A</a:t>
            </a:r>
            <a:r>
              <a:rPr lang="en-US" baseline="0" dirty="0" smtClean="0"/>
              <a:t> </a:t>
            </a:r>
            <a:r>
              <a:rPr lang="en-US" dirty="0" smtClean="0"/>
              <a:t>little </a:t>
            </a:r>
            <a:r>
              <a:rPr lang="en-US" dirty="0" smtClean="0"/>
              <a:t>background on the project where</a:t>
            </a:r>
            <a:r>
              <a:rPr lang="en-US" baseline="0" dirty="0" smtClean="0"/>
              <a:t> this skills research came </a:t>
            </a:r>
            <a:r>
              <a:rPr lang="en-US" baseline="0" dirty="0" smtClean="0"/>
              <a:t>from - DPOC</a:t>
            </a:r>
            <a:endParaRPr lang="en-US" baseline="0" dirty="0" smtClean="0"/>
          </a:p>
          <a:p>
            <a:pPr marL="171450" indent="-171450">
              <a:buFont typeface="Arial" charset="0"/>
              <a:buChar char="•"/>
            </a:pPr>
            <a:r>
              <a:rPr lang="en-US" baseline="0" dirty="0" smtClean="0"/>
              <a:t>2 year project funded by the Polonsky </a:t>
            </a:r>
            <a:r>
              <a:rPr lang="en-US" baseline="0" dirty="0" smtClean="0"/>
              <a:t>Foundation, running from July 2016 to July of this year – </a:t>
            </a:r>
            <a:r>
              <a:rPr lang="en-US" baseline="0" dirty="0" smtClean="0"/>
              <a:t>address digital preservation challenges at Bod &amp; CUL </a:t>
            </a:r>
            <a:endParaRPr lang="en-US" baseline="0" dirty="0" smtClean="0"/>
          </a:p>
          <a:p>
            <a:pPr marL="171450" indent="-171450">
              <a:buFont typeface="Arial" charset="0"/>
              <a:buChar char="•"/>
            </a:pPr>
            <a:r>
              <a:rPr lang="en-US" dirty="0" smtClean="0"/>
              <a:t>The </a:t>
            </a:r>
            <a:r>
              <a:rPr lang="en-US" dirty="0" smtClean="0"/>
              <a:t>idea</a:t>
            </a:r>
            <a:r>
              <a:rPr lang="en-US" baseline="0" dirty="0" smtClean="0"/>
              <a:t> was first discussed with the Polonsky Foundation after they had funded </a:t>
            </a:r>
            <a:r>
              <a:rPr lang="en-US" baseline="0" dirty="0" smtClean="0"/>
              <a:t>a number of large </a:t>
            </a:r>
            <a:r>
              <a:rPr lang="en-US" baseline="0" dirty="0" err="1" smtClean="0"/>
              <a:t>digitisation</a:t>
            </a:r>
            <a:r>
              <a:rPr lang="en-US" baseline="0" dirty="0" smtClean="0"/>
              <a:t> projects at each library – a worry over the long-term preservation and accessibility of their investment in these digital assets.</a:t>
            </a:r>
          </a:p>
          <a:p>
            <a:pPr marL="171450" indent="-171450">
              <a:buFont typeface="Arial" charset="0"/>
              <a:buChar char="•"/>
            </a:pPr>
            <a:r>
              <a:rPr lang="en-US" baseline="0" dirty="0" smtClean="0"/>
              <a:t>There are 3 Fellows mirrored at each institution (roles &amp; name)</a:t>
            </a:r>
          </a:p>
        </p:txBody>
      </p:sp>
      <p:sp>
        <p:nvSpPr>
          <p:cNvPr id="4" name="Slide Number Placeholder 3"/>
          <p:cNvSpPr>
            <a:spLocks noGrp="1"/>
          </p:cNvSpPr>
          <p:nvPr>
            <p:ph type="sldNum" sz="quarter" idx="10"/>
          </p:nvPr>
        </p:nvSpPr>
        <p:spPr/>
        <p:txBody>
          <a:bodyPr/>
          <a:lstStyle/>
          <a:p>
            <a:fld id="{1FBB9B83-CF65-9842-B50D-EE2EAF8FFCAF}" type="slidenum">
              <a:rPr lang="en-US" smtClean="0"/>
              <a:t>5</a:t>
            </a:fld>
            <a:endParaRPr lang="en-US"/>
          </a:p>
        </p:txBody>
      </p:sp>
    </p:spTree>
    <p:extLst>
      <p:ext uri="{BB962C8B-B14F-4D97-AF65-F5344CB8AC3E}">
        <p14:creationId xmlns:p14="http://schemas.microsoft.com/office/powerpoint/2010/main" val="1433939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those roles are specifically</a:t>
            </a:r>
            <a:r>
              <a:rPr lang="en-US" baseline="0" dirty="0" smtClean="0"/>
              <a:t> tied </a:t>
            </a:r>
            <a:r>
              <a:rPr lang="en-US" baseline="0" dirty="0" smtClean="0"/>
              <a:t>these major project outcomes </a:t>
            </a:r>
          </a:p>
          <a:p>
            <a:endParaRPr lang="en-US" baseline="0" dirty="0" smtClean="0"/>
          </a:p>
          <a:p>
            <a:r>
              <a:rPr lang="en-US" baseline="0" dirty="0" smtClean="0"/>
              <a:t>This approach </a:t>
            </a:r>
            <a:r>
              <a:rPr lang="en-US" baseline="0" dirty="0" smtClean="0"/>
              <a:t>to the project was unique</a:t>
            </a:r>
            <a:r>
              <a:rPr lang="en-US" baseline="0" dirty="0" smtClean="0"/>
              <a:t>, because the roles were designed to view digital preservation challenges holistically, rather than assuming the challenges and solutions were merely technical.</a:t>
            </a:r>
          </a:p>
          <a:p>
            <a:endParaRPr lang="en-US" baseline="0" dirty="0" smtClean="0"/>
          </a:p>
          <a:p>
            <a:r>
              <a:rPr lang="en-US" baseline="0" dirty="0" smtClean="0"/>
              <a:t>It recognizes that an out of the box technical solution is not digital preservation – </a:t>
            </a:r>
            <a:r>
              <a:rPr lang="en-US" baseline="0" dirty="0" smtClean="0"/>
              <a:t>it also addresses the organizational </a:t>
            </a:r>
            <a:r>
              <a:rPr lang="en-US" baseline="0" dirty="0" smtClean="0"/>
              <a:t>and resourcing issues are equally important. </a:t>
            </a:r>
            <a:r>
              <a:rPr lang="en-US" baseline="0" dirty="0" smtClean="0"/>
              <a:t>For my part role, this </a:t>
            </a:r>
            <a:r>
              <a:rPr lang="en-US" baseline="0" dirty="0" smtClean="0"/>
              <a:t>includes recruiting staff with the right skills, training existing staff for new work and seeing that job descriptions reflect digital preservation activities.</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6</a:t>
            </a:fld>
            <a:endParaRPr lang="en-US"/>
          </a:p>
        </p:txBody>
      </p:sp>
    </p:spTree>
    <p:extLst>
      <p:ext uri="{BB962C8B-B14F-4D97-AF65-F5344CB8AC3E}">
        <p14:creationId xmlns:p14="http://schemas.microsoft.com/office/powerpoint/2010/main" val="490953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order to meet</a:t>
            </a:r>
            <a:r>
              <a:rPr lang="en-US" baseline="0" dirty="0" smtClean="0"/>
              <a:t> those project outcomes, the project has been split into two phases – an auditing </a:t>
            </a:r>
            <a:r>
              <a:rPr lang="en-US" baseline="0" dirty="0" smtClean="0"/>
              <a:t>phase </a:t>
            </a:r>
            <a:r>
              <a:rPr lang="en-US" baseline="0" dirty="0" smtClean="0"/>
              <a:t>and an implementation phase. We are currently </a:t>
            </a:r>
            <a:r>
              <a:rPr lang="en-US" baseline="0" dirty="0" smtClean="0"/>
              <a:t>near the end of the implementation phase</a:t>
            </a:r>
          </a:p>
          <a:p>
            <a:endParaRPr lang="en-US" dirty="0" smtClean="0"/>
          </a:p>
          <a:p>
            <a:r>
              <a:rPr lang="en-US" dirty="0" smtClean="0"/>
              <a:t>But,</a:t>
            </a:r>
            <a:r>
              <a:rPr lang="en-US" baseline="0" dirty="0" smtClean="0"/>
              <a:t> it</a:t>
            </a:r>
            <a:r>
              <a:rPr lang="en-US" dirty="0" smtClean="0"/>
              <a:t>’s </a:t>
            </a:r>
            <a:r>
              <a:rPr lang="en-US" dirty="0" smtClean="0"/>
              <a:t>not exactly an</a:t>
            </a:r>
            <a:r>
              <a:rPr lang="en-US" baseline="0" dirty="0" smtClean="0"/>
              <a:t> implementation phase anymore – </a:t>
            </a:r>
            <a:r>
              <a:rPr lang="en-US" baseline="0" dirty="0" smtClean="0"/>
              <a:t>it’s been more about </a:t>
            </a:r>
            <a:r>
              <a:rPr lang="en-US" baseline="0" dirty="0" smtClean="0"/>
              <a:t>trialing and piloting solutions, making recommendations for immediate </a:t>
            </a:r>
            <a:r>
              <a:rPr lang="en-US" baseline="0" dirty="0" smtClean="0"/>
              <a:t>workflow changes </a:t>
            </a:r>
            <a:r>
              <a:rPr lang="en-US" baseline="0" dirty="0" smtClean="0"/>
              <a:t>and business cases for longer-term work (hard to lead cultural change in 2 years)</a:t>
            </a:r>
          </a:p>
          <a:p>
            <a:endParaRPr lang="en-US" baseline="0" dirty="0" smtClean="0"/>
          </a:p>
          <a:p>
            <a:r>
              <a:rPr lang="en-US" baseline="0" dirty="0" smtClean="0"/>
              <a:t>But the work I am </a:t>
            </a:r>
            <a:r>
              <a:rPr lang="en-US" baseline="0" dirty="0" smtClean="0"/>
              <a:t>talking </a:t>
            </a:r>
            <a:r>
              <a:rPr lang="en-US" baseline="0" dirty="0" smtClean="0"/>
              <a:t>about today took place in the auditing phase – particularly the section about auditing staff skills, which </a:t>
            </a:r>
            <a:r>
              <a:rPr lang="en-US" baseline="0" dirty="0" smtClean="0"/>
              <a:t>not </a:t>
            </a:r>
            <a:r>
              <a:rPr lang="en-US" baseline="0" dirty="0" smtClean="0"/>
              <a:t>only include </a:t>
            </a:r>
            <a:r>
              <a:rPr lang="en-US" baseline="0" dirty="0" smtClean="0"/>
              <a:t>librarians &amp; </a:t>
            </a:r>
            <a:r>
              <a:rPr lang="en-US" baseline="0" dirty="0" smtClean="0"/>
              <a:t>archivists, but IT specialists working with collections </a:t>
            </a:r>
            <a:r>
              <a:rPr lang="en-US" baseline="0" dirty="0" smtClean="0"/>
              <a:t>in BDLSS </a:t>
            </a:r>
            <a:r>
              <a:rPr lang="en-US" baseline="0" dirty="0" smtClean="0"/>
              <a:t>(many work on repository &amp; access services)</a:t>
            </a:r>
          </a:p>
          <a:p>
            <a:endParaRPr lang="en-US" baseline="0" dirty="0" smtClean="0"/>
          </a:p>
          <a:p>
            <a:r>
              <a:rPr lang="en-US" baseline="0" dirty="0" smtClean="0"/>
              <a:t>it was during this </a:t>
            </a:r>
            <a:r>
              <a:rPr lang="en-US" baseline="0" dirty="0" smtClean="0"/>
              <a:t>phase where I developed skills audit surveys &amp; interviews – and where I found the gaps in skills frameworks when it comes to understanding skills needed for IT specialists in digital preservation</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7</a:t>
            </a:fld>
            <a:endParaRPr lang="en-US"/>
          </a:p>
        </p:txBody>
      </p:sp>
    </p:spTree>
    <p:extLst>
      <p:ext uri="{BB962C8B-B14F-4D97-AF65-F5344CB8AC3E}">
        <p14:creationId xmlns:p14="http://schemas.microsoft.com/office/powerpoint/2010/main" val="5547446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the main research</a:t>
            </a:r>
            <a:r>
              <a:rPr lang="en-US" baseline="0" dirty="0" smtClean="0"/>
              <a:t> goal carried out in the auditing phase was simple </a:t>
            </a:r>
            <a:r>
              <a:rPr lang="en-US" b="1" baseline="0" dirty="0" smtClean="0"/>
              <a:t>(CLICK</a:t>
            </a:r>
            <a:r>
              <a:rPr lang="en-US" b="1" baseline="0" dirty="0" smtClean="0"/>
              <a:t>) – </a:t>
            </a:r>
            <a:r>
              <a:rPr lang="en-US" b="0" baseline="0" dirty="0" smtClean="0"/>
              <a:t>and I started with looking at the skills for librarians &amp; archivists</a:t>
            </a:r>
            <a:endParaRPr lang="en-US" dirty="0" smtClean="0"/>
          </a:p>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US" b="1" baseline="0" dirty="0" smtClean="0"/>
              <a:t>(CLICK) </a:t>
            </a:r>
            <a:r>
              <a:rPr lang="en-US" baseline="0" dirty="0" smtClean="0"/>
              <a:t>I started with the usual literature review </a:t>
            </a:r>
          </a:p>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US" b="1" baseline="0" dirty="0" smtClean="0"/>
              <a:t>(CLICK) </a:t>
            </a:r>
            <a:r>
              <a:rPr lang="en-US" baseline="0" dirty="0" smtClean="0"/>
              <a:t>expanded on it through a review of existing skills frameworks, including ones from professional </a:t>
            </a:r>
            <a:r>
              <a:rPr lang="en-US" baseline="0" dirty="0" err="1" smtClean="0"/>
              <a:t>organisations</a:t>
            </a:r>
            <a:r>
              <a:rPr lang="en-US" baseline="0" dirty="0" smtClean="0"/>
              <a:t> including Chartered Institute of Library and Information Professionals and Archives and Records Association (UK centric) – they are very specific to their fields and they did not adequately reflect digital preservation skills and knowledge – however, a more specific framework that did cover digital preservation skills was the DigCurV curriculum framework (cover in a moment</a:t>
            </a:r>
            <a:r>
              <a:rPr lang="en-US" baseline="0" dirty="0" smtClean="0"/>
              <a:t>)</a:t>
            </a:r>
            <a:endParaRPr lang="en-US" baseline="0" dirty="0" smtClean="0"/>
          </a:p>
          <a:p>
            <a:pPr marL="171450" marR="0" indent="-171450" algn="l" defTabSz="914400" rtl="0" eaLnBrk="1" fontAlgn="auto" latinLnBrk="0" hangingPunct="1">
              <a:lnSpc>
                <a:spcPct val="100000"/>
              </a:lnSpc>
              <a:spcBef>
                <a:spcPts val="0"/>
              </a:spcBef>
              <a:spcAft>
                <a:spcPts val="0"/>
              </a:spcAft>
              <a:buClrTx/>
              <a:buSzTx/>
              <a:buFont typeface="Arial" charset="0"/>
              <a:buChar char="•"/>
              <a:tabLst/>
              <a:defRPr/>
            </a:pPr>
            <a:r>
              <a:rPr lang="en-US" b="1" baseline="0" dirty="0" smtClean="0"/>
              <a:t>(CLICK) </a:t>
            </a:r>
            <a:r>
              <a:rPr lang="en-US" b="0" baseline="0" dirty="0" smtClean="0"/>
              <a:t>however, once I began scoping my interviewees, I began to </a:t>
            </a:r>
            <a:r>
              <a:rPr lang="en-US" b="0" baseline="0" dirty="0" err="1" smtClean="0"/>
              <a:t>realise</a:t>
            </a:r>
            <a:r>
              <a:rPr lang="en-US" b="0" baseline="0" dirty="0" smtClean="0"/>
              <a:t> that I needed to also look at skills for IT specialists, because they made up a part of the digital collection teams &amp; services - so I reviewed available job descriptions to see what skills were most commonly sought after by orgs for these types of roles – </a:t>
            </a:r>
            <a:endParaRPr lang="en-US" b="1" baseline="0" dirty="0" smtClean="0"/>
          </a:p>
        </p:txBody>
      </p:sp>
      <p:sp>
        <p:nvSpPr>
          <p:cNvPr id="4" name="Slide Number Placeholder 3"/>
          <p:cNvSpPr>
            <a:spLocks noGrp="1"/>
          </p:cNvSpPr>
          <p:nvPr>
            <p:ph type="sldNum" sz="quarter" idx="10"/>
          </p:nvPr>
        </p:nvSpPr>
        <p:spPr/>
        <p:txBody>
          <a:bodyPr/>
          <a:lstStyle/>
          <a:p>
            <a:fld id="{4338BC44-5D3D-744E-A247-3FDE3008B7B0}" type="slidenum">
              <a:rPr lang="en-US" smtClean="0"/>
              <a:t>8</a:t>
            </a:fld>
            <a:endParaRPr lang="en-US"/>
          </a:p>
        </p:txBody>
      </p:sp>
    </p:spTree>
    <p:extLst>
      <p:ext uri="{BB962C8B-B14F-4D97-AF65-F5344CB8AC3E}">
        <p14:creationId xmlns:p14="http://schemas.microsoft.com/office/powerpoint/2010/main" val="1386458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buFont typeface="Arial" pitchFamily="34" charset="0"/>
              <a:buChar char="•"/>
              <a:defRPr/>
            </a:pPr>
            <a:r>
              <a:rPr lang="en-GB" dirty="0" smtClean="0">
                <a:latin typeface="Arial" charset="0"/>
                <a:ea typeface="ＭＳ Ｐゴシック" pitchFamily="34" charset="-128"/>
                <a:cs typeface="Arial" charset="0"/>
              </a:rPr>
              <a:t>DigCurV - Digital Curator Vocational Education Europe - was an EC-funded lifelong learning initiative</a:t>
            </a:r>
            <a:r>
              <a:rPr lang="en-GB" baseline="0" dirty="0" smtClean="0">
                <a:latin typeface="Arial" charset="0"/>
                <a:ea typeface="ＭＳ Ｐゴシック" pitchFamily="34" charset="-128"/>
                <a:cs typeface="Arial" charset="0"/>
              </a:rPr>
              <a:t> that ran until 2013</a:t>
            </a:r>
            <a:endParaRPr lang="en-GB" baseline="0" dirty="0" smtClean="0">
              <a:latin typeface="+mn-lt"/>
              <a:ea typeface="ＭＳ Ｐゴシック" pitchFamily="34" charset="-128"/>
              <a:cs typeface="+mn-cs"/>
            </a:endParaRPr>
          </a:p>
          <a:p>
            <a:pPr eaLnBrk="1" hangingPunct="1">
              <a:spcBef>
                <a:spcPct val="0"/>
              </a:spcBef>
              <a:buFont typeface="Arial" pitchFamily="34" charset="0"/>
              <a:buChar char="•"/>
              <a:defRPr/>
            </a:pPr>
            <a:r>
              <a:rPr lang="en-GB" dirty="0" smtClean="0">
                <a:latin typeface="Arial" charset="0"/>
                <a:ea typeface="ＭＳ Ｐゴシック" pitchFamily="34" charset="-128"/>
                <a:cs typeface="Arial" charset="0"/>
              </a:rPr>
              <a:t>The aim was to support and extend vocational training for digital curation and preservation staff in libraries, archives and museums.</a:t>
            </a:r>
          </a:p>
          <a:p>
            <a:pPr eaLnBrk="1" hangingPunct="1">
              <a:spcBef>
                <a:spcPct val="0"/>
              </a:spcBef>
              <a:buFont typeface="Arial" pitchFamily="34" charset="0"/>
              <a:buChar char="•"/>
              <a:defRPr/>
            </a:pPr>
            <a:r>
              <a:rPr lang="en-US" dirty="0" smtClean="0"/>
              <a:t>3</a:t>
            </a:r>
            <a:r>
              <a:rPr lang="en-US" baseline="0" dirty="0" smtClean="0"/>
              <a:t> lenses: Executive, Manager, Practitioner (see it here) – that focuses on skills </a:t>
            </a:r>
            <a:r>
              <a:rPr lang="en-US" baseline="0" dirty="0" smtClean="0"/>
              <a:t>for associated </a:t>
            </a:r>
            <a:r>
              <a:rPr lang="en-US" baseline="0" dirty="0" smtClean="0"/>
              <a:t>roles  – based on job responsibilities, NOT job title – there are progression pathways through the different lenses (hands-on, project, strategic)</a:t>
            </a:r>
          </a:p>
          <a:p>
            <a:pPr eaLnBrk="1" hangingPunct="1">
              <a:spcBef>
                <a:spcPct val="0"/>
              </a:spcBef>
              <a:buFont typeface="Arial" pitchFamily="34" charset="0"/>
              <a:buChar char="•"/>
              <a:defRPr/>
            </a:pPr>
            <a:r>
              <a:rPr lang="en-US" baseline="0" dirty="0" smtClean="0"/>
              <a:t>110 different skills and attributes are spread across the different lenses in DigCurV under  4 skill categories: Knowledge/Intellectual Abilities, Personal Qualities, Professional Conduct, Management/Quality Assurance</a:t>
            </a:r>
          </a:p>
          <a:p>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9</a:t>
            </a:fld>
            <a:endParaRPr lang="en-US"/>
          </a:p>
        </p:txBody>
      </p:sp>
    </p:spTree>
    <p:extLst>
      <p:ext uri="{BB962C8B-B14F-4D97-AF65-F5344CB8AC3E}">
        <p14:creationId xmlns:p14="http://schemas.microsoft.com/office/powerpoint/2010/main" val="485965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buFont typeface="Arial" pitchFamily="34" charset="0"/>
              <a:buChar char="•"/>
              <a:defRPr/>
            </a:pPr>
            <a:r>
              <a:rPr lang="en-GB" dirty="0" smtClean="0">
                <a:latin typeface="Arial" charset="0"/>
                <a:ea typeface="ＭＳ Ｐゴシック" pitchFamily="34" charset="-128"/>
                <a:cs typeface="Arial" charset="0"/>
              </a:rPr>
              <a:t>The skills are are assigned</a:t>
            </a:r>
            <a:r>
              <a:rPr lang="en-GB" baseline="0" dirty="0" smtClean="0">
                <a:latin typeface="Arial" charset="0"/>
                <a:ea typeface="ＭＳ Ｐゴシック" pitchFamily="34" charset="-128"/>
                <a:cs typeface="Arial" charset="0"/>
              </a:rPr>
              <a:t> to the different lens reflect the level of expertise required for the </a:t>
            </a:r>
            <a:r>
              <a:rPr lang="en-GB" baseline="0" dirty="0" smtClean="0">
                <a:latin typeface="Arial" charset="0"/>
                <a:ea typeface="ＭＳ Ｐゴシック" pitchFamily="34" charset="-128"/>
                <a:cs typeface="Arial" charset="0"/>
              </a:rPr>
              <a:t>role – ranging from awareness, to understanding to being able to do</a:t>
            </a:r>
            <a:endParaRPr lang="en-GB" baseline="0" dirty="0" smtClean="0">
              <a:latin typeface="Arial" charset="0"/>
              <a:ea typeface="ＭＳ Ｐゴシック" pitchFamily="34" charset="-128"/>
              <a:cs typeface="Arial" charset="0"/>
            </a:endParaRPr>
          </a:p>
          <a:p>
            <a:pPr eaLnBrk="1" hangingPunct="1">
              <a:spcBef>
                <a:spcPct val="0"/>
              </a:spcBef>
              <a:buFont typeface="Arial" pitchFamily="34" charset="0"/>
              <a:buChar char="•"/>
              <a:defRPr/>
            </a:pPr>
            <a:r>
              <a:rPr lang="en-GB" baseline="0" dirty="0" smtClean="0">
                <a:latin typeface="Arial" charset="0"/>
                <a:ea typeface="ＭＳ Ｐゴシック" pitchFamily="34" charset="-128"/>
                <a:cs typeface="Arial" charset="0"/>
              </a:rPr>
              <a:t>Each skill is assigned a unique code or skill descriptor (you can see KIA 1.1 and 1.2 right there)</a:t>
            </a:r>
          </a:p>
          <a:p>
            <a:pPr eaLnBrk="1" hangingPunct="1">
              <a:spcBef>
                <a:spcPct val="0"/>
              </a:spcBef>
              <a:buFont typeface="Arial" pitchFamily="34" charset="0"/>
              <a:buChar char="•"/>
              <a:defRPr/>
            </a:pPr>
            <a:r>
              <a:rPr lang="en-GB" baseline="0" dirty="0" smtClean="0">
                <a:latin typeface="Arial" charset="0"/>
                <a:ea typeface="ＭＳ Ｐゴシック" pitchFamily="34" charset="-128"/>
                <a:cs typeface="Arial" charset="0"/>
              </a:rPr>
              <a:t>Skills descriptors are also given a definition to help provide additional context of each skills</a:t>
            </a:r>
          </a:p>
          <a:p>
            <a:pPr eaLnBrk="1" hangingPunct="1">
              <a:spcBef>
                <a:spcPct val="0"/>
              </a:spcBef>
              <a:buFont typeface="Arial" pitchFamily="34" charset="0"/>
              <a:buChar char="•"/>
              <a:defRPr/>
            </a:pPr>
            <a:endParaRPr lang="en-GB" baseline="0" dirty="0" smtClean="0">
              <a:latin typeface="Arial" charset="0"/>
              <a:ea typeface="ＭＳ Ｐゴシック" pitchFamily="34" charset="-128"/>
              <a:cs typeface="Arial" charset="0"/>
            </a:endParaRPr>
          </a:p>
          <a:p>
            <a:pPr eaLnBrk="1" hangingPunct="1">
              <a:spcBef>
                <a:spcPct val="0"/>
              </a:spcBef>
              <a:buFont typeface="Arial" pitchFamily="34" charset="0"/>
              <a:buChar char="•"/>
              <a:defRPr/>
            </a:pPr>
            <a:r>
              <a:rPr lang="en-GB" baseline="0" dirty="0" smtClean="0">
                <a:latin typeface="Arial" charset="0"/>
                <a:ea typeface="ＭＳ Ｐゴシック" pitchFamily="34" charset="-128"/>
                <a:cs typeface="Arial" charset="0"/>
              </a:rPr>
              <a:t>Fairly good basis for the skills audits with librarians/archivists and the other more traditional roles in Bodleian</a:t>
            </a:r>
          </a:p>
          <a:p>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10</a:t>
            </a:fld>
            <a:endParaRPr lang="en-US"/>
          </a:p>
        </p:txBody>
      </p:sp>
    </p:spTree>
    <p:extLst>
      <p:ext uri="{BB962C8B-B14F-4D97-AF65-F5344CB8AC3E}">
        <p14:creationId xmlns:p14="http://schemas.microsoft.com/office/powerpoint/2010/main" val="1413011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we know digital collections are changing the relationship between</a:t>
            </a:r>
            <a:r>
              <a:rPr lang="en-US" baseline="0" dirty="0" smtClean="0"/>
              <a:t> librarians, archivists and IT staff – IT specialists are often responsible for the development and maintainence of digital repositories and access web applications – both of these rely on digital preservation principles and activities to support long-term accessibility – these roles range from </a:t>
            </a:r>
            <a:r>
              <a:rPr lang="en-US" baseline="0" dirty="0" err="1" smtClean="0"/>
              <a:t>devs</a:t>
            </a:r>
            <a:r>
              <a:rPr lang="en-US" baseline="0" dirty="0" smtClean="0"/>
              <a:t> &amp; software engineers, to sys admins, front end/UX </a:t>
            </a:r>
            <a:r>
              <a:rPr lang="en-US" baseline="0" dirty="0" err="1" smtClean="0"/>
              <a:t>devs</a:t>
            </a:r>
            <a:r>
              <a:rPr lang="en-US" baseline="0" dirty="0" smtClean="0"/>
              <a:t> and technical analysts.</a:t>
            </a:r>
          </a:p>
          <a:p>
            <a:endParaRPr lang="en-US" baseline="0" dirty="0" smtClean="0"/>
          </a:p>
          <a:p>
            <a:r>
              <a:rPr lang="en-US" baseline="0" dirty="0" smtClean="0"/>
              <a:t>Therefore, to get the best out of our digital services, IT specialists not only need to work with librarians and archivists closely (especially those with digital preservation expertise), but they also need to have an understanding of the core concepts, tools, lifecycles and activities that encompass digital preservation.</a:t>
            </a:r>
          </a:p>
          <a:p>
            <a:endParaRPr lang="en-US" baseline="0" dirty="0" smtClean="0"/>
          </a:p>
          <a:p>
            <a:r>
              <a:rPr lang="en-US" baseline="0" dirty="0" smtClean="0"/>
              <a:t>Does DigCurV really fit that? Well, based on my research, I concluded not really.</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11</a:t>
            </a:fld>
            <a:endParaRPr lang="en-US"/>
          </a:p>
        </p:txBody>
      </p:sp>
    </p:spTree>
    <p:extLst>
      <p:ext uri="{BB962C8B-B14F-4D97-AF65-F5344CB8AC3E}">
        <p14:creationId xmlns:p14="http://schemas.microsoft.com/office/powerpoint/2010/main" val="1991960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where</a:t>
            </a:r>
            <a:r>
              <a:rPr lang="en-US" baseline="0" dirty="0" smtClean="0"/>
              <a:t> job descriptions were useful – because it helped to determine the suitability of DigCurV for assessing </a:t>
            </a:r>
            <a:r>
              <a:rPr lang="en-US" baseline="0" dirty="0" smtClean="0"/>
              <a:t>IT staff </a:t>
            </a:r>
            <a:r>
              <a:rPr lang="en-US" baseline="0" dirty="0" smtClean="0"/>
              <a:t>skills</a:t>
            </a:r>
          </a:p>
          <a:p>
            <a:endParaRPr lang="en-US" baseline="0" dirty="0" smtClean="0"/>
          </a:p>
          <a:p>
            <a:r>
              <a:rPr lang="en-US" baseline="0" dirty="0" smtClean="0"/>
              <a:t>I originally looked at 14 positions, but since the original paper – another 6 have been reviewed (total of 20</a:t>
            </a:r>
            <a:r>
              <a:rPr lang="en-US" baseline="0" dirty="0" smtClean="0"/>
              <a:t>). </a:t>
            </a:r>
            <a:r>
              <a:rPr lang="en-US" baseline="0" dirty="0" smtClean="0"/>
              <a:t>They were selected if they:</a:t>
            </a:r>
          </a:p>
          <a:p>
            <a:pPr marL="171450" lvl="0" indent="-171450">
              <a:buFont typeface="Arial" charset="0"/>
              <a:buChar char="•"/>
            </a:pPr>
            <a:r>
              <a:rPr lang="en-AU" sz="1200" b="0" kern="1200" dirty="0" smtClean="0">
                <a:solidFill>
                  <a:schemeClr val="tx1"/>
                </a:solidFill>
                <a:effectLst/>
                <a:latin typeface="+mn-lt"/>
                <a:ea typeface="+mn-ea"/>
                <a:cs typeface="+mn-cs"/>
              </a:rPr>
              <a:t>involved working with a digital repository, </a:t>
            </a:r>
            <a:endParaRPr lang="en-US" sz="1200" b="1" kern="1200" dirty="0" smtClean="0">
              <a:solidFill>
                <a:schemeClr val="tx1"/>
              </a:solidFill>
              <a:effectLst/>
              <a:latin typeface="+mn-lt"/>
              <a:ea typeface="+mn-ea"/>
              <a:cs typeface="+mn-cs"/>
            </a:endParaRPr>
          </a:p>
          <a:p>
            <a:pPr marL="171450" lvl="0" indent="-171450">
              <a:buFont typeface="Arial" charset="0"/>
              <a:buChar char="•"/>
            </a:pPr>
            <a:r>
              <a:rPr lang="en-AU" sz="1200" b="0" kern="1200" dirty="0" smtClean="0">
                <a:solidFill>
                  <a:schemeClr val="tx1"/>
                </a:solidFill>
                <a:effectLst/>
                <a:latin typeface="+mn-lt"/>
                <a:ea typeface="+mn-ea"/>
                <a:cs typeface="+mn-cs"/>
              </a:rPr>
              <a:t>working on the development of web applications for accessing digital materials,</a:t>
            </a:r>
            <a:endParaRPr lang="en-US" sz="1200" b="1" kern="1200" dirty="0" smtClean="0">
              <a:solidFill>
                <a:schemeClr val="tx1"/>
              </a:solidFill>
              <a:effectLst/>
              <a:latin typeface="+mn-lt"/>
              <a:ea typeface="+mn-ea"/>
              <a:cs typeface="+mn-cs"/>
            </a:endParaRPr>
          </a:p>
          <a:p>
            <a:pPr marL="171450" lvl="0" indent="-171450">
              <a:buFont typeface="Arial" charset="0"/>
              <a:buChar char="•"/>
            </a:pPr>
            <a:r>
              <a:rPr lang="en-AU" sz="1200" b="0" kern="1200" dirty="0" smtClean="0">
                <a:solidFill>
                  <a:schemeClr val="tx1"/>
                </a:solidFill>
                <a:effectLst/>
                <a:latin typeface="+mn-lt"/>
                <a:ea typeface="+mn-ea"/>
                <a:cs typeface="+mn-cs"/>
              </a:rPr>
              <a:t>in commercial enterprise developing digital preservation software, or</a:t>
            </a:r>
            <a:endParaRPr lang="en-US" sz="1200" b="1" kern="1200" dirty="0" smtClean="0">
              <a:solidFill>
                <a:schemeClr val="tx1"/>
              </a:solidFill>
              <a:effectLst/>
              <a:latin typeface="+mn-lt"/>
              <a:ea typeface="+mn-ea"/>
              <a:cs typeface="+mn-cs"/>
            </a:endParaRPr>
          </a:p>
          <a:p>
            <a:pPr marL="171450" lvl="0" indent="-171450">
              <a:buFont typeface="Arial" charset="0"/>
              <a:buChar char="•"/>
            </a:pPr>
            <a:r>
              <a:rPr lang="en-AU" sz="1200" b="0" kern="1200" dirty="0" smtClean="0">
                <a:solidFill>
                  <a:schemeClr val="tx1"/>
                </a:solidFill>
                <a:effectLst/>
                <a:latin typeface="+mn-lt"/>
                <a:ea typeface="+mn-ea"/>
                <a:cs typeface="+mn-cs"/>
              </a:rPr>
              <a:t>the job descriptions involved some combination of these criteria.</a:t>
            </a:r>
            <a:endParaRPr lang="en-US" sz="1200" b="1" kern="1200" dirty="0" smtClean="0">
              <a:solidFill>
                <a:schemeClr val="tx1"/>
              </a:solidFill>
              <a:effectLst/>
              <a:latin typeface="+mn-lt"/>
              <a:ea typeface="+mn-ea"/>
              <a:cs typeface="+mn-cs"/>
            </a:endParaRPr>
          </a:p>
          <a:p>
            <a:endParaRPr lang="en-US" baseline="0" dirty="0" smtClean="0"/>
          </a:p>
          <a:p>
            <a:r>
              <a:rPr lang="en-US" baseline="0" dirty="0" smtClean="0"/>
              <a:t>I used them to assess the usefulness of using DigCurV as a basis for a skills audit framework </a:t>
            </a:r>
            <a:r>
              <a:rPr lang="en-US" baseline="0" dirty="0" smtClean="0"/>
              <a:t>for </a:t>
            </a:r>
            <a:r>
              <a:rPr lang="en-US" baseline="0" dirty="0" smtClean="0"/>
              <a:t>IT specialist staff at BDLSS</a:t>
            </a:r>
            <a:r>
              <a:rPr lang="is-IS" baseline="0" dirty="0" smtClean="0"/>
              <a:t>…this would provide me with information to identify gaps where training would help ready them for more digital preservaiton work</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12</a:t>
            </a:fld>
            <a:endParaRPr lang="en-US"/>
          </a:p>
        </p:txBody>
      </p:sp>
    </p:spTree>
    <p:extLst>
      <p:ext uri="{BB962C8B-B14F-4D97-AF65-F5344CB8AC3E}">
        <p14:creationId xmlns:p14="http://schemas.microsoft.com/office/powerpoint/2010/main" val="789207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what I found in the assessment was that</a:t>
            </a:r>
            <a:r>
              <a:rPr lang="en-US" baseline="0" dirty="0" smtClean="0"/>
              <a:t>  </a:t>
            </a:r>
            <a:r>
              <a:rPr lang="en-US" baseline="0" dirty="0" smtClean="0"/>
              <a:t>some sections that were useful, but that a lot was missing:</a:t>
            </a:r>
          </a:p>
          <a:p>
            <a:r>
              <a:rPr lang="en-US" baseline="0" dirty="0" smtClean="0"/>
              <a:t>This chart shows the number of times a DigCurV category was present in the essential and desirable criteria for each job descriptions – some categories showed up multiple times (a single selection criterion could contain multiple skills as well):</a:t>
            </a:r>
          </a:p>
          <a:p>
            <a:pPr marL="171450" indent="-171450">
              <a:buFont typeface="Arial" charset="0"/>
              <a:buChar char="•"/>
            </a:pPr>
            <a:r>
              <a:rPr lang="en-US" baseline="0" dirty="0" smtClean="0"/>
              <a:t>100% of jobs had at least some kind of communication component – presenting at meetings, writing communications to all staff, managing stakeholder relationships or communicating technical ideas to a non-technical audience</a:t>
            </a:r>
          </a:p>
          <a:p>
            <a:pPr marL="171450" indent="-171450">
              <a:buFont typeface="Arial" charset="0"/>
              <a:buChar char="•"/>
            </a:pPr>
            <a:r>
              <a:rPr lang="en-US" baseline="0" dirty="0" smtClean="0"/>
              <a:t>Information </a:t>
            </a:r>
            <a:r>
              <a:rPr lang="en-US" baseline="0" dirty="0" smtClean="0"/>
              <a:t>skills (KIA 4, orange) </a:t>
            </a:r>
            <a:r>
              <a:rPr lang="en-US" baseline="0" dirty="0" smtClean="0"/>
              <a:t>was high because of the high number of developer descriptions involved with we applications for accessing and searching digital collections</a:t>
            </a:r>
          </a:p>
          <a:p>
            <a:pPr marL="171450" indent="-171450">
              <a:buFont typeface="Arial" charset="0"/>
              <a:buChar char="•"/>
            </a:pPr>
            <a:r>
              <a:rPr lang="en-US" baseline="0" dirty="0" smtClean="0"/>
              <a:t>45% of jobs listed familiarity or experience with various metadata standards in the selection </a:t>
            </a:r>
            <a:r>
              <a:rPr lang="en-US" baseline="0" dirty="0" smtClean="0"/>
              <a:t>criteria</a:t>
            </a:r>
          </a:p>
          <a:p>
            <a:pPr marL="171450" indent="-171450">
              <a:buFont typeface="Arial" charset="0"/>
              <a:buChar char="•"/>
            </a:pPr>
            <a:r>
              <a:rPr lang="en-US" baseline="0" dirty="0" smtClean="0"/>
              <a:t>36</a:t>
            </a:r>
            <a:r>
              <a:rPr lang="en-US" baseline="0" dirty="0" smtClean="0"/>
              <a:t>% had a training component </a:t>
            </a:r>
            <a:endParaRPr lang="en-US" baseline="0" dirty="0" smtClean="0"/>
          </a:p>
          <a:p>
            <a:pPr marL="171450" indent="-171450">
              <a:buFont typeface="Arial" charset="0"/>
              <a:buChar char="•"/>
            </a:pPr>
            <a:r>
              <a:rPr lang="en-US" baseline="0" dirty="0" smtClean="0"/>
              <a:t>Resource management was also high because every role at least had one skill related to project management</a:t>
            </a:r>
            <a:endParaRPr lang="en-US" baseline="0" dirty="0" smtClean="0"/>
          </a:p>
          <a:p>
            <a:pPr marL="171450" indent="-171450">
              <a:buFont typeface="Arial" charset="0"/>
              <a:buChar char="•"/>
            </a:pPr>
            <a:r>
              <a:rPr lang="en-US" baseline="0" dirty="0" smtClean="0"/>
              <a:t>Subject knowledge was the highest, not least because of the previous experience, but for another reason -</a:t>
            </a:r>
          </a:p>
          <a:p>
            <a:pPr marL="171450" indent="-171450">
              <a:buFont typeface="Arial" charset="0"/>
              <a:buChar char="•"/>
            </a:pPr>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4338BC44-5D3D-744E-A247-3FDE3008B7B0}" type="slidenum">
              <a:rPr lang="en-US" smtClean="0"/>
              <a:t>13</a:t>
            </a:fld>
            <a:endParaRPr lang="en-US"/>
          </a:p>
        </p:txBody>
      </p:sp>
    </p:spTree>
    <p:extLst>
      <p:ext uri="{BB962C8B-B14F-4D97-AF65-F5344CB8AC3E}">
        <p14:creationId xmlns:p14="http://schemas.microsoft.com/office/powerpoint/2010/main" val="1607817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reason for the high number selection criteria matching to KIA 1: Subject knowledge is that it was the only category to explicitly discussion technical skills – however they fall into these three broad categories you see here.</a:t>
            </a:r>
          </a:p>
          <a:p>
            <a:endParaRPr lang="en-US" baseline="0" dirty="0" smtClean="0"/>
          </a:p>
          <a:p>
            <a:r>
              <a:rPr lang="en-US" baseline="0" dirty="0" smtClean="0"/>
              <a:t>Most skills had to be pigeon holed into these three categories because there was nothing more granular – surprisingly, not more of those technical data skills related to data skills, which includes understanding database structures in it – it is possible that these would be required, but not listed in the selection criteria for some reason.</a:t>
            </a:r>
          </a:p>
          <a:p>
            <a:endParaRPr lang="en-US" baseline="0" dirty="0" smtClean="0"/>
          </a:p>
          <a:p>
            <a:r>
              <a:rPr lang="en-US" baseline="0" dirty="0" smtClean="0"/>
              <a:t>Due to the lack of granularity or suitability of the skill descriptors for IT skills </a:t>
            </a:r>
            <a:r>
              <a:rPr lang="en-US" baseline="0" dirty="0" smtClean="0"/>
              <a:t>there was a high </a:t>
            </a:r>
            <a:r>
              <a:rPr lang="en-US" baseline="0" dirty="0" smtClean="0"/>
              <a:t>subject knowledge count – and led me to think that it might not be suitable for forming the basis for the skills audit – some of the selection criteria were not suitable for mapping to DigCurV </a:t>
            </a:r>
            <a:r>
              <a:rPr lang="en-US" baseline="0" dirty="0" smtClean="0"/>
              <a:t>either and were not included in the mapping (skills like problem solving, adaptability &amp; continuous learning/</a:t>
            </a:r>
            <a:r>
              <a:rPr lang="en-US" baseline="0" dirty="0" err="1" smtClean="0"/>
              <a:t>responsbility</a:t>
            </a:r>
            <a:r>
              <a:rPr lang="en-US" baseline="0" dirty="0" smtClean="0"/>
              <a:t> over own professional development)</a:t>
            </a:r>
            <a:endParaRPr lang="en-US" baseline="0" dirty="0" smtClean="0"/>
          </a:p>
        </p:txBody>
      </p:sp>
      <p:sp>
        <p:nvSpPr>
          <p:cNvPr id="4" name="Slide Number Placeholder 3"/>
          <p:cNvSpPr>
            <a:spLocks noGrp="1"/>
          </p:cNvSpPr>
          <p:nvPr>
            <p:ph type="sldNum" sz="quarter" idx="10"/>
          </p:nvPr>
        </p:nvSpPr>
        <p:spPr/>
        <p:txBody>
          <a:bodyPr/>
          <a:lstStyle/>
          <a:p>
            <a:fld id="{4338BC44-5D3D-744E-A247-3FDE3008B7B0}" type="slidenum">
              <a:rPr lang="en-US" smtClean="0"/>
              <a:t>14</a:t>
            </a:fld>
            <a:endParaRPr lang="en-US"/>
          </a:p>
        </p:txBody>
      </p:sp>
    </p:spTree>
    <p:extLst>
      <p:ext uri="{BB962C8B-B14F-4D97-AF65-F5344CB8AC3E}">
        <p14:creationId xmlns:p14="http://schemas.microsoft.com/office/powerpoint/2010/main" val="7004409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if DigCurV doesn’t work, what might?</a:t>
            </a:r>
          </a:p>
          <a:p>
            <a:endParaRPr lang="en-US" dirty="0" smtClean="0"/>
          </a:p>
          <a:p>
            <a:r>
              <a:rPr lang="en-US" dirty="0" smtClean="0"/>
              <a:t>Enter the Skills for the Information</a:t>
            </a:r>
            <a:r>
              <a:rPr lang="en-US" baseline="0" dirty="0" smtClean="0"/>
              <a:t> Age (SFIA) Framework</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15</a:t>
            </a:fld>
            <a:endParaRPr lang="en-US"/>
          </a:p>
        </p:txBody>
      </p:sp>
    </p:spTree>
    <p:extLst>
      <p:ext uri="{BB962C8B-B14F-4D97-AF65-F5344CB8AC3E}">
        <p14:creationId xmlns:p14="http://schemas.microsoft.com/office/powerpoint/2010/main" val="17075139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SFIA Framework was created by the non-profit SFIA</a:t>
            </a:r>
            <a:r>
              <a:rPr lang="en-US" baseline="0" dirty="0" smtClean="0"/>
              <a:t> Foundation in </a:t>
            </a:r>
            <a:r>
              <a:rPr lang="en-US" baseline="0" dirty="0" smtClean="0"/>
              <a:t>2003 – now in version 6.It </a:t>
            </a:r>
            <a:r>
              <a:rPr lang="en-US" baseline="0" dirty="0" smtClean="0"/>
              <a:t>is intended as a competency framework for people who “manage or work in information systems-related roles of any type” – so one could conclude that it might be suitable for jobs with a digital preservation component in libraries and archives </a:t>
            </a:r>
            <a:r>
              <a:rPr lang="en-US" b="1" baseline="0" dirty="0" smtClean="0"/>
              <a:t>(CLICK)</a:t>
            </a:r>
            <a:endParaRPr lang="en-US" baseline="0" dirty="0" smtClean="0"/>
          </a:p>
          <a:p>
            <a:endParaRPr lang="en-US" baseline="0" dirty="0" smtClean="0"/>
          </a:p>
          <a:p>
            <a:r>
              <a:rPr lang="en-US" baseline="0" dirty="0" smtClean="0"/>
              <a:t>The SFIA framework forms the foundation of other frameworks worldwide including – the BCS (Chartered institute for IT), the Australian Computing Society and the IEEE computer society uses the framework to define professional skill levels for their educational products. It is a well used framework for writing job descriptions in government agencies, such as the National Records of Scotland</a:t>
            </a:r>
          </a:p>
          <a:p>
            <a:endParaRPr lang="en-US" baseline="0" dirty="0" smtClean="0"/>
          </a:p>
          <a:p>
            <a:r>
              <a:rPr lang="en-US" baseline="0" dirty="0" smtClean="0"/>
              <a:t>There are 97 skills in six categories and 17 subcategories – and like DigCurV not all skills correspond to every level of responsibility - instead of 3 lenses, 7 levels – each skill has a unique code (like </a:t>
            </a:r>
            <a:r>
              <a:rPr lang="en-US" baseline="0" dirty="0" err="1" smtClean="0"/>
              <a:t>DigCurv</a:t>
            </a:r>
            <a:r>
              <a:rPr lang="en-US" baseline="0" dirty="0" smtClean="0"/>
              <a:t>) &amp; comprehensive descriptions of the skill and what it should be like at each level</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16</a:t>
            </a:fld>
            <a:endParaRPr lang="en-US"/>
          </a:p>
        </p:txBody>
      </p:sp>
    </p:spTree>
    <p:extLst>
      <p:ext uri="{BB962C8B-B14F-4D97-AF65-F5344CB8AC3E}">
        <p14:creationId xmlns:p14="http://schemas.microsoft.com/office/powerpoint/2010/main" val="640269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There</a:t>
            </a:r>
            <a:r>
              <a:rPr lang="en-US" baseline="0" dirty="0" smtClean="0"/>
              <a:t> was some overlap when the frameworks were mapped together. </a:t>
            </a:r>
            <a:r>
              <a:rPr lang="en-US" baseline="0" dirty="0" smtClean="0"/>
              <a:t>But it was limited in </a:t>
            </a:r>
            <a:r>
              <a:rPr lang="en-US" baseline="0" dirty="0" smtClean="0"/>
              <a:t>part to </a:t>
            </a:r>
            <a:r>
              <a:rPr lang="en-US" baseline="0" dirty="0" err="1" smtClean="0"/>
              <a:t>DigCurV’s</a:t>
            </a:r>
            <a:r>
              <a:rPr lang="en-US" baseline="0" dirty="0" smtClean="0"/>
              <a:t> generic view of technical skills and SFIA’s very in-depth look at technical skills.</a:t>
            </a:r>
          </a:p>
          <a:p>
            <a:pPr marL="171450" indent="-171450">
              <a:buFont typeface="Arial" charset="0"/>
              <a:buChar char="•"/>
            </a:pPr>
            <a:r>
              <a:rPr lang="en-US" baseline="0" dirty="0" smtClean="0"/>
              <a:t>Quite a bit of synchronization with </a:t>
            </a:r>
            <a:r>
              <a:rPr lang="en-US" baseline="0" dirty="0" err="1" smtClean="0"/>
              <a:t>DigCurv’s</a:t>
            </a:r>
            <a:r>
              <a:rPr lang="en-US" baseline="0" dirty="0" smtClean="0"/>
              <a:t> Risk Management and Resource Management sections – unsurprisingly</a:t>
            </a:r>
          </a:p>
          <a:p>
            <a:pPr marL="171450" indent="-171450">
              <a:buFont typeface="Arial" charset="0"/>
              <a:buChar char="•"/>
            </a:pPr>
            <a:r>
              <a:rPr lang="en-US" baseline="0" dirty="0" smtClean="0"/>
              <a:t>But as you can see in the </a:t>
            </a:r>
            <a:r>
              <a:rPr lang="en-US" baseline="0" dirty="0" smtClean="0"/>
              <a:t>example, </a:t>
            </a:r>
            <a:r>
              <a:rPr lang="en-US" baseline="0" dirty="0" smtClean="0"/>
              <a:t>mapping was sometimes problematic – at first glance they are almost the same thing right? Both about digital forensics</a:t>
            </a:r>
          </a:p>
          <a:p>
            <a:pPr marL="171450" indent="-171450">
              <a:buFont typeface="Arial" charset="0"/>
              <a:buChar char="•"/>
            </a:pPr>
            <a:r>
              <a:rPr lang="en-US" baseline="0" dirty="0" smtClean="0"/>
              <a:t>BUT DigCurV also mentions analysis of digital objects – meaning looking at the files, validating, </a:t>
            </a:r>
            <a:r>
              <a:rPr lang="en-US" baseline="0" dirty="0" err="1" smtClean="0"/>
              <a:t>characterising</a:t>
            </a:r>
            <a:r>
              <a:rPr lang="en-US" baseline="0" dirty="0" smtClean="0"/>
              <a:t>, extracting important metadata, identifying the file, not just using forensic methods to preserve the authenticity of the digital object</a:t>
            </a:r>
          </a:p>
          <a:p>
            <a:pPr marL="171450" indent="-171450">
              <a:buFont typeface="Arial" charset="0"/>
              <a:buChar char="•"/>
            </a:pPr>
            <a:r>
              <a:rPr lang="en-US" baseline="0" dirty="0" smtClean="0"/>
              <a:t>SFIA is only concerned about the methods for evidentiary value, mainly for legal reasons – archival principles don’t factor into it</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17</a:t>
            </a:fld>
            <a:endParaRPr lang="en-US"/>
          </a:p>
        </p:txBody>
      </p:sp>
    </p:spTree>
    <p:extLst>
      <p:ext uri="{BB962C8B-B14F-4D97-AF65-F5344CB8AC3E}">
        <p14:creationId xmlns:p14="http://schemas.microsoft.com/office/powerpoint/2010/main" val="4655100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charset="0"/>
              <a:buChar char="•"/>
            </a:pPr>
            <a:r>
              <a:rPr lang="en-US" dirty="0" smtClean="0"/>
              <a:t>And then trying</a:t>
            </a:r>
            <a:r>
              <a:rPr lang="en-US" baseline="0" dirty="0" smtClean="0"/>
              <a:t> to </a:t>
            </a:r>
            <a:r>
              <a:rPr lang="en-US" baseline="0" dirty="0" smtClean="0"/>
              <a:t>match </a:t>
            </a:r>
            <a:r>
              <a:rPr lang="en-US" baseline="0" dirty="0" smtClean="0"/>
              <a:t>DigCurV 5.4 </a:t>
            </a:r>
            <a:r>
              <a:rPr lang="en-US" baseline="0" dirty="0" smtClean="0"/>
              <a:t>with </a:t>
            </a:r>
            <a:r>
              <a:rPr lang="en-US" baseline="0" dirty="0" smtClean="0"/>
              <a:t>SFIA’s data </a:t>
            </a:r>
            <a:r>
              <a:rPr lang="en-US" baseline="0" dirty="0" smtClean="0"/>
              <a:t>analysis </a:t>
            </a:r>
            <a:r>
              <a:rPr lang="en-US" baseline="0" dirty="0" smtClean="0"/>
              <a:t>skill isn’t </a:t>
            </a:r>
            <a:r>
              <a:rPr lang="en-US" baseline="0" dirty="0" smtClean="0"/>
              <a:t>much better – </a:t>
            </a:r>
            <a:r>
              <a:rPr lang="en-US" baseline="0" dirty="0" smtClean="0"/>
              <a:t>You would assume it would map well because DigCurV </a:t>
            </a:r>
            <a:r>
              <a:rPr lang="en-US" baseline="0" dirty="0" smtClean="0"/>
              <a:t>is about </a:t>
            </a:r>
            <a:r>
              <a:rPr lang="en-US" baseline="0" dirty="0" err="1" smtClean="0"/>
              <a:t>analysing</a:t>
            </a:r>
            <a:r>
              <a:rPr lang="en-US" baseline="0" dirty="0" smtClean="0"/>
              <a:t> the data after all</a:t>
            </a:r>
          </a:p>
          <a:p>
            <a:pPr marL="171450" indent="-171450">
              <a:buFont typeface="Arial" charset="0"/>
              <a:buChar char="•"/>
            </a:pPr>
            <a:r>
              <a:rPr lang="en-US" baseline="0" dirty="0" smtClean="0"/>
              <a:t>Yes, but SFIA is slightly different – data analysis has an aim to be used for data modelling – managing the relationships between the data and real world entities – it is not about </a:t>
            </a:r>
            <a:r>
              <a:rPr lang="en-US" baseline="0" dirty="0" smtClean="0"/>
              <a:t>the analysis </a:t>
            </a:r>
            <a:r>
              <a:rPr lang="en-US" baseline="0" dirty="0" smtClean="0"/>
              <a:t>the technical aspects </a:t>
            </a:r>
            <a:r>
              <a:rPr lang="en-US" baseline="0" dirty="0" smtClean="0"/>
              <a:t>of </a:t>
            </a:r>
            <a:r>
              <a:rPr lang="en-US" baseline="0" dirty="0" smtClean="0"/>
              <a:t>data for preservation planning </a:t>
            </a:r>
            <a:r>
              <a:rPr lang="en-US" baseline="0" dirty="0" smtClean="0"/>
              <a:t>– or about understanding  </a:t>
            </a:r>
            <a:r>
              <a:rPr lang="en-US" baseline="0" dirty="0" smtClean="0"/>
              <a:t>the risks of caring for that particular </a:t>
            </a:r>
            <a:r>
              <a:rPr lang="en-US" baseline="0" dirty="0" smtClean="0"/>
              <a:t>file over </a:t>
            </a:r>
            <a:r>
              <a:rPr lang="en-US" baseline="0" dirty="0" smtClean="0"/>
              <a:t>time (what is the file format, compression, </a:t>
            </a:r>
            <a:r>
              <a:rPr lang="en-US" baseline="0" dirty="0" err="1" smtClean="0"/>
              <a:t>etc</a:t>
            </a:r>
            <a:r>
              <a:rPr lang="en-US" baseline="0" dirty="0" smtClean="0"/>
              <a:t>)</a:t>
            </a:r>
          </a:p>
          <a:p>
            <a:pPr marL="171450" indent="-171450">
              <a:buFont typeface="Arial" charset="0"/>
              <a:buChar char="•"/>
            </a:pPr>
            <a:r>
              <a:rPr lang="en-US" baseline="0" dirty="0" smtClean="0"/>
              <a:t>On the other hand DigCurV does not </a:t>
            </a:r>
            <a:r>
              <a:rPr lang="en-US" baseline="0" dirty="0" smtClean="0"/>
              <a:t>explicitly address </a:t>
            </a:r>
            <a:r>
              <a:rPr lang="en-US" baseline="0" dirty="0" smtClean="0"/>
              <a:t>data modelling – the closet it comes is in database structures and types in KIA 5.3 (another data skill)</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18</a:t>
            </a:fld>
            <a:endParaRPr lang="en-US"/>
          </a:p>
        </p:txBody>
      </p:sp>
    </p:spTree>
    <p:extLst>
      <p:ext uri="{BB962C8B-B14F-4D97-AF65-F5344CB8AC3E}">
        <p14:creationId xmlns:p14="http://schemas.microsoft.com/office/powerpoint/2010/main" val="18059314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comparing the frameworks,</a:t>
            </a:r>
            <a:r>
              <a:rPr lang="en-US" baseline="0" dirty="0" smtClean="0"/>
              <a:t> a number of gaps appeared: </a:t>
            </a:r>
          </a:p>
          <a:p>
            <a:pPr marL="228600" indent="-228600">
              <a:buFont typeface="+mj-lt"/>
              <a:buAutoNum type="arabicPeriod"/>
            </a:pPr>
            <a:r>
              <a:rPr lang="en-US" baseline="0" dirty="0" smtClean="0"/>
              <a:t>DigCurV is really aimed at CEOs, librarians/digital archivists, research data managers and research data librarians - where are the IT staff that heavily support the services?</a:t>
            </a:r>
          </a:p>
          <a:p>
            <a:pPr marL="228600" indent="-228600">
              <a:buFont typeface="+mj-lt"/>
              <a:buAutoNum type="arabicPeriod"/>
            </a:pPr>
            <a:r>
              <a:rPr lang="en-US" baseline="0" dirty="0" smtClean="0"/>
              <a:t>Skills like (KIA 1.9: apply appropriate technology – are far too general, even if that is the intention – also many lack clarity from definitions</a:t>
            </a:r>
          </a:p>
          <a:p>
            <a:pPr marL="228600" indent="-228600">
              <a:buFont typeface="+mj-lt"/>
              <a:buAutoNum type="arabicPeriod"/>
            </a:pPr>
            <a:r>
              <a:rPr lang="en-US" baseline="0" dirty="0" smtClean="0"/>
              <a:t>Progression between lenses is not clear – for example Managers should understand digital curation tools, but Practitioners do not? Are they not the ones using them</a:t>
            </a:r>
          </a:p>
          <a:p>
            <a:pPr marL="228600" indent="-228600">
              <a:buFont typeface="+mj-lt"/>
              <a:buAutoNum type="arabicPeriod"/>
            </a:pPr>
            <a:r>
              <a:rPr lang="en-US" baseline="0" dirty="0" smtClean="0"/>
              <a:t>Lack skills found in over 64% of </a:t>
            </a:r>
            <a:r>
              <a:rPr lang="en-US" baseline="0" dirty="0" smtClean="0"/>
              <a:t>IT </a:t>
            </a:r>
            <a:r>
              <a:rPr lang="en-US" baseline="0" dirty="0" smtClean="0"/>
              <a:t>specialist job </a:t>
            </a:r>
            <a:r>
              <a:rPr lang="en-US" baseline="0" dirty="0" smtClean="0"/>
              <a:t>descriptions – meaning additions would certainly need to be made</a:t>
            </a:r>
            <a:endParaRPr lang="en-US" baseline="0" dirty="0" smtClean="0"/>
          </a:p>
          <a:p>
            <a:pPr marL="228600" indent="-228600">
              <a:buFont typeface="+mj-lt"/>
              <a:buAutoNum type="arabicPeriod"/>
            </a:pPr>
            <a:r>
              <a:rPr lang="en-US" baseline="0" dirty="0" smtClean="0"/>
              <a:t>Hasn’t been updated since 2013 – no plans to</a:t>
            </a:r>
          </a:p>
        </p:txBody>
      </p:sp>
      <p:sp>
        <p:nvSpPr>
          <p:cNvPr id="4" name="Slide Number Placeholder 3"/>
          <p:cNvSpPr>
            <a:spLocks noGrp="1"/>
          </p:cNvSpPr>
          <p:nvPr>
            <p:ph type="sldNum" sz="quarter" idx="10"/>
          </p:nvPr>
        </p:nvSpPr>
        <p:spPr/>
        <p:txBody>
          <a:bodyPr/>
          <a:lstStyle/>
          <a:p>
            <a:fld id="{4338BC44-5D3D-744E-A247-3FDE3008B7B0}" type="slidenum">
              <a:rPr lang="en-US" smtClean="0"/>
              <a:t>19</a:t>
            </a:fld>
            <a:endParaRPr lang="en-US"/>
          </a:p>
        </p:txBody>
      </p:sp>
    </p:spTree>
    <p:extLst>
      <p:ext uri="{BB962C8B-B14F-4D97-AF65-F5344CB8AC3E}">
        <p14:creationId xmlns:p14="http://schemas.microsoft.com/office/powerpoint/2010/main" val="39086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comparing the frameworks,</a:t>
            </a:r>
            <a:r>
              <a:rPr lang="en-US" baseline="0" dirty="0" smtClean="0"/>
              <a:t> a number of gaps appeared: </a:t>
            </a:r>
          </a:p>
          <a:p>
            <a:pPr marL="228600" indent="-228600">
              <a:buFont typeface="+mj-lt"/>
              <a:buAutoNum type="arabicPeriod"/>
            </a:pPr>
            <a:r>
              <a:rPr lang="en-US" baseline="0" dirty="0" smtClean="0"/>
              <a:t>SFIA clearly lacks any references to digital preservation and does not acknowledge any of the terminology or go into enough detail around data skills, such as analyzing, validating &amp; characterizing file format types</a:t>
            </a:r>
          </a:p>
          <a:p>
            <a:pPr marL="228600" indent="-228600">
              <a:buFont typeface="+mj-lt"/>
              <a:buAutoNum type="arabicPeriod"/>
            </a:pPr>
            <a:r>
              <a:rPr lang="en-US" baseline="0" dirty="0" smtClean="0"/>
              <a:t>While the data management skill has some references that would align well with digital preservation skills – they only refer to the management of in-house, in-use information </a:t>
            </a:r>
          </a:p>
          <a:p>
            <a:pPr marL="228600" indent="-228600">
              <a:buFont typeface="+mj-lt"/>
              <a:buAutoNum type="arabicPeriod"/>
            </a:pPr>
            <a:r>
              <a:rPr lang="en-US" baseline="0" dirty="0" smtClean="0"/>
              <a:t>No references anywhere about the management of collected data - </a:t>
            </a:r>
            <a:r>
              <a:rPr lang="en-AU" sz="1200" b="0" i="0" kern="1200" dirty="0" smtClean="0">
                <a:solidFill>
                  <a:schemeClr val="tx1"/>
                </a:solidFill>
                <a:effectLst/>
                <a:latin typeface="+mn-lt"/>
                <a:ea typeface="+mn-ea"/>
                <a:cs typeface="+mn-cs"/>
              </a:rPr>
              <a:t>This collected data is used and managed in a way different than it was originally intended; this needs to be reflected in standards and processes that make it slightly different to data management</a:t>
            </a:r>
            <a:r>
              <a:rPr lang="en-US" dirty="0" smtClean="0">
                <a:effectLst/>
              </a:rPr>
              <a:t> </a:t>
            </a:r>
            <a:endParaRPr lang="en-US" baseline="0" dirty="0" smtClean="0"/>
          </a:p>
          <a:p>
            <a:pPr marL="171450" indent="-171450">
              <a:buFont typeface="Arial" charset="0"/>
              <a:buChar char="•"/>
            </a:pPr>
            <a:endParaRPr lang="en-US" dirty="0" smtClean="0"/>
          </a:p>
          <a:p>
            <a:r>
              <a:rPr lang="en-US" dirty="0" smtClean="0"/>
              <a:t>DP is a jargon</a:t>
            </a:r>
            <a:r>
              <a:rPr lang="en-US" baseline="0" dirty="0" smtClean="0"/>
              <a:t> heavy field – said time and time again. </a:t>
            </a:r>
            <a:r>
              <a:rPr lang="en-US" dirty="0" smtClean="0"/>
              <a:t>SFIA</a:t>
            </a:r>
            <a:r>
              <a:rPr lang="en-US" baseline="0" dirty="0" smtClean="0"/>
              <a:t> could be lacking in digital preservation terms/concepts because the concepts are more obscure when translated into the language of the SFIA network – meaning something is lost if we cannot translate it better than we do.</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20</a:t>
            </a:fld>
            <a:endParaRPr lang="en-US"/>
          </a:p>
        </p:txBody>
      </p:sp>
    </p:spTree>
    <p:extLst>
      <p:ext uri="{BB962C8B-B14F-4D97-AF65-F5344CB8AC3E}">
        <p14:creationId xmlns:p14="http://schemas.microsoft.com/office/powerpoint/2010/main" val="7347468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have 4 </a:t>
            </a:r>
            <a:r>
              <a:rPr lang="en-US" dirty="0" smtClean="0"/>
              <a:t> </a:t>
            </a:r>
            <a:r>
              <a:rPr lang="en-US" dirty="0" err="1" smtClean="0"/>
              <a:t>reccommendations</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21</a:t>
            </a:fld>
            <a:endParaRPr lang="en-US"/>
          </a:p>
        </p:txBody>
      </p:sp>
    </p:spTree>
    <p:extLst>
      <p:ext uri="{BB962C8B-B14F-4D97-AF65-F5344CB8AC3E}">
        <p14:creationId xmlns:p14="http://schemas.microsoft.com/office/powerpoint/2010/main" val="1493057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Fourth</a:t>
            </a:r>
            <a:r>
              <a:rPr lang="en-US" baseline="0" dirty="0" smtClean="0"/>
              <a:t> lens have been suggested for DigCurV before – including IT specialists, records creators or </a:t>
            </a:r>
            <a:r>
              <a:rPr lang="en-US" baseline="0" dirty="0" err="1" smtClean="0"/>
              <a:t>recordkeepers</a:t>
            </a:r>
            <a:endParaRPr lang="en-US" baseline="0" dirty="0" smtClean="0"/>
          </a:p>
          <a:p>
            <a:endParaRPr lang="en-US" baseline="0" dirty="0" smtClean="0"/>
          </a:p>
          <a:p>
            <a:r>
              <a:rPr lang="en-US" baseline="0" dirty="0" smtClean="0"/>
              <a:t>There is potential to explore a 4</a:t>
            </a:r>
            <a:r>
              <a:rPr lang="en-US" baseline="30000" dirty="0" smtClean="0"/>
              <a:t>th</a:t>
            </a:r>
            <a:r>
              <a:rPr lang="en-US" baseline="0" dirty="0" smtClean="0"/>
              <a:t> lens for DigCurV – however, due to the strong overlap in many of the skills, a better proposal might be to add a technical level the existing lenses. This would also offer a progression pathway for librarians that want to move in to more IT focused roles in their digital collections.</a:t>
            </a:r>
          </a:p>
          <a:p>
            <a:endParaRPr lang="en-US" baseline="0" dirty="0" smtClean="0"/>
          </a:p>
          <a:p>
            <a:r>
              <a:rPr lang="en-US" baseline="0" dirty="0" smtClean="0"/>
              <a:t>But since DigCurV is not regularly updated – there have been no changes to it since project completion in 2013 – it might not be the most suitable place to explore digital preservation skills for IT specialists</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22</a:t>
            </a:fld>
            <a:endParaRPr lang="en-US"/>
          </a:p>
        </p:txBody>
      </p:sp>
    </p:spTree>
    <p:extLst>
      <p:ext uri="{BB962C8B-B14F-4D97-AF65-F5344CB8AC3E}">
        <p14:creationId xmlns:p14="http://schemas.microsoft.com/office/powerpoint/2010/main" val="1421358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Since the SFIA framework</a:t>
            </a:r>
            <a:r>
              <a:rPr lang="en-US" baseline="0" dirty="0" smtClean="0"/>
              <a:t> is both commonly used in ICT professional development and in job descriptions and updated via public consultation regularly, it would be worth getting more people to lobby for the inclusion of more digital preservation specific skills and the amendment of some current skills to reflect more digital preservation activities.</a:t>
            </a:r>
          </a:p>
          <a:p>
            <a:endParaRPr lang="en-US" baseline="0" dirty="0" smtClean="0"/>
          </a:p>
          <a:p>
            <a:r>
              <a:rPr lang="en-US" baseline="0" dirty="0" smtClean="0"/>
              <a:t>They are currently developing SFIA 7 – and all comments and changes requests are open for review. You can sign up and have your say and comment on other change requests.</a:t>
            </a:r>
          </a:p>
          <a:p>
            <a:endParaRPr lang="en-US" baseline="0" dirty="0" smtClean="0"/>
          </a:p>
          <a:p>
            <a:r>
              <a:rPr lang="en-US" baseline="0" dirty="0" smtClean="0"/>
              <a:t>When you consider the digital preservation is not just a library issue – having more ICT staff with digital preservation knowledge will serve banks, businesses, hospitals, governments and archives as well.</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23</a:t>
            </a:fld>
            <a:endParaRPr lang="en-US"/>
          </a:p>
        </p:txBody>
      </p:sp>
    </p:spTree>
    <p:extLst>
      <p:ext uri="{BB962C8B-B14F-4D97-AF65-F5344CB8AC3E}">
        <p14:creationId xmlns:p14="http://schemas.microsoft.com/office/powerpoint/2010/main" val="966644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many people tell me they</a:t>
            </a:r>
            <a:r>
              <a:rPr lang="en-US" baseline="0" dirty="0" smtClean="0"/>
              <a:t> cannot go on a training course – because it’s not in their job description. Conversely, I also have heard </a:t>
            </a:r>
            <a:r>
              <a:rPr lang="en-US" baseline="0" dirty="0" smtClean="0"/>
              <a:t>“don’t you do the digital preservation later?” </a:t>
            </a:r>
            <a:r>
              <a:rPr lang="en-US" baseline="0" dirty="0" smtClean="0"/>
              <a:t>when it comes </a:t>
            </a:r>
            <a:r>
              <a:rPr lang="en-US" baseline="0" dirty="0" smtClean="0"/>
              <a:t>to adding digital preservation activities into repository services </a:t>
            </a:r>
            <a:r>
              <a:rPr lang="en-US" baseline="0" dirty="0" smtClean="0"/>
              <a:t>– but it’s not, they have an active stake in it as well</a:t>
            </a:r>
          </a:p>
          <a:p>
            <a:endParaRPr lang="en-US" baseline="0" dirty="0" smtClean="0"/>
          </a:p>
          <a:p>
            <a:r>
              <a:rPr lang="en-US" baseline="0" dirty="0" smtClean="0"/>
              <a:t>60% of job adverts included digital preservation somewhere in the job description, but only 20% had any mention in </a:t>
            </a:r>
            <a:r>
              <a:rPr lang="en-US" baseline="0" dirty="0" smtClean="0"/>
              <a:t>selection criteria, </a:t>
            </a:r>
            <a:r>
              <a:rPr lang="en-US" baseline="0" dirty="0" smtClean="0"/>
              <a:t>that figure rises to 30% if you look at ones that mention skills that are heavily related to digital preservation (such as fixity, digital forensics)</a:t>
            </a:r>
          </a:p>
          <a:p>
            <a:endParaRPr lang="en-US" baseline="0" dirty="0" smtClean="0"/>
          </a:p>
          <a:p>
            <a:r>
              <a:rPr lang="en-US" baseline="0" dirty="0" smtClean="0"/>
              <a:t>Job descriptions that do not adequately reflect digital preservation in selection criteria </a:t>
            </a:r>
            <a:r>
              <a:rPr lang="en-US" baseline="0" dirty="0" smtClean="0"/>
              <a:t>means that </a:t>
            </a:r>
            <a:r>
              <a:rPr lang="en-US" baseline="0" dirty="0" smtClean="0"/>
              <a:t>those </a:t>
            </a:r>
            <a:r>
              <a:rPr lang="en-US" baseline="0" dirty="0" smtClean="0"/>
              <a:t>skills </a:t>
            </a:r>
            <a:r>
              <a:rPr lang="en-US" baseline="0" dirty="0" smtClean="0"/>
              <a:t>will not be recruited for. If digital preservation isn’t even mentioned in job responsibilities </a:t>
            </a:r>
            <a:r>
              <a:rPr lang="en-US" baseline="0" dirty="0" smtClean="0"/>
              <a:t>then staff </a:t>
            </a:r>
            <a:r>
              <a:rPr lang="en-US" baseline="0" dirty="0" smtClean="0"/>
              <a:t>will unlikely receive training and will unlikely consider it their </a:t>
            </a:r>
            <a:r>
              <a:rPr lang="en-US" baseline="0" dirty="0" smtClean="0"/>
              <a:t>responsibility– </a:t>
            </a:r>
            <a:r>
              <a:rPr lang="en-US" baseline="0" dirty="0" smtClean="0"/>
              <a:t>a lack of THIS is why developers and senior IT staff decide to turn off </a:t>
            </a:r>
            <a:r>
              <a:rPr lang="en-US" baseline="0" dirty="0" err="1" smtClean="0"/>
              <a:t>checksumming</a:t>
            </a:r>
            <a:r>
              <a:rPr lang="en-US" baseline="0" dirty="0" smtClean="0"/>
              <a:t> in a digital repository – because they don’t see it as important &amp; only care about speed of service (but it does matter, those checksums are what we can use to prove our file remains unchanged)</a:t>
            </a:r>
          </a:p>
          <a:p>
            <a:endParaRPr lang="en-US" baseline="0" dirty="0" smtClean="0"/>
          </a:p>
          <a:p>
            <a:r>
              <a:rPr lang="en-US" baseline="0" dirty="0" smtClean="0"/>
              <a:t>JDs are how we recruit &amp; how we provide need for training, they must adequately reflect the need for DP skills – otherwise what what good is DI is we don’t expect any staff to be responsible for it?</a:t>
            </a:r>
          </a:p>
          <a:p>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24</a:t>
            </a:fld>
            <a:endParaRPr lang="en-US"/>
          </a:p>
        </p:txBody>
      </p:sp>
    </p:spTree>
    <p:extLst>
      <p:ext uri="{BB962C8B-B14F-4D97-AF65-F5344CB8AC3E}">
        <p14:creationId xmlns:p14="http://schemas.microsoft.com/office/powerpoint/2010/main" val="6875301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Ultimately – as IT specialists and librarians</a:t>
            </a:r>
            <a:r>
              <a:rPr lang="en-US" baseline="0" dirty="0" smtClean="0"/>
              <a:t> work closer and closer together – we could aim to build these links earlier on in higher education to prepare the entire workforce for preserving the output of our digital world – as librarians, we are not the only ones who need to be responsible.</a:t>
            </a:r>
          </a:p>
          <a:p>
            <a:endParaRPr lang="en-US" baseline="0" dirty="0" smtClean="0"/>
          </a:p>
          <a:p>
            <a:pPr marL="171450" indent="-171450">
              <a:buFont typeface="Arial" charset="0"/>
              <a:buChar char="•"/>
            </a:pPr>
            <a:r>
              <a:rPr lang="en-US" baseline="0" dirty="0" smtClean="0"/>
              <a:t>Computer science </a:t>
            </a:r>
            <a:r>
              <a:rPr lang="en-US" baseline="0" dirty="0" smtClean="0"/>
              <a:t>courses </a:t>
            </a:r>
            <a:r>
              <a:rPr lang="en-US" baseline="0" dirty="0" smtClean="0"/>
              <a:t>should contain a module on digital preservation in libraries, archives, businesses and government</a:t>
            </a:r>
          </a:p>
          <a:p>
            <a:pPr marL="171450" indent="-171450">
              <a:buFont typeface="Arial" charset="0"/>
              <a:buChar char="•"/>
            </a:pPr>
            <a:r>
              <a:rPr lang="en-US" baseline="0" dirty="0" smtClean="0"/>
              <a:t>Librarian courses should move away from foundational digital environment courses that teach only Web 2.0 to things that include more introductory computer science concepts – more hands on instruction would also be beneficial</a:t>
            </a:r>
          </a:p>
          <a:p>
            <a:pPr marL="171450" indent="-171450">
              <a:buFont typeface="Arial" charset="0"/>
              <a:buChar char="•"/>
            </a:pPr>
            <a:r>
              <a:rPr lang="en-US" baseline="0" dirty="0" smtClean="0"/>
              <a:t>Some courses are moving in this direction, but we need to advocate further – even get professional bodies involved – in many cases information management course already fall under the IT departments – so perhaps there should be greater student involvement - the sooner the two work together and build common languages, the better for digital libraries and digital preservation in general – the better for our digital collections</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25</a:t>
            </a:fld>
            <a:endParaRPr lang="en-US"/>
          </a:p>
        </p:txBody>
      </p:sp>
    </p:spTree>
    <p:extLst>
      <p:ext uri="{BB962C8B-B14F-4D97-AF65-F5344CB8AC3E}">
        <p14:creationId xmlns:p14="http://schemas.microsoft.com/office/powerpoint/2010/main" val="10724197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a:t>
            </a:r>
            <a:r>
              <a:rPr lang="en-US" baseline="0" dirty="0" smtClean="0"/>
              <a:t> these are m</a:t>
            </a:r>
            <a:r>
              <a:rPr lang="en-US" dirty="0" smtClean="0"/>
              <a:t>y questions</a:t>
            </a:r>
            <a:r>
              <a:rPr lang="en-US" baseline="0" dirty="0" smtClean="0"/>
              <a:t> to leave you with -</a:t>
            </a:r>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26</a:t>
            </a:fld>
            <a:endParaRPr lang="en-US"/>
          </a:p>
        </p:txBody>
      </p:sp>
    </p:spTree>
    <p:extLst>
      <p:ext uri="{BB962C8B-B14F-4D97-AF65-F5344CB8AC3E}">
        <p14:creationId xmlns:p14="http://schemas.microsoft.com/office/powerpoint/2010/main" val="12439284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338BC44-5D3D-744E-A247-3FDE3008B7B0}" type="slidenum">
              <a:rPr lang="en-US" smtClean="0"/>
              <a:t>27</a:t>
            </a:fld>
            <a:endParaRPr lang="en-US"/>
          </a:p>
        </p:txBody>
      </p:sp>
    </p:spTree>
    <p:extLst>
      <p:ext uri="{BB962C8B-B14F-4D97-AF65-F5344CB8AC3E}">
        <p14:creationId xmlns:p14="http://schemas.microsoft.com/office/powerpoint/2010/main" val="250387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43081D1-0CE8-7542-9100-EFFA35D84C98}" type="datetimeFigureOut">
              <a:rPr lang="en-US" smtClean="0"/>
              <a:t>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1628161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3081D1-0CE8-7542-9100-EFFA35D84C98}" type="datetimeFigureOut">
              <a:rPr lang="en-US" smtClean="0"/>
              <a:t>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1377473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3081D1-0CE8-7542-9100-EFFA35D84C98}" type="datetimeFigureOut">
              <a:rPr lang="en-US" smtClean="0"/>
              <a:t>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1328189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43081D1-0CE8-7542-9100-EFFA35D84C98}" type="datetimeFigureOut">
              <a:rPr lang="en-US" smtClean="0"/>
              <a:t>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1941529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43081D1-0CE8-7542-9100-EFFA35D84C98}" type="datetimeFigureOut">
              <a:rPr lang="en-US" smtClean="0"/>
              <a:t>2/9/18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279466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43081D1-0CE8-7542-9100-EFFA35D84C98}" type="datetimeFigureOut">
              <a:rPr lang="en-US" smtClean="0"/>
              <a:t>2/9/18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453855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3081D1-0CE8-7542-9100-EFFA35D84C98}" type="datetimeFigureOut">
              <a:rPr lang="en-US" smtClean="0"/>
              <a:t>2/9/18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90482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3081D1-0CE8-7542-9100-EFFA35D84C98}" type="datetimeFigureOut">
              <a:rPr lang="en-US" smtClean="0"/>
              <a:t>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326148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3081D1-0CE8-7542-9100-EFFA35D84C98}" type="datetimeFigureOut">
              <a:rPr lang="en-US" smtClean="0"/>
              <a:t>2/9/18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120439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3081D1-0CE8-7542-9100-EFFA35D84C98}" type="datetimeFigureOut">
              <a:rPr lang="en-US" smtClean="0"/>
              <a:t>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1021271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43081D1-0CE8-7542-9100-EFFA35D84C98}" type="datetimeFigureOut">
              <a:rPr lang="en-US" smtClean="0"/>
              <a:t>2/9/18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19E989-D52F-5A49-ABD0-8E7501DCDC94}" type="slidenum">
              <a:rPr lang="en-US" smtClean="0"/>
              <a:t>‹#›</a:t>
            </a:fld>
            <a:endParaRPr lang="en-US"/>
          </a:p>
        </p:txBody>
      </p:sp>
    </p:spTree>
    <p:extLst>
      <p:ext uri="{BB962C8B-B14F-4D97-AF65-F5344CB8AC3E}">
        <p14:creationId xmlns:p14="http://schemas.microsoft.com/office/powerpoint/2010/main" val="61129037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3081D1-0CE8-7542-9100-EFFA35D84C98}" type="datetimeFigureOut">
              <a:rPr lang="en-US" smtClean="0"/>
              <a:t>2/9/18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19E989-D52F-5A49-ABD0-8E7501DCDC94}" type="slidenum">
              <a:rPr lang="en-US" smtClean="0"/>
              <a:t>‹#›</a:t>
            </a:fld>
            <a:endParaRPr lang="en-US"/>
          </a:p>
        </p:txBody>
      </p:sp>
    </p:spTree>
    <p:extLst>
      <p:ext uri="{BB962C8B-B14F-4D97-AF65-F5344CB8AC3E}">
        <p14:creationId xmlns:p14="http://schemas.microsoft.com/office/powerpoint/2010/main" val="1747778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4" Type="http://schemas.microsoft.com/office/2007/relationships/hdphoto" Target="../media/hdphoto1.wdp"/><Relationship Id="rId5" Type="http://schemas.openxmlformats.org/officeDocument/2006/relationships/image" Target="../media/image3.png"/><Relationship Id="rId6" Type="http://schemas.microsoft.com/office/2007/relationships/hdphoto" Target="../media/hdphoto2.wdp"/><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4" Type="http://schemas.openxmlformats.org/officeDocument/2006/relationships/image" Target="../media/image5.tiff"/><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7.tif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9.tiff"/><Relationship Id="rId4" Type="http://schemas.openxmlformats.org/officeDocument/2006/relationships/image" Target="../media/image10.tiff"/><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1.tiff"/><Relationship Id="rId4" Type="http://schemas.openxmlformats.org/officeDocument/2006/relationships/image" Target="../media/image12.tiff"/><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chart" Target="../charts/char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chart" Target="../charts/char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4" Type="http://schemas.openxmlformats.org/officeDocument/2006/relationships/image" Target="../media/image15.tiff"/><Relationship Id="rId5" Type="http://schemas.openxmlformats.org/officeDocument/2006/relationships/image" Target="../media/image16.tiff"/><Relationship Id="rId6" Type="http://schemas.openxmlformats.org/officeDocument/2006/relationships/image" Target="../media/image17.tiff"/><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8.tif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9.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3.jpg"/></Relationships>
</file>

<file path=ppt/slides/_rels/slide27.xml.rels><?xml version="1.0" encoding="UTF-8" standalone="yes"?>
<Relationships xmlns="http://schemas.openxmlformats.org/package/2006/relationships"><Relationship Id="rId3" Type="http://schemas.openxmlformats.org/officeDocument/2006/relationships/hyperlink" Target="mailto:Sarah.mason@bodleian.ox.ac.uk" TargetMode="External"/><Relationship Id="rId4" Type="http://schemas.openxmlformats.org/officeDocument/2006/relationships/hyperlink" Target="http://www.dpoc.ac.uk/" TargetMode="External"/><Relationship Id="rId5" Type="http://schemas.openxmlformats.org/officeDocument/2006/relationships/image" Target="../media/image1.emf"/><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latin typeface="Perpetua" charset="0"/>
                <a:ea typeface="Perpetua" charset="0"/>
                <a:cs typeface="Perpetua" charset="0"/>
              </a:rPr>
              <a:t>Skills for IT specialists in digital preservation: a fourth lens for DigCurV?</a:t>
            </a:r>
            <a:endParaRPr lang="en-US" dirty="0">
              <a:latin typeface="Perpetua" charset="0"/>
              <a:ea typeface="Perpetua" charset="0"/>
              <a:cs typeface="Perpetua" charset="0"/>
            </a:endParaRPr>
          </a:p>
        </p:txBody>
      </p:sp>
      <p:sp>
        <p:nvSpPr>
          <p:cNvPr id="3" name="Subtitle 2"/>
          <p:cNvSpPr>
            <a:spLocks noGrp="1"/>
          </p:cNvSpPr>
          <p:nvPr>
            <p:ph type="subTitle" idx="1"/>
          </p:nvPr>
        </p:nvSpPr>
        <p:spPr/>
        <p:txBody>
          <a:bodyPr/>
          <a:lstStyle/>
          <a:p>
            <a:r>
              <a:rPr lang="en-US" dirty="0" smtClean="0">
                <a:latin typeface="Gill Sans" charset="0"/>
                <a:ea typeface="Gill Sans" charset="0"/>
                <a:cs typeface="Gill Sans" charset="0"/>
              </a:rPr>
              <a:t>VALA 2018, Melbourne</a:t>
            </a:r>
          </a:p>
          <a:p>
            <a:r>
              <a:rPr lang="en-US" dirty="0" smtClean="0">
                <a:latin typeface="Gill Sans" charset="0"/>
                <a:ea typeface="Gill Sans" charset="0"/>
                <a:cs typeface="Gill Sans" charset="0"/>
              </a:rPr>
              <a:t>13 February 2018</a:t>
            </a:r>
          </a:p>
          <a:p>
            <a:endParaRPr lang="en-US" dirty="0"/>
          </a:p>
        </p:txBody>
      </p:sp>
      <p:sp>
        <p:nvSpPr>
          <p:cNvPr id="4" name="TextBox 3"/>
          <p:cNvSpPr txBox="1"/>
          <p:nvPr/>
        </p:nvSpPr>
        <p:spPr>
          <a:xfrm>
            <a:off x="2855850" y="5873115"/>
            <a:ext cx="6480300" cy="984885"/>
          </a:xfrm>
          <a:prstGeom prst="rect">
            <a:avLst/>
          </a:prstGeom>
          <a:noFill/>
        </p:spPr>
        <p:txBody>
          <a:bodyPr wrap="none" rtlCol="0">
            <a:spAutoFit/>
          </a:bodyPr>
          <a:lstStyle/>
          <a:p>
            <a:pPr algn="ctr"/>
            <a:r>
              <a:rPr lang="en-US" sz="2000" dirty="0" smtClean="0">
                <a:latin typeface="Gill Sans" charset="0"/>
                <a:ea typeface="Gill Sans" charset="0"/>
                <a:cs typeface="Gill Sans" charset="0"/>
              </a:rPr>
              <a:t>Sarah Mason, Bodleian Libraries</a:t>
            </a:r>
          </a:p>
          <a:p>
            <a:pPr algn="ctr"/>
            <a:r>
              <a:rPr lang="en-US" sz="2000" dirty="0" smtClean="0">
                <a:latin typeface="Gill Sans" charset="0"/>
                <a:ea typeface="Gill Sans" charset="0"/>
                <a:cs typeface="Gill Sans" charset="0"/>
              </a:rPr>
              <a:t>Digital Preservation at Oxford and Cambridge, #DP0C</a:t>
            </a:r>
          </a:p>
          <a:p>
            <a:endParaRPr lang="en-US" dirty="0"/>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1776" b="10670"/>
          <a:stretch/>
        </p:blipFill>
        <p:spPr>
          <a:xfrm>
            <a:off x="126609" y="5443591"/>
            <a:ext cx="2349305" cy="1414409"/>
          </a:xfrm>
          <a:prstGeom prst="rect">
            <a:avLst/>
          </a:prstGeom>
        </p:spPr>
      </p:pic>
    </p:spTree>
    <p:extLst>
      <p:ext uri="{BB962C8B-B14F-4D97-AF65-F5344CB8AC3E}">
        <p14:creationId xmlns:p14="http://schemas.microsoft.com/office/powerpoint/2010/main" val="12664061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t="8108" b="9928"/>
          <a:stretch/>
        </p:blipFill>
        <p:spPr>
          <a:xfrm>
            <a:off x="268159" y="195076"/>
            <a:ext cx="4408772" cy="6424138"/>
          </a:xfrm>
          <a:prstGeom prst="rect">
            <a:avLst/>
          </a:prstGeom>
        </p:spPr>
      </p:pic>
      <p:pic>
        <p:nvPicPr>
          <p:cNvPr id="6" name="Picture 5"/>
          <p:cNvPicPr>
            <a:picLocks noChangeAspect="1"/>
          </p:cNvPicPr>
          <p:nvPr/>
        </p:nvPicPr>
        <p:blipFill>
          <a:blip r:embed="rId5">
            <a:extLst>
              <a:ext uri="{BEBA8EAE-BF5A-486C-A8C5-ECC9F3942E4B}">
                <a14:imgProps xmlns:a14="http://schemas.microsoft.com/office/drawing/2010/main">
                  <a14:imgLayer r:embed="rId6">
                    <a14:imgEffect>
                      <a14:brightnessContrast bright="20000"/>
                    </a14:imgEffect>
                  </a14:imgLayer>
                </a14:imgProps>
              </a:ext>
            </a:extLst>
          </a:blip>
          <a:stretch>
            <a:fillRect/>
          </a:stretch>
        </p:blipFill>
        <p:spPr>
          <a:xfrm>
            <a:off x="4826383" y="1023477"/>
            <a:ext cx="7142075" cy="4767335"/>
          </a:xfrm>
          <a:prstGeom prst="rect">
            <a:avLst/>
          </a:prstGeom>
        </p:spPr>
      </p:pic>
    </p:spTree>
    <p:extLst>
      <p:ext uri="{BB962C8B-B14F-4D97-AF65-F5344CB8AC3E}">
        <p14:creationId xmlns:p14="http://schemas.microsoft.com/office/powerpoint/2010/main" val="3956157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393" r="11468"/>
          <a:stretch/>
        </p:blipFill>
        <p:spPr>
          <a:xfrm>
            <a:off x="6019800" y="2784296"/>
            <a:ext cx="5797061" cy="3785581"/>
          </a:xfrm>
          <a:prstGeom prst="rect">
            <a:avLst/>
          </a:prstGeom>
        </p:spPr>
      </p:pic>
      <p:pic>
        <p:nvPicPr>
          <p:cNvPr id="5" name="Picture 4"/>
          <p:cNvPicPr>
            <a:picLocks noChangeAspect="1"/>
          </p:cNvPicPr>
          <p:nvPr/>
        </p:nvPicPr>
        <p:blipFill>
          <a:blip r:embed="rId4"/>
          <a:stretch>
            <a:fillRect/>
          </a:stretch>
        </p:blipFill>
        <p:spPr>
          <a:xfrm>
            <a:off x="396278" y="270625"/>
            <a:ext cx="6135973" cy="4601980"/>
          </a:xfrm>
          <a:prstGeom prst="rect">
            <a:avLst/>
          </a:prstGeom>
        </p:spPr>
      </p:pic>
    </p:spTree>
    <p:extLst>
      <p:ext uri="{BB962C8B-B14F-4D97-AF65-F5344CB8AC3E}">
        <p14:creationId xmlns:p14="http://schemas.microsoft.com/office/powerpoint/2010/main" val="16660871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What I am going to cover today</a:t>
            </a:r>
            <a:endParaRPr lang="en-US" sz="4800" dirty="0">
              <a:latin typeface="Perpetua" charset="0"/>
              <a:ea typeface="Perpetua" charset="0"/>
              <a:cs typeface="Perpetua" charset="0"/>
            </a:endParaRPr>
          </a:p>
        </p:txBody>
      </p:sp>
      <p:sp>
        <p:nvSpPr>
          <p:cNvPr id="6" name="Content Placeholder 5"/>
          <p:cNvSpPr>
            <a:spLocks noGrp="1"/>
          </p:cNvSpPr>
          <p:nvPr>
            <p:ph sz="half" idx="1"/>
          </p:nvPr>
        </p:nvSpPr>
        <p:spPr/>
        <p:txBody>
          <a:bodyPr/>
          <a:lstStyle/>
          <a:p>
            <a:r>
              <a:rPr lang="en-US" dirty="0" smtClean="0">
                <a:latin typeface="Gill Sans" charset="0"/>
                <a:ea typeface="Gill Sans" charset="0"/>
                <a:cs typeface="Gill Sans" charset="0"/>
              </a:rPr>
              <a:t>Digital Preservation at Oxford and Cambridge </a:t>
            </a:r>
            <a:r>
              <a:rPr lang="en-US" dirty="0" smtClean="0">
                <a:latin typeface="Gill Sans" charset="0"/>
                <a:ea typeface="Gill Sans" charset="0"/>
                <a:cs typeface="Gill Sans" charset="0"/>
              </a:rPr>
              <a:t>project</a:t>
            </a:r>
          </a:p>
          <a:p>
            <a:r>
              <a:rPr lang="en-US" dirty="0" smtClean="0">
                <a:latin typeface="Gill Sans" charset="0"/>
                <a:ea typeface="Gill Sans" charset="0"/>
                <a:cs typeface="Gill Sans" charset="0"/>
              </a:rPr>
              <a:t>DigCurV and Skills for the Information Age (SFIA) frameworks</a:t>
            </a:r>
          </a:p>
          <a:p>
            <a:r>
              <a:rPr lang="en-US" dirty="0" smtClean="0">
                <a:latin typeface="Gill Sans" charset="0"/>
                <a:ea typeface="Gill Sans" charset="0"/>
                <a:cs typeface="Gill Sans" charset="0"/>
              </a:rPr>
              <a:t>Job descriptions for IT specialists in digital preservations</a:t>
            </a:r>
          </a:p>
          <a:p>
            <a:r>
              <a:rPr lang="en-US" dirty="0" smtClean="0">
                <a:latin typeface="Gill Sans" charset="0"/>
                <a:ea typeface="Gill Sans" charset="0"/>
                <a:cs typeface="Gill Sans" charset="0"/>
              </a:rPr>
              <a:t>Findings and gaps</a:t>
            </a:r>
          </a:p>
          <a:p>
            <a:r>
              <a:rPr lang="en-US" dirty="0" smtClean="0">
                <a:latin typeface="Gill Sans" charset="0"/>
                <a:ea typeface="Gill Sans" charset="0"/>
                <a:cs typeface="Gill Sans" charset="0"/>
              </a:rPr>
              <a:t>Recommendations </a:t>
            </a:r>
            <a:endParaRPr lang="en-US" dirty="0">
              <a:latin typeface="Gill Sans" charset="0"/>
              <a:ea typeface="Gill Sans" charset="0"/>
              <a:cs typeface="Gill Sans" charset="0"/>
            </a:endParaRPr>
          </a:p>
        </p:txBody>
      </p:sp>
      <p:pic>
        <p:nvPicPr>
          <p:cNvPr id="8" name="Content Placeholder 7"/>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5405" r="16032"/>
          <a:stretch/>
        </p:blipFill>
        <p:spPr>
          <a:xfrm>
            <a:off x="6865495" y="1690688"/>
            <a:ext cx="4796853" cy="4670371"/>
          </a:xfrm>
        </p:spPr>
      </p:pic>
      <p:sp>
        <p:nvSpPr>
          <p:cNvPr id="9" name="TextBox 8"/>
          <p:cNvSpPr txBox="1"/>
          <p:nvPr/>
        </p:nvSpPr>
        <p:spPr>
          <a:xfrm>
            <a:off x="8212864" y="6361059"/>
            <a:ext cx="2102114" cy="276999"/>
          </a:xfrm>
          <a:prstGeom prst="rect">
            <a:avLst/>
          </a:prstGeom>
          <a:noFill/>
        </p:spPr>
        <p:txBody>
          <a:bodyPr wrap="none" rtlCol="0">
            <a:spAutoFit/>
          </a:bodyPr>
          <a:lstStyle/>
          <a:p>
            <a:r>
              <a:rPr lang="en-US" sz="1200" dirty="0" smtClean="0">
                <a:latin typeface="Gill Sans" charset="0"/>
                <a:ea typeface="Gill Sans" charset="0"/>
                <a:cs typeface="Gill Sans" charset="0"/>
              </a:rPr>
              <a:t>Image source: CC </a:t>
            </a:r>
            <a:r>
              <a:rPr lang="en-US" sz="1200" dirty="0" err="1" smtClean="0">
                <a:latin typeface="Gill Sans" charset="0"/>
                <a:ea typeface="Gill Sans" charset="0"/>
                <a:cs typeface="Gill Sans" charset="0"/>
              </a:rPr>
              <a:t>Freepix.com</a:t>
            </a:r>
            <a:endParaRPr lang="en-US" sz="1200" dirty="0">
              <a:latin typeface="Gill Sans" charset="0"/>
              <a:ea typeface="Gill Sans" charset="0"/>
              <a:cs typeface="Gill Sans" charset="0"/>
            </a:endParaRPr>
          </a:p>
        </p:txBody>
      </p:sp>
    </p:spTree>
    <p:extLst>
      <p:ext uri="{BB962C8B-B14F-4D97-AF65-F5344CB8AC3E}">
        <p14:creationId xmlns:p14="http://schemas.microsoft.com/office/powerpoint/2010/main" val="19417006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dirty="0" smtClean="0">
                <a:latin typeface="Perpetua" charset="0"/>
                <a:ea typeface="Perpetua" charset="0"/>
                <a:cs typeface="Perpetua" charset="0"/>
              </a:rPr>
              <a:t>Digital Preservation at Oxford and Cambridge (DPOC) project</a:t>
            </a:r>
            <a:endParaRPr lang="en-US" sz="4800" dirty="0">
              <a:latin typeface="Perpetua" charset="0"/>
              <a:ea typeface="Perpetua" charset="0"/>
              <a:cs typeface="Perpetua" charset="0"/>
            </a:endParaRPr>
          </a:p>
        </p:txBody>
      </p:sp>
      <p:sp>
        <p:nvSpPr>
          <p:cNvPr id="3" name="Content Placeholder 2"/>
          <p:cNvSpPr>
            <a:spLocks noGrp="1"/>
          </p:cNvSpPr>
          <p:nvPr>
            <p:ph sz="half" idx="1"/>
          </p:nvPr>
        </p:nvSpPr>
        <p:spPr>
          <a:xfrm>
            <a:off x="549497" y="2120978"/>
            <a:ext cx="5181600" cy="4364227"/>
          </a:xfrm>
        </p:spPr>
        <p:txBody>
          <a:bodyPr>
            <a:normAutofit/>
          </a:bodyPr>
          <a:lstStyle/>
          <a:p>
            <a:r>
              <a:rPr lang="en-US" sz="3200" dirty="0" smtClean="0">
                <a:latin typeface="Gill Sans" charset="0"/>
                <a:ea typeface="Gill Sans" charset="0"/>
                <a:cs typeface="Gill Sans" charset="0"/>
              </a:rPr>
              <a:t>2 year project funding by the Polonsky Foundation</a:t>
            </a:r>
          </a:p>
          <a:p>
            <a:pPr marL="0" indent="0">
              <a:buNone/>
            </a:pPr>
            <a:endParaRPr lang="en-US" sz="1600" dirty="0">
              <a:latin typeface="Gill Sans" charset="0"/>
              <a:ea typeface="Gill Sans" charset="0"/>
              <a:cs typeface="Gill Sans" charset="0"/>
            </a:endParaRPr>
          </a:p>
          <a:p>
            <a:pPr marL="0" indent="0">
              <a:buNone/>
            </a:pPr>
            <a:r>
              <a:rPr lang="en-US" sz="3200" dirty="0" smtClean="0">
                <a:latin typeface="Gill Sans" charset="0"/>
                <a:ea typeface="Gill Sans" charset="0"/>
                <a:cs typeface="Gill Sans" charset="0"/>
              </a:rPr>
              <a:t>3 Fellows mirrored at each institution</a:t>
            </a:r>
          </a:p>
          <a:p>
            <a:r>
              <a:rPr lang="en-US" sz="3200" dirty="0" smtClean="0">
                <a:latin typeface="Gill Sans" charset="0"/>
                <a:ea typeface="Gill Sans" charset="0"/>
                <a:cs typeface="Gill Sans" charset="0"/>
              </a:rPr>
              <a:t>Policy &amp; Planning</a:t>
            </a:r>
          </a:p>
          <a:p>
            <a:r>
              <a:rPr lang="en-US" sz="3200" dirty="0" smtClean="0">
                <a:latin typeface="Gill Sans" charset="0"/>
                <a:ea typeface="Gill Sans" charset="0"/>
                <a:cs typeface="Gill Sans" charset="0"/>
              </a:rPr>
              <a:t>Outreach &amp; Training</a:t>
            </a:r>
          </a:p>
          <a:p>
            <a:r>
              <a:rPr lang="en-US" sz="3200" dirty="0" smtClean="0">
                <a:latin typeface="Gill Sans" charset="0"/>
                <a:ea typeface="Gill Sans" charset="0"/>
                <a:cs typeface="Gill Sans" charset="0"/>
              </a:rPr>
              <a:t>Technical</a:t>
            </a:r>
            <a:endParaRPr lang="en-US" sz="3200" dirty="0">
              <a:latin typeface="Gill Sans" charset="0"/>
              <a:ea typeface="Gill Sans" charset="0"/>
              <a:cs typeface="Gill Sans" charset="0"/>
            </a:endParaRPr>
          </a:p>
        </p:txBody>
      </p:sp>
      <p:pic>
        <p:nvPicPr>
          <p:cNvPr id="5" name="Content Placeholder 4"/>
          <p:cNvPicPr>
            <a:picLocks noGrp="1" noChangeAspect="1"/>
          </p:cNvPicPr>
          <p:nvPr>
            <p:ph sz="half" idx="2"/>
          </p:nvPr>
        </p:nvPicPr>
        <p:blipFill rotWithShape="1">
          <a:blip r:embed="rId3" cstate="print">
            <a:extLst>
              <a:ext uri="{28A0092B-C50C-407E-A947-70E740481C1C}">
                <a14:useLocalDpi xmlns:a14="http://schemas.microsoft.com/office/drawing/2010/main"/>
              </a:ext>
            </a:extLst>
          </a:blip>
          <a:srcRect l="3615" t="2990" r="9721"/>
          <a:stretch/>
        </p:blipFill>
        <p:spPr>
          <a:xfrm>
            <a:off x="5731097" y="2120978"/>
            <a:ext cx="5972517" cy="37606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04406015"/>
      </p:ext>
    </p:extLst>
  </p:cSld>
  <p:clrMapOvr>
    <a:masterClrMapping/>
  </p:clrMapOvr>
  <mc:AlternateContent xmlns:mc="http://schemas.openxmlformats.org/markup-compatibility/2006" xmlns:p14="http://schemas.microsoft.com/office/powerpoint/2010/main">
    <mc:Choice Requires="p14">
      <p:transition spd="slow" p14:dur="2000" advTm="1430"/>
    </mc:Choice>
    <mc:Fallback xmlns="">
      <p:transition spd="slow" advTm="143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DPOC project outcomes</a:t>
            </a:r>
            <a:endParaRPr lang="en-US" sz="4800" dirty="0">
              <a:latin typeface="Perpetua" charset="0"/>
              <a:ea typeface="Perpetua" charset="0"/>
              <a:cs typeface="Perpetua" charset="0"/>
            </a:endParaRPr>
          </a:p>
        </p:txBody>
      </p:sp>
      <p:sp>
        <p:nvSpPr>
          <p:cNvPr id="3" name="Content Placeholder 2"/>
          <p:cNvSpPr>
            <a:spLocks noGrp="1"/>
          </p:cNvSpPr>
          <p:nvPr>
            <p:ph idx="1"/>
          </p:nvPr>
        </p:nvSpPr>
        <p:spPr>
          <a:xfrm>
            <a:off x="838200" y="2278505"/>
            <a:ext cx="10515600" cy="3898458"/>
          </a:xfrm>
        </p:spPr>
        <p:txBody>
          <a:bodyPr>
            <a:normAutofit/>
          </a:bodyPr>
          <a:lstStyle/>
          <a:p>
            <a:pPr>
              <a:spcAft>
                <a:spcPts val="1200"/>
              </a:spcAft>
            </a:pPr>
            <a:r>
              <a:rPr lang="en-US" sz="3200" dirty="0" smtClean="0">
                <a:latin typeface="Gill Sans" charset="0"/>
                <a:ea typeface="Gill Sans" charset="0"/>
                <a:cs typeface="Gill Sans" charset="0"/>
              </a:rPr>
              <a:t>Policy and planning development and implementation</a:t>
            </a:r>
          </a:p>
          <a:p>
            <a:pPr>
              <a:spcAft>
                <a:spcPts val="1200"/>
              </a:spcAft>
            </a:pPr>
            <a:r>
              <a:rPr lang="en-US" sz="3200" dirty="0" smtClean="0">
                <a:latin typeface="Gill Sans" charset="0"/>
                <a:ea typeface="Gill Sans" charset="0"/>
                <a:cs typeface="Gill Sans" charset="0"/>
              </a:rPr>
              <a:t>Development of expertise and training based on findings from skills audits and community outreach</a:t>
            </a:r>
          </a:p>
          <a:p>
            <a:pPr>
              <a:spcAft>
                <a:spcPts val="1200"/>
              </a:spcAft>
            </a:pPr>
            <a:r>
              <a:rPr lang="en-US" sz="3200" dirty="0" smtClean="0">
                <a:latin typeface="Gill Sans" charset="0"/>
                <a:ea typeface="Gill Sans" charset="0"/>
                <a:cs typeface="Gill Sans" charset="0"/>
              </a:rPr>
              <a:t>Specification and implementation of technical </a:t>
            </a:r>
            <a:r>
              <a:rPr lang="en-US" sz="3200" dirty="0" smtClean="0">
                <a:latin typeface="Gill Sans" charset="0"/>
                <a:ea typeface="Gill Sans" charset="0"/>
                <a:cs typeface="Gill Sans" charset="0"/>
              </a:rPr>
              <a:t>tools </a:t>
            </a:r>
            <a:r>
              <a:rPr lang="en-US" sz="3200" dirty="0" smtClean="0">
                <a:latin typeface="Gill Sans" charset="0"/>
                <a:ea typeface="Gill Sans" charset="0"/>
                <a:cs typeface="Gill Sans" charset="0"/>
              </a:rPr>
              <a:t>and workflows that underpin digital preservation activities</a:t>
            </a:r>
            <a:endParaRPr lang="en-US" sz="3200" dirty="0">
              <a:latin typeface="Gill Sans" charset="0"/>
              <a:ea typeface="Gill Sans" charset="0"/>
              <a:cs typeface="Gill Sans" charset="0"/>
            </a:endParaRPr>
          </a:p>
        </p:txBody>
      </p:sp>
    </p:spTree>
    <p:extLst>
      <p:ext uri="{BB962C8B-B14F-4D97-AF65-F5344CB8AC3E}">
        <p14:creationId xmlns:p14="http://schemas.microsoft.com/office/powerpoint/2010/main" val="20265817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DPOC </a:t>
            </a:r>
            <a:r>
              <a:rPr lang="en-US" sz="4800" dirty="0">
                <a:latin typeface="Perpetua" charset="0"/>
                <a:ea typeface="Perpetua" charset="0"/>
                <a:cs typeface="Perpetua" charset="0"/>
              </a:rPr>
              <a:t>p</a:t>
            </a:r>
            <a:r>
              <a:rPr lang="en-US" sz="4800" dirty="0" smtClean="0">
                <a:latin typeface="Perpetua" charset="0"/>
                <a:ea typeface="Perpetua" charset="0"/>
                <a:cs typeface="Perpetua" charset="0"/>
              </a:rPr>
              <a:t>roject phases</a:t>
            </a:r>
            <a:endParaRPr lang="en-US" sz="4800" dirty="0">
              <a:latin typeface="Perpetua" charset="0"/>
              <a:ea typeface="Perpetua" charset="0"/>
              <a:cs typeface="Perpetua" charset="0"/>
            </a:endParaRPr>
          </a:p>
        </p:txBody>
      </p:sp>
      <p:sp>
        <p:nvSpPr>
          <p:cNvPr id="3" name="Content Placeholder 2"/>
          <p:cNvSpPr>
            <a:spLocks noGrp="1"/>
          </p:cNvSpPr>
          <p:nvPr>
            <p:ph idx="1"/>
          </p:nvPr>
        </p:nvSpPr>
        <p:spPr/>
        <p:txBody>
          <a:bodyPr>
            <a:normAutofit/>
          </a:bodyPr>
          <a:lstStyle/>
          <a:p>
            <a:r>
              <a:rPr lang="en-US" sz="3600" dirty="0" smtClean="0">
                <a:latin typeface="Gill Sans" charset="0"/>
                <a:ea typeface="Gill Sans" charset="0"/>
                <a:cs typeface="Gill Sans" charset="0"/>
              </a:rPr>
              <a:t>Phase 1: Auditing</a:t>
            </a:r>
          </a:p>
          <a:p>
            <a:pPr lvl="1"/>
            <a:r>
              <a:rPr lang="en-US" sz="2800" dirty="0" smtClean="0">
                <a:latin typeface="Gill Sans" charset="0"/>
                <a:ea typeface="Gill Sans" charset="0"/>
                <a:cs typeface="Gill Sans" charset="0"/>
              </a:rPr>
              <a:t>Digital collections</a:t>
            </a:r>
          </a:p>
          <a:p>
            <a:pPr lvl="1"/>
            <a:r>
              <a:rPr lang="en-US" sz="2800" dirty="0" smtClean="0">
                <a:latin typeface="Gill Sans" charset="0"/>
                <a:ea typeface="Gill Sans" charset="0"/>
                <a:cs typeface="Gill Sans" charset="0"/>
              </a:rPr>
              <a:t>Staff skills</a:t>
            </a:r>
          </a:p>
          <a:p>
            <a:pPr lvl="1">
              <a:spcAft>
                <a:spcPts val="1200"/>
              </a:spcAft>
            </a:pPr>
            <a:r>
              <a:rPr lang="en-US" sz="2800" dirty="0" smtClean="0">
                <a:latin typeface="Gill Sans" charset="0"/>
                <a:ea typeface="Gill Sans" charset="0"/>
                <a:cs typeface="Gill Sans" charset="0"/>
              </a:rPr>
              <a:t>Technical tools &amp; workflows</a:t>
            </a:r>
          </a:p>
          <a:p>
            <a:r>
              <a:rPr lang="en-US" sz="3600" dirty="0" smtClean="0">
                <a:latin typeface="Gill Sans" charset="0"/>
                <a:ea typeface="Gill Sans" charset="0"/>
                <a:cs typeface="Gill Sans" charset="0"/>
              </a:rPr>
              <a:t>Phase 2: Implementation</a:t>
            </a:r>
          </a:p>
          <a:p>
            <a:pPr lvl="1"/>
            <a:r>
              <a:rPr lang="en-US" sz="2800" dirty="0" smtClean="0">
                <a:latin typeface="Gill Sans" charset="0"/>
                <a:ea typeface="Gill Sans" charset="0"/>
                <a:cs typeface="Gill Sans" charset="0"/>
              </a:rPr>
              <a:t>Training</a:t>
            </a:r>
          </a:p>
          <a:p>
            <a:pPr lvl="1"/>
            <a:r>
              <a:rPr lang="en-US" sz="2800" dirty="0" smtClean="0">
                <a:latin typeface="Gill Sans" charset="0"/>
                <a:ea typeface="Gill Sans" charset="0"/>
                <a:cs typeface="Gill Sans" charset="0"/>
              </a:rPr>
              <a:t>Digital </a:t>
            </a:r>
            <a:r>
              <a:rPr lang="en-US" sz="2800" dirty="0" smtClean="0">
                <a:latin typeface="Gill Sans" charset="0"/>
                <a:ea typeface="Gill Sans" charset="0"/>
                <a:cs typeface="Gill Sans" charset="0"/>
              </a:rPr>
              <a:t>preservation </a:t>
            </a:r>
            <a:r>
              <a:rPr lang="en-US" sz="2800" dirty="0">
                <a:latin typeface="Gill Sans" charset="0"/>
                <a:ea typeface="Gill Sans" charset="0"/>
                <a:cs typeface="Gill Sans" charset="0"/>
              </a:rPr>
              <a:t>p</a:t>
            </a:r>
            <a:r>
              <a:rPr lang="en-US" sz="2800" dirty="0" smtClean="0">
                <a:latin typeface="Gill Sans" charset="0"/>
                <a:ea typeface="Gill Sans" charset="0"/>
                <a:cs typeface="Gill Sans" charset="0"/>
              </a:rPr>
              <a:t>olicy</a:t>
            </a:r>
            <a:endParaRPr lang="en-US" sz="2800" dirty="0" smtClean="0">
              <a:latin typeface="Gill Sans" charset="0"/>
              <a:ea typeface="Gill Sans" charset="0"/>
              <a:cs typeface="Gill Sans" charset="0"/>
            </a:endParaRPr>
          </a:p>
          <a:p>
            <a:pPr lvl="1"/>
            <a:r>
              <a:rPr lang="en-US" sz="2800" dirty="0" smtClean="0">
                <a:latin typeface="Gill Sans" charset="0"/>
                <a:ea typeface="Gill Sans" charset="0"/>
                <a:cs typeface="Gill Sans" charset="0"/>
              </a:rPr>
              <a:t>Workflow &amp; tool recommendations</a:t>
            </a:r>
            <a:endParaRPr lang="en-US" sz="2800" dirty="0">
              <a:latin typeface="Gill Sans" charset="0"/>
              <a:ea typeface="Gill Sans" charset="0"/>
              <a:cs typeface="Gill Sans"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2780" y="196725"/>
            <a:ext cx="4200890" cy="6492875"/>
          </a:xfrm>
          <a:prstGeom prst="rect">
            <a:avLst/>
          </a:prstGeom>
        </p:spPr>
      </p:pic>
      <p:sp>
        <p:nvSpPr>
          <p:cNvPr id="5" name="TextBox 4"/>
          <p:cNvSpPr txBox="1"/>
          <p:nvPr/>
        </p:nvSpPr>
        <p:spPr>
          <a:xfrm>
            <a:off x="107312" y="6427591"/>
            <a:ext cx="4556055" cy="276999"/>
          </a:xfrm>
          <a:prstGeom prst="rect">
            <a:avLst/>
          </a:prstGeom>
          <a:noFill/>
        </p:spPr>
        <p:txBody>
          <a:bodyPr wrap="none" rtlCol="0">
            <a:spAutoFit/>
          </a:bodyPr>
          <a:lstStyle/>
          <a:p>
            <a:r>
              <a:rPr lang="en-US" sz="1200" dirty="0" smtClean="0">
                <a:latin typeface="Gill Sans" charset="0"/>
                <a:ea typeface="Gill Sans" charset="0"/>
                <a:cs typeface="Gill Sans" charset="0"/>
              </a:rPr>
              <a:t>Image source: https://</a:t>
            </a:r>
            <a:r>
              <a:rPr lang="en-US" sz="1200" dirty="0" err="1" smtClean="0">
                <a:latin typeface="Gill Sans" charset="0"/>
                <a:ea typeface="Gill Sans" charset="0"/>
                <a:cs typeface="Gill Sans" charset="0"/>
              </a:rPr>
              <a:t>treasures.bodleian.ox.ac.uk</a:t>
            </a:r>
            <a:r>
              <a:rPr lang="en-US" sz="1200" dirty="0" smtClean="0">
                <a:latin typeface="Gill Sans" charset="0"/>
                <a:ea typeface="Gill Sans" charset="0"/>
                <a:cs typeface="Gill Sans" charset="0"/>
              </a:rPr>
              <a:t>/treasures/sapient-pig/</a:t>
            </a:r>
            <a:endParaRPr lang="en-US" sz="1200" dirty="0">
              <a:latin typeface="Gill Sans" charset="0"/>
              <a:ea typeface="Gill Sans" charset="0"/>
              <a:cs typeface="Gill Sans" charset="0"/>
            </a:endParaRPr>
          </a:p>
        </p:txBody>
      </p:sp>
    </p:spTree>
    <p:extLst>
      <p:ext uri="{BB962C8B-B14F-4D97-AF65-F5344CB8AC3E}">
        <p14:creationId xmlns:p14="http://schemas.microsoft.com/office/powerpoint/2010/main" val="7297596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Research goal – Phase 1</a:t>
            </a:r>
            <a:endParaRPr lang="en-US" sz="4800" dirty="0">
              <a:latin typeface="Perpetua" charset="0"/>
              <a:ea typeface="Perpetua" charset="0"/>
              <a:cs typeface="Perpetua" charset="0"/>
            </a:endParaRPr>
          </a:p>
        </p:txBody>
      </p:sp>
      <p:sp>
        <p:nvSpPr>
          <p:cNvPr id="3" name="Content Placeholder 2"/>
          <p:cNvSpPr>
            <a:spLocks noGrp="1"/>
          </p:cNvSpPr>
          <p:nvPr>
            <p:ph idx="1"/>
          </p:nvPr>
        </p:nvSpPr>
        <p:spPr>
          <a:xfrm>
            <a:off x="838200" y="1825625"/>
            <a:ext cx="10515600" cy="946604"/>
          </a:xfrm>
        </p:spPr>
        <p:txBody>
          <a:bodyPr>
            <a:normAutofit lnSpcReduction="10000"/>
          </a:bodyPr>
          <a:lstStyle/>
          <a:p>
            <a:pPr marL="0" indent="0" algn="ctr">
              <a:buNone/>
            </a:pPr>
            <a:r>
              <a:rPr lang="en-US" sz="3200" b="1" dirty="0" smtClean="0">
                <a:latin typeface="Gill Sans" charset="0"/>
                <a:ea typeface="Gill Sans" charset="0"/>
                <a:cs typeface="Gill Sans" charset="0"/>
              </a:rPr>
              <a:t>Understand the skills needed for digital preservation</a:t>
            </a:r>
          </a:p>
          <a:p>
            <a:pPr marL="0" indent="0">
              <a:buNone/>
            </a:pPr>
            <a:endParaRPr lang="en-US" dirty="0">
              <a:latin typeface="Century Gothic" charset="0"/>
              <a:ea typeface="Century Gothic" charset="0"/>
              <a:cs typeface="Century Gothic" charset="0"/>
            </a:endParaRPr>
          </a:p>
          <a:p>
            <a:pPr marL="0" indent="0">
              <a:buNone/>
            </a:pPr>
            <a:endParaRPr lang="en-US" dirty="0">
              <a:latin typeface="Century Gothic" charset="0"/>
              <a:ea typeface="Century Gothic" charset="0"/>
              <a:cs typeface="Century Gothic" charset="0"/>
            </a:endParaRPr>
          </a:p>
        </p:txBody>
      </p:sp>
      <p:sp>
        <p:nvSpPr>
          <p:cNvPr id="4" name="Content Placeholder 2"/>
          <p:cNvSpPr txBox="1">
            <a:spLocks/>
          </p:cNvSpPr>
          <p:nvPr/>
        </p:nvSpPr>
        <p:spPr>
          <a:xfrm>
            <a:off x="838200" y="3806824"/>
            <a:ext cx="10515600" cy="19843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r>
              <a:rPr lang="en-US" sz="3200" dirty="0" smtClean="0">
                <a:latin typeface="Gill Sans" charset="0"/>
                <a:ea typeface="Gill Sans" charset="0"/>
                <a:cs typeface="Gill Sans" charset="0"/>
              </a:rPr>
              <a:t>Review reports &amp; recent journal articles</a:t>
            </a:r>
          </a:p>
          <a:p>
            <a:r>
              <a:rPr lang="en-US" sz="3200" dirty="0" smtClean="0">
                <a:latin typeface="Gill Sans" charset="0"/>
                <a:ea typeface="Gill Sans" charset="0"/>
                <a:cs typeface="Gill Sans" charset="0"/>
              </a:rPr>
              <a:t>Review existing skill frameworks</a:t>
            </a:r>
          </a:p>
          <a:p>
            <a:r>
              <a:rPr lang="en-US" sz="3200" dirty="0" smtClean="0">
                <a:latin typeface="Gill Sans" charset="0"/>
                <a:ea typeface="Gill Sans" charset="0"/>
                <a:cs typeface="Gill Sans" charset="0"/>
              </a:rPr>
              <a:t>Review available job descriptions</a:t>
            </a:r>
          </a:p>
        </p:txBody>
      </p:sp>
    </p:spTree>
    <p:extLst>
      <p:ext uri="{BB962C8B-B14F-4D97-AF65-F5344CB8AC3E}">
        <p14:creationId xmlns:p14="http://schemas.microsoft.com/office/powerpoint/2010/main" val="756159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dirty="0" smtClean="0">
                <a:latin typeface="Perpetua" charset="0"/>
                <a:ea typeface="Perpetua" charset="0"/>
                <a:cs typeface="Perpetua" charset="0"/>
              </a:rPr>
              <a:t>DigCurV curriculum Framework</a:t>
            </a:r>
            <a:endParaRPr lang="en-US" sz="5400" dirty="0">
              <a:latin typeface="Perpetua" charset="0"/>
              <a:ea typeface="Perpetua" charset="0"/>
              <a:cs typeface="Perpetua" charset="0"/>
            </a:endParaRPr>
          </a:p>
        </p:txBody>
      </p:sp>
      <p:pic>
        <p:nvPicPr>
          <p:cNvPr id="5" name="Content Placeholder 5"/>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89876" y="1552174"/>
            <a:ext cx="7090155" cy="4931186"/>
          </a:xfrm>
          <a:prstGeom prst="rect">
            <a:avLst/>
          </a:prstGeom>
        </p:spPr>
      </p:pic>
      <p:pic>
        <p:nvPicPr>
          <p:cNvPr id="6" name="Picture 5"/>
          <p:cNvPicPr>
            <a:picLocks noChangeAspect="1"/>
          </p:cNvPicPr>
          <p:nvPr/>
        </p:nvPicPr>
        <p:blipFill>
          <a:blip r:embed="rId4"/>
          <a:stretch>
            <a:fillRect/>
          </a:stretch>
        </p:blipFill>
        <p:spPr>
          <a:xfrm>
            <a:off x="7412933" y="2219149"/>
            <a:ext cx="4390524" cy="3731946"/>
          </a:xfrm>
          <a:prstGeom prst="rect">
            <a:avLst/>
          </a:prstGeom>
        </p:spPr>
      </p:pic>
    </p:spTree>
    <p:extLst>
      <p:ext uri="{BB962C8B-B14F-4D97-AF65-F5344CB8AC3E}">
        <p14:creationId xmlns:p14="http://schemas.microsoft.com/office/powerpoint/2010/main" val="8080807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262" y="189132"/>
            <a:ext cx="7766779" cy="3167390"/>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l="5369" t="37486" r="545" b="463"/>
          <a:stretch/>
        </p:blipFill>
        <p:spPr>
          <a:xfrm>
            <a:off x="4220564" y="3522688"/>
            <a:ext cx="7766779" cy="3191578"/>
          </a:xfrm>
          <a:prstGeom prst="rect">
            <a:avLst/>
          </a:prstGeom>
        </p:spPr>
      </p:pic>
      <p:sp>
        <p:nvSpPr>
          <p:cNvPr id="8" name="TextBox 7"/>
          <p:cNvSpPr txBox="1"/>
          <p:nvPr/>
        </p:nvSpPr>
        <p:spPr>
          <a:xfrm>
            <a:off x="8253855" y="1357328"/>
            <a:ext cx="3440368" cy="830997"/>
          </a:xfrm>
          <a:prstGeom prst="rect">
            <a:avLst/>
          </a:prstGeom>
          <a:noFill/>
        </p:spPr>
        <p:txBody>
          <a:bodyPr wrap="square" rtlCol="0">
            <a:spAutoFit/>
          </a:bodyPr>
          <a:lstStyle/>
          <a:p>
            <a:r>
              <a:rPr lang="en-US" sz="2400" dirty="0" smtClean="0">
                <a:latin typeface="Gill Sans" charset="0"/>
                <a:ea typeface="Gill Sans" charset="0"/>
                <a:cs typeface="Gill Sans" charset="0"/>
              </a:rPr>
              <a:t>Level of competency required per skill</a:t>
            </a:r>
            <a:endParaRPr lang="en-US" sz="2400" dirty="0">
              <a:latin typeface="Gill Sans" charset="0"/>
              <a:ea typeface="Gill Sans" charset="0"/>
              <a:cs typeface="Gill Sans" charset="0"/>
            </a:endParaRPr>
          </a:p>
        </p:txBody>
      </p:sp>
      <p:sp>
        <p:nvSpPr>
          <p:cNvPr id="9" name="TextBox 8"/>
          <p:cNvSpPr txBox="1"/>
          <p:nvPr/>
        </p:nvSpPr>
        <p:spPr>
          <a:xfrm>
            <a:off x="1289153" y="4702978"/>
            <a:ext cx="2578308" cy="830997"/>
          </a:xfrm>
          <a:prstGeom prst="rect">
            <a:avLst/>
          </a:prstGeom>
          <a:noFill/>
        </p:spPr>
        <p:txBody>
          <a:bodyPr wrap="square" rtlCol="0">
            <a:spAutoFit/>
          </a:bodyPr>
          <a:lstStyle/>
          <a:p>
            <a:pPr algn="r"/>
            <a:r>
              <a:rPr lang="en-US" sz="2400" dirty="0" smtClean="0">
                <a:latin typeface="Gill Sans" charset="0"/>
                <a:ea typeface="Gill Sans" charset="0"/>
                <a:cs typeface="Gill Sans" charset="0"/>
              </a:rPr>
              <a:t>Skill descriptor and definition</a:t>
            </a:r>
            <a:endParaRPr lang="en-US" sz="2400" dirty="0">
              <a:latin typeface="Gill Sans" charset="0"/>
              <a:ea typeface="Gill Sans" charset="0"/>
              <a:cs typeface="Gill Sans" charset="0"/>
            </a:endParaRPr>
          </a:p>
        </p:txBody>
      </p:sp>
    </p:spTree>
    <p:extLst>
      <p:ext uri="{BB962C8B-B14F-4D97-AF65-F5344CB8AC3E}">
        <p14:creationId xmlns:p14="http://schemas.microsoft.com/office/powerpoint/2010/main" val="17683369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10665"/>
          <a:stretch/>
        </p:blipFill>
        <p:spPr>
          <a:xfrm>
            <a:off x="0" y="0"/>
            <a:ext cx="12192000" cy="6858000"/>
          </a:xfrm>
        </p:spPr>
      </p:pic>
      <p:sp>
        <p:nvSpPr>
          <p:cNvPr id="2" name="Title 1"/>
          <p:cNvSpPr>
            <a:spLocks noGrp="1"/>
          </p:cNvSpPr>
          <p:nvPr>
            <p:ph type="title"/>
          </p:nvPr>
        </p:nvSpPr>
        <p:spPr>
          <a:xfrm>
            <a:off x="838200" y="764498"/>
            <a:ext cx="10515600" cy="2428407"/>
          </a:xfrm>
        </p:spPr>
        <p:txBody>
          <a:bodyPr>
            <a:normAutofit/>
          </a:bodyPr>
          <a:lstStyle/>
          <a:p>
            <a:r>
              <a:rPr lang="en-US" sz="5400" dirty="0" smtClean="0">
                <a:latin typeface="Perpetua" charset="0"/>
                <a:ea typeface="Perpetua" charset="0"/>
                <a:cs typeface="Perpetua" charset="0"/>
              </a:rPr>
              <a:t>But what about IT staff?</a:t>
            </a:r>
            <a:br>
              <a:rPr lang="en-US" sz="5400" dirty="0" smtClean="0">
                <a:latin typeface="Perpetua" charset="0"/>
                <a:ea typeface="Perpetua" charset="0"/>
                <a:cs typeface="Perpetua" charset="0"/>
              </a:rPr>
            </a:br>
            <a:r>
              <a:rPr lang="en-US" sz="5400" dirty="0" smtClean="0">
                <a:latin typeface="Perpetua" charset="0"/>
                <a:ea typeface="Perpetua" charset="0"/>
                <a:cs typeface="Perpetua" charset="0"/>
              </a:rPr>
              <a:t/>
            </a:r>
            <a:br>
              <a:rPr lang="en-US" sz="5400" dirty="0" smtClean="0">
                <a:latin typeface="Perpetua" charset="0"/>
                <a:ea typeface="Perpetua" charset="0"/>
                <a:cs typeface="Perpetua" charset="0"/>
              </a:rPr>
            </a:br>
            <a:r>
              <a:rPr lang="en-US" sz="5400" dirty="0" smtClean="0">
                <a:latin typeface="Perpetua" charset="0"/>
                <a:ea typeface="Perpetua" charset="0"/>
                <a:cs typeface="Perpetua" charset="0"/>
              </a:rPr>
              <a:t>Does DigCurV work for them?</a:t>
            </a:r>
            <a:endParaRPr lang="en-US" sz="5400" dirty="0">
              <a:latin typeface="Perpetua" charset="0"/>
              <a:ea typeface="Perpetua" charset="0"/>
              <a:cs typeface="Perpetua" charset="0"/>
            </a:endParaRPr>
          </a:p>
        </p:txBody>
      </p:sp>
    </p:spTree>
    <p:extLst>
      <p:ext uri="{BB962C8B-B14F-4D97-AF65-F5344CB8AC3E}">
        <p14:creationId xmlns:p14="http://schemas.microsoft.com/office/powerpoint/2010/main" val="14202130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4833" y="410095"/>
            <a:ext cx="10559321" cy="1568607"/>
          </a:xfrm>
        </p:spPr>
        <p:txBody>
          <a:bodyPr>
            <a:normAutofit/>
          </a:bodyPr>
          <a:lstStyle/>
          <a:p>
            <a:r>
              <a:rPr lang="en-US" sz="4800" dirty="0" smtClean="0">
                <a:latin typeface="Perpetua" charset="0"/>
                <a:ea typeface="Perpetua" charset="0"/>
                <a:cs typeface="Perpetua" charset="0"/>
              </a:rPr>
              <a:t>Job </a:t>
            </a:r>
            <a:br>
              <a:rPr lang="en-US" sz="4800" dirty="0" smtClean="0">
                <a:latin typeface="Perpetua" charset="0"/>
                <a:ea typeface="Perpetua" charset="0"/>
                <a:cs typeface="Perpetua" charset="0"/>
              </a:rPr>
            </a:br>
            <a:r>
              <a:rPr lang="en-US" sz="4800" dirty="0" smtClean="0">
                <a:latin typeface="Perpetua" charset="0"/>
                <a:ea typeface="Perpetua" charset="0"/>
                <a:cs typeface="Perpetua" charset="0"/>
              </a:rPr>
              <a:t>descriptions </a:t>
            </a:r>
            <a:endParaRPr lang="en-US" sz="4800" dirty="0">
              <a:latin typeface="Perpetua" charset="0"/>
              <a:ea typeface="Perpetua" charset="0"/>
              <a:cs typeface="Perpetua"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43008761"/>
              </p:ext>
            </p:extLst>
          </p:nvPr>
        </p:nvGraphicFramePr>
        <p:xfrm>
          <a:off x="3476468" y="134918"/>
          <a:ext cx="8425722" cy="6575355"/>
        </p:xfrm>
        <a:graphic>
          <a:graphicData uri="http://schemas.openxmlformats.org/drawingml/2006/table">
            <a:tbl>
              <a:tblPr firstRow="1" firstCol="1" bandRow="1">
                <a:tableStyleId>{EB344D84-9AFB-497E-A393-DC336BA19D2E}</a:tableStyleId>
              </a:tblPr>
              <a:tblGrid>
                <a:gridCol w="923932"/>
                <a:gridCol w="662088"/>
                <a:gridCol w="2624971"/>
                <a:gridCol w="4214731"/>
              </a:tblGrid>
              <a:tr h="311558">
                <a:tc>
                  <a:txBody>
                    <a:bodyPr/>
                    <a:lstStyle/>
                    <a:p>
                      <a:pPr algn="l">
                        <a:spcAft>
                          <a:spcPts val="0"/>
                        </a:spcAft>
                      </a:pPr>
                      <a:r>
                        <a:rPr lang="en-AU" sz="1200">
                          <a:effectLst/>
                        </a:rPr>
                        <a:t>Sample number</a:t>
                      </a:r>
                      <a:endParaRPr lang="en-US" sz="2800" b="1">
                        <a:effectLst/>
                        <a:latin typeface="Arial" charset="0"/>
                        <a:ea typeface="Times New Roman" charset="0"/>
                        <a:cs typeface="Times New Roman" charset="0"/>
                      </a:endParaRPr>
                    </a:p>
                  </a:txBody>
                  <a:tcPr marL="68580" marR="68580" marT="0" marB="0"/>
                </a:tc>
                <a:tc>
                  <a:txBody>
                    <a:bodyPr/>
                    <a:lstStyle/>
                    <a:p>
                      <a:pPr algn="l">
                        <a:spcAft>
                          <a:spcPts val="0"/>
                        </a:spcAft>
                      </a:pPr>
                      <a:r>
                        <a:rPr lang="en-AU" sz="1200">
                          <a:effectLst/>
                        </a:rPr>
                        <a:t>Year </a:t>
                      </a:r>
                      <a:endParaRPr lang="en-US" sz="2800" b="1">
                        <a:effectLst/>
                        <a:latin typeface="Arial" charset="0"/>
                        <a:ea typeface="Times New Roman" charset="0"/>
                        <a:cs typeface="Times New Roman" charset="0"/>
                      </a:endParaRPr>
                    </a:p>
                  </a:txBody>
                  <a:tcPr marL="68580" marR="68580" marT="0" marB="0"/>
                </a:tc>
                <a:tc>
                  <a:txBody>
                    <a:bodyPr/>
                    <a:lstStyle/>
                    <a:p>
                      <a:pPr algn="l">
                        <a:spcAft>
                          <a:spcPts val="0"/>
                        </a:spcAft>
                      </a:pPr>
                      <a:r>
                        <a:rPr lang="en-AU" sz="1200" dirty="0">
                          <a:effectLst/>
                        </a:rPr>
                        <a:t>Institution</a:t>
                      </a:r>
                      <a:endParaRPr lang="en-US" sz="2800" b="1" dirty="0">
                        <a:effectLst/>
                        <a:latin typeface="Arial" charset="0"/>
                        <a:ea typeface="Times New Roman" charset="0"/>
                        <a:cs typeface="Times New Roman" charset="0"/>
                      </a:endParaRPr>
                    </a:p>
                  </a:txBody>
                  <a:tcPr marL="68580" marR="68580" marT="0" marB="0"/>
                </a:tc>
                <a:tc>
                  <a:txBody>
                    <a:bodyPr/>
                    <a:lstStyle/>
                    <a:p>
                      <a:pPr algn="l">
                        <a:spcAft>
                          <a:spcPts val="0"/>
                        </a:spcAft>
                      </a:pPr>
                      <a:r>
                        <a:rPr lang="en-AU" sz="1200" dirty="0">
                          <a:effectLst/>
                        </a:rPr>
                        <a:t>Job title</a:t>
                      </a:r>
                      <a:endParaRPr lang="en-US" sz="2800" b="1" dirty="0">
                        <a:effectLst/>
                        <a:latin typeface="Arial" charset="0"/>
                        <a:ea typeface="Times New Roman" charset="0"/>
                        <a:cs typeface="Times New Roman" charset="0"/>
                      </a:endParaRPr>
                    </a:p>
                  </a:txBody>
                  <a:tcPr marL="68580" marR="68580" marT="0" marB="0"/>
                </a:tc>
              </a:tr>
              <a:tr h="291846">
                <a:tc>
                  <a:txBody>
                    <a:bodyPr/>
                    <a:lstStyle/>
                    <a:p>
                      <a:pPr algn="ctr">
                        <a:spcAft>
                          <a:spcPts val="0"/>
                        </a:spcAft>
                      </a:pPr>
                      <a:r>
                        <a:rPr lang="en-AU" sz="1200" dirty="0">
                          <a:effectLst/>
                        </a:rPr>
                        <a:t>1</a:t>
                      </a:r>
                      <a:endParaRPr lang="en-US" sz="28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2017</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Cambridge University Library</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Senior Software Developer</a:t>
                      </a:r>
                      <a:endParaRPr lang="en-US" sz="2800" b="1" dirty="0">
                        <a:effectLst/>
                        <a:latin typeface="Arial" charset="0"/>
                        <a:ea typeface="Times New Roman" charset="0"/>
                        <a:cs typeface="Times New Roman" charset="0"/>
                      </a:endParaRPr>
                    </a:p>
                  </a:txBody>
                  <a:tcPr marL="68580" marR="68580" marT="0" marB="0" anchor="ctr"/>
                </a:tc>
              </a:tr>
              <a:tr h="259764">
                <a:tc>
                  <a:txBody>
                    <a:bodyPr/>
                    <a:lstStyle/>
                    <a:p>
                      <a:pPr algn="ctr">
                        <a:spcAft>
                          <a:spcPts val="0"/>
                        </a:spcAft>
                      </a:pPr>
                      <a:r>
                        <a:rPr lang="en-AU" sz="1200">
                          <a:effectLst/>
                        </a:rPr>
                        <a:t>2</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n.d.</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err="1">
                          <a:effectLst/>
                        </a:rPr>
                        <a:t>DuraSpace</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Senior Software Developer</a:t>
                      </a:r>
                      <a:endParaRPr lang="en-US" sz="2800" b="1">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AU" sz="1200">
                          <a:effectLst/>
                        </a:rPr>
                        <a:t>3</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2017</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err="1">
                          <a:effectLst/>
                        </a:rPr>
                        <a:t>Preservica</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Senior Java Developer</a:t>
                      </a:r>
                      <a:endParaRPr lang="en-US" sz="2800" b="1">
                        <a:effectLst/>
                        <a:latin typeface="Arial" charset="0"/>
                        <a:ea typeface="Times New Roman" charset="0"/>
                        <a:cs typeface="Times New Roman" charset="0"/>
                      </a:endParaRPr>
                    </a:p>
                  </a:txBody>
                  <a:tcPr marL="68580" marR="68580" marT="0" marB="0" anchor="ctr"/>
                </a:tc>
              </a:tr>
              <a:tr h="291846">
                <a:tc>
                  <a:txBody>
                    <a:bodyPr/>
                    <a:lstStyle/>
                    <a:p>
                      <a:pPr algn="ctr">
                        <a:spcAft>
                          <a:spcPts val="0"/>
                        </a:spcAft>
                      </a:pPr>
                      <a:r>
                        <a:rPr lang="en-AU" sz="1200">
                          <a:effectLst/>
                        </a:rPr>
                        <a:t>4</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2017</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University of Virginia Library</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Senior Developer, Scholar's Lab</a:t>
                      </a:r>
                      <a:endParaRPr lang="en-US" sz="2800" b="1">
                        <a:effectLst/>
                        <a:latin typeface="Arial" charset="0"/>
                        <a:ea typeface="Times New Roman" charset="0"/>
                        <a:cs typeface="Times New Roman" charset="0"/>
                      </a:endParaRPr>
                    </a:p>
                  </a:txBody>
                  <a:tcPr marL="68580" marR="68580" marT="0" marB="0" anchor="ctr"/>
                </a:tc>
              </a:tr>
              <a:tr h="321030">
                <a:tc>
                  <a:txBody>
                    <a:bodyPr/>
                    <a:lstStyle/>
                    <a:p>
                      <a:pPr algn="ctr">
                        <a:spcAft>
                          <a:spcPts val="0"/>
                        </a:spcAft>
                      </a:pPr>
                      <a:r>
                        <a:rPr lang="en-AU" sz="1200">
                          <a:effectLst/>
                        </a:rPr>
                        <a:t>5</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2016</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British Library</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Technical Analyst</a:t>
                      </a:r>
                      <a:endParaRPr lang="en-US" sz="2800" b="1">
                        <a:effectLst/>
                        <a:latin typeface="Arial" charset="0"/>
                        <a:ea typeface="Times New Roman" charset="0"/>
                        <a:cs typeface="Times New Roman" charset="0"/>
                      </a:endParaRPr>
                    </a:p>
                  </a:txBody>
                  <a:tcPr marL="68580" marR="68580" marT="0" marB="0" anchor="ctr"/>
                </a:tc>
              </a:tr>
              <a:tr h="298305">
                <a:tc>
                  <a:txBody>
                    <a:bodyPr/>
                    <a:lstStyle/>
                    <a:p>
                      <a:pPr algn="ctr">
                        <a:spcAft>
                          <a:spcPts val="0"/>
                        </a:spcAft>
                      </a:pPr>
                      <a:r>
                        <a:rPr lang="en-AU" sz="1200">
                          <a:effectLst/>
                        </a:rPr>
                        <a:t>6</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dirty="0">
                          <a:effectLst/>
                        </a:rPr>
                        <a:t>2017</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Wesleyan University Library</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Associate University Librarian for Technical and Digital Services</a:t>
                      </a:r>
                      <a:endParaRPr lang="en-US" sz="2800" b="1" dirty="0">
                        <a:effectLst/>
                        <a:latin typeface="Arial" charset="0"/>
                        <a:ea typeface="Times New Roman" charset="0"/>
                        <a:cs typeface="Times New Roman" charset="0"/>
                      </a:endParaRPr>
                    </a:p>
                  </a:txBody>
                  <a:tcPr marL="68580" marR="68580" marT="0" marB="0" anchor="ctr"/>
                </a:tc>
              </a:tr>
              <a:tr h="321943">
                <a:tc>
                  <a:txBody>
                    <a:bodyPr/>
                    <a:lstStyle/>
                    <a:p>
                      <a:pPr algn="ctr">
                        <a:spcAft>
                          <a:spcPts val="0"/>
                        </a:spcAft>
                      </a:pPr>
                      <a:r>
                        <a:rPr lang="en-AU" sz="1200">
                          <a:effectLst/>
                        </a:rPr>
                        <a:t>7</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2015</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Texas Digital Library</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TDL Software Engineer</a:t>
                      </a:r>
                      <a:endParaRPr lang="en-US" sz="2800" b="1">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AU" sz="1200">
                          <a:effectLst/>
                        </a:rPr>
                        <a:t>8</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dirty="0">
                          <a:effectLst/>
                        </a:rPr>
                        <a:t>2017</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Wake Forest</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Developer for Digital Scholarship</a:t>
                      </a:r>
                      <a:endParaRPr lang="en-US" sz="2800" b="1">
                        <a:effectLst/>
                        <a:latin typeface="Arial" charset="0"/>
                        <a:ea typeface="Times New Roman" charset="0"/>
                        <a:cs typeface="Times New Roman" charset="0"/>
                      </a:endParaRPr>
                    </a:p>
                  </a:txBody>
                  <a:tcPr marL="68580" marR="68580" marT="0" marB="0" anchor="ctr"/>
                </a:tc>
              </a:tr>
              <a:tr h="321943">
                <a:tc>
                  <a:txBody>
                    <a:bodyPr/>
                    <a:lstStyle/>
                    <a:p>
                      <a:pPr algn="ctr">
                        <a:spcAft>
                          <a:spcPts val="0"/>
                        </a:spcAft>
                      </a:pPr>
                      <a:r>
                        <a:rPr lang="en-AU" sz="1200">
                          <a:effectLst/>
                        </a:rPr>
                        <a:t>9</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2017</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Virginia Tech</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Software Engineer (Lecturer)</a:t>
                      </a:r>
                      <a:endParaRPr lang="en-US" sz="2800" b="1">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AU" sz="1200">
                          <a:effectLst/>
                        </a:rPr>
                        <a:t>10</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2017</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University of Hull</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City of Culture Digital Archive Software Developer</a:t>
                      </a:r>
                      <a:endParaRPr lang="en-US" sz="2800" b="1" dirty="0">
                        <a:effectLst/>
                        <a:latin typeface="Arial" charset="0"/>
                        <a:ea typeface="Times New Roman" charset="0"/>
                        <a:cs typeface="Times New Roman" charset="0"/>
                      </a:endParaRPr>
                    </a:p>
                  </a:txBody>
                  <a:tcPr marL="68580" marR="68580" marT="0" marB="0" anchor="ctr"/>
                </a:tc>
              </a:tr>
              <a:tr h="291846">
                <a:tc>
                  <a:txBody>
                    <a:bodyPr/>
                    <a:lstStyle/>
                    <a:p>
                      <a:pPr algn="ctr">
                        <a:spcAft>
                          <a:spcPts val="0"/>
                        </a:spcAft>
                      </a:pPr>
                      <a:r>
                        <a:rPr lang="en-AU" sz="1200">
                          <a:effectLst/>
                        </a:rPr>
                        <a:t>11</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dirty="0">
                          <a:effectLst/>
                        </a:rPr>
                        <a:t>2016</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National Library of Wales</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ARCW Software Developer</a:t>
                      </a:r>
                      <a:endParaRPr lang="en-US" sz="2800" b="1">
                        <a:effectLst/>
                        <a:latin typeface="Arial" charset="0"/>
                        <a:ea typeface="Times New Roman" charset="0"/>
                        <a:cs typeface="Times New Roman" charset="0"/>
                      </a:endParaRPr>
                    </a:p>
                  </a:txBody>
                  <a:tcPr marL="68580" marR="68580" marT="0" marB="0" anchor="ctr"/>
                </a:tc>
              </a:tr>
              <a:tr h="315266">
                <a:tc>
                  <a:txBody>
                    <a:bodyPr/>
                    <a:lstStyle/>
                    <a:p>
                      <a:pPr algn="ctr">
                        <a:spcAft>
                          <a:spcPts val="0"/>
                        </a:spcAft>
                      </a:pPr>
                      <a:r>
                        <a:rPr lang="en-AU" sz="1200">
                          <a:effectLst/>
                        </a:rPr>
                        <a:t>12</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2016</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Stanford University Libraries</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Digital Library Software Engineer - Linked data engineer</a:t>
                      </a:r>
                      <a:endParaRPr lang="en-US" sz="2800" b="1">
                        <a:effectLst/>
                        <a:latin typeface="Arial" charset="0"/>
                        <a:ea typeface="Times New Roman" charset="0"/>
                        <a:cs typeface="Times New Roman" charset="0"/>
                      </a:endParaRPr>
                    </a:p>
                  </a:txBody>
                  <a:tcPr marL="68580" marR="68580" marT="0" marB="0" anchor="ctr"/>
                </a:tc>
              </a:tr>
              <a:tr h="347480">
                <a:tc>
                  <a:txBody>
                    <a:bodyPr/>
                    <a:lstStyle/>
                    <a:p>
                      <a:pPr algn="ctr">
                        <a:spcAft>
                          <a:spcPts val="0"/>
                        </a:spcAft>
                      </a:pPr>
                      <a:r>
                        <a:rPr lang="en-AU" sz="1200">
                          <a:effectLst/>
                        </a:rPr>
                        <a:t>13</a:t>
                      </a:r>
                      <a:endParaRPr lang="en-US" sz="2800" b="1">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2017</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University of Colorado</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a:effectLst/>
                        </a:rPr>
                        <a:t>Digital Library Software Architect</a:t>
                      </a:r>
                      <a:endParaRPr lang="en-US" sz="2800" b="1">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AU" sz="1200" dirty="0">
                          <a:effectLst/>
                        </a:rPr>
                        <a:t>14</a:t>
                      </a:r>
                      <a:endParaRPr lang="en-US" sz="28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AU" sz="1200">
                          <a:effectLst/>
                        </a:rPr>
                        <a:t>2017</a:t>
                      </a:r>
                      <a:endParaRPr lang="en-US" sz="2800" b="1">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Boston Public Library</a:t>
                      </a:r>
                      <a:endParaRPr lang="en-US" sz="2800" b="1"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AU" sz="1200" dirty="0">
                          <a:effectLst/>
                        </a:rPr>
                        <a:t>Digital Repository Developer</a:t>
                      </a:r>
                      <a:endParaRPr lang="en-US" sz="2800" b="1" dirty="0">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US" sz="1200" dirty="0" smtClean="0">
                          <a:effectLst/>
                        </a:rPr>
                        <a:t>15</a:t>
                      </a:r>
                      <a:endParaRPr lang="en-US" sz="12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US" sz="1200" dirty="0" smtClean="0">
                          <a:effectLst/>
                        </a:rPr>
                        <a:t>2018</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Oregon</a:t>
                      </a:r>
                      <a:r>
                        <a:rPr lang="en-US" sz="1200" baseline="0" dirty="0" smtClean="0">
                          <a:effectLst/>
                        </a:rPr>
                        <a:t> Health &amp; Science University</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Repository Librarian</a:t>
                      </a:r>
                      <a:endParaRPr lang="en-US" sz="1200" b="0" dirty="0">
                        <a:effectLst/>
                        <a:latin typeface="Arial" charset="0"/>
                        <a:ea typeface="Times New Roman" charset="0"/>
                        <a:cs typeface="Times New Roman" charset="0"/>
                      </a:endParaRPr>
                    </a:p>
                  </a:txBody>
                  <a:tcPr marL="68580" marR="68580" marT="0" marB="0" anchor="ctr"/>
                </a:tc>
              </a:tr>
              <a:tr h="311558">
                <a:tc>
                  <a:txBody>
                    <a:bodyPr/>
                    <a:lstStyle/>
                    <a:p>
                      <a:pPr algn="ctr">
                        <a:spcAft>
                          <a:spcPts val="0"/>
                        </a:spcAft>
                      </a:pPr>
                      <a:r>
                        <a:rPr lang="en-US" sz="1200" dirty="0" smtClean="0">
                          <a:effectLst/>
                        </a:rPr>
                        <a:t>16</a:t>
                      </a:r>
                      <a:endParaRPr lang="en-US" sz="12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US" sz="1200" dirty="0" smtClean="0">
                          <a:effectLst/>
                        </a:rPr>
                        <a:t>2018</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Emory University</a:t>
                      </a:r>
                      <a:endParaRPr lang="en-US" sz="1200" b="0" dirty="0">
                        <a:effectLst/>
                        <a:latin typeface="Arial" charset="0"/>
                        <a:ea typeface="Times New Roman" charset="0"/>
                        <a:cs typeface="Times New Roman" charset="0"/>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rPr>
                        <a:t>Software Engineer</a:t>
                      </a:r>
                    </a:p>
                    <a:p>
                      <a:pPr algn="l">
                        <a:spcAft>
                          <a:spcPts val="0"/>
                        </a:spcAft>
                      </a:pPr>
                      <a:endParaRPr lang="en-US" sz="1200" b="0" dirty="0">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US" sz="1200" dirty="0" smtClean="0">
                          <a:effectLst/>
                        </a:rPr>
                        <a:t>17</a:t>
                      </a:r>
                      <a:endParaRPr lang="en-US" sz="12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US" sz="1200" dirty="0" smtClean="0">
                          <a:effectLst/>
                        </a:rPr>
                        <a:t>2018</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Hamilton College</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Discovery &amp; Delivery Systems</a:t>
                      </a:r>
                      <a:r>
                        <a:rPr lang="en-US" sz="1200" baseline="0" dirty="0" smtClean="0">
                          <a:effectLst/>
                        </a:rPr>
                        <a:t> Analyst</a:t>
                      </a:r>
                      <a:endParaRPr lang="en-US" sz="1200" b="0" dirty="0">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US" sz="1200" dirty="0" smtClean="0">
                          <a:effectLst/>
                        </a:rPr>
                        <a:t>18</a:t>
                      </a:r>
                      <a:endParaRPr lang="en-US" sz="12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US" sz="1200" dirty="0" smtClean="0">
                          <a:effectLst/>
                        </a:rPr>
                        <a:t>2018</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University of British Columbia</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Programmer Analyst I</a:t>
                      </a:r>
                      <a:endParaRPr lang="en-US" sz="1200" b="0" dirty="0">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US" sz="1200" dirty="0" smtClean="0">
                          <a:effectLst/>
                        </a:rPr>
                        <a:t>19</a:t>
                      </a:r>
                      <a:endParaRPr lang="en-US" sz="12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US" sz="1200" dirty="0" smtClean="0">
                          <a:effectLst/>
                        </a:rPr>
                        <a:t>2017</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Rhizome</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Senior Backend</a:t>
                      </a:r>
                      <a:r>
                        <a:rPr lang="en-US" sz="1200" baseline="0" dirty="0" smtClean="0">
                          <a:effectLst/>
                        </a:rPr>
                        <a:t> Developer</a:t>
                      </a:r>
                      <a:endParaRPr lang="en-US" sz="1200" b="0" dirty="0">
                        <a:effectLst/>
                        <a:latin typeface="Arial" charset="0"/>
                        <a:ea typeface="Times New Roman" charset="0"/>
                        <a:cs typeface="Times New Roman" charset="0"/>
                      </a:endParaRPr>
                    </a:p>
                  </a:txBody>
                  <a:tcPr marL="68580" marR="68580" marT="0" marB="0" anchor="ctr"/>
                </a:tc>
              </a:tr>
              <a:tr h="309174">
                <a:tc>
                  <a:txBody>
                    <a:bodyPr/>
                    <a:lstStyle/>
                    <a:p>
                      <a:pPr algn="ctr">
                        <a:spcAft>
                          <a:spcPts val="0"/>
                        </a:spcAft>
                      </a:pPr>
                      <a:r>
                        <a:rPr lang="en-US" sz="1200" dirty="0" smtClean="0">
                          <a:effectLst/>
                        </a:rPr>
                        <a:t>20</a:t>
                      </a:r>
                      <a:endParaRPr lang="en-US" sz="1200" b="1" dirty="0">
                        <a:effectLst/>
                        <a:latin typeface="Arial" charset="0"/>
                        <a:ea typeface="Times New Roman" charset="0"/>
                        <a:cs typeface="Times New Roman" charset="0"/>
                      </a:endParaRPr>
                    </a:p>
                  </a:txBody>
                  <a:tcPr marL="68580" marR="68580" marT="0" marB="0" anchor="ctr"/>
                </a:tc>
                <a:tc>
                  <a:txBody>
                    <a:bodyPr/>
                    <a:lstStyle/>
                    <a:p>
                      <a:pPr algn="ctr">
                        <a:spcAft>
                          <a:spcPts val="0"/>
                        </a:spcAft>
                      </a:pPr>
                      <a:r>
                        <a:rPr lang="en-US" sz="1200" dirty="0" smtClean="0">
                          <a:effectLst/>
                        </a:rPr>
                        <a:t>2017</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MOMA</a:t>
                      </a:r>
                      <a:endParaRPr lang="en-US" sz="1200" b="0" dirty="0">
                        <a:effectLst/>
                        <a:latin typeface="Arial" charset="0"/>
                        <a:ea typeface="Times New Roman" charset="0"/>
                        <a:cs typeface="Times New Roman" charset="0"/>
                      </a:endParaRPr>
                    </a:p>
                  </a:txBody>
                  <a:tcPr marL="68580" marR="68580" marT="0" marB="0" anchor="ctr"/>
                </a:tc>
                <a:tc>
                  <a:txBody>
                    <a:bodyPr/>
                    <a:lstStyle/>
                    <a:p>
                      <a:pPr algn="l">
                        <a:spcAft>
                          <a:spcPts val="0"/>
                        </a:spcAft>
                      </a:pPr>
                      <a:r>
                        <a:rPr lang="en-US" sz="1200" dirty="0" smtClean="0">
                          <a:effectLst/>
                        </a:rPr>
                        <a:t>Digital Repository</a:t>
                      </a:r>
                      <a:r>
                        <a:rPr lang="en-US" sz="1200" baseline="0" dirty="0" smtClean="0">
                          <a:effectLst/>
                        </a:rPr>
                        <a:t> Specialist</a:t>
                      </a:r>
                      <a:endParaRPr lang="en-US" sz="1200" b="0" dirty="0">
                        <a:effectLst/>
                        <a:latin typeface="Arial" charset="0"/>
                        <a:ea typeface="Times New Roman" charset="0"/>
                        <a:cs typeface="Times New Roman" charset="0"/>
                      </a:endParaRPr>
                    </a:p>
                  </a:txBody>
                  <a:tcPr marL="68580" marR="68580" marT="0" marB="0" anchor="ctr"/>
                </a:tc>
              </a:tr>
            </a:tbl>
          </a:graphicData>
        </a:graphic>
      </p:graphicFrame>
    </p:spTree>
    <p:extLst>
      <p:ext uri="{BB962C8B-B14F-4D97-AF65-F5344CB8AC3E}">
        <p14:creationId xmlns:p14="http://schemas.microsoft.com/office/powerpoint/2010/main" val="3929590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5721" y="143473"/>
            <a:ext cx="10515600" cy="1325563"/>
          </a:xfrm>
        </p:spPr>
        <p:txBody>
          <a:bodyPr>
            <a:normAutofit/>
          </a:bodyPr>
          <a:lstStyle/>
          <a:p>
            <a:r>
              <a:rPr lang="en-US" sz="4800" dirty="0" smtClean="0">
                <a:latin typeface="Perpetua" charset="0"/>
                <a:ea typeface="Perpetua" charset="0"/>
                <a:cs typeface="Perpetua" charset="0"/>
              </a:rPr>
              <a:t>DigCurV for IT skills</a:t>
            </a:r>
            <a:endParaRPr lang="en-US" sz="4800" dirty="0">
              <a:latin typeface="Perpetua" charset="0"/>
              <a:ea typeface="Perpetua" charset="0"/>
              <a:cs typeface="Perpetua"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85177742"/>
              </p:ext>
            </p:extLst>
          </p:nvPr>
        </p:nvGraphicFramePr>
        <p:xfrm>
          <a:off x="299803" y="1259174"/>
          <a:ext cx="11647358" cy="530651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487072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5721" y="143473"/>
            <a:ext cx="10515600" cy="1325563"/>
          </a:xfrm>
        </p:spPr>
        <p:txBody>
          <a:bodyPr>
            <a:normAutofit/>
          </a:bodyPr>
          <a:lstStyle/>
          <a:p>
            <a:r>
              <a:rPr lang="en-US" sz="4800" dirty="0" smtClean="0">
                <a:latin typeface="Perpetua" charset="0"/>
                <a:ea typeface="Perpetua" charset="0"/>
                <a:cs typeface="Perpetua" charset="0"/>
              </a:rPr>
              <a:t>DigCurV for IT skills</a:t>
            </a:r>
            <a:endParaRPr lang="en-US" sz="4800" dirty="0">
              <a:latin typeface="Perpetua" charset="0"/>
              <a:ea typeface="Perpetua" charset="0"/>
              <a:cs typeface="Perpetua"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485177742"/>
              </p:ext>
            </p:extLst>
          </p:nvPr>
        </p:nvGraphicFramePr>
        <p:xfrm>
          <a:off x="299803" y="1259174"/>
          <a:ext cx="11647358" cy="5306518"/>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2119758" y="2083633"/>
            <a:ext cx="8007448" cy="1692771"/>
          </a:xfrm>
          <a:prstGeom prst="rect">
            <a:avLst/>
          </a:prstGeom>
          <a:solidFill>
            <a:schemeClr val="bg1"/>
          </a:solidFill>
          <a:ln>
            <a:solidFill>
              <a:schemeClr val="tx2"/>
            </a:solidFill>
          </a:ln>
        </p:spPr>
        <p:txBody>
          <a:bodyPr wrap="none" rtlCol="0">
            <a:spAutoFit/>
          </a:bodyPr>
          <a:lstStyle/>
          <a:p>
            <a:pPr>
              <a:spcAft>
                <a:spcPts val="1200"/>
              </a:spcAft>
            </a:pPr>
            <a:r>
              <a:rPr lang="en-US" sz="2800" dirty="0" smtClean="0">
                <a:latin typeface="Gill Sans" charset="0"/>
                <a:ea typeface="Gill Sans" charset="0"/>
                <a:cs typeface="Gill Sans" charset="0"/>
              </a:rPr>
              <a:t>KIA 1.8:  Select appropriate technological solutions</a:t>
            </a:r>
          </a:p>
          <a:p>
            <a:pPr>
              <a:spcAft>
                <a:spcPts val="1200"/>
              </a:spcAft>
            </a:pPr>
            <a:r>
              <a:rPr lang="en-US" sz="2800" dirty="0" smtClean="0">
                <a:latin typeface="Gill Sans" charset="0"/>
                <a:ea typeface="Gill Sans" charset="0"/>
                <a:cs typeface="Gill Sans" charset="0"/>
              </a:rPr>
              <a:t>KIA 1.9:  Apply appropriate technological solutions</a:t>
            </a:r>
          </a:p>
          <a:p>
            <a:pPr>
              <a:spcAft>
                <a:spcPts val="1200"/>
              </a:spcAft>
            </a:pPr>
            <a:r>
              <a:rPr lang="en-US" sz="2800" dirty="0" smtClean="0">
                <a:latin typeface="Gill Sans" charset="0"/>
                <a:ea typeface="Gill Sans" charset="0"/>
                <a:cs typeface="Gill Sans" charset="0"/>
              </a:rPr>
              <a:t>KIA 1.15: Information technology definitions and skills</a:t>
            </a:r>
            <a:endParaRPr lang="en-US" sz="2800" dirty="0">
              <a:latin typeface="Gill Sans" charset="0"/>
              <a:ea typeface="Gill Sans" charset="0"/>
              <a:cs typeface="Gill Sans" charset="0"/>
            </a:endParaRPr>
          </a:p>
        </p:txBody>
      </p:sp>
    </p:spTree>
    <p:extLst>
      <p:ext uri="{BB962C8B-B14F-4D97-AF65-F5344CB8AC3E}">
        <p14:creationId xmlns:p14="http://schemas.microsoft.com/office/powerpoint/2010/main" val="20623006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10665"/>
          <a:stretch/>
        </p:blipFill>
        <p:spPr>
          <a:xfrm>
            <a:off x="0" y="0"/>
            <a:ext cx="12192000" cy="6858000"/>
          </a:xfrm>
        </p:spPr>
      </p:pic>
      <p:sp>
        <p:nvSpPr>
          <p:cNvPr id="2" name="Title 1"/>
          <p:cNvSpPr>
            <a:spLocks noGrp="1"/>
          </p:cNvSpPr>
          <p:nvPr>
            <p:ph type="title"/>
          </p:nvPr>
        </p:nvSpPr>
        <p:spPr>
          <a:xfrm>
            <a:off x="838200" y="764498"/>
            <a:ext cx="10515600" cy="2428407"/>
          </a:xfrm>
        </p:spPr>
        <p:txBody>
          <a:bodyPr>
            <a:normAutofit/>
          </a:bodyPr>
          <a:lstStyle/>
          <a:p>
            <a:r>
              <a:rPr lang="en-US" sz="5400" dirty="0" smtClean="0">
                <a:latin typeface="Perpetua" charset="0"/>
                <a:ea typeface="Perpetua" charset="0"/>
                <a:cs typeface="Perpetua" charset="0"/>
              </a:rPr>
              <a:t>If not DigCurV then what?</a:t>
            </a:r>
            <a:endParaRPr lang="en-US" sz="5400" dirty="0">
              <a:latin typeface="Perpetua" charset="0"/>
              <a:ea typeface="Perpetua" charset="0"/>
              <a:cs typeface="Perpetua" charset="0"/>
            </a:endParaRPr>
          </a:p>
        </p:txBody>
      </p:sp>
    </p:spTree>
    <p:extLst>
      <p:ext uri="{BB962C8B-B14F-4D97-AF65-F5344CB8AC3E}">
        <p14:creationId xmlns:p14="http://schemas.microsoft.com/office/powerpoint/2010/main" val="18761950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SFIA </a:t>
            </a:r>
            <a:r>
              <a:rPr lang="en-US" sz="4800" dirty="0" smtClean="0">
                <a:latin typeface="Perpetua" charset="0"/>
                <a:ea typeface="Perpetua" charset="0"/>
                <a:cs typeface="Perpetua" charset="0"/>
              </a:rPr>
              <a:t>6 Framework</a:t>
            </a:r>
            <a:endParaRPr lang="en-US" sz="4800" dirty="0">
              <a:latin typeface="Perpetua" charset="0"/>
              <a:ea typeface="Perpetua" charset="0"/>
              <a:cs typeface="Perpetua"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6966813"/>
            <a:ext cx="11740413" cy="16153431"/>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6708" y="2876672"/>
            <a:ext cx="7249604" cy="3635129"/>
          </a:xfrm>
          <a:prstGeom prst="rect">
            <a:avLst/>
          </a:prstGeom>
          <a:ln>
            <a:solidFill>
              <a:schemeClr val="bg1">
                <a:lumMod val="85000"/>
              </a:schemeClr>
            </a:solidFill>
          </a:ln>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49653" y="537809"/>
            <a:ext cx="2904147" cy="2119055"/>
          </a:xfrm>
          <a:prstGeom prst="rect">
            <a:avLst/>
          </a:prstGeom>
        </p:spPr>
      </p:pic>
      <p:sp>
        <p:nvSpPr>
          <p:cNvPr id="7" name="TextBox 6"/>
          <p:cNvSpPr txBox="1"/>
          <p:nvPr/>
        </p:nvSpPr>
        <p:spPr>
          <a:xfrm>
            <a:off x="6066148" y="1243393"/>
            <a:ext cx="2358571" cy="707886"/>
          </a:xfrm>
          <a:prstGeom prst="rect">
            <a:avLst/>
          </a:prstGeom>
          <a:noFill/>
        </p:spPr>
        <p:txBody>
          <a:bodyPr wrap="square" rtlCol="0">
            <a:spAutoFit/>
          </a:bodyPr>
          <a:lstStyle/>
          <a:p>
            <a:pPr algn="r"/>
            <a:r>
              <a:rPr lang="en-US" sz="2000" b="1" dirty="0" smtClean="0">
                <a:latin typeface="Gill Sans" charset="0"/>
                <a:ea typeface="Gill Sans" charset="0"/>
                <a:cs typeface="Gill Sans" charset="0"/>
              </a:rPr>
              <a:t>Six Skill Categories</a:t>
            </a:r>
            <a:endParaRPr lang="en-US" sz="2000" b="1" dirty="0">
              <a:latin typeface="Gill Sans" charset="0"/>
              <a:ea typeface="Gill Sans" charset="0"/>
              <a:cs typeface="Gill Sans" charset="0"/>
            </a:endParaRPr>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5252" y="3471263"/>
            <a:ext cx="2628954" cy="2877716"/>
          </a:xfrm>
          <a:prstGeom prst="rect">
            <a:avLst/>
          </a:prstGeom>
        </p:spPr>
      </p:pic>
      <p:sp>
        <p:nvSpPr>
          <p:cNvPr id="9" name="TextBox 8"/>
          <p:cNvSpPr txBox="1"/>
          <p:nvPr/>
        </p:nvSpPr>
        <p:spPr>
          <a:xfrm>
            <a:off x="985252" y="2752985"/>
            <a:ext cx="2652048" cy="707886"/>
          </a:xfrm>
          <a:prstGeom prst="rect">
            <a:avLst/>
          </a:prstGeom>
          <a:noFill/>
        </p:spPr>
        <p:txBody>
          <a:bodyPr wrap="square" rtlCol="0">
            <a:spAutoFit/>
          </a:bodyPr>
          <a:lstStyle/>
          <a:p>
            <a:r>
              <a:rPr lang="en-US" sz="2000" b="1" dirty="0" smtClean="0">
                <a:latin typeface="Gill Sans" charset="0"/>
                <a:ea typeface="Gill Sans" charset="0"/>
                <a:cs typeface="Gill Sans" charset="0"/>
              </a:rPr>
              <a:t>Seven Levels </a:t>
            </a:r>
            <a:r>
              <a:rPr lang="en-US" sz="2000" b="1" smtClean="0">
                <a:latin typeface="Gill Sans" charset="0"/>
                <a:ea typeface="Gill Sans" charset="0"/>
                <a:cs typeface="Gill Sans" charset="0"/>
              </a:rPr>
              <a:t>of Responsibility</a:t>
            </a:r>
            <a:endParaRPr lang="en-US" sz="2000" b="1" dirty="0">
              <a:latin typeface="Gill Sans" charset="0"/>
              <a:ea typeface="Gill Sans" charset="0"/>
              <a:cs typeface="Gill Sans" charset="0"/>
            </a:endParaRPr>
          </a:p>
        </p:txBody>
      </p:sp>
    </p:spTree>
    <p:extLst>
      <p:ext uri="{BB962C8B-B14F-4D97-AF65-F5344CB8AC3E}">
        <p14:creationId xmlns:p14="http://schemas.microsoft.com/office/powerpoint/2010/main" val="541833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1602 -3.16505 L 0.01602 -0.80301 " pathEditMode="relative" rAng="0" ptsTypes="AA">
                                      <p:cBhvr>
                                        <p:cTn id="6" dur="19000" fill="hold"/>
                                        <p:tgtEl>
                                          <p:spTgt spid="4"/>
                                        </p:tgtEl>
                                        <p:attrNameLst>
                                          <p:attrName>ppt_x</p:attrName>
                                          <p:attrName>ppt_y</p:attrName>
                                        </p:attrNameLst>
                                      </p:cBhvr>
                                      <p:rCtr x="0" y="118102"/>
                                    </p:animMotion>
                                  </p:childTnLst>
                                  <p:subTnLst>
                                    <p:set>
                                      <p:cBhvr override="childStyle">
                                        <p:cTn dur="1" fill="hold" display="0" masterRel="sameClick" afterEffect="1">
                                          <p:stCondLst>
                                            <p:cond evt="end" delay="0">
                                              <p:tn val="5"/>
                                            </p:cond>
                                          </p:stCondLst>
                                        </p:cTn>
                                        <p:tgtEl>
                                          <p:spTgt spid="4"/>
                                        </p:tgtEl>
                                        <p:attrNameLst>
                                          <p:attrName>style.visibility</p:attrName>
                                        </p:attrNameLst>
                                      </p:cBhvr>
                                      <p:to>
                                        <p:strVal val="hidden"/>
                                      </p:to>
                                    </p:set>
                                  </p:subTnLst>
                                </p:cTn>
                              </p:par>
                            </p:childTnLst>
                          </p:cTn>
                        </p:par>
                        <p:par>
                          <p:cTn id="7" fill="hold">
                            <p:stCondLst>
                              <p:cond delay="19000"/>
                            </p:stCondLst>
                            <p:childTnLst>
                              <p:par>
                                <p:cTn id="8" presetID="1"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p:stCondLst>
                              <p:cond delay="19000"/>
                            </p:stCondLst>
                            <p:childTnLst>
                              <p:par>
                                <p:cTn id="11" presetID="1"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par>
                          <p:cTn id="13" fill="hold">
                            <p:stCondLst>
                              <p:cond delay="19000"/>
                            </p:stCondLst>
                            <p:childTnLst>
                              <p:par>
                                <p:cTn id="14" presetID="1"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par>
                          <p:cTn id="16" fill="hold">
                            <p:stCondLst>
                              <p:cond delay="19000"/>
                            </p:stCondLst>
                            <p:childTnLst>
                              <p:par>
                                <p:cTn id="17" presetID="1"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par>
                          <p:cTn id="19" fill="hold">
                            <p:stCondLst>
                              <p:cond delay="19000"/>
                            </p:stCondLst>
                            <p:childTnLst>
                              <p:par>
                                <p:cTn id="20" presetID="1" presetClass="entr" presetSubtype="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33960"/>
            <a:ext cx="10515600" cy="1325563"/>
          </a:xfrm>
        </p:spPr>
        <p:txBody>
          <a:bodyPr>
            <a:normAutofit/>
          </a:bodyPr>
          <a:lstStyle/>
          <a:p>
            <a:r>
              <a:rPr lang="en-US" sz="4800" dirty="0" smtClean="0">
                <a:latin typeface="Perpetua" charset="0"/>
                <a:ea typeface="Perpetua" charset="0"/>
                <a:cs typeface="Perpetua" charset="0"/>
              </a:rPr>
              <a:t>Comparing the Frameworks</a:t>
            </a:r>
            <a:endParaRPr lang="en-US" sz="4800" dirty="0">
              <a:latin typeface="Perpetua" charset="0"/>
              <a:ea typeface="Perpetua" charset="0"/>
              <a:cs typeface="Perpetua"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7700269"/>
              </p:ext>
            </p:extLst>
          </p:nvPr>
        </p:nvGraphicFramePr>
        <p:xfrm>
          <a:off x="838201" y="1231786"/>
          <a:ext cx="10515599" cy="5364146"/>
        </p:xfrm>
        <a:graphic>
          <a:graphicData uri="http://schemas.openxmlformats.org/drawingml/2006/table">
            <a:tbl>
              <a:tblPr firstRow="1" firstCol="1" bandRow="1">
                <a:tableStyleId>{5C22544A-7EE6-4342-B048-85BDC9FD1C3A}</a:tableStyleId>
              </a:tblPr>
              <a:tblGrid>
                <a:gridCol w="1544078"/>
                <a:gridCol w="4850060"/>
                <a:gridCol w="4121461"/>
              </a:tblGrid>
              <a:tr h="249535">
                <a:tc>
                  <a:txBody>
                    <a:bodyPr/>
                    <a:lstStyle/>
                    <a:p>
                      <a:pPr algn="ctr">
                        <a:spcAft>
                          <a:spcPts val="0"/>
                        </a:spcAft>
                      </a:pPr>
                      <a:r>
                        <a:rPr lang="en-AU" sz="1600">
                          <a:effectLst/>
                          <a:latin typeface="Gill Sans" charset="0"/>
                          <a:ea typeface="Gill Sans" charset="0"/>
                          <a:cs typeface="Gill Sans" charset="0"/>
                        </a:rPr>
                        <a:t> </a:t>
                      </a:r>
                      <a:endParaRPr lang="en-US" sz="2400" b="1">
                        <a:effectLst/>
                        <a:latin typeface="Gill Sans" charset="0"/>
                        <a:ea typeface="Gill Sans" charset="0"/>
                        <a:cs typeface="Gill Sans" charset="0"/>
                      </a:endParaRPr>
                    </a:p>
                  </a:txBody>
                  <a:tcPr marL="68580" marR="68580" marT="0" marB="0"/>
                </a:tc>
                <a:tc>
                  <a:txBody>
                    <a:bodyPr/>
                    <a:lstStyle/>
                    <a:p>
                      <a:pPr algn="ctr">
                        <a:spcAft>
                          <a:spcPts val="0"/>
                        </a:spcAft>
                      </a:pPr>
                      <a:r>
                        <a:rPr lang="en-AU" sz="1600">
                          <a:effectLst/>
                          <a:latin typeface="Gill Sans" charset="0"/>
                          <a:ea typeface="Gill Sans" charset="0"/>
                          <a:cs typeface="Gill Sans" charset="0"/>
                        </a:rPr>
                        <a:t>SFIA 6</a:t>
                      </a:r>
                      <a:endParaRPr lang="en-US" sz="2400" b="1">
                        <a:effectLst/>
                        <a:latin typeface="Gill Sans" charset="0"/>
                        <a:ea typeface="Gill Sans" charset="0"/>
                        <a:cs typeface="Gill Sans" charset="0"/>
                      </a:endParaRPr>
                    </a:p>
                  </a:txBody>
                  <a:tcPr marL="68580" marR="68580" marT="0" marB="0"/>
                </a:tc>
                <a:tc>
                  <a:txBody>
                    <a:bodyPr/>
                    <a:lstStyle/>
                    <a:p>
                      <a:pPr algn="ctr">
                        <a:spcAft>
                          <a:spcPts val="0"/>
                        </a:spcAft>
                      </a:pPr>
                      <a:r>
                        <a:rPr lang="en-AU" sz="1600">
                          <a:effectLst/>
                          <a:latin typeface="Gill Sans" charset="0"/>
                          <a:ea typeface="Gill Sans" charset="0"/>
                          <a:cs typeface="Gill Sans" charset="0"/>
                        </a:rPr>
                        <a:t>DigCurV</a:t>
                      </a:r>
                      <a:endParaRPr lang="en-US" sz="2400" b="1">
                        <a:effectLst/>
                        <a:latin typeface="Gill Sans" charset="0"/>
                        <a:ea typeface="Gill Sans" charset="0"/>
                        <a:cs typeface="Gill Sans" charset="0"/>
                      </a:endParaRPr>
                    </a:p>
                  </a:txBody>
                  <a:tcPr marL="68580" marR="68580" marT="0" marB="0"/>
                </a:tc>
              </a:tr>
              <a:tr h="748602">
                <a:tc>
                  <a:txBody>
                    <a:bodyPr/>
                    <a:lstStyle/>
                    <a:p>
                      <a:pPr algn="l">
                        <a:spcAft>
                          <a:spcPts val="0"/>
                        </a:spcAft>
                      </a:pPr>
                      <a:r>
                        <a:rPr lang="en-AU" sz="1600">
                          <a:effectLst/>
                          <a:latin typeface="Gill Sans" charset="0"/>
                          <a:ea typeface="Gill Sans" charset="0"/>
                          <a:cs typeface="Gill Sans" charset="0"/>
                        </a:rPr>
                        <a:t>Skill and code</a:t>
                      </a:r>
                      <a:endParaRPr lang="en-US" sz="2400" b="1">
                        <a:effectLst/>
                        <a:latin typeface="Gill Sans" charset="0"/>
                        <a:ea typeface="Gill Sans" charset="0"/>
                        <a:cs typeface="Gill Sans" charset="0"/>
                      </a:endParaRPr>
                    </a:p>
                  </a:txBody>
                  <a:tcPr marL="68580" marR="68580" marT="0" marB="0" anchor="ctr"/>
                </a:tc>
                <a:tc>
                  <a:txBody>
                    <a:bodyPr/>
                    <a:lstStyle/>
                    <a:p>
                      <a:pPr algn="just">
                        <a:spcAft>
                          <a:spcPts val="0"/>
                        </a:spcAft>
                      </a:pPr>
                      <a:r>
                        <a:rPr lang="en-AU" sz="1800" dirty="0">
                          <a:effectLst/>
                          <a:latin typeface="Gill Sans" charset="0"/>
                          <a:ea typeface="Gill Sans" charset="0"/>
                          <a:cs typeface="Gill Sans" charset="0"/>
                        </a:rPr>
                        <a:t>Digital forensics (DGFS)</a:t>
                      </a:r>
                      <a:endParaRPr lang="en-US" sz="2800" b="1" dirty="0">
                        <a:effectLst/>
                        <a:latin typeface="Gill Sans" charset="0"/>
                        <a:ea typeface="Gill Sans" charset="0"/>
                        <a:cs typeface="Gill Sans" charset="0"/>
                      </a:endParaRPr>
                    </a:p>
                  </a:txBody>
                  <a:tcPr marL="68580" marR="68580" marT="0" marB="0"/>
                </a:tc>
                <a:tc>
                  <a:txBody>
                    <a:bodyPr/>
                    <a:lstStyle/>
                    <a:p>
                      <a:pPr algn="l">
                        <a:spcAft>
                          <a:spcPts val="0"/>
                        </a:spcAft>
                      </a:pPr>
                      <a:r>
                        <a:rPr lang="en-AU" sz="1800" dirty="0">
                          <a:effectLst/>
                          <a:latin typeface="Gill Sans" charset="0"/>
                          <a:ea typeface="Gill Sans" charset="0"/>
                          <a:cs typeface="Gill Sans" charset="0"/>
                        </a:rPr>
                        <a:t>Is able to execute analysis of and forensic procedures on digital objects (KIA 5.4)</a:t>
                      </a:r>
                      <a:endParaRPr lang="en-US" sz="2800" b="1" dirty="0">
                        <a:effectLst/>
                        <a:latin typeface="Gill Sans" charset="0"/>
                        <a:ea typeface="Gill Sans" charset="0"/>
                        <a:cs typeface="Gill Sans" charset="0"/>
                      </a:endParaRPr>
                    </a:p>
                  </a:txBody>
                  <a:tcPr marL="68580" marR="68580" marT="0" marB="0"/>
                </a:tc>
              </a:tr>
              <a:tr h="2994409">
                <a:tc>
                  <a:txBody>
                    <a:bodyPr/>
                    <a:lstStyle/>
                    <a:p>
                      <a:pPr algn="l">
                        <a:spcAft>
                          <a:spcPts val="0"/>
                        </a:spcAft>
                      </a:pPr>
                      <a:r>
                        <a:rPr lang="en-AU" sz="1600">
                          <a:effectLst/>
                          <a:latin typeface="Gill Sans" charset="0"/>
                          <a:ea typeface="Gill Sans" charset="0"/>
                          <a:cs typeface="Gill Sans" charset="0"/>
                        </a:rPr>
                        <a:t>Definition</a:t>
                      </a:r>
                      <a:endParaRPr lang="en-US" sz="2400" b="1">
                        <a:effectLst/>
                        <a:latin typeface="Gill Sans" charset="0"/>
                        <a:ea typeface="Gill Sans" charset="0"/>
                        <a:cs typeface="Gill Sans" charset="0"/>
                      </a:endParaRPr>
                    </a:p>
                  </a:txBody>
                  <a:tcPr marL="68580" marR="68580" marT="0" marB="0" anchor="ctr"/>
                </a:tc>
                <a:tc>
                  <a:txBody>
                    <a:bodyPr/>
                    <a:lstStyle/>
                    <a:p>
                      <a:pPr algn="l">
                        <a:spcAft>
                          <a:spcPts val="0"/>
                        </a:spcAft>
                      </a:pPr>
                      <a:r>
                        <a:rPr lang="en-AU" sz="1800" dirty="0">
                          <a:effectLst/>
                          <a:latin typeface="Gill Sans" charset="0"/>
                          <a:ea typeface="Gill Sans" charset="0"/>
                          <a:cs typeface="Gill Sans" charset="0"/>
                        </a:rPr>
                        <a:t>The collection, processing, preserving, analysing, and presenting of computer-related evidence in support of security vulnerability mitigation and/or criminal, fraud, counterintelligence, or law enforcement investigations.</a:t>
                      </a:r>
                      <a:endParaRPr lang="en-US" sz="2800" b="1" dirty="0">
                        <a:effectLst/>
                        <a:latin typeface="Gill Sans" charset="0"/>
                        <a:ea typeface="Gill Sans" charset="0"/>
                        <a:cs typeface="Gill Sans" charset="0"/>
                      </a:endParaRPr>
                    </a:p>
                  </a:txBody>
                  <a:tcPr marL="68580" marR="68580" marT="0" marB="0"/>
                </a:tc>
                <a:tc>
                  <a:txBody>
                    <a:bodyPr/>
                    <a:lstStyle/>
                    <a:p>
                      <a:pPr marL="342900" lvl="0" indent="-342900" algn="l">
                        <a:spcAft>
                          <a:spcPts val="0"/>
                        </a:spcAft>
                        <a:buFont typeface="Symbol" charset="2"/>
                        <a:buChar char=""/>
                      </a:pPr>
                      <a:r>
                        <a:rPr lang="en-AU" sz="1800" dirty="0">
                          <a:effectLst/>
                          <a:latin typeface="Gill Sans" charset="0"/>
                          <a:ea typeface="Gill Sans" charset="0"/>
                          <a:cs typeface="Gill Sans" charset="0"/>
                        </a:rPr>
                        <a:t>PRONOM &amp; DROID</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Library of Congress directory of digital formats</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Technical metadata extraction practice and tools such as JHOVE, JHOVE2</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National Library of New Zealand metadata extractor</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Apache </a:t>
                      </a:r>
                      <a:r>
                        <a:rPr lang="en-AU" sz="1800" dirty="0" err="1">
                          <a:effectLst/>
                          <a:latin typeface="Gill Sans" charset="0"/>
                          <a:ea typeface="Gill Sans" charset="0"/>
                          <a:cs typeface="Gill Sans" charset="0"/>
                        </a:rPr>
                        <a:t>Tika</a:t>
                      </a:r>
                      <a:endParaRPr lang="en-US" sz="2800" b="1" dirty="0">
                        <a:effectLst/>
                        <a:latin typeface="Gill Sans" charset="0"/>
                        <a:ea typeface="Gill Sans" charset="0"/>
                        <a:cs typeface="Gill Sans" charset="0"/>
                      </a:endParaRPr>
                    </a:p>
                  </a:txBody>
                  <a:tcPr marL="68580" marR="68580" marT="0" marB="0"/>
                </a:tc>
              </a:tr>
              <a:tr h="1247671">
                <a:tc>
                  <a:txBody>
                    <a:bodyPr/>
                    <a:lstStyle/>
                    <a:p>
                      <a:pPr algn="l">
                        <a:spcAft>
                          <a:spcPts val="0"/>
                        </a:spcAft>
                      </a:pPr>
                      <a:r>
                        <a:rPr lang="en-AU" sz="1600">
                          <a:effectLst/>
                          <a:latin typeface="Gill Sans" charset="0"/>
                          <a:ea typeface="Gill Sans" charset="0"/>
                          <a:cs typeface="Gill Sans" charset="0"/>
                        </a:rPr>
                        <a:t>Level(s) or Lens</a:t>
                      </a:r>
                      <a:endParaRPr lang="en-US" sz="2400" b="1">
                        <a:effectLst/>
                        <a:latin typeface="Gill Sans" charset="0"/>
                        <a:ea typeface="Gill Sans" charset="0"/>
                        <a:cs typeface="Gill Sans" charset="0"/>
                      </a:endParaRPr>
                    </a:p>
                  </a:txBody>
                  <a:tcPr marL="68580" marR="68580" marT="0" marB="0" anchor="ctr"/>
                </a:tc>
                <a:tc>
                  <a:txBody>
                    <a:bodyPr/>
                    <a:lstStyle/>
                    <a:p>
                      <a:pPr algn="l">
                        <a:spcAft>
                          <a:spcPts val="0"/>
                        </a:spcAft>
                      </a:pPr>
                      <a:r>
                        <a:rPr lang="en-AU" sz="1800" dirty="0">
                          <a:effectLst/>
                          <a:latin typeface="Gill Sans" charset="0"/>
                          <a:ea typeface="Gill Sans" charset="0"/>
                          <a:cs typeface="Gill Sans" charset="0"/>
                        </a:rPr>
                        <a:t>Level 4: contribute to investigations, process and analyse evidence</a:t>
                      </a:r>
                      <a:endParaRPr lang="en-US" sz="2800" dirty="0">
                        <a:effectLst/>
                        <a:latin typeface="Gill Sans" charset="0"/>
                        <a:ea typeface="Gill Sans" charset="0"/>
                        <a:cs typeface="Gill Sans" charset="0"/>
                      </a:endParaRPr>
                    </a:p>
                    <a:p>
                      <a:pPr algn="l">
                        <a:spcAft>
                          <a:spcPts val="0"/>
                        </a:spcAft>
                      </a:pPr>
                      <a:r>
                        <a:rPr lang="en-AU" sz="1800" dirty="0">
                          <a:effectLst/>
                          <a:latin typeface="Gill Sans" charset="0"/>
                          <a:ea typeface="Gill Sans" charset="0"/>
                          <a:cs typeface="Gill Sans" charset="0"/>
                        </a:rPr>
                        <a:t>Level 5: conducts investigations, communicates findings to stakeholders</a:t>
                      </a:r>
                      <a:endParaRPr lang="en-US" sz="2800" dirty="0">
                        <a:effectLst/>
                        <a:latin typeface="Gill Sans" charset="0"/>
                        <a:ea typeface="Gill Sans" charset="0"/>
                        <a:cs typeface="Gill Sans" charset="0"/>
                      </a:endParaRPr>
                    </a:p>
                    <a:p>
                      <a:pPr algn="l">
                        <a:spcAft>
                          <a:spcPts val="0"/>
                        </a:spcAft>
                      </a:pPr>
                      <a:r>
                        <a:rPr lang="en-AU" sz="1800" dirty="0">
                          <a:effectLst/>
                          <a:latin typeface="Gill Sans" charset="0"/>
                          <a:ea typeface="Gill Sans" charset="0"/>
                          <a:cs typeface="Gill Sans" charset="0"/>
                        </a:rPr>
                        <a:t>Level 6: sets policies and standards</a:t>
                      </a:r>
                      <a:endParaRPr lang="en-US" sz="2800" b="1" dirty="0">
                        <a:effectLst/>
                        <a:latin typeface="Gill Sans" charset="0"/>
                        <a:ea typeface="Gill Sans" charset="0"/>
                        <a:cs typeface="Gill Sans" charset="0"/>
                      </a:endParaRPr>
                    </a:p>
                  </a:txBody>
                  <a:tcPr marL="68580" marR="68580" marT="0" marB="0"/>
                </a:tc>
                <a:tc>
                  <a:txBody>
                    <a:bodyPr/>
                    <a:lstStyle/>
                    <a:p>
                      <a:pPr algn="l">
                        <a:spcAft>
                          <a:spcPts val="0"/>
                        </a:spcAft>
                      </a:pPr>
                      <a:r>
                        <a:rPr lang="en-AU" sz="1800" dirty="0">
                          <a:effectLst/>
                          <a:latin typeface="Gill Sans" charset="0"/>
                          <a:ea typeface="Gill Sans" charset="0"/>
                          <a:cs typeface="Gill Sans" charset="0"/>
                        </a:rPr>
                        <a:t>Practitioner lens only (is able to)</a:t>
                      </a:r>
                      <a:endParaRPr lang="en-US" sz="2800" b="1" dirty="0">
                        <a:effectLst/>
                        <a:latin typeface="Gill Sans" charset="0"/>
                        <a:ea typeface="Gill Sans" charset="0"/>
                        <a:cs typeface="Gill Sans" charset="0"/>
                      </a:endParaRPr>
                    </a:p>
                  </a:txBody>
                  <a:tcPr marL="68580" marR="68580" marT="0" marB="0"/>
                </a:tc>
              </a:tr>
            </a:tbl>
          </a:graphicData>
        </a:graphic>
      </p:graphicFrame>
      <p:sp>
        <p:nvSpPr>
          <p:cNvPr id="5" name="TextBox 4"/>
          <p:cNvSpPr txBox="1"/>
          <p:nvPr/>
        </p:nvSpPr>
        <p:spPr>
          <a:xfrm>
            <a:off x="3188678" y="4378566"/>
            <a:ext cx="3147645" cy="646331"/>
          </a:xfrm>
          <a:prstGeom prst="rect">
            <a:avLst/>
          </a:prstGeom>
          <a:noFill/>
        </p:spPr>
        <p:txBody>
          <a:bodyPr wrap="square" rtlCol="0">
            <a:spAutoFit/>
          </a:bodyPr>
          <a:lstStyle/>
          <a:p>
            <a:r>
              <a:rPr lang="en-US" b="1" dirty="0" smtClean="0">
                <a:solidFill>
                  <a:srgbClr val="FF0000"/>
                </a:solidFill>
                <a:latin typeface="Gill Sans" charset="0"/>
                <a:ea typeface="Gill Sans" charset="0"/>
                <a:cs typeface="Gill Sans" charset="0"/>
              </a:rPr>
              <a:t>No analysis of digital objects – pure forensics</a:t>
            </a:r>
            <a:endParaRPr lang="en-US" b="1" dirty="0">
              <a:solidFill>
                <a:srgbClr val="FF0000"/>
              </a:solidFill>
              <a:latin typeface="Gill Sans" charset="0"/>
              <a:ea typeface="Gill Sans" charset="0"/>
              <a:cs typeface="Gill Sans" charset="0"/>
            </a:endParaRPr>
          </a:p>
        </p:txBody>
      </p:sp>
      <p:cxnSp>
        <p:nvCxnSpPr>
          <p:cNvPr id="7" name="Straight Arrow Connector 6"/>
          <p:cNvCxnSpPr/>
          <p:nvPr/>
        </p:nvCxnSpPr>
        <p:spPr>
          <a:xfrm flipH="1" flipV="1">
            <a:off x="5067300" y="3537941"/>
            <a:ext cx="580292" cy="76277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8962291" y="4701732"/>
            <a:ext cx="3147645" cy="369332"/>
          </a:xfrm>
          <a:prstGeom prst="rect">
            <a:avLst/>
          </a:prstGeom>
          <a:noFill/>
        </p:spPr>
        <p:txBody>
          <a:bodyPr wrap="square" rtlCol="0">
            <a:spAutoFit/>
          </a:bodyPr>
          <a:lstStyle/>
          <a:p>
            <a:r>
              <a:rPr lang="en-US" b="1" dirty="0" smtClean="0">
                <a:solidFill>
                  <a:srgbClr val="FF0000"/>
                </a:solidFill>
                <a:latin typeface="Gill Sans" charset="0"/>
                <a:ea typeface="Gill Sans" charset="0"/>
                <a:cs typeface="Gill Sans" charset="0"/>
              </a:rPr>
              <a:t>What about forensics?</a:t>
            </a:r>
            <a:endParaRPr lang="en-US" b="1" dirty="0">
              <a:solidFill>
                <a:srgbClr val="FF0000"/>
              </a:solidFill>
              <a:latin typeface="Gill Sans" charset="0"/>
              <a:ea typeface="Gill Sans" charset="0"/>
              <a:cs typeface="Gill Sans" charset="0"/>
            </a:endParaRPr>
          </a:p>
        </p:txBody>
      </p:sp>
      <p:cxnSp>
        <p:nvCxnSpPr>
          <p:cNvPr id="13" name="Straight Arrow Connector 12"/>
          <p:cNvCxnSpPr/>
          <p:nvPr/>
        </p:nvCxnSpPr>
        <p:spPr>
          <a:xfrm flipH="1" flipV="1">
            <a:off x="10333890" y="3991706"/>
            <a:ext cx="586156" cy="7100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59109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33960"/>
            <a:ext cx="10515600" cy="1325563"/>
          </a:xfrm>
        </p:spPr>
        <p:txBody>
          <a:bodyPr>
            <a:normAutofit/>
          </a:bodyPr>
          <a:lstStyle/>
          <a:p>
            <a:r>
              <a:rPr lang="en-US" sz="4800" dirty="0" smtClean="0">
                <a:latin typeface="Perpetua" charset="0"/>
                <a:ea typeface="Perpetua" charset="0"/>
                <a:cs typeface="Perpetua" charset="0"/>
              </a:rPr>
              <a:t>Comparing the Frameworks</a:t>
            </a:r>
            <a:endParaRPr lang="en-US" sz="4800" dirty="0">
              <a:latin typeface="Perpetua" charset="0"/>
              <a:ea typeface="Perpetua" charset="0"/>
              <a:cs typeface="Perpetua"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47566537"/>
              </p:ext>
            </p:extLst>
          </p:nvPr>
        </p:nvGraphicFramePr>
        <p:xfrm>
          <a:off x="838201" y="1231786"/>
          <a:ext cx="10515599" cy="5390580"/>
        </p:xfrm>
        <a:graphic>
          <a:graphicData uri="http://schemas.openxmlformats.org/drawingml/2006/table">
            <a:tbl>
              <a:tblPr firstRow="1" firstCol="1" bandRow="1">
                <a:tableStyleId>{5C22544A-7EE6-4342-B048-85BDC9FD1C3A}</a:tableStyleId>
              </a:tblPr>
              <a:tblGrid>
                <a:gridCol w="1544078"/>
                <a:gridCol w="4897752"/>
                <a:gridCol w="4073769"/>
              </a:tblGrid>
              <a:tr h="249535">
                <a:tc>
                  <a:txBody>
                    <a:bodyPr/>
                    <a:lstStyle/>
                    <a:p>
                      <a:pPr algn="ctr">
                        <a:spcAft>
                          <a:spcPts val="0"/>
                        </a:spcAft>
                      </a:pPr>
                      <a:r>
                        <a:rPr lang="en-AU" sz="1600">
                          <a:effectLst/>
                          <a:latin typeface="Gill Sans" charset="0"/>
                          <a:ea typeface="Gill Sans" charset="0"/>
                          <a:cs typeface="Gill Sans" charset="0"/>
                        </a:rPr>
                        <a:t> </a:t>
                      </a:r>
                      <a:endParaRPr lang="en-US" sz="2400" b="1">
                        <a:effectLst/>
                        <a:latin typeface="Gill Sans" charset="0"/>
                        <a:ea typeface="Gill Sans" charset="0"/>
                        <a:cs typeface="Gill Sans" charset="0"/>
                      </a:endParaRPr>
                    </a:p>
                  </a:txBody>
                  <a:tcPr marL="68580" marR="68580" marT="0" marB="0"/>
                </a:tc>
                <a:tc>
                  <a:txBody>
                    <a:bodyPr/>
                    <a:lstStyle/>
                    <a:p>
                      <a:pPr algn="ctr">
                        <a:spcAft>
                          <a:spcPts val="0"/>
                        </a:spcAft>
                      </a:pPr>
                      <a:r>
                        <a:rPr lang="en-AU" sz="1600">
                          <a:effectLst/>
                          <a:latin typeface="Gill Sans" charset="0"/>
                          <a:ea typeface="Gill Sans" charset="0"/>
                          <a:cs typeface="Gill Sans" charset="0"/>
                        </a:rPr>
                        <a:t>SFIA 6</a:t>
                      </a:r>
                      <a:endParaRPr lang="en-US" sz="2400" b="1">
                        <a:effectLst/>
                        <a:latin typeface="Gill Sans" charset="0"/>
                        <a:ea typeface="Gill Sans" charset="0"/>
                        <a:cs typeface="Gill Sans" charset="0"/>
                      </a:endParaRPr>
                    </a:p>
                  </a:txBody>
                  <a:tcPr marL="68580" marR="68580" marT="0" marB="0"/>
                </a:tc>
                <a:tc>
                  <a:txBody>
                    <a:bodyPr/>
                    <a:lstStyle/>
                    <a:p>
                      <a:pPr algn="ctr">
                        <a:spcAft>
                          <a:spcPts val="0"/>
                        </a:spcAft>
                      </a:pPr>
                      <a:r>
                        <a:rPr lang="en-AU" sz="1600">
                          <a:effectLst/>
                          <a:latin typeface="Gill Sans" charset="0"/>
                          <a:ea typeface="Gill Sans" charset="0"/>
                          <a:cs typeface="Gill Sans" charset="0"/>
                        </a:rPr>
                        <a:t>DigCurV</a:t>
                      </a:r>
                      <a:endParaRPr lang="en-US" sz="2400" b="1">
                        <a:effectLst/>
                        <a:latin typeface="Gill Sans" charset="0"/>
                        <a:ea typeface="Gill Sans" charset="0"/>
                        <a:cs typeface="Gill Sans" charset="0"/>
                      </a:endParaRPr>
                    </a:p>
                  </a:txBody>
                  <a:tcPr marL="68580" marR="68580" marT="0" marB="0"/>
                </a:tc>
              </a:tr>
              <a:tr h="748602">
                <a:tc>
                  <a:txBody>
                    <a:bodyPr/>
                    <a:lstStyle/>
                    <a:p>
                      <a:pPr algn="l">
                        <a:spcAft>
                          <a:spcPts val="0"/>
                        </a:spcAft>
                      </a:pPr>
                      <a:r>
                        <a:rPr lang="en-AU" sz="1600">
                          <a:effectLst/>
                          <a:latin typeface="Gill Sans" charset="0"/>
                          <a:ea typeface="Gill Sans" charset="0"/>
                          <a:cs typeface="Gill Sans" charset="0"/>
                        </a:rPr>
                        <a:t>Skill and code</a:t>
                      </a:r>
                      <a:endParaRPr lang="en-US" sz="2400" b="1">
                        <a:effectLst/>
                        <a:latin typeface="Gill Sans" charset="0"/>
                        <a:ea typeface="Gill Sans" charset="0"/>
                        <a:cs typeface="Gill Sans" charset="0"/>
                      </a:endParaRPr>
                    </a:p>
                  </a:txBody>
                  <a:tcPr marL="68580" marR="68580" marT="0" marB="0" anchor="ctr"/>
                </a:tc>
                <a:tc>
                  <a:txBody>
                    <a:bodyPr/>
                    <a:lstStyle/>
                    <a:p>
                      <a:pPr algn="just">
                        <a:spcAft>
                          <a:spcPts val="0"/>
                        </a:spcAft>
                      </a:pPr>
                      <a:r>
                        <a:rPr lang="en-AU" sz="1800" dirty="0">
                          <a:effectLst/>
                          <a:latin typeface="Gill Sans" charset="0"/>
                          <a:ea typeface="Gill Sans" charset="0"/>
                          <a:cs typeface="Gill Sans" charset="0"/>
                        </a:rPr>
                        <a:t>Digital </a:t>
                      </a:r>
                      <a:r>
                        <a:rPr lang="en-AU" sz="1800" dirty="0" smtClean="0">
                          <a:effectLst/>
                          <a:latin typeface="Gill Sans" charset="0"/>
                          <a:ea typeface="Gill Sans" charset="0"/>
                          <a:cs typeface="Gill Sans" charset="0"/>
                        </a:rPr>
                        <a:t>analysis (DTAN)</a:t>
                      </a:r>
                      <a:endParaRPr lang="en-US" sz="2800" b="1" dirty="0">
                        <a:effectLst/>
                        <a:latin typeface="Gill Sans" charset="0"/>
                        <a:ea typeface="Gill Sans" charset="0"/>
                        <a:cs typeface="Gill Sans" charset="0"/>
                      </a:endParaRPr>
                    </a:p>
                  </a:txBody>
                  <a:tcPr marL="68580" marR="68580" marT="0" marB="0"/>
                </a:tc>
                <a:tc>
                  <a:txBody>
                    <a:bodyPr/>
                    <a:lstStyle/>
                    <a:p>
                      <a:pPr algn="l">
                        <a:spcAft>
                          <a:spcPts val="0"/>
                        </a:spcAft>
                      </a:pPr>
                      <a:r>
                        <a:rPr lang="en-AU" sz="1800" dirty="0">
                          <a:effectLst/>
                          <a:latin typeface="Gill Sans" charset="0"/>
                          <a:ea typeface="Gill Sans" charset="0"/>
                          <a:cs typeface="Gill Sans" charset="0"/>
                        </a:rPr>
                        <a:t>Is able to execute analysis of and forensic procedures on digital objects (KIA 5.4)</a:t>
                      </a:r>
                      <a:endParaRPr lang="en-US" sz="2800" b="1" dirty="0">
                        <a:effectLst/>
                        <a:latin typeface="Gill Sans" charset="0"/>
                        <a:ea typeface="Gill Sans" charset="0"/>
                        <a:cs typeface="Gill Sans" charset="0"/>
                      </a:endParaRPr>
                    </a:p>
                  </a:txBody>
                  <a:tcPr marL="68580" marR="68580" marT="0" marB="0"/>
                </a:tc>
              </a:tr>
              <a:tr h="2746523">
                <a:tc>
                  <a:txBody>
                    <a:bodyPr/>
                    <a:lstStyle/>
                    <a:p>
                      <a:pPr algn="l">
                        <a:spcAft>
                          <a:spcPts val="0"/>
                        </a:spcAft>
                      </a:pPr>
                      <a:r>
                        <a:rPr lang="en-AU" sz="1600">
                          <a:effectLst/>
                          <a:latin typeface="Gill Sans" charset="0"/>
                          <a:ea typeface="Gill Sans" charset="0"/>
                          <a:cs typeface="Gill Sans" charset="0"/>
                        </a:rPr>
                        <a:t>Definition</a:t>
                      </a:r>
                      <a:endParaRPr lang="en-US" sz="2400" b="1">
                        <a:effectLst/>
                        <a:latin typeface="Gill Sans" charset="0"/>
                        <a:ea typeface="Gill Sans" charset="0"/>
                        <a:cs typeface="Gill Sans" charset="0"/>
                      </a:endParaRPr>
                    </a:p>
                  </a:txBody>
                  <a:tcPr marL="68580" marR="68580" marT="0" marB="0" anchor="ctr"/>
                </a:tc>
                <a:tc>
                  <a:txBody>
                    <a:bodyPr/>
                    <a:lstStyle/>
                    <a:p>
                      <a:pPr algn="l">
                        <a:spcAft>
                          <a:spcPts val="0"/>
                        </a:spcAft>
                      </a:pPr>
                      <a:r>
                        <a:rPr lang="en-AU" sz="1800" dirty="0" smtClean="0">
                          <a:effectLst/>
                          <a:latin typeface="Gill Sans" charset="0"/>
                          <a:ea typeface="Gill Sans" charset="0"/>
                          <a:cs typeface="Gill Sans" charset="0"/>
                        </a:rPr>
                        <a:t>The investigation, evaluation,</a:t>
                      </a:r>
                      <a:r>
                        <a:rPr lang="en-AU" sz="1800" baseline="0" dirty="0" smtClean="0">
                          <a:effectLst/>
                          <a:latin typeface="Gill Sans" charset="0"/>
                          <a:ea typeface="Gill Sans" charset="0"/>
                          <a:cs typeface="Gill Sans" charset="0"/>
                        </a:rPr>
                        <a:t> interpretation and classification of data, in order to define and clarify information structures which describe the relationships between real world entities. Such structures facilitate the development of software systems, links between systems and retrieval activities. </a:t>
                      </a:r>
                      <a:endParaRPr lang="en-US" sz="2800" b="1" dirty="0">
                        <a:effectLst/>
                        <a:latin typeface="Gill Sans" charset="0"/>
                        <a:ea typeface="Gill Sans" charset="0"/>
                        <a:cs typeface="Gill Sans" charset="0"/>
                      </a:endParaRPr>
                    </a:p>
                  </a:txBody>
                  <a:tcPr marL="68580" marR="68580" marT="0" marB="0"/>
                </a:tc>
                <a:tc>
                  <a:txBody>
                    <a:bodyPr/>
                    <a:lstStyle/>
                    <a:p>
                      <a:pPr marL="342900" lvl="0" indent="-342900" algn="l">
                        <a:spcAft>
                          <a:spcPts val="0"/>
                        </a:spcAft>
                        <a:buFont typeface="Symbol" charset="2"/>
                        <a:buChar char=""/>
                      </a:pPr>
                      <a:r>
                        <a:rPr lang="en-AU" sz="1800" dirty="0">
                          <a:effectLst/>
                          <a:latin typeface="Gill Sans" charset="0"/>
                          <a:ea typeface="Gill Sans" charset="0"/>
                          <a:cs typeface="Gill Sans" charset="0"/>
                        </a:rPr>
                        <a:t>PRONOM &amp; DROID</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Library of Congress directory of digital formats</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Technical metadata extraction practice and tools such as JHOVE, JHOVE2</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National Library of New Zealand metadata extractor</a:t>
                      </a:r>
                      <a:endParaRPr lang="en-US" sz="2800" dirty="0">
                        <a:effectLst/>
                        <a:latin typeface="Gill Sans" charset="0"/>
                        <a:ea typeface="Gill Sans" charset="0"/>
                        <a:cs typeface="Gill Sans" charset="0"/>
                      </a:endParaRPr>
                    </a:p>
                    <a:p>
                      <a:pPr marL="342900" lvl="0" indent="-342900" algn="l">
                        <a:spcAft>
                          <a:spcPts val="0"/>
                        </a:spcAft>
                        <a:buFont typeface="Symbol" charset="2"/>
                        <a:buChar char=""/>
                      </a:pPr>
                      <a:r>
                        <a:rPr lang="en-AU" sz="1800" dirty="0">
                          <a:effectLst/>
                          <a:latin typeface="Gill Sans" charset="0"/>
                          <a:ea typeface="Gill Sans" charset="0"/>
                          <a:cs typeface="Gill Sans" charset="0"/>
                        </a:rPr>
                        <a:t>Apache </a:t>
                      </a:r>
                      <a:r>
                        <a:rPr lang="en-AU" sz="1800" dirty="0" err="1">
                          <a:effectLst/>
                          <a:latin typeface="Gill Sans" charset="0"/>
                          <a:ea typeface="Gill Sans" charset="0"/>
                          <a:cs typeface="Gill Sans" charset="0"/>
                        </a:rPr>
                        <a:t>Tika</a:t>
                      </a:r>
                      <a:endParaRPr lang="en-US" sz="2800" b="1" dirty="0">
                        <a:effectLst/>
                        <a:latin typeface="Gill Sans" charset="0"/>
                        <a:ea typeface="Gill Sans" charset="0"/>
                        <a:cs typeface="Gill Sans" charset="0"/>
                      </a:endParaRPr>
                    </a:p>
                  </a:txBody>
                  <a:tcPr marL="68580" marR="68580" marT="0" marB="0"/>
                </a:tc>
              </a:tr>
              <a:tr h="1247671">
                <a:tc>
                  <a:txBody>
                    <a:bodyPr/>
                    <a:lstStyle/>
                    <a:p>
                      <a:pPr algn="l">
                        <a:spcAft>
                          <a:spcPts val="0"/>
                        </a:spcAft>
                      </a:pPr>
                      <a:r>
                        <a:rPr lang="en-AU" sz="1600">
                          <a:effectLst/>
                          <a:latin typeface="Gill Sans" charset="0"/>
                          <a:ea typeface="Gill Sans" charset="0"/>
                          <a:cs typeface="Gill Sans" charset="0"/>
                        </a:rPr>
                        <a:t>Level(s) or Lens</a:t>
                      </a:r>
                      <a:endParaRPr lang="en-US" sz="2400" b="1">
                        <a:effectLst/>
                        <a:latin typeface="Gill Sans" charset="0"/>
                        <a:ea typeface="Gill Sans" charset="0"/>
                        <a:cs typeface="Gill Sans" charset="0"/>
                      </a:endParaRPr>
                    </a:p>
                  </a:txBody>
                  <a:tcPr marL="68580" marR="68580" marT="0" marB="0" anchor="ctr"/>
                </a:tc>
                <a:tc>
                  <a:txBody>
                    <a:bodyPr/>
                    <a:lstStyle/>
                    <a:p>
                      <a:pPr algn="l">
                        <a:spcAft>
                          <a:spcPts val="0"/>
                        </a:spcAft>
                      </a:pPr>
                      <a:r>
                        <a:rPr lang="en-AU" sz="1800" dirty="0">
                          <a:effectLst/>
                          <a:latin typeface="Gill Sans" charset="0"/>
                          <a:ea typeface="Gill Sans" charset="0"/>
                          <a:cs typeface="Gill Sans" charset="0"/>
                        </a:rPr>
                        <a:t>Level </a:t>
                      </a:r>
                      <a:r>
                        <a:rPr lang="en-AU" sz="1800" dirty="0" smtClean="0">
                          <a:effectLst/>
                          <a:latin typeface="Gill Sans" charset="0"/>
                          <a:ea typeface="Gill Sans" charset="0"/>
                          <a:cs typeface="Gill Sans" charset="0"/>
                        </a:rPr>
                        <a:t>2: applies data analysis and data modelling</a:t>
                      </a:r>
                      <a:endParaRPr lang="en-US" sz="2800" b="1" dirty="0" smtClean="0">
                        <a:effectLst/>
                        <a:latin typeface="Gill Sans" charset="0"/>
                        <a:ea typeface="Gill Sans" charset="0"/>
                        <a:cs typeface="Gill Sans" charset="0"/>
                      </a:endParaRPr>
                    </a:p>
                    <a:p>
                      <a:pPr algn="l">
                        <a:spcAft>
                          <a:spcPts val="0"/>
                        </a:spcAft>
                      </a:pPr>
                      <a:r>
                        <a:rPr lang="en-AU" sz="1800" dirty="0" smtClean="0">
                          <a:effectLst/>
                          <a:latin typeface="Gill Sans" charset="0"/>
                          <a:ea typeface="Gill Sans" charset="0"/>
                          <a:cs typeface="Gill Sans" charset="0"/>
                        </a:rPr>
                        <a:t>Level 3: </a:t>
                      </a:r>
                      <a:r>
                        <a:rPr lang="en-GB" sz="1800" dirty="0" smtClean="0">
                          <a:effectLst/>
                          <a:latin typeface="Gill Sans" charset="0"/>
                          <a:ea typeface="Gill Sans" charset="0"/>
                          <a:cs typeface="Gill Sans" charset="0"/>
                        </a:rPr>
                        <a:t>applies data analysis and data modelling; advises database engineers</a:t>
                      </a:r>
                      <a:endParaRPr lang="en-US" sz="2800" dirty="0">
                        <a:effectLst/>
                        <a:latin typeface="Gill Sans" charset="0"/>
                        <a:ea typeface="Gill Sans" charset="0"/>
                        <a:cs typeface="Gill Sans" charset="0"/>
                      </a:endParaRPr>
                    </a:p>
                    <a:p>
                      <a:pPr algn="l">
                        <a:spcAft>
                          <a:spcPts val="0"/>
                        </a:spcAft>
                      </a:pPr>
                      <a:r>
                        <a:rPr lang="en-AU" sz="1800" dirty="0">
                          <a:effectLst/>
                          <a:latin typeface="Gill Sans" charset="0"/>
                          <a:ea typeface="Gill Sans" charset="0"/>
                          <a:cs typeface="Gill Sans" charset="0"/>
                        </a:rPr>
                        <a:t>Level </a:t>
                      </a:r>
                      <a:r>
                        <a:rPr lang="en-AU" sz="1800" dirty="0" smtClean="0">
                          <a:effectLst/>
                          <a:latin typeface="Gill Sans" charset="0"/>
                          <a:ea typeface="Gill Sans" charset="0"/>
                          <a:cs typeface="Gill Sans" charset="0"/>
                        </a:rPr>
                        <a:t>4: investigates</a:t>
                      </a:r>
                      <a:r>
                        <a:rPr lang="en-AU" sz="1800" baseline="0" dirty="0" smtClean="0">
                          <a:effectLst/>
                          <a:latin typeface="Gill Sans" charset="0"/>
                          <a:ea typeface="Gill Sans" charset="0"/>
                          <a:cs typeface="Gill Sans" charset="0"/>
                        </a:rPr>
                        <a:t> data requirements, ensures compliance </a:t>
                      </a:r>
                    </a:p>
                    <a:p>
                      <a:pPr algn="l">
                        <a:spcAft>
                          <a:spcPts val="0"/>
                        </a:spcAft>
                      </a:pPr>
                      <a:r>
                        <a:rPr lang="en-AU" sz="1800" baseline="0" dirty="0" smtClean="0">
                          <a:effectLst/>
                          <a:latin typeface="Gill Sans" charset="0"/>
                          <a:ea typeface="Gill Sans" charset="0"/>
                          <a:cs typeface="Gill Sans" charset="0"/>
                        </a:rPr>
                        <a:t>Level 5: sets tools standards, manages investigations</a:t>
                      </a:r>
                      <a:endParaRPr lang="en-US" sz="2800" b="1" baseline="0" dirty="0" smtClean="0">
                        <a:effectLst/>
                        <a:latin typeface="Gill Sans" charset="0"/>
                        <a:ea typeface="Gill Sans" charset="0"/>
                        <a:cs typeface="Gill Sans" charset="0"/>
                      </a:endParaRPr>
                    </a:p>
                  </a:txBody>
                  <a:tcPr marL="68580" marR="68580" marT="0" marB="0"/>
                </a:tc>
                <a:tc>
                  <a:txBody>
                    <a:bodyPr/>
                    <a:lstStyle/>
                    <a:p>
                      <a:pPr algn="l">
                        <a:spcAft>
                          <a:spcPts val="0"/>
                        </a:spcAft>
                      </a:pPr>
                      <a:r>
                        <a:rPr lang="en-AU" sz="1800" dirty="0">
                          <a:effectLst/>
                          <a:latin typeface="Gill Sans" charset="0"/>
                          <a:ea typeface="Gill Sans" charset="0"/>
                          <a:cs typeface="Gill Sans" charset="0"/>
                        </a:rPr>
                        <a:t>Practitioner lens only (is able to)</a:t>
                      </a:r>
                      <a:endParaRPr lang="en-US" sz="2800" b="1" dirty="0">
                        <a:effectLst/>
                        <a:latin typeface="Gill Sans" charset="0"/>
                        <a:ea typeface="Gill Sans" charset="0"/>
                        <a:cs typeface="Gill Sans" charset="0"/>
                      </a:endParaRPr>
                    </a:p>
                  </a:txBody>
                  <a:tcPr marL="68580" marR="68580" marT="0" marB="0"/>
                </a:tc>
              </a:tr>
            </a:tbl>
          </a:graphicData>
        </a:graphic>
      </p:graphicFrame>
      <p:sp>
        <p:nvSpPr>
          <p:cNvPr id="5" name="TextBox 4"/>
          <p:cNvSpPr txBox="1"/>
          <p:nvPr/>
        </p:nvSpPr>
        <p:spPr>
          <a:xfrm>
            <a:off x="4422899" y="4120030"/>
            <a:ext cx="2769576" cy="646331"/>
          </a:xfrm>
          <a:prstGeom prst="rect">
            <a:avLst/>
          </a:prstGeom>
          <a:noFill/>
        </p:spPr>
        <p:txBody>
          <a:bodyPr wrap="square" rtlCol="0">
            <a:spAutoFit/>
          </a:bodyPr>
          <a:lstStyle/>
          <a:p>
            <a:r>
              <a:rPr lang="en-US" b="1" dirty="0" smtClean="0">
                <a:solidFill>
                  <a:srgbClr val="FF0000"/>
                </a:solidFill>
                <a:latin typeface="Gill Sans" charset="0"/>
                <a:ea typeface="Gill Sans" charset="0"/>
                <a:cs typeface="Gill Sans" charset="0"/>
              </a:rPr>
              <a:t>Lacking preservation planning</a:t>
            </a:r>
            <a:endParaRPr lang="en-US" b="1" dirty="0">
              <a:solidFill>
                <a:srgbClr val="FF0000"/>
              </a:solidFill>
              <a:latin typeface="Gill Sans" charset="0"/>
              <a:ea typeface="Gill Sans" charset="0"/>
              <a:cs typeface="Gill Sans" charset="0"/>
            </a:endParaRPr>
          </a:p>
        </p:txBody>
      </p:sp>
      <p:cxnSp>
        <p:nvCxnSpPr>
          <p:cNvPr id="7" name="Straight Arrow Connector 6"/>
          <p:cNvCxnSpPr/>
          <p:nvPr/>
        </p:nvCxnSpPr>
        <p:spPr>
          <a:xfrm flipH="1" flipV="1">
            <a:off x="3570418" y="4018317"/>
            <a:ext cx="640370" cy="45149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8651632" y="4514464"/>
            <a:ext cx="3458304" cy="369332"/>
          </a:xfrm>
          <a:prstGeom prst="rect">
            <a:avLst/>
          </a:prstGeom>
          <a:noFill/>
        </p:spPr>
        <p:txBody>
          <a:bodyPr wrap="square" rtlCol="0">
            <a:spAutoFit/>
          </a:bodyPr>
          <a:lstStyle/>
          <a:p>
            <a:r>
              <a:rPr lang="en-US" b="1" dirty="0" smtClean="0">
                <a:solidFill>
                  <a:srgbClr val="FF0000"/>
                </a:solidFill>
                <a:latin typeface="Gill Sans" charset="0"/>
                <a:ea typeface="Gill Sans" charset="0"/>
                <a:cs typeface="Gill Sans" charset="0"/>
              </a:rPr>
              <a:t>No data modelling (KIA 5.3) </a:t>
            </a:r>
            <a:endParaRPr lang="en-US" b="1" dirty="0">
              <a:solidFill>
                <a:srgbClr val="FF0000"/>
              </a:solidFill>
              <a:latin typeface="Gill Sans" charset="0"/>
              <a:ea typeface="Gill Sans" charset="0"/>
              <a:cs typeface="Gill Sans" charset="0"/>
            </a:endParaRPr>
          </a:p>
        </p:txBody>
      </p:sp>
      <p:cxnSp>
        <p:nvCxnSpPr>
          <p:cNvPr id="13" name="Straight Arrow Connector 12"/>
          <p:cNvCxnSpPr/>
          <p:nvPr/>
        </p:nvCxnSpPr>
        <p:spPr>
          <a:xfrm flipH="1" flipV="1">
            <a:off x="9788767" y="4018318"/>
            <a:ext cx="747346" cy="424877"/>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66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Findings - gaps</a:t>
            </a:r>
            <a:endParaRPr lang="en-US" sz="4800" dirty="0">
              <a:latin typeface="Perpetua" charset="0"/>
              <a:ea typeface="Perpetua" charset="0"/>
              <a:cs typeface="Perpetua"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86869045"/>
              </p:ext>
            </p:extLst>
          </p:nvPr>
        </p:nvGraphicFramePr>
        <p:xfrm>
          <a:off x="337038" y="1565031"/>
          <a:ext cx="11517924" cy="4906107"/>
        </p:xfrm>
        <a:graphic>
          <a:graphicData uri="http://schemas.openxmlformats.org/drawingml/2006/table">
            <a:tbl>
              <a:tblPr firstRow="1" bandRow="1">
                <a:tableStyleId>{2D5ABB26-0587-4C30-8999-92F81FD0307C}</a:tableStyleId>
              </a:tblPr>
              <a:tblGrid>
                <a:gridCol w="5870331"/>
                <a:gridCol w="5647593"/>
              </a:tblGrid>
              <a:tr h="616207">
                <a:tc>
                  <a:txBody>
                    <a:bodyPr/>
                    <a:lstStyle/>
                    <a:p>
                      <a:pPr algn="ctr"/>
                      <a:r>
                        <a:rPr lang="en-US" sz="2800" b="1" dirty="0" smtClean="0">
                          <a:latin typeface="Gill Sans" charset="0"/>
                          <a:ea typeface="Gill Sans" charset="0"/>
                          <a:cs typeface="Gill Sans" charset="0"/>
                        </a:rPr>
                        <a:t>DigCurV</a:t>
                      </a:r>
                      <a:endParaRPr lang="en-US" sz="2800" b="1" dirty="0">
                        <a:latin typeface="Gill Sans" charset="0"/>
                        <a:ea typeface="Gill Sans" charset="0"/>
                        <a:cs typeface="Gill Sans" charset="0"/>
                      </a:endParaRPr>
                    </a:p>
                  </a:txBody>
                  <a:tcPr anchor="ctr"/>
                </a:tc>
                <a:tc>
                  <a:txBody>
                    <a:bodyPr/>
                    <a:lstStyle/>
                    <a:p>
                      <a:pPr algn="ctr"/>
                      <a:r>
                        <a:rPr lang="en-US" sz="2800" b="1" dirty="0" smtClean="0">
                          <a:latin typeface="Gill Sans" charset="0"/>
                          <a:ea typeface="Gill Sans" charset="0"/>
                          <a:cs typeface="Gill Sans" charset="0"/>
                        </a:rPr>
                        <a:t>SFIA</a:t>
                      </a:r>
                      <a:r>
                        <a:rPr lang="en-US" sz="2800" b="1" baseline="0" dirty="0" smtClean="0">
                          <a:latin typeface="Gill Sans" charset="0"/>
                          <a:ea typeface="Gill Sans" charset="0"/>
                          <a:cs typeface="Gill Sans" charset="0"/>
                        </a:rPr>
                        <a:t> 6</a:t>
                      </a:r>
                      <a:endParaRPr lang="en-US" sz="2800" b="1" dirty="0">
                        <a:latin typeface="Gill Sans" charset="0"/>
                        <a:ea typeface="Gill Sans" charset="0"/>
                        <a:cs typeface="Gill Sans" charset="0"/>
                      </a:endParaRPr>
                    </a:p>
                  </a:txBody>
                  <a:tcPr anchor="ctr"/>
                </a:tc>
              </a:tr>
              <a:tr h="4289900">
                <a:tc>
                  <a:txBody>
                    <a:bodyPr/>
                    <a:lstStyle/>
                    <a:p>
                      <a:pPr marL="285750" indent="-285750">
                        <a:spcAft>
                          <a:spcPts val="600"/>
                        </a:spcAft>
                        <a:buFont typeface="Arial" charset="0"/>
                        <a:buChar char="•"/>
                      </a:pPr>
                      <a:r>
                        <a:rPr lang="en-US" sz="2400" dirty="0" smtClean="0">
                          <a:latin typeface="Gill Sans" charset="0"/>
                          <a:ea typeface="Gill Sans" charset="0"/>
                          <a:cs typeface="Gill Sans" charset="0"/>
                        </a:rPr>
                        <a:t>Framework</a:t>
                      </a:r>
                      <a:r>
                        <a:rPr lang="en-US" sz="2400" baseline="0" dirty="0" smtClean="0">
                          <a:latin typeface="Gill Sans" charset="0"/>
                          <a:ea typeface="Gill Sans" charset="0"/>
                          <a:cs typeface="Gill Sans" charset="0"/>
                        </a:rPr>
                        <a:t> does not consider IT specialist roles</a:t>
                      </a:r>
                    </a:p>
                    <a:p>
                      <a:pPr marL="285750" indent="-285750">
                        <a:spcAft>
                          <a:spcPts val="600"/>
                        </a:spcAft>
                        <a:buFont typeface="Arial" charset="0"/>
                        <a:buChar char="•"/>
                      </a:pPr>
                      <a:r>
                        <a:rPr lang="en-US" sz="2400" baseline="0" dirty="0" smtClean="0">
                          <a:latin typeface="Gill Sans" charset="0"/>
                          <a:ea typeface="Gill Sans" charset="0"/>
                          <a:cs typeface="Gill Sans" charset="0"/>
                        </a:rPr>
                        <a:t>Skills can be very vague &amp; not all of them have definitions to provide clarity</a:t>
                      </a:r>
                    </a:p>
                    <a:p>
                      <a:pPr marL="285750" indent="-285750">
                        <a:spcAft>
                          <a:spcPts val="600"/>
                        </a:spcAft>
                        <a:buFont typeface="Arial" charset="0"/>
                        <a:buChar char="•"/>
                      </a:pPr>
                      <a:r>
                        <a:rPr lang="en-US" sz="2400" baseline="0" dirty="0" smtClean="0">
                          <a:latin typeface="Gill Sans" charset="0"/>
                          <a:ea typeface="Gill Sans" charset="0"/>
                          <a:cs typeface="Gill Sans" charset="0"/>
                        </a:rPr>
                        <a:t>Progression pathways are not always clear</a:t>
                      </a:r>
                    </a:p>
                    <a:p>
                      <a:pPr marL="285750" indent="-285750">
                        <a:spcAft>
                          <a:spcPts val="600"/>
                        </a:spcAft>
                        <a:buFont typeface="Arial" charset="0"/>
                        <a:buChar char="•"/>
                      </a:pPr>
                      <a:r>
                        <a:rPr lang="en-US" sz="2400" baseline="0" dirty="0" smtClean="0">
                          <a:latin typeface="Gill Sans" charset="0"/>
                          <a:ea typeface="Gill Sans" charset="0"/>
                          <a:cs typeface="Gill Sans" charset="0"/>
                        </a:rPr>
                        <a:t>Lacks common personal qualities</a:t>
                      </a:r>
                    </a:p>
                    <a:p>
                      <a:pPr marL="742950" lvl="1" indent="-285750">
                        <a:spcAft>
                          <a:spcPts val="0"/>
                        </a:spcAft>
                        <a:buFont typeface="Arial" charset="0"/>
                        <a:buChar char="•"/>
                      </a:pPr>
                      <a:r>
                        <a:rPr lang="en-US" sz="2400" baseline="0" dirty="0" smtClean="0">
                          <a:latin typeface="Gill Sans" charset="0"/>
                          <a:ea typeface="Gill Sans" charset="0"/>
                          <a:cs typeface="Gill Sans" charset="0"/>
                        </a:rPr>
                        <a:t>Problem solving</a:t>
                      </a:r>
                    </a:p>
                    <a:p>
                      <a:pPr marL="742950" lvl="1" indent="-285750">
                        <a:spcAft>
                          <a:spcPts val="600"/>
                        </a:spcAft>
                        <a:buFont typeface="Arial" charset="0"/>
                        <a:buChar char="•"/>
                      </a:pPr>
                      <a:r>
                        <a:rPr lang="en-US" sz="2400" baseline="0" dirty="0" smtClean="0">
                          <a:latin typeface="Gill Sans" charset="0"/>
                          <a:ea typeface="Gill Sans" charset="0"/>
                          <a:cs typeface="Gill Sans" charset="0"/>
                        </a:rPr>
                        <a:t>Managing own learning &amp; development</a:t>
                      </a:r>
                    </a:p>
                    <a:p>
                      <a:pPr marL="285750" indent="-285750">
                        <a:spcAft>
                          <a:spcPts val="600"/>
                        </a:spcAft>
                        <a:buFont typeface="Arial" charset="0"/>
                        <a:buChar char="•"/>
                      </a:pPr>
                      <a:r>
                        <a:rPr lang="en-US" sz="2400" dirty="0" smtClean="0">
                          <a:latin typeface="Gill Sans" charset="0"/>
                          <a:ea typeface="Gill Sans" charset="0"/>
                          <a:cs typeface="Gill Sans" charset="0"/>
                        </a:rPr>
                        <a:t>Not regularly updated</a:t>
                      </a:r>
                      <a:endParaRPr lang="en-US" sz="2400" dirty="0">
                        <a:latin typeface="Gill Sans" charset="0"/>
                        <a:ea typeface="Gill Sans" charset="0"/>
                        <a:cs typeface="Gill Sans" charset="0"/>
                      </a:endParaRPr>
                    </a:p>
                  </a:txBody>
                  <a:tcPr/>
                </a:tc>
                <a:tc>
                  <a:txBody>
                    <a:bodyPr/>
                    <a:lstStyle/>
                    <a:p>
                      <a:pPr marL="285750" indent="-285750">
                        <a:spcAft>
                          <a:spcPts val="600"/>
                        </a:spcAft>
                        <a:buFont typeface="Arial" charset="0"/>
                        <a:buChar char="•"/>
                      </a:pPr>
                      <a:endParaRPr lang="en-US" sz="2400" kern="1200" baseline="0" dirty="0">
                        <a:solidFill>
                          <a:schemeClr val="tx1"/>
                        </a:solidFill>
                        <a:latin typeface="Gill Sans" charset="0"/>
                        <a:ea typeface="Gill Sans" charset="0"/>
                        <a:cs typeface="Gill Sans" charset="0"/>
                      </a:endParaRPr>
                    </a:p>
                  </a:txBody>
                  <a:tcPr/>
                </a:tc>
              </a:tr>
            </a:tbl>
          </a:graphicData>
        </a:graphic>
      </p:graphicFrame>
    </p:spTree>
    <p:extLst>
      <p:ext uri="{BB962C8B-B14F-4D97-AF65-F5344CB8AC3E}">
        <p14:creationId xmlns:p14="http://schemas.microsoft.com/office/powerpoint/2010/main" val="11300857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Findings - gaps</a:t>
            </a:r>
            <a:endParaRPr lang="en-US" sz="4800" dirty="0">
              <a:latin typeface="Perpetua" charset="0"/>
              <a:ea typeface="Perpetua" charset="0"/>
              <a:cs typeface="Perpetua"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52474129"/>
              </p:ext>
            </p:extLst>
          </p:nvPr>
        </p:nvGraphicFramePr>
        <p:xfrm>
          <a:off x="337038" y="1565031"/>
          <a:ext cx="11517924" cy="4906107"/>
        </p:xfrm>
        <a:graphic>
          <a:graphicData uri="http://schemas.openxmlformats.org/drawingml/2006/table">
            <a:tbl>
              <a:tblPr firstRow="1" bandRow="1">
                <a:tableStyleId>{2D5ABB26-0587-4C30-8999-92F81FD0307C}</a:tableStyleId>
              </a:tblPr>
              <a:tblGrid>
                <a:gridCol w="5870331"/>
                <a:gridCol w="5647593"/>
              </a:tblGrid>
              <a:tr h="616207">
                <a:tc>
                  <a:txBody>
                    <a:bodyPr/>
                    <a:lstStyle/>
                    <a:p>
                      <a:pPr algn="ctr"/>
                      <a:r>
                        <a:rPr lang="en-US" sz="2800" b="1" dirty="0" smtClean="0">
                          <a:latin typeface="Gill Sans" charset="0"/>
                          <a:ea typeface="Gill Sans" charset="0"/>
                          <a:cs typeface="Gill Sans" charset="0"/>
                        </a:rPr>
                        <a:t>DigCurV</a:t>
                      </a:r>
                      <a:endParaRPr lang="en-US" sz="2800" b="1" dirty="0">
                        <a:latin typeface="Gill Sans" charset="0"/>
                        <a:ea typeface="Gill Sans" charset="0"/>
                        <a:cs typeface="Gill Sans" charset="0"/>
                      </a:endParaRPr>
                    </a:p>
                  </a:txBody>
                  <a:tcPr anchor="ctr"/>
                </a:tc>
                <a:tc>
                  <a:txBody>
                    <a:bodyPr/>
                    <a:lstStyle/>
                    <a:p>
                      <a:pPr algn="ctr"/>
                      <a:r>
                        <a:rPr lang="en-US" sz="2800" b="1" dirty="0" smtClean="0">
                          <a:latin typeface="Gill Sans" charset="0"/>
                          <a:ea typeface="Gill Sans" charset="0"/>
                          <a:cs typeface="Gill Sans" charset="0"/>
                        </a:rPr>
                        <a:t>SFIA</a:t>
                      </a:r>
                      <a:r>
                        <a:rPr lang="en-US" sz="2800" b="1" baseline="0" dirty="0" smtClean="0">
                          <a:latin typeface="Gill Sans" charset="0"/>
                          <a:ea typeface="Gill Sans" charset="0"/>
                          <a:cs typeface="Gill Sans" charset="0"/>
                        </a:rPr>
                        <a:t> 6</a:t>
                      </a:r>
                      <a:endParaRPr lang="en-US" sz="2800" b="1" dirty="0">
                        <a:latin typeface="Gill Sans" charset="0"/>
                        <a:ea typeface="Gill Sans" charset="0"/>
                        <a:cs typeface="Gill Sans" charset="0"/>
                      </a:endParaRPr>
                    </a:p>
                  </a:txBody>
                  <a:tcPr anchor="ctr"/>
                </a:tc>
              </a:tr>
              <a:tr h="4289900">
                <a:tc>
                  <a:txBody>
                    <a:bodyPr/>
                    <a:lstStyle/>
                    <a:p>
                      <a:pPr marL="285750" indent="-285750">
                        <a:spcAft>
                          <a:spcPts val="600"/>
                        </a:spcAft>
                        <a:buFont typeface="Arial" charset="0"/>
                        <a:buChar char="•"/>
                      </a:pPr>
                      <a:r>
                        <a:rPr lang="en-US" sz="2400" dirty="0" smtClean="0">
                          <a:latin typeface="Gill Sans" charset="0"/>
                          <a:ea typeface="Gill Sans" charset="0"/>
                          <a:cs typeface="Gill Sans" charset="0"/>
                        </a:rPr>
                        <a:t>Framework</a:t>
                      </a:r>
                      <a:r>
                        <a:rPr lang="en-US" sz="2400" baseline="0" dirty="0" smtClean="0">
                          <a:latin typeface="Gill Sans" charset="0"/>
                          <a:ea typeface="Gill Sans" charset="0"/>
                          <a:cs typeface="Gill Sans" charset="0"/>
                        </a:rPr>
                        <a:t> does not consider IT specialist roles</a:t>
                      </a:r>
                    </a:p>
                    <a:p>
                      <a:pPr marL="285750" indent="-285750">
                        <a:spcAft>
                          <a:spcPts val="600"/>
                        </a:spcAft>
                        <a:buFont typeface="Arial" charset="0"/>
                        <a:buChar char="•"/>
                      </a:pPr>
                      <a:r>
                        <a:rPr lang="en-US" sz="2400" baseline="0" dirty="0" smtClean="0">
                          <a:latin typeface="Gill Sans" charset="0"/>
                          <a:ea typeface="Gill Sans" charset="0"/>
                          <a:cs typeface="Gill Sans" charset="0"/>
                        </a:rPr>
                        <a:t>Skills can be very vague &amp; not all of them have definitions to provide clarity</a:t>
                      </a:r>
                    </a:p>
                    <a:p>
                      <a:pPr marL="285750" indent="-285750">
                        <a:spcAft>
                          <a:spcPts val="600"/>
                        </a:spcAft>
                        <a:buFont typeface="Arial" charset="0"/>
                        <a:buChar char="•"/>
                      </a:pPr>
                      <a:r>
                        <a:rPr lang="en-US" sz="2400" baseline="0" dirty="0" smtClean="0">
                          <a:latin typeface="Gill Sans" charset="0"/>
                          <a:ea typeface="Gill Sans" charset="0"/>
                          <a:cs typeface="Gill Sans" charset="0"/>
                        </a:rPr>
                        <a:t>Progression pathways are not always clear</a:t>
                      </a:r>
                    </a:p>
                    <a:p>
                      <a:pPr marL="285750" indent="-285750">
                        <a:spcAft>
                          <a:spcPts val="600"/>
                        </a:spcAft>
                        <a:buFont typeface="Arial" charset="0"/>
                        <a:buChar char="•"/>
                      </a:pPr>
                      <a:r>
                        <a:rPr lang="en-US" sz="2400" baseline="0" dirty="0" smtClean="0">
                          <a:latin typeface="Gill Sans" charset="0"/>
                          <a:ea typeface="Gill Sans" charset="0"/>
                          <a:cs typeface="Gill Sans" charset="0"/>
                        </a:rPr>
                        <a:t>Lacks common personal qualities</a:t>
                      </a:r>
                    </a:p>
                    <a:p>
                      <a:pPr marL="742950" lvl="1" indent="-285750">
                        <a:spcAft>
                          <a:spcPts val="0"/>
                        </a:spcAft>
                        <a:buFont typeface="Arial" charset="0"/>
                        <a:buChar char="•"/>
                      </a:pPr>
                      <a:r>
                        <a:rPr lang="en-US" sz="2400" baseline="0" dirty="0" smtClean="0">
                          <a:latin typeface="Gill Sans" charset="0"/>
                          <a:ea typeface="Gill Sans" charset="0"/>
                          <a:cs typeface="Gill Sans" charset="0"/>
                        </a:rPr>
                        <a:t>Problem solving</a:t>
                      </a:r>
                    </a:p>
                    <a:p>
                      <a:pPr marL="742950" lvl="1" indent="-285750">
                        <a:spcAft>
                          <a:spcPts val="600"/>
                        </a:spcAft>
                        <a:buFont typeface="Arial" charset="0"/>
                        <a:buChar char="•"/>
                      </a:pPr>
                      <a:r>
                        <a:rPr lang="en-US" sz="2400" baseline="0" dirty="0" smtClean="0">
                          <a:latin typeface="Gill Sans" charset="0"/>
                          <a:ea typeface="Gill Sans" charset="0"/>
                          <a:cs typeface="Gill Sans" charset="0"/>
                        </a:rPr>
                        <a:t>Managing own learning &amp; development</a:t>
                      </a:r>
                    </a:p>
                    <a:p>
                      <a:pPr marL="285750" indent="-285750">
                        <a:spcAft>
                          <a:spcPts val="600"/>
                        </a:spcAft>
                        <a:buFont typeface="Arial" charset="0"/>
                        <a:buChar char="•"/>
                      </a:pPr>
                      <a:r>
                        <a:rPr lang="en-US" sz="2400" dirty="0" smtClean="0">
                          <a:latin typeface="Gill Sans" charset="0"/>
                          <a:ea typeface="Gill Sans" charset="0"/>
                          <a:cs typeface="Gill Sans" charset="0"/>
                        </a:rPr>
                        <a:t>Not regularly updated</a:t>
                      </a:r>
                      <a:endParaRPr lang="en-US" sz="2400" dirty="0">
                        <a:latin typeface="Gill Sans" charset="0"/>
                        <a:ea typeface="Gill Sans" charset="0"/>
                        <a:cs typeface="Gill Sans" charset="0"/>
                      </a:endParaRPr>
                    </a:p>
                  </a:txBody>
                  <a:tcPr/>
                </a:tc>
                <a:tc>
                  <a:txBody>
                    <a:bodyPr/>
                    <a:lstStyle/>
                    <a:p>
                      <a:pPr marL="285750" indent="-285750">
                        <a:spcAft>
                          <a:spcPts val="600"/>
                        </a:spcAft>
                        <a:buFont typeface="Arial" charset="0"/>
                        <a:buChar char="•"/>
                      </a:pPr>
                      <a:r>
                        <a:rPr lang="en-US" sz="2400" dirty="0" smtClean="0">
                          <a:latin typeface="Gill Sans" charset="0"/>
                          <a:ea typeface="Gill Sans" charset="0"/>
                          <a:cs typeface="Gill Sans" charset="0"/>
                        </a:rPr>
                        <a:t>Lacks specific references</a:t>
                      </a:r>
                      <a:r>
                        <a:rPr lang="en-US" sz="2400" baseline="0" dirty="0" smtClean="0">
                          <a:latin typeface="Gill Sans" charset="0"/>
                          <a:ea typeface="Gill Sans" charset="0"/>
                          <a:cs typeface="Gill Sans" charset="0"/>
                        </a:rPr>
                        <a:t> to digital preservation</a:t>
                      </a:r>
                    </a:p>
                    <a:p>
                      <a:pPr marL="285750" indent="-285750">
                        <a:spcAft>
                          <a:spcPts val="600"/>
                        </a:spcAft>
                        <a:buFont typeface="Arial" charset="0"/>
                        <a:buChar char="•"/>
                      </a:pPr>
                      <a:r>
                        <a:rPr lang="en-US" sz="2400" kern="1200" baseline="0" dirty="0" smtClean="0">
                          <a:solidFill>
                            <a:schemeClr val="tx1"/>
                          </a:solidFill>
                          <a:latin typeface="Gill Sans" charset="0"/>
                          <a:ea typeface="Gill Sans" charset="0"/>
                          <a:cs typeface="Gill Sans" charset="0"/>
                        </a:rPr>
                        <a:t>Data Management (DATM) skill only references managing in-house, in-use information</a:t>
                      </a:r>
                    </a:p>
                    <a:p>
                      <a:pPr marL="285750" indent="-285750">
                        <a:spcAft>
                          <a:spcPts val="600"/>
                        </a:spcAft>
                        <a:buFont typeface="Arial" charset="0"/>
                        <a:buChar char="•"/>
                      </a:pPr>
                      <a:r>
                        <a:rPr lang="en-US" sz="2400" kern="1200" baseline="0" dirty="0" smtClean="0">
                          <a:solidFill>
                            <a:schemeClr val="tx1"/>
                          </a:solidFill>
                          <a:latin typeface="Gill Sans" charset="0"/>
                          <a:ea typeface="Gill Sans" charset="0"/>
                          <a:cs typeface="Gill Sans" charset="0"/>
                        </a:rPr>
                        <a:t>No references to the management of collected data that will be used &amp; managed in a way different from creation</a:t>
                      </a:r>
                      <a:endParaRPr lang="en-US" sz="2400" kern="1200" baseline="0" dirty="0">
                        <a:solidFill>
                          <a:schemeClr val="tx1"/>
                        </a:solidFill>
                        <a:latin typeface="Gill Sans" charset="0"/>
                        <a:ea typeface="Gill Sans" charset="0"/>
                        <a:cs typeface="Gill Sans" charset="0"/>
                      </a:endParaRPr>
                    </a:p>
                  </a:txBody>
                  <a:tcPr/>
                </a:tc>
              </a:tr>
            </a:tbl>
          </a:graphicData>
        </a:graphic>
      </p:graphicFrame>
    </p:spTree>
    <p:extLst>
      <p:ext uri="{BB962C8B-B14F-4D97-AF65-F5344CB8AC3E}">
        <p14:creationId xmlns:p14="http://schemas.microsoft.com/office/powerpoint/2010/main" val="20621748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rotWithShape="1">
          <a:blip r:embed="rId3">
            <a:extLst>
              <a:ext uri="{28A0092B-C50C-407E-A947-70E740481C1C}">
                <a14:useLocalDpi xmlns:a14="http://schemas.microsoft.com/office/drawing/2010/main" val="0"/>
              </a:ext>
            </a:extLst>
          </a:blip>
          <a:srcRect l="10665"/>
          <a:stretch/>
        </p:blipFill>
        <p:spPr>
          <a:xfrm>
            <a:off x="0" y="0"/>
            <a:ext cx="12192000" cy="6858000"/>
          </a:xfrm>
          <a:prstGeom prst="rect">
            <a:avLst/>
          </a:prstGeom>
        </p:spPr>
      </p:pic>
      <p:sp>
        <p:nvSpPr>
          <p:cNvPr id="2" name="Title 1"/>
          <p:cNvSpPr>
            <a:spLocks noGrp="1"/>
          </p:cNvSpPr>
          <p:nvPr>
            <p:ph type="ctrTitle"/>
          </p:nvPr>
        </p:nvSpPr>
        <p:spPr>
          <a:xfrm>
            <a:off x="1524000" y="893763"/>
            <a:ext cx="9144000" cy="2387600"/>
          </a:xfrm>
        </p:spPr>
        <p:txBody>
          <a:bodyPr>
            <a:normAutofit/>
          </a:bodyPr>
          <a:lstStyle/>
          <a:p>
            <a:r>
              <a:rPr lang="en-US" sz="7200" dirty="0" smtClean="0">
                <a:latin typeface="Perpetua" charset="0"/>
                <a:ea typeface="Perpetua" charset="0"/>
                <a:cs typeface="Perpetua" charset="0"/>
              </a:rPr>
              <a:t>So what can we do?</a:t>
            </a:r>
            <a:endParaRPr lang="en-US" sz="7200" dirty="0">
              <a:latin typeface="Perpetua" charset="0"/>
              <a:ea typeface="Perpetua" charset="0"/>
              <a:cs typeface="Perpetua" charset="0"/>
            </a:endParaRPr>
          </a:p>
        </p:txBody>
      </p:sp>
    </p:spTree>
    <p:extLst>
      <p:ext uri="{BB962C8B-B14F-4D97-AF65-F5344CB8AC3E}">
        <p14:creationId xmlns:p14="http://schemas.microsoft.com/office/powerpoint/2010/main" val="1543192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Changes to DigCurV</a:t>
            </a:r>
            <a:endParaRPr lang="en-US" sz="4800" dirty="0">
              <a:latin typeface="Perpetua" charset="0"/>
              <a:ea typeface="Perpetua" charset="0"/>
              <a:cs typeface="Perpetua"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05087395"/>
              </p:ext>
            </p:extLst>
          </p:nvPr>
        </p:nvGraphicFramePr>
        <p:xfrm>
          <a:off x="838200" y="1512276"/>
          <a:ext cx="10515600" cy="5152293"/>
        </p:xfrm>
        <a:graphic>
          <a:graphicData uri="http://schemas.openxmlformats.org/drawingml/2006/table">
            <a:tbl>
              <a:tblPr firstRow="1" firstCol="1" bandRow="1">
                <a:tableStyleId>{5C22544A-7EE6-4342-B048-85BDC9FD1C3A}</a:tableStyleId>
              </a:tblPr>
              <a:tblGrid>
                <a:gridCol w="3756767"/>
                <a:gridCol w="3378854"/>
                <a:gridCol w="3379979"/>
              </a:tblGrid>
              <a:tr h="598571">
                <a:tc>
                  <a:txBody>
                    <a:bodyPr/>
                    <a:lstStyle/>
                    <a:p>
                      <a:pPr algn="l">
                        <a:spcAft>
                          <a:spcPts val="0"/>
                        </a:spcAft>
                      </a:pPr>
                      <a:r>
                        <a:rPr lang="en-AU" sz="1800">
                          <a:effectLst/>
                          <a:latin typeface="Gill Sans" charset="0"/>
                          <a:ea typeface="Gill Sans" charset="0"/>
                          <a:cs typeface="Gill Sans" charset="0"/>
                        </a:rPr>
                        <a:t>DigCurV skill descriptor</a:t>
                      </a:r>
                      <a:endParaRPr lang="en-US" sz="2800" b="1">
                        <a:effectLst/>
                        <a:latin typeface="Gill Sans" charset="0"/>
                        <a:ea typeface="Gill Sans" charset="0"/>
                        <a:cs typeface="Gill Sans" charset="0"/>
                      </a:endParaRPr>
                    </a:p>
                  </a:txBody>
                  <a:tcPr marL="68580" marR="68580" marT="0" marB="0" anchor="ctr"/>
                </a:tc>
                <a:tc>
                  <a:txBody>
                    <a:bodyPr/>
                    <a:lstStyle/>
                    <a:p>
                      <a:pPr algn="l">
                        <a:spcAft>
                          <a:spcPts val="0"/>
                        </a:spcAft>
                      </a:pPr>
                      <a:r>
                        <a:rPr lang="en-AU" sz="1800">
                          <a:effectLst/>
                          <a:latin typeface="Gill Sans" charset="0"/>
                          <a:ea typeface="Gill Sans" charset="0"/>
                          <a:cs typeface="Gill Sans" charset="0"/>
                        </a:rPr>
                        <a:t>Current Practitioner Lens level</a:t>
                      </a:r>
                      <a:endParaRPr lang="en-US" sz="2800" b="1">
                        <a:effectLst/>
                        <a:latin typeface="Gill Sans" charset="0"/>
                        <a:ea typeface="Gill Sans" charset="0"/>
                        <a:cs typeface="Gill Sans" charset="0"/>
                      </a:endParaRPr>
                    </a:p>
                  </a:txBody>
                  <a:tcPr marL="68580" marR="68580" marT="0" marB="0" anchor="ctr"/>
                </a:tc>
                <a:tc>
                  <a:txBody>
                    <a:bodyPr/>
                    <a:lstStyle/>
                    <a:p>
                      <a:pPr algn="l">
                        <a:spcAft>
                          <a:spcPts val="0"/>
                        </a:spcAft>
                      </a:pPr>
                      <a:r>
                        <a:rPr lang="en-AU" sz="1800">
                          <a:effectLst/>
                          <a:latin typeface="Gill Sans" charset="0"/>
                          <a:ea typeface="Gill Sans" charset="0"/>
                          <a:cs typeface="Gill Sans" charset="0"/>
                        </a:rPr>
                        <a:t>Proposed Practitioner – Technical Lens level</a:t>
                      </a:r>
                      <a:endParaRPr lang="en-US" sz="2800" b="1">
                        <a:effectLst/>
                        <a:latin typeface="Gill Sans" charset="0"/>
                        <a:ea typeface="Gill Sans" charset="0"/>
                        <a:cs typeface="Gill Sans" charset="0"/>
                      </a:endParaRPr>
                    </a:p>
                  </a:txBody>
                  <a:tcPr marL="68580" marR="68580" marT="0" marB="0" anchor="ctr"/>
                </a:tc>
              </a:tr>
              <a:tr h="1064129">
                <a:tc>
                  <a:txBody>
                    <a:bodyPr/>
                    <a:lstStyle/>
                    <a:p>
                      <a:pPr algn="l">
                        <a:spcAft>
                          <a:spcPts val="0"/>
                        </a:spcAft>
                      </a:pPr>
                      <a:r>
                        <a:rPr lang="en-AU" sz="2000" b="0">
                          <a:effectLst/>
                          <a:latin typeface="Gill Sans" charset="0"/>
                          <a:ea typeface="Gill Sans" charset="0"/>
                          <a:cs typeface="Gill Sans" charset="0"/>
                        </a:rPr>
                        <a:t>KIA 4.2: how to support information access and sharing</a:t>
                      </a:r>
                      <a:endParaRPr lang="en-US" sz="3200" b="0">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a:effectLst/>
                          <a:latin typeface="Gill Sans" charset="0"/>
                          <a:ea typeface="Gill Sans" charset="0"/>
                          <a:cs typeface="Gill Sans" charset="0"/>
                        </a:rPr>
                        <a:t>Understands</a:t>
                      </a:r>
                      <a:endParaRPr lang="en-US" sz="3200" b="1">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a:effectLst/>
                          <a:latin typeface="Gill Sans" charset="0"/>
                          <a:ea typeface="Gill Sans" charset="0"/>
                          <a:cs typeface="Gill Sans" charset="0"/>
                        </a:rPr>
                        <a:t>Is able to</a:t>
                      </a:r>
                      <a:endParaRPr lang="en-US" sz="3200" b="1">
                        <a:effectLst/>
                        <a:latin typeface="Gill Sans" charset="0"/>
                        <a:ea typeface="Gill Sans" charset="0"/>
                        <a:cs typeface="Gill Sans" charset="0"/>
                      </a:endParaRPr>
                    </a:p>
                  </a:txBody>
                  <a:tcPr marL="68580" marR="68580" marT="0" marB="0" anchor="ctr"/>
                </a:tc>
              </a:tr>
              <a:tr h="897858">
                <a:tc>
                  <a:txBody>
                    <a:bodyPr/>
                    <a:lstStyle/>
                    <a:p>
                      <a:pPr algn="l">
                        <a:spcAft>
                          <a:spcPts val="0"/>
                        </a:spcAft>
                      </a:pPr>
                      <a:r>
                        <a:rPr lang="en-AU" sz="2000" b="0">
                          <a:effectLst/>
                          <a:latin typeface="Gill Sans" charset="0"/>
                          <a:ea typeface="Gill Sans" charset="0"/>
                          <a:cs typeface="Gill Sans" charset="0"/>
                        </a:rPr>
                        <a:t>KIA 2.3: articulate benefits and long-term value of collections</a:t>
                      </a:r>
                      <a:endParaRPr lang="en-US" sz="3200" b="0">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dirty="0">
                          <a:effectLst/>
                          <a:latin typeface="Gill Sans" charset="0"/>
                          <a:ea typeface="Gill Sans" charset="0"/>
                          <a:cs typeface="Gill Sans" charset="0"/>
                        </a:rPr>
                        <a:t>Is able to</a:t>
                      </a:r>
                      <a:endParaRPr lang="en-US" sz="3200" b="1" dirty="0">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a:effectLst/>
                          <a:latin typeface="Gill Sans" charset="0"/>
                          <a:ea typeface="Gill Sans" charset="0"/>
                          <a:cs typeface="Gill Sans" charset="0"/>
                        </a:rPr>
                        <a:t>Is aware of</a:t>
                      </a:r>
                      <a:endParaRPr lang="en-US" sz="3200" b="1">
                        <a:effectLst/>
                        <a:latin typeface="Gill Sans" charset="0"/>
                        <a:ea typeface="Gill Sans" charset="0"/>
                        <a:cs typeface="Gill Sans" charset="0"/>
                      </a:endParaRPr>
                    </a:p>
                  </a:txBody>
                  <a:tcPr marL="68580" marR="68580" marT="0" marB="0" anchor="ctr"/>
                </a:tc>
              </a:tr>
              <a:tr h="977876">
                <a:tc>
                  <a:txBody>
                    <a:bodyPr/>
                    <a:lstStyle/>
                    <a:p>
                      <a:pPr algn="l">
                        <a:spcAft>
                          <a:spcPts val="0"/>
                        </a:spcAft>
                      </a:pPr>
                      <a:r>
                        <a:rPr lang="en-AU" sz="2000" b="0">
                          <a:effectLst/>
                          <a:latin typeface="Gill Sans" charset="0"/>
                          <a:ea typeface="Gill Sans" charset="0"/>
                          <a:cs typeface="Gill Sans" charset="0"/>
                        </a:rPr>
                        <a:t>MQA3.11: plan and implement sound staff training and development</a:t>
                      </a:r>
                      <a:endParaRPr lang="en-US" sz="3200" b="0">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dirty="0">
                          <a:effectLst/>
                          <a:latin typeface="Gill Sans" charset="0"/>
                          <a:ea typeface="Gill Sans" charset="0"/>
                          <a:cs typeface="Gill Sans" charset="0"/>
                        </a:rPr>
                        <a:t>(Manager lens only)</a:t>
                      </a:r>
                      <a:endParaRPr lang="en-US" sz="3200" b="1" dirty="0">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a:effectLst/>
                          <a:latin typeface="Gill Sans" charset="0"/>
                          <a:ea typeface="Gill Sans" charset="0"/>
                          <a:cs typeface="Gill Sans" charset="0"/>
                        </a:rPr>
                        <a:t>Is able to</a:t>
                      </a:r>
                      <a:endParaRPr lang="en-US" sz="3200" b="1">
                        <a:effectLst/>
                        <a:latin typeface="Gill Sans" charset="0"/>
                        <a:ea typeface="Gill Sans" charset="0"/>
                        <a:cs typeface="Gill Sans" charset="0"/>
                      </a:endParaRPr>
                    </a:p>
                  </a:txBody>
                  <a:tcPr marL="68580" marR="68580" marT="0" marB="0" anchor="ctr"/>
                </a:tc>
              </a:tr>
              <a:tr h="716001">
                <a:tc>
                  <a:txBody>
                    <a:bodyPr/>
                    <a:lstStyle/>
                    <a:p>
                      <a:pPr algn="l">
                        <a:spcAft>
                          <a:spcPts val="0"/>
                        </a:spcAft>
                      </a:pPr>
                      <a:r>
                        <a:rPr lang="en-AU" sz="2000" b="0">
                          <a:effectLst/>
                          <a:latin typeface="Gill Sans" charset="0"/>
                          <a:ea typeface="Gill Sans" charset="0"/>
                          <a:cs typeface="Gill Sans" charset="0"/>
                        </a:rPr>
                        <a:t>KIA 5.3: database types and structures</a:t>
                      </a:r>
                      <a:endParaRPr lang="en-US" sz="3200" b="0">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a:effectLst/>
                          <a:latin typeface="Gill Sans" charset="0"/>
                          <a:ea typeface="Gill Sans" charset="0"/>
                          <a:cs typeface="Gill Sans" charset="0"/>
                        </a:rPr>
                        <a:t>Understands</a:t>
                      </a:r>
                      <a:endParaRPr lang="en-US" sz="3200" b="1">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a:effectLst/>
                          <a:latin typeface="Gill Sans" charset="0"/>
                          <a:ea typeface="Gill Sans" charset="0"/>
                          <a:cs typeface="Gill Sans" charset="0"/>
                        </a:rPr>
                        <a:t>Is able to (create &amp; manage)</a:t>
                      </a:r>
                      <a:endParaRPr lang="en-US" sz="3200" b="1">
                        <a:effectLst/>
                        <a:latin typeface="Gill Sans" charset="0"/>
                        <a:ea typeface="Gill Sans" charset="0"/>
                        <a:cs typeface="Gill Sans" charset="0"/>
                      </a:endParaRPr>
                    </a:p>
                  </a:txBody>
                  <a:tcPr marL="68580" marR="68580" marT="0" marB="0" anchor="ctr"/>
                </a:tc>
              </a:tr>
              <a:tr h="897858">
                <a:tc>
                  <a:txBody>
                    <a:bodyPr/>
                    <a:lstStyle/>
                    <a:p>
                      <a:pPr algn="l">
                        <a:spcAft>
                          <a:spcPts val="0"/>
                        </a:spcAft>
                      </a:pPr>
                      <a:r>
                        <a:rPr lang="en-AU" sz="2000" b="0" dirty="0">
                          <a:effectLst/>
                          <a:latin typeface="Gill Sans" charset="0"/>
                          <a:ea typeface="Gill Sans" charset="0"/>
                          <a:cs typeface="Gill Sans" charset="0"/>
                        </a:rPr>
                        <a:t>PQ 2.9: communication protocols for designated community</a:t>
                      </a:r>
                      <a:endParaRPr lang="en-US" sz="3200" b="0" dirty="0">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a:effectLst/>
                          <a:latin typeface="Gill Sans" charset="0"/>
                          <a:ea typeface="Gill Sans" charset="0"/>
                          <a:cs typeface="Gill Sans" charset="0"/>
                        </a:rPr>
                        <a:t>Understands</a:t>
                      </a:r>
                      <a:endParaRPr lang="en-US" sz="3200" b="1">
                        <a:effectLst/>
                        <a:latin typeface="Gill Sans" charset="0"/>
                        <a:ea typeface="Gill Sans" charset="0"/>
                        <a:cs typeface="Gill Sans" charset="0"/>
                      </a:endParaRPr>
                    </a:p>
                  </a:txBody>
                  <a:tcPr marL="68580" marR="68580" marT="0" marB="0" anchor="ctr"/>
                </a:tc>
                <a:tc>
                  <a:txBody>
                    <a:bodyPr/>
                    <a:lstStyle/>
                    <a:p>
                      <a:pPr algn="ctr">
                        <a:spcAft>
                          <a:spcPts val="0"/>
                        </a:spcAft>
                      </a:pPr>
                      <a:r>
                        <a:rPr lang="en-AU" sz="2000" dirty="0">
                          <a:effectLst/>
                          <a:latin typeface="Gill Sans" charset="0"/>
                          <a:ea typeface="Gill Sans" charset="0"/>
                          <a:cs typeface="Gill Sans" charset="0"/>
                        </a:rPr>
                        <a:t>Is able to (initiate &amp; apply)</a:t>
                      </a:r>
                      <a:endParaRPr lang="en-US" sz="3200" b="1" dirty="0">
                        <a:effectLst/>
                        <a:latin typeface="Gill Sans" charset="0"/>
                        <a:ea typeface="Gill Sans" charset="0"/>
                        <a:cs typeface="Gill Sans" charset="0"/>
                      </a:endParaRPr>
                    </a:p>
                  </a:txBody>
                  <a:tcPr marL="68580" marR="68580" marT="0" marB="0" anchor="ctr"/>
                </a:tc>
              </a:tr>
            </a:tbl>
          </a:graphicData>
        </a:graphic>
      </p:graphicFrame>
    </p:spTree>
    <p:extLst>
      <p:ext uri="{BB962C8B-B14F-4D97-AF65-F5344CB8AC3E}">
        <p14:creationId xmlns:p14="http://schemas.microsoft.com/office/powerpoint/2010/main" val="12416597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SFIA 7 consultation phase</a:t>
            </a:r>
            <a:endParaRPr lang="en-US" sz="4800" dirty="0">
              <a:latin typeface="Perpetua" charset="0"/>
              <a:ea typeface="Perpetua" charset="0"/>
              <a:cs typeface="Perpetua"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127081" y="1567595"/>
            <a:ext cx="9937838" cy="4956297"/>
          </a:xfrm>
        </p:spPr>
      </p:pic>
    </p:spTree>
    <p:extLst>
      <p:ext uri="{BB962C8B-B14F-4D97-AF65-F5344CB8AC3E}">
        <p14:creationId xmlns:p14="http://schemas.microsoft.com/office/powerpoint/2010/main" val="6865830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9276" y="83772"/>
            <a:ext cx="11377247" cy="1325563"/>
          </a:xfrm>
        </p:spPr>
        <p:txBody>
          <a:bodyPr>
            <a:normAutofit/>
          </a:bodyPr>
          <a:lstStyle/>
          <a:p>
            <a:pPr algn="ctr"/>
            <a:r>
              <a:rPr lang="en-US" sz="4800" dirty="0" smtClean="0">
                <a:latin typeface="Perpetua" charset="0"/>
                <a:ea typeface="Perpetua" charset="0"/>
                <a:cs typeface="Perpetua" charset="0"/>
              </a:rPr>
              <a:t>Improving job descriptions</a:t>
            </a:r>
            <a:endParaRPr lang="en-US" sz="4800" dirty="0">
              <a:latin typeface="Perpetua" charset="0"/>
              <a:ea typeface="Perpetua" charset="0"/>
              <a:cs typeface="Perpetua"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69444817"/>
              </p:ext>
            </p:extLst>
          </p:nvPr>
        </p:nvGraphicFramePr>
        <p:xfrm>
          <a:off x="369277" y="1251073"/>
          <a:ext cx="11377246" cy="5353374"/>
        </p:xfrm>
        <a:graphic>
          <a:graphicData uri="http://schemas.openxmlformats.org/drawingml/2006/table">
            <a:tbl>
              <a:tblPr firstRow="1" firstCol="1" bandRow="1">
                <a:tableStyleId>{5C22544A-7EE6-4342-B048-85BDC9FD1C3A}</a:tableStyleId>
              </a:tblPr>
              <a:tblGrid>
                <a:gridCol w="1232484"/>
                <a:gridCol w="2728913"/>
                <a:gridCol w="2435561"/>
                <a:gridCol w="1601121"/>
                <a:gridCol w="1601121"/>
                <a:gridCol w="1778046"/>
              </a:tblGrid>
              <a:tr h="511118">
                <a:tc>
                  <a:txBody>
                    <a:bodyPr/>
                    <a:lstStyle/>
                    <a:p>
                      <a:pPr algn="l">
                        <a:spcAft>
                          <a:spcPts val="0"/>
                        </a:spcAft>
                      </a:pPr>
                      <a:r>
                        <a:rPr lang="en-AU" sz="1800" dirty="0">
                          <a:effectLst/>
                        </a:rPr>
                        <a:t>Sample number</a:t>
                      </a:r>
                      <a:endParaRPr lang="en-US" sz="2800" b="1" dirty="0">
                        <a:effectLst/>
                        <a:latin typeface="Arial" charset="0"/>
                        <a:ea typeface="Times New Roman" charset="0"/>
                        <a:cs typeface="Times New Roman" charset="0"/>
                      </a:endParaRPr>
                    </a:p>
                  </a:txBody>
                  <a:tcPr marL="68580" marR="68580" marT="0" marB="0"/>
                </a:tc>
                <a:tc>
                  <a:txBody>
                    <a:bodyPr/>
                    <a:lstStyle/>
                    <a:p>
                      <a:pPr algn="l">
                        <a:spcAft>
                          <a:spcPts val="0"/>
                        </a:spcAft>
                      </a:pPr>
                      <a:r>
                        <a:rPr lang="en-AU" sz="1800" dirty="0">
                          <a:effectLst/>
                        </a:rPr>
                        <a:t>Does it mention digital preservation?</a:t>
                      </a:r>
                      <a:endParaRPr lang="en-US" sz="2800" b="1" dirty="0">
                        <a:effectLst/>
                        <a:latin typeface="Arial" charset="0"/>
                        <a:ea typeface="Times New Roman" charset="0"/>
                        <a:cs typeface="Times New Roman" charset="0"/>
                      </a:endParaRPr>
                    </a:p>
                  </a:txBody>
                  <a:tcPr marL="68580" marR="68580" marT="0" marB="0"/>
                </a:tc>
                <a:tc>
                  <a:txBody>
                    <a:bodyPr/>
                    <a:lstStyle/>
                    <a:p>
                      <a:pPr algn="l">
                        <a:spcAft>
                          <a:spcPts val="0"/>
                        </a:spcAft>
                      </a:pPr>
                      <a:r>
                        <a:rPr lang="en-AU" sz="1800">
                          <a:effectLst/>
                        </a:rPr>
                        <a:t>In institutional background?</a:t>
                      </a:r>
                      <a:endParaRPr lang="en-US" sz="2800" b="1">
                        <a:effectLst/>
                        <a:latin typeface="Arial" charset="0"/>
                        <a:ea typeface="Times New Roman" charset="0"/>
                        <a:cs typeface="Times New Roman" charset="0"/>
                      </a:endParaRPr>
                    </a:p>
                  </a:txBody>
                  <a:tcPr marL="68580" marR="68580" marT="0" marB="0"/>
                </a:tc>
                <a:tc>
                  <a:txBody>
                    <a:bodyPr/>
                    <a:lstStyle/>
                    <a:p>
                      <a:pPr algn="l">
                        <a:spcAft>
                          <a:spcPts val="0"/>
                        </a:spcAft>
                      </a:pPr>
                      <a:r>
                        <a:rPr lang="en-AU" sz="1800" dirty="0">
                          <a:effectLst/>
                        </a:rPr>
                        <a:t>In selection criteria?</a:t>
                      </a:r>
                      <a:endParaRPr lang="en-US" sz="2800" b="1" dirty="0">
                        <a:effectLst/>
                        <a:latin typeface="Arial" charset="0"/>
                        <a:ea typeface="Times New Roman" charset="0"/>
                        <a:cs typeface="Times New Roman" charset="0"/>
                      </a:endParaRPr>
                    </a:p>
                  </a:txBody>
                  <a:tcPr marL="68580" marR="68580" marT="0" marB="0"/>
                </a:tc>
                <a:tc>
                  <a:txBody>
                    <a:bodyPr/>
                    <a:lstStyle/>
                    <a:p>
                      <a:pPr algn="just">
                        <a:spcAft>
                          <a:spcPts val="0"/>
                        </a:spcAft>
                      </a:pPr>
                      <a:r>
                        <a:rPr lang="en-AU" sz="1800">
                          <a:effectLst/>
                        </a:rPr>
                        <a:t>Required criteria?</a:t>
                      </a:r>
                      <a:endParaRPr lang="en-US" sz="2800" b="1">
                        <a:effectLst/>
                        <a:latin typeface="Arial" charset="0"/>
                        <a:ea typeface="Times New Roman" charset="0"/>
                        <a:cs typeface="Times New Roman" charset="0"/>
                      </a:endParaRPr>
                    </a:p>
                  </a:txBody>
                  <a:tcPr marL="68580" marR="68580" marT="0" marB="0"/>
                </a:tc>
                <a:tc>
                  <a:txBody>
                    <a:bodyPr/>
                    <a:lstStyle/>
                    <a:p>
                      <a:pPr algn="l">
                        <a:spcAft>
                          <a:spcPts val="0"/>
                        </a:spcAft>
                      </a:pPr>
                      <a:r>
                        <a:rPr lang="en-AU" sz="1800" dirty="0">
                          <a:effectLst/>
                        </a:rPr>
                        <a:t>Desired criteria?</a:t>
                      </a:r>
                      <a:endParaRPr lang="en-US" sz="2800" b="1" dirty="0">
                        <a:effectLst/>
                        <a:latin typeface="Arial" charset="0"/>
                        <a:ea typeface="Times New Roman" charset="0"/>
                        <a:cs typeface="Times New Roman" charset="0"/>
                      </a:endParaRPr>
                    </a:p>
                  </a:txBody>
                  <a:tcPr marL="68580" marR="68580" marT="0" marB="0"/>
                </a:tc>
              </a:tr>
              <a:tr h="198768">
                <a:tc>
                  <a:txBody>
                    <a:bodyPr/>
                    <a:lstStyle/>
                    <a:p>
                      <a:pPr algn="ctr">
                        <a:spcAft>
                          <a:spcPts val="0"/>
                        </a:spcAft>
                      </a:pPr>
                      <a:r>
                        <a:rPr lang="en-AU" sz="1400" dirty="0">
                          <a:effectLst/>
                        </a:rPr>
                        <a:t>1</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dirty="0">
                        <a:effectLst/>
                        <a:latin typeface="Calibri"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dirty="0">
                        <a:effectLst/>
                        <a:latin typeface="Calibri"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r>
              <a:tr h="198768">
                <a:tc>
                  <a:txBody>
                    <a:bodyPr/>
                    <a:lstStyle/>
                    <a:p>
                      <a:pPr algn="ctr">
                        <a:spcAft>
                          <a:spcPts val="0"/>
                        </a:spcAft>
                      </a:pPr>
                      <a:r>
                        <a:rPr lang="en-AU" sz="1400" dirty="0">
                          <a:effectLst/>
                        </a:rPr>
                        <a:t>2</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3</a:t>
                      </a:r>
                      <a:endParaRPr lang="en-US" sz="1400" b="1">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4</a:t>
                      </a:r>
                      <a:endParaRPr lang="en-US" sz="1400" b="1">
                        <a:effectLst/>
                        <a:latin typeface="Arial" charset="0"/>
                        <a:ea typeface="Times New Roman" charset="0"/>
                        <a:cs typeface="Times New Roman"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5</a:t>
                      </a:r>
                      <a:endParaRPr lang="en-US" sz="1400" b="1">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6</a:t>
                      </a:r>
                      <a:endParaRPr lang="en-US" sz="1400" b="1">
                        <a:effectLst/>
                        <a:latin typeface="Arial" charset="0"/>
                        <a:ea typeface="Times New Roman" charset="0"/>
                        <a:cs typeface="Times New Roman"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7</a:t>
                      </a:r>
                      <a:endParaRPr lang="en-US" sz="1400" b="1">
                        <a:effectLst/>
                        <a:latin typeface="Arial" charset="0"/>
                        <a:ea typeface="Times New Roman" charset="0"/>
                        <a:cs typeface="Times New Roman"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8</a:t>
                      </a:r>
                      <a:endParaRPr lang="en-US" sz="1400" b="1">
                        <a:effectLst/>
                        <a:latin typeface="Arial" charset="0"/>
                        <a:ea typeface="Times New Roman" charset="0"/>
                        <a:cs typeface="Times New Roman"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9</a:t>
                      </a:r>
                      <a:endParaRPr lang="en-US" sz="1400" b="1">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10</a:t>
                      </a:r>
                      <a:endParaRPr lang="en-US" sz="1400" b="1">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r>
              <a:tr h="198768">
                <a:tc>
                  <a:txBody>
                    <a:bodyPr/>
                    <a:lstStyle/>
                    <a:p>
                      <a:pPr algn="ctr">
                        <a:spcAft>
                          <a:spcPts val="0"/>
                        </a:spcAft>
                      </a:pPr>
                      <a:r>
                        <a:rPr lang="en-AU" sz="1400">
                          <a:effectLst/>
                        </a:rPr>
                        <a:t>11</a:t>
                      </a:r>
                      <a:endParaRPr lang="en-US" sz="1400" b="1">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dirty="0">
                        <a:effectLst/>
                        <a:latin typeface="Calibri" charset="0"/>
                      </a:endParaRPr>
                    </a:p>
                  </a:txBody>
                  <a:tcPr marL="68580" marR="68580" marT="0" marB="0"/>
                </a:tc>
                <a:tc>
                  <a:txBody>
                    <a:bodyPr/>
                    <a:lstStyle/>
                    <a:p>
                      <a:endParaRPr lang="en-US" sz="140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r>
              <a:tr h="198768">
                <a:tc>
                  <a:txBody>
                    <a:bodyPr/>
                    <a:lstStyle/>
                    <a:p>
                      <a:pPr algn="ctr">
                        <a:spcAft>
                          <a:spcPts val="0"/>
                        </a:spcAft>
                      </a:pPr>
                      <a:r>
                        <a:rPr lang="en-AU" sz="1400">
                          <a:effectLst/>
                        </a:rPr>
                        <a:t>12</a:t>
                      </a:r>
                      <a:endParaRPr lang="en-US" sz="1400" b="1">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r>
              <a:tr h="198768">
                <a:tc>
                  <a:txBody>
                    <a:bodyPr/>
                    <a:lstStyle/>
                    <a:p>
                      <a:pPr algn="ctr">
                        <a:spcAft>
                          <a:spcPts val="0"/>
                        </a:spcAft>
                      </a:pPr>
                      <a:r>
                        <a:rPr lang="en-AU" sz="1400" dirty="0">
                          <a:effectLst/>
                        </a:rPr>
                        <a:t>13</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dirty="0">
                        <a:effectLst/>
                        <a:latin typeface="Calibri" charset="0"/>
                      </a:endParaRPr>
                    </a:p>
                  </a:txBody>
                  <a:tcPr marL="68580" marR="68580" marT="0" marB="0"/>
                </a:tc>
              </a:tr>
              <a:tr h="198768">
                <a:tc>
                  <a:txBody>
                    <a:bodyPr/>
                    <a:lstStyle/>
                    <a:p>
                      <a:pPr algn="ctr">
                        <a:spcAft>
                          <a:spcPts val="0"/>
                        </a:spcAft>
                      </a:pPr>
                      <a:r>
                        <a:rPr lang="en-AU" sz="1400">
                          <a:effectLst/>
                        </a:rPr>
                        <a:t>14</a:t>
                      </a:r>
                      <a:endParaRPr lang="en-US" sz="1400" b="1">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r>
                        <a:rPr lang="en-AU" sz="1400" dirty="0">
                          <a:effectLst/>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endParaRPr lang="en-US" sz="140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c>
                  <a:txBody>
                    <a:bodyPr/>
                    <a:lstStyle/>
                    <a:p>
                      <a:endParaRPr lang="en-US" sz="1400" dirty="0">
                        <a:effectLst/>
                        <a:latin typeface="Calibri" charset="0"/>
                      </a:endParaRPr>
                    </a:p>
                  </a:txBody>
                  <a:tcPr marL="68580" marR="68580" marT="0" marB="0"/>
                </a:tc>
              </a:tr>
              <a:tr h="267389">
                <a:tc>
                  <a:txBody>
                    <a:bodyPr/>
                    <a:lstStyle/>
                    <a:p>
                      <a:pPr algn="ctr">
                        <a:spcAft>
                          <a:spcPts val="0"/>
                        </a:spcAft>
                      </a:pPr>
                      <a:r>
                        <a:rPr lang="en-US" sz="1400" b="1" dirty="0" smtClean="0">
                          <a:effectLst/>
                          <a:latin typeface="Arial" charset="0"/>
                          <a:ea typeface="Times New Roman" charset="0"/>
                          <a:cs typeface="Times New Roman" charset="0"/>
                        </a:rPr>
                        <a:t>15</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r>
              <a:tr h="267389">
                <a:tc>
                  <a:txBody>
                    <a:bodyPr/>
                    <a:lstStyle/>
                    <a:p>
                      <a:pPr algn="ctr">
                        <a:spcAft>
                          <a:spcPts val="0"/>
                        </a:spcAft>
                      </a:pPr>
                      <a:r>
                        <a:rPr lang="en-US" sz="1400" b="1" dirty="0" smtClean="0">
                          <a:effectLst/>
                          <a:latin typeface="Arial" charset="0"/>
                          <a:ea typeface="Times New Roman" charset="0"/>
                          <a:cs typeface="Times New Roman" charset="0"/>
                        </a:rPr>
                        <a:t>16</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r>
              <a:tr h="267389">
                <a:tc>
                  <a:txBody>
                    <a:bodyPr/>
                    <a:lstStyle/>
                    <a:p>
                      <a:pPr algn="ctr">
                        <a:spcAft>
                          <a:spcPts val="0"/>
                        </a:spcAft>
                      </a:pPr>
                      <a:r>
                        <a:rPr lang="en-US" sz="1400" b="1" dirty="0" smtClean="0">
                          <a:effectLst/>
                          <a:latin typeface="Arial" charset="0"/>
                          <a:ea typeface="Times New Roman" charset="0"/>
                          <a:cs typeface="Times New Roman" charset="0"/>
                        </a:rPr>
                        <a:t>17</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US" sz="1400" b="1" dirty="0" smtClean="0">
                          <a:effectLst/>
                          <a:latin typeface="Arial" charset="0"/>
                          <a:ea typeface="Times New Roman" charset="0"/>
                          <a:cs typeface="Times New Roman" charset="0"/>
                        </a:rPr>
                        <a:t>x</a:t>
                      </a:r>
                      <a:endParaRPr lang="en-US" sz="1400" b="1" dirty="0">
                        <a:effectLst/>
                        <a:latin typeface="Arial" charset="0"/>
                        <a:ea typeface="Times New Roman" charset="0"/>
                        <a:cs typeface="Times New Roman" charset="0"/>
                      </a:endParaRPr>
                    </a:p>
                  </a:txBody>
                  <a:tcPr marL="68580" marR="68580" marT="0" marB="0">
                    <a:solidFill>
                      <a:schemeClr val="tx1"/>
                    </a:solidFill>
                  </a:tcPr>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r>
              <a:tr h="267389">
                <a:tc>
                  <a:txBody>
                    <a:bodyPr/>
                    <a:lstStyle/>
                    <a:p>
                      <a:pPr algn="ctr">
                        <a:spcAft>
                          <a:spcPts val="0"/>
                        </a:spcAft>
                      </a:pPr>
                      <a:r>
                        <a:rPr lang="en-US" sz="1400" b="1" dirty="0" smtClean="0">
                          <a:effectLst/>
                          <a:latin typeface="Arial" charset="0"/>
                          <a:ea typeface="Times New Roman" charset="0"/>
                          <a:cs typeface="Times New Roman" charset="0"/>
                        </a:rPr>
                        <a:t>18</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r>
              <a:tr h="267389">
                <a:tc>
                  <a:txBody>
                    <a:bodyPr/>
                    <a:lstStyle/>
                    <a:p>
                      <a:pPr algn="ctr">
                        <a:spcAft>
                          <a:spcPts val="0"/>
                        </a:spcAft>
                      </a:pPr>
                      <a:r>
                        <a:rPr lang="en-US" sz="1400" b="1" dirty="0" smtClean="0">
                          <a:effectLst/>
                          <a:latin typeface="Arial" charset="0"/>
                          <a:ea typeface="Times New Roman" charset="0"/>
                          <a:cs typeface="Times New Roman" charset="0"/>
                        </a:rPr>
                        <a:t>19</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lnB w="12700" cmpd="sng">
                      <a:noFill/>
                    </a:lnB>
                  </a:tcPr>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r>
              <a:tr h="267389">
                <a:tc>
                  <a:txBody>
                    <a:bodyPr/>
                    <a:lstStyle/>
                    <a:p>
                      <a:pPr algn="ctr">
                        <a:spcAft>
                          <a:spcPts val="0"/>
                        </a:spcAft>
                      </a:pPr>
                      <a:r>
                        <a:rPr lang="en-US" sz="1400" b="1" dirty="0" smtClean="0">
                          <a:effectLst/>
                          <a:latin typeface="Arial" charset="0"/>
                          <a:ea typeface="Times New Roman" charset="0"/>
                          <a:cs typeface="Times New Roman" charset="0"/>
                        </a:rPr>
                        <a:t>20</a:t>
                      </a:r>
                      <a:endParaRPr lang="en-US" sz="1400" b="1" dirty="0">
                        <a:effectLst/>
                        <a:latin typeface="Arial" charset="0"/>
                        <a:ea typeface="Times New Roman" charset="0"/>
                        <a:cs typeface="Times New Roman" charset="0"/>
                      </a:endParaRPr>
                    </a:p>
                  </a:txBody>
                  <a:tcPr marL="68580" marR="68580" marT="0" marB="0">
                    <a:lnR w="12700" cmpd="sng">
                      <a:noFill/>
                    </a:lnR>
                  </a:tcPr>
                </a:tc>
                <a:tc>
                  <a:txBody>
                    <a:bodyPr/>
                    <a:lstStyle/>
                    <a:p>
                      <a:pPr algn="ctr">
                        <a:spcAft>
                          <a:spcPts val="0"/>
                        </a:spcAft>
                      </a:pPr>
                      <a:r>
                        <a:rPr lang="en-US" sz="1400" b="1" dirty="0" smtClean="0">
                          <a:effectLst/>
                          <a:latin typeface="Arial" charset="0"/>
                          <a:ea typeface="Times New Roman" charset="0"/>
                          <a:cs typeface="Times New Roman" charset="0"/>
                        </a:rPr>
                        <a:t>x</a:t>
                      </a:r>
                      <a:endParaRPr lang="en-US" sz="1400" b="1" dirty="0">
                        <a:effectLst/>
                        <a:latin typeface="Arial" charset="0"/>
                        <a:ea typeface="Times New Roman" charset="0"/>
                        <a:cs typeface="Times New Roman"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lnL w="12700" cmpd="sng">
                      <a:noFill/>
                    </a:lnL>
                  </a:tcPr>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endParaRPr lang="en-US" sz="1400" b="1" dirty="0">
                        <a:effectLst/>
                        <a:latin typeface="Arial" charset="0"/>
                        <a:ea typeface="Times New Roman" charset="0"/>
                        <a:cs typeface="Times New Roman" charset="0"/>
                      </a:endParaRPr>
                    </a:p>
                  </a:txBody>
                  <a:tcPr marL="68580" marR="68580" marT="0" marB="0"/>
                </a:tc>
              </a:tr>
              <a:tr h="198768">
                <a:tc>
                  <a:txBody>
                    <a:bodyPr/>
                    <a:lstStyle/>
                    <a:p>
                      <a:pPr algn="ctr">
                        <a:spcAft>
                          <a:spcPts val="0"/>
                        </a:spcAft>
                      </a:pPr>
                      <a:r>
                        <a:rPr lang="en-AU" sz="1400" dirty="0">
                          <a:effectLst/>
                        </a:rPr>
                        <a:t>Total</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smtClean="0">
                          <a:effectLst/>
                        </a:rPr>
                        <a:t>12</a:t>
                      </a:r>
                    </a:p>
                  </a:txBody>
                  <a:tcPr marL="68580" marR="68580" marT="0" marB="0">
                    <a:lnT w="12700" cmpd="sng">
                      <a:noFill/>
                    </a:lnT>
                  </a:tcPr>
                </a:tc>
                <a:tc>
                  <a:txBody>
                    <a:bodyPr/>
                    <a:lstStyle/>
                    <a:p>
                      <a:pPr algn="ctr">
                        <a:spcAft>
                          <a:spcPts val="0"/>
                        </a:spcAft>
                      </a:pPr>
                      <a:r>
                        <a:rPr lang="en-AU" sz="1400" dirty="0">
                          <a:effectLst/>
                        </a:rPr>
                        <a:t>8</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4</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2</a:t>
                      </a:r>
                      <a:endParaRPr lang="en-US" sz="1400" b="1" dirty="0">
                        <a:effectLst/>
                        <a:latin typeface="Arial" charset="0"/>
                        <a:ea typeface="Times New Roman" charset="0"/>
                        <a:cs typeface="Times New Roman" charset="0"/>
                      </a:endParaRPr>
                    </a:p>
                  </a:txBody>
                  <a:tcPr marL="68580" marR="68580" marT="0" marB="0"/>
                </a:tc>
                <a:tc>
                  <a:txBody>
                    <a:bodyPr/>
                    <a:lstStyle/>
                    <a:p>
                      <a:pPr algn="ctr">
                        <a:spcAft>
                          <a:spcPts val="0"/>
                        </a:spcAft>
                      </a:pPr>
                      <a:r>
                        <a:rPr lang="en-AU" sz="1400" dirty="0">
                          <a:effectLst/>
                        </a:rPr>
                        <a:t>2</a:t>
                      </a:r>
                      <a:endParaRPr lang="en-US" sz="1400" b="1" dirty="0">
                        <a:effectLst/>
                        <a:latin typeface="Arial" charset="0"/>
                        <a:ea typeface="Times New Roman" charset="0"/>
                        <a:cs typeface="Times New Roman" charset="0"/>
                      </a:endParaRPr>
                    </a:p>
                  </a:txBody>
                  <a:tcPr marL="68580" marR="68580" marT="0" marB="0"/>
                </a:tc>
              </a:tr>
            </a:tbl>
          </a:graphicData>
        </a:graphic>
      </p:graphicFrame>
    </p:spTree>
    <p:extLst>
      <p:ext uri="{BB962C8B-B14F-4D97-AF65-F5344CB8AC3E}">
        <p14:creationId xmlns:p14="http://schemas.microsoft.com/office/powerpoint/2010/main" val="20342679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A5C0B5">
            <a:alpha val="70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latin typeface="Perpetua" charset="0"/>
                <a:ea typeface="Perpetua" charset="0"/>
                <a:cs typeface="Perpetua" charset="0"/>
              </a:rPr>
              <a:t>Higher education courses</a:t>
            </a:r>
            <a:endParaRPr lang="en-US" sz="4800" dirty="0">
              <a:latin typeface="Perpetua" charset="0"/>
              <a:ea typeface="Perpetua" charset="0"/>
              <a:cs typeface="Perpetua" charset="0"/>
            </a:endParaRPr>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36154" y="1438763"/>
            <a:ext cx="7998091" cy="5167431"/>
          </a:xfrm>
        </p:spPr>
      </p:pic>
      <p:sp>
        <p:nvSpPr>
          <p:cNvPr id="8" name="TextBox 7"/>
          <p:cNvSpPr txBox="1"/>
          <p:nvPr/>
        </p:nvSpPr>
        <p:spPr>
          <a:xfrm>
            <a:off x="10234245" y="6344584"/>
            <a:ext cx="1720343" cy="261610"/>
          </a:xfrm>
          <a:prstGeom prst="rect">
            <a:avLst/>
          </a:prstGeom>
          <a:noFill/>
        </p:spPr>
        <p:txBody>
          <a:bodyPr wrap="none" rtlCol="0">
            <a:spAutoFit/>
          </a:bodyPr>
          <a:lstStyle/>
          <a:p>
            <a:r>
              <a:rPr lang="en-US" sz="1100" dirty="0" smtClean="0">
                <a:latin typeface="Gill Sans" charset="0"/>
                <a:ea typeface="Gill Sans" charset="0"/>
                <a:cs typeface="Gill Sans" charset="0"/>
              </a:rPr>
              <a:t>Image source: </a:t>
            </a:r>
            <a:r>
              <a:rPr lang="en-US" sz="1100" dirty="0" err="1" smtClean="0">
                <a:latin typeface="Gill Sans" charset="0"/>
                <a:ea typeface="Gill Sans" charset="0"/>
                <a:cs typeface="Gill Sans" charset="0"/>
              </a:rPr>
              <a:t>Freepik.com</a:t>
            </a:r>
            <a:endParaRPr lang="en-US" sz="1100" dirty="0">
              <a:latin typeface="Gill Sans" charset="0"/>
              <a:ea typeface="Gill Sans" charset="0"/>
              <a:cs typeface="Gill Sans" charset="0"/>
            </a:endParaRPr>
          </a:p>
        </p:txBody>
      </p:sp>
    </p:spTree>
    <p:extLst>
      <p:ext uri="{BB962C8B-B14F-4D97-AF65-F5344CB8AC3E}">
        <p14:creationId xmlns:p14="http://schemas.microsoft.com/office/powerpoint/2010/main" val="6038869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10665"/>
          <a:stretch/>
        </p:blipFill>
        <p:spPr>
          <a:xfrm>
            <a:off x="0" y="0"/>
            <a:ext cx="12192000" cy="6858000"/>
          </a:xfrm>
        </p:spPr>
      </p:pic>
      <p:sp>
        <p:nvSpPr>
          <p:cNvPr id="2" name="Title 1"/>
          <p:cNvSpPr>
            <a:spLocks noGrp="1"/>
          </p:cNvSpPr>
          <p:nvPr>
            <p:ph type="title"/>
          </p:nvPr>
        </p:nvSpPr>
        <p:spPr>
          <a:xfrm>
            <a:off x="838200" y="-228600"/>
            <a:ext cx="10515600" cy="4677508"/>
          </a:xfrm>
        </p:spPr>
        <p:txBody>
          <a:bodyPr>
            <a:normAutofit/>
          </a:bodyPr>
          <a:lstStyle/>
          <a:p>
            <a:r>
              <a:rPr lang="en-US" dirty="0" smtClean="0">
                <a:latin typeface="Perpetua" charset="0"/>
                <a:ea typeface="Perpetua" charset="0"/>
                <a:cs typeface="Perpetua" charset="0"/>
              </a:rPr>
              <a:t>How do you think we can get IT specialists </a:t>
            </a:r>
            <a:r>
              <a:rPr lang="en-US" dirty="0" smtClean="0">
                <a:latin typeface="Perpetua" charset="0"/>
                <a:ea typeface="Perpetua" charset="0"/>
                <a:cs typeface="Perpetua" charset="0"/>
              </a:rPr>
              <a:t>the necessary skills </a:t>
            </a:r>
            <a:r>
              <a:rPr lang="en-US" dirty="0" smtClean="0">
                <a:latin typeface="Perpetua" charset="0"/>
                <a:ea typeface="Perpetua" charset="0"/>
                <a:cs typeface="Perpetua" charset="0"/>
              </a:rPr>
              <a:t>to ready them for digital preservation activities? </a:t>
            </a:r>
            <a:br>
              <a:rPr lang="en-US" dirty="0" smtClean="0">
                <a:latin typeface="Perpetua" charset="0"/>
                <a:ea typeface="Perpetua" charset="0"/>
                <a:cs typeface="Perpetua" charset="0"/>
              </a:rPr>
            </a:br>
            <a:r>
              <a:rPr lang="en-US" dirty="0">
                <a:latin typeface="Perpetua" charset="0"/>
                <a:ea typeface="Perpetua" charset="0"/>
                <a:cs typeface="Perpetua" charset="0"/>
              </a:rPr>
              <a:t/>
            </a:r>
            <a:br>
              <a:rPr lang="en-US" dirty="0">
                <a:latin typeface="Perpetua" charset="0"/>
                <a:ea typeface="Perpetua" charset="0"/>
                <a:cs typeface="Perpetua" charset="0"/>
              </a:rPr>
            </a:br>
            <a:r>
              <a:rPr lang="en-US" dirty="0" smtClean="0">
                <a:latin typeface="Perpetua" charset="0"/>
                <a:ea typeface="Perpetua" charset="0"/>
                <a:cs typeface="Perpetua" charset="0"/>
              </a:rPr>
              <a:t>And how do you think we can give librarians the IT skills for digital preservation?</a:t>
            </a:r>
            <a:endParaRPr lang="en-US" dirty="0">
              <a:latin typeface="Perpetua" charset="0"/>
              <a:ea typeface="Perpetua" charset="0"/>
              <a:cs typeface="Perpetua" charset="0"/>
            </a:endParaRPr>
          </a:p>
        </p:txBody>
      </p:sp>
    </p:spTree>
    <p:extLst>
      <p:ext uri="{BB962C8B-B14F-4D97-AF65-F5344CB8AC3E}">
        <p14:creationId xmlns:p14="http://schemas.microsoft.com/office/powerpoint/2010/main" val="8004483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A5C0B5">
            <a:alpha val="62000"/>
          </a:srgb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6600" dirty="0" smtClean="0">
                <a:latin typeface="Perpetua" charset="0"/>
                <a:ea typeface="Perpetua" charset="0"/>
                <a:cs typeface="Perpetua" charset="0"/>
              </a:rPr>
              <a:t>Thank you:</a:t>
            </a:r>
            <a:br>
              <a:rPr lang="en-US" sz="6600" dirty="0" smtClean="0">
                <a:latin typeface="Perpetua" charset="0"/>
                <a:ea typeface="Perpetua" charset="0"/>
                <a:cs typeface="Perpetua" charset="0"/>
              </a:rPr>
            </a:br>
            <a:r>
              <a:rPr lang="en-US" sz="6600" dirty="0" smtClean="0">
                <a:latin typeface="Perpetua" charset="0"/>
                <a:ea typeface="Perpetua" charset="0"/>
                <a:cs typeface="Perpetua" charset="0"/>
              </a:rPr>
              <a:t>Any questions?</a:t>
            </a:r>
            <a:r>
              <a:rPr lang="en-US" dirty="0" smtClean="0">
                <a:latin typeface="Century Gothic" charset="0"/>
                <a:ea typeface="Century Gothic" charset="0"/>
                <a:cs typeface="Century Gothic" charset="0"/>
              </a:rPr>
              <a:t/>
            </a:r>
            <a:br>
              <a:rPr lang="en-US" dirty="0" smtClean="0">
                <a:latin typeface="Century Gothic" charset="0"/>
                <a:ea typeface="Century Gothic" charset="0"/>
                <a:cs typeface="Century Gothic" charset="0"/>
              </a:rPr>
            </a:br>
            <a:endParaRPr lang="en-US" dirty="0">
              <a:latin typeface="Century Gothic" charset="0"/>
              <a:ea typeface="Century Gothic" charset="0"/>
              <a:cs typeface="Century Gothic" charset="0"/>
            </a:endParaRPr>
          </a:p>
        </p:txBody>
      </p:sp>
      <p:sp>
        <p:nvSpPr>
          <p:cNvPr id="5" name="Text Placeholder 4"/>
          <p:cNvSpPr>
            <a:spLocks noGrp="1"/>
          </p:cNvSpPr>
          <p:nvPr>
            <p:ph type="body" idx="1"/>
          </p:nvPr>
        </p:nvSpPr>
        <p:spPr/>
        <p:txBody>
          <a:bodyPr>
            <a:normAutofit/>
          </a:bodyPr>
          <a:lstStyle/>
          <a:p>
            <a:r>
              <a:rPr lang="en-US" sz="2800" dirty="0" smtClean="0">
                <a:latin typeface="Gill Sans" charset="0"/>
                <a:ea typeface="Gill Sans" charset="0"/>
                <a:cs typeface="Gill Sans" charset="0"/>
                <a:hlinkClick r:id="rId3"/>
              </a:rPr>
              <a:t>Sarah.mason@bodleian.ox.ac.uk</a:t>
            </a:r>
            <a:endParaRPr lang="en-US" sz="2800" dirty="0" smtClean="0">
              <a:latin typeface="Gill Sans" charset="0"/>
              <a:ea typeface="Gill Sans" charset="0"/>
              <a:cs typeface="Gill Sans" charset="0"/>
            </a:endParaRPr>
          </a:p>
          <a:p>
            <a:r>
              <a:rPr lang="en-US" sz="2800" dirty="0" smtClean="0">
                <a:solidFill>
                  <a:schemeClr val="tx1"/>
                </a:solidFill>
                <a:latin typeface="Gill Sans" charset="0"/>
                <a:ea typeface="Gill Sans" charset="0"/>
                <a:cs typeface="Gill Sans" charset="0"/>
              </a:rPr>
              <a:t>@</a:t>
            </a:r>
            <a:r>
              <a:rPr lang="en-US" sz="2800" dirty="0" err="1" smtClean="0">
                <a:solidFill>
                  <a:schemeClr val="tx1"/>
                </a:solidFill>
                <a:latin typeface="Gill Sans" charset="0"/>
                <a:ea typeface="Gill Sans" charset="0"/>
                <a:cs typeface="Gill Sans" charset="0"/>
              </a:rPr>
              <a:t>DigitallySarah</a:t>
            </a:r>
            <a:r>
              <a:rPr lang="en-US" sz="2800" dirty="0" smtClean="0">
                <a:solidFill>
                  <a:schemeClr val="tx1"/>
                </a:solidFill>
                <a:latin typeface="Gill Sans" charset="0"/>
                <a:ea typeface="Gill Sans" charset="0"/>
                <a:cs typeface="Gill Sans" charset="0"/>
              </a:rPr>
              <a:t> @BDLSS #DP0C</a:t>
            </a:r>
          </a:p>
          <a:p>
            <a:r>
              <a:rPr lang="en-US" sz="2800" dirty="0" smtClean="0">
                <a:latin typeface="Gill Sans" charset="0"/>
                <a:ea typeface="Gill Sans" charset="0"/>
                <a:cs typeface="Gill Sans" charset="0"/>
                <a:hlinkClick r:id="rId4"/>
              </a:rPr>
              <a:t>www.dpoc.ac.uk</a:t>
            </a:r>
            <a:r>
              <a:rPr lang="en-US" sz="2800" dirty="0" smtClean="0">
                <a:latin typeface="Gill Sans" charset="0"/>
                <a:ea typeface="Gill Sans" charset="0"/>
                <a:cs typeface="Gill Sans" charset="0"/>
              </a:rPr>
              <a:t> </a:t>
            </a:r>
            <a:endParaRPr lang="en-US" sz="2800" dirty="0">
              <a:latin typeface="Gill Sans" charset="0"/>
              <a:ea typeface="Gill Sans" charset="0"/>
              <a:cs typeface="Gill Sans" charset="0"/>
            </a:endParaRPr>
          </a:p>
        </p:txBody>
      </p:sp>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l="11776" b="10670"/>
          <a:stretch/>
        </p:blipFill>
        <p:spPr>
          <a:xfrm>
            <a:off x="10044332" y="5443591"/>
            <a:ext cx="2349305" cy="1414409"/>
          </a:xfrm>
          <a:prstGeom prst="rect">
            <a:avLst/>
          </a:prstGeom>
        </p:spPr>
      </p:pic>
    </p:spTree>
    <p:extLst>
      <p:ext uri="{BB962C8B-B14F-4D97-AF65-F5344CB8AC3E}">
        <p14:creationId xmlns:p14="http://schemas.microsoft.com/office/powerpoint/2010/main" val="14574794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12103</TotalTime>
  <Words>4220</Words>
  <Application>Microsoft Macintosh PowerPoint</Application>
  <PresentationFormat>Widescreen</PresentationFormat>
  <Paragraphs>439</Paragraphs>
  <Slides>27</Slides>
  <Notes>27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Calibri</vt:lpstr>
      <vt:lpstr>Calibri Light</vt:lpstr>
      <vt:lpstr>Century Gothic</vt:lpstr>
      <vt:lpstr>Gill Sans</vt:lpstr>
      <vt:lpstr>ＭＳ Ｐゴシック</vt:lpstr>
      <vt:lpstr>Perpetua</vt:lpstr>
      <vt:lpstr>Symbol</vt:lpstr>
      <vt:lpstr>Times New Roman</vt:lpstr>
      <vt:lpstr>Arial</vt:lpstr>
      <vt:lpstr>Office Theme</vt:lpstr>
      <vt:lpstr>Skills for IT specialists in digital preservation: a fourth lens for DigCurV?</vt:lpstr>
      <vt:lpstr>PowerPoint Presentation</vt:lpstr>
      <vt:lpstr>PowerPoint Presentation</vt:lpstr>
      <vt:lpstr>What I am going to cover today</vt:lpstr>
      <vt:lpstr>Digital Preservation at Oxford and Cambridge (DPOC) project</vt:lpstr>
      <vt:lpstr>DPOC project outcomes</vt:lpstr>
      <vt:lpstr>DPOC project phases</vt:lpstr>
      <vt:lpstr>Research goal – Phase 1</vt:lpstr>
      <vt:lpstr>DigCurV curriculum Framework</vt:lpstr>
      <vt:lpstr>PowerPoint Presentation</vt:lpstr>
      <vt:lpstr>But what about IT staff?  Does DigCurV work for them?</vt:lpstr>
      <vt:lpstr>Job  descriptions </vt:lpstr>
      <vt:lpstr>DigCurV for IT skills</vt:lpstr>
      <vt:lpstr>DigCurV for IT skills</vt:lpstr>
      <vt:lpstr>If not DigCurV then what?</vt:lpstr>
      <vt:lpstr>SFIA 6 Framework</vt:lpstr>
      <vt:lpstr>Comparing the Frameworks</vt:lpstr>
      <vt:lpstr>Comparing the Frameworks</vt:lpstr>
      <vt:lpstr>Findings - gaps</vt:lpstr>
      <vt:lpstr>Findings - gaps</vt:lpstr>
      <vt:lpstr>So what can we do?</vt:lpstr>
      <vt:lpstr>Changes to DigCurV</vt:lpstr>
      <vt:lpstr>SFIA 7 consultation phase</vt:lpstr>
      <vt:lpstr>Improving job descriptions</vt:lpstr>
      <vt:lpstr>Higher education courses</vt:lpstr>
      <vt:lpstr>How do you think we can get IT specialists the necessary skills to ready them for digital preservation activities?   And how do you think we can give librarians the IT skills for digital preservation?</vt:lpstr>
      <vt:lpstr>Thank you: Any questions? </vt:lpstr>
    </vt:vector>
  </TitlesOfParts>
  <Company/>
  <LinksUpToDate>false</LinksUpToDate>
  <SharedDoc>false</SharedDoc>
  <HyperlinksChanged>false</HyperlinksChanged>
  <AppVersion>15.0024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Skill so IT specialists in digital preservation: a fourth lens for DigCurV?</dc:title>
  <dc:creator>Sarah Mason</dc:creator>
  <cp:lastModifiedBy>Sarah Mason</cp:lastModifiedBy>
  <cp:revision>70</cp:revision>
  <dcterms:created xsi:type="dcterms:W3CDTF">2018-01-31T13:56:03Z</dcterms:created>
  <dcterms:modified xsi:type="dcterms:W3CDTF">2018-02-12T04:05:21Z</dcterms:modified>
</cp:coreProperties>
</file>