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68" r:id="rId2"/>
    <p:sldId id="283" r:id="rId3"/>
    <p:sldId id="285" r:id="rId4"/>
    <p:sldId id="282" r:id="rId5"/>
    <p:sldId id="258" r:id="rId6"/>
    <p:sldId id="270" r:id="rId7"/>
    <p:sldId id="272" r:id="rId8"/>
    <p:sldId id="273" r:id="rId9"/>
    <p:sldId id="279" r:id="rId10"/>
    <p:sldId id="288" r:id="rId11"/>
    <p:sldId id="28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ta" initials="" lastIdx="2" clrIdx="0"/>
  <p:cmAuthor id="1" name="Guma, Monica" initials="GM" lastIdx="1" clrIdx="1">
    <p:extLst>
      <p:ext uri="{19B8F6BF-5375-455C-9EA6-DF929625EA0E}">
        <p15:presenceInfo xmlns:p15="http://schemas.microsoft.com/office/powerpoint/2012/main" userId="04688d05-020f-458b-a038-a86f253cd83e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13C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37"/>
    <p:restoredTop sz="94692"/>
  </p:normalViewPr>
  <p:slideViewPr>
    <p:cSldViewPr snapToGrid="0" snapToObjects="1">
      <p:cViewPr varScale="1">
        <p:scale>
          <a:sx n="95" d="100"/>
          <a:sy n="95" d="100"/>
        </p:scale>
        <p:origin x="432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57" d="100"/>
          <a:sy n="57" d="100"/>
        </p:scale>
        <p:origin x="-2952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11-29T20:33:53.970" idx="2">
    <p:pos x="10" y="10"/>
    <p:text>Leo me comenta que la imagen de tubulina esta saturada y a ver si tenemos una menos saturada</p:tex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17-11-29T20:31:09.251" idx="1">
    <p:pos x="10" y="10"/>
    <p:text>Leo me comentaba que no hay el ruler en todas las fotos. No puse el ruler en estas fotos cuando las hize....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532320-2AB9-1E4E-AF2E-01E9BA107A04}" type="datetimeFigureOut">
              <a:rPr lang="en-US" smtClean="0"/>
              <a:t>6/9/18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510BB0-0121-0B4A-9C65-793CF5B23E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2626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510BB0-0121-0B4A-9C65-793CF5B23ED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9063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496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906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15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290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55371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60652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9802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1201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905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092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10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AA86D0-93E0-CB42-8B23-20B435AE7D28}" type="datetimeFigureOut">
              <a:rPr lang="en-US" smtClean="0"/>
              <a:t>6/9/18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4E2912-1B9D-D441-B9BE-D8F0121BA9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748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9.tiff"/><Relationship Id="rId18" Type="http://schemas.openxmlformats.org/officeDocument/2006/relationships/image" Target="../media/image14.png"/><Relationship Id="rId3" Type="http://schemas.microsoft.com/office/2007/relationships/hdphoto" Target="../media/hdphoto1.wdp"/><Relationship Id="rId7" Type="http://schemas.openxmlformats.org/officeDocument/2006/relationships/image" Target="../media/image5.jpeg"/><Relationship Id="rId12" Type="http://schemas.microsoft.com/office/2007/relationships/hdphoto" Target="../media/hdphoto3.wdp"/><Relationship Id="rId17" Type="http://schemas.openxmlformats.org/officeDocument/2006/relationships/image" Target="../media/image13.png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5" Type="http://schemas.openxmlformats.org/officeDocument/2006/relationships/image" Target="../media/image11.emf"/><Relationship Id="rId10" Type="http://schemas.microsoft.com/office/2007/relationships/hdphoto" Target="../media/hdphoto2.wdp"/><Relationship Id="rId19" Type="http://schemas.openxmlformats.org/officeDocument/2006/relationships/image" Target="../media/image15.jpeg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0.tiff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7.jpeg"/><Relationship Id="rId18" Type="http://schemas.microsoft.com/office/2007/relationships/hdphoto" Target="../media/hdphoto5.wdp"/><Relationship Id="rId26" Type="http://schemas.openxmlformats.org/officeDocument/2006/relationships/image" Target="../media/image36.emf"/><Relationship Id="rId3" Type="http://schemas.openxmlformats.org/officeDocument/2006/relationships/image" Target="../media/image17.jpeg"/><Relationship Id="rId21" Type="http://schemas.openxmlformats.org/officeDocument/2006/relationships/image" Target="../media/image32.png"/><Relationship Id="rId7" Type="http://schemas.openxmlformats.org/officeDocument/2006/relationships/image" Target="../media/image21.jpeg"/><Relationship Id="rId12" Type="http://schemas.openxmlformats.org/officeDocument/2006/relationships/image" Target="../media/image26.jpeg"/><Relationship Id="rId17" Type="http://schemas.openxmlformats.org/officeDocument/2006/relationships/image" Target="../media/image30.png"/><Relationship Id="rId25" Type="http://schemas.openxmlformats.org/officeDocument/2006/relationships/image" Target="../media/image35.emf"/><Relationship Id="rId33" Type="http://schemas.openxmlformats.org/officeDocument/2006/relationships/comments" Target="../comments/comment1.xml"/><Relationship Id="rId2" Type="http://schemas.openxmlformats.org/officeDocument/2006/relationships/image" Target="../media/image16.emf"/><Relationship Id="rId16" Type="http://schemas.microsoft.com/office/2007/relationships/hdphoto" Target="../media/hdphoto4.wdp"/><Relationship Id="rId20" Type="http://schemas.microsoft.com/office/2007/relationships/hdphoto" Target="../media/hdphoto6.wdp"/><Relationship Id="rId29" Type="http://schemas.openxmlformats.org/officeDocument/2006/relationships/image" Target="../media/image39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11" Type="http://schemas.openxmlformats.org/officeDocument/2006/relationships/image" Target="../media/image25.jpeg"/><Relationship Id="rId24" Type="http://schemas.openxmlformats.org/officeDocument/2006/relationships/image" Target="../media/image34.emf"/><Relationship Id="rId32" Type="http://schemas.openxmlformats.org/officeDocument/2006/relationships/image" Target="../media/image42.emf"/><Relationship Id="rId5" Type="http://schemas.openxmlformats.org/officeDocument/2006/relationships/image" Target="../media/image19.jpeg"/><Relationship Id="rId15" Type="http://schemas.openxmlformats.org/officeDocument/2006/relationships/image" Target="../media/image29.jpeg"/><Relationship Id="rId23" Type="http://schemas.openxmlformats.org/officeDocument/2006/relationships/image" Target="../media/image33.emf"/><Relationship Id="rId28" Type="http://schemas.openxmlformats.org/officeDocument/2006/relationships/image" Target="../media/image38.emf"/><Relationship Id="rId10" Type="http://schemas.openxmlformats.org/officeDocument/2006/relationships/image" Target="../media/image24.jpeg"/><Relationship Id="rId19" Type="http://schemas.openxmlformats.org/officeDocument/2006/relationships/image" Target="../media/image31.png"/><Relationship Id="rId31" Type="http://schemas.openxmlformats.org/officeDocument/2006/relationships/image" Target="../media/image41.emf"/><Relationship Id="rId4" Type="http://schemas.openxmlformats.org/officeDocument/2006/relationships/image" Target="../media/image18.jpeg"/><Relationship Id="rId9" Type="http://schemas.openxmlformats.org/officeDocument/2006/relationships/image" Target="../media/image23.jpeg"/><Relationship Id="rId14" Type="http://schemas.openxmlformats.org/officeDocument/2006/relationships/image" Target="../media/image28.jpeg"/><Relationship Id="rId22" Type="http://schemas.microsoft.com/office/2007/relationships/hdphoto" Target="../media/hdphoto7.wdp"/><Relationship Id="rId27" Type="http://schemas.openxmlformats.org/officeDocument/2006/relationships/image" Target="../media/image37.emf"/><Relationship Id="rId30" Type="http://schemas.openxmlformats.org/officeDocument/2006/relationships/image" Target="../media/image40.emf"/><Relationship Id="rId8" Type="http://schemas.openxmlformats.org/officeDocument/2006/relationships/image" Target="../media/image2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0.emf"/><Relationship Id="rId3" Type="http://schemas.microsoft.com/office/2007/relationships/hdphoto" Target="../media/hdphoto8.wdp"/><Relationship Id="rId7" Type="http://schemas.microsoft.com/office/2007/relationships/hdphoto" Target="../media/hdphoto10.wdp"/><Relationship Id="rId12" Type="http://schemas.openxmlformats.org/officeDocument/2006/relationships/image" Target="../media/image49.emf"/><Relationship Id="rId17" Type="http://schemas.openxmlformats.org/officeDocument/2006/relationships/image" Target="../media/image54.tiff"/><Relationship Id="rId2" Type="http://schemas.openxmlformats.org/officeDocument/2006/relationships/image" Target="../media/image43.png"/><Relationship Id="rId16" Type="http://schemas.openxmlformats.org/officeDocument/2006/relationships/image" Target="../media/image53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11" Type="http://schemas.openxmlformats.org/officeDocument/2006/relationships/image" Target="../media/image48.emf"/><Relationship Id="rId5" Type="http://schemas.microsoft.com/office/2007/relationships/hdphoto" Target="../media/hdphoto9.wdp"/><Relationship Id="rId15" Type="http://schemas.openxmlformats.org/officeDocument/2006/relationships/image" Target="../media/image52.tiff"/><Relationship Id="rId10" Type="http://schemas.openxmlformats.org/officeDocument/2006/relationships/image" Target="../media/image47.emf"/><Relationship Id="rId4" Type="http://schemas.openxmlformats.org/officeDocument/2006/relationships/image" Target="../media/image44.png"/><Relationship Id="rId9" Type="http://schemas.microsoft.com/office/2007/relationships/hdphoto" Target="../media/hdphoto11.wdp"/><Relationship Id="rId14" Type="http://schemas.openxmlformats.org/officeDocument/2006/relationships/image" Target="../media/image51.tif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jpeg"/><Relationship Id="rId13" Type="http://schemas.openxmlformats.org/officeDocument/2006/relationships/image" Target="../media/image70.png"/><Relationship Id="rId3" Type="http://schemas.openxmlformats.org/officeDocument/2006/relationships/image" Target="../media/image62.png"/><Relationship Id="rId7" Type="http://schemas.microsoft.com/office/2007/relationships/hdphoto" Target="../media/hdphoto12.wdp"/><Relationship Id="rId12" Type="http://schemas.openxmlformats.org/officeDocument/2006/relationships/image" Target="../media/image69.emf"/><Relationship Id="rId2" Type="http://schemas.openxmlformats.org/officeDocument/2006/relationships/image" Target="../media/image61.png"/><Relationship Id="rId16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11" Type="http://schemas.openxmlformats.org/officeDocument/2006/relationships/image" Target="../media/image68.tiff"/><Relationship Id="rId5" Type="http://schemas.openxmlformats.org/officeDocument/2006/relationships/image" Target="../media/image64.tiff"/><Relationship Id="rId15" Type="http://schemas.openxmlformats.org/officeDocument/2006/relationships/image" Target="../media/image72.jpeg"/><Relationship Id="rId10" Type="http://schemas.openxmlformats.org/officeDocument/2006/relationships/image" Target="../media/image67.tiff"/><Relationship Id="rId4" Type="http://schemas.openxmlformats.org/officeDocument/2006/relationships/image" Target="../media/image63.tiff"/><Relationship Id="rId9" Type="http://schemas.microsoft.com/office/2007/relationships/hdphoto" Target="../media/hdphoto13.wdp"/><Relationship Id="rId14" Type="http://schemas.openxmlformats.org/officeDocument/2006/relationships/image" Target="../media/image71.tif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jpeg"/><Relationship Id="rId13" Type="http://schemas.openxmlformats.org/officeDocument/2006/relationships/image" Target="../media/image84.png"/><Relationship Id="rId18" Type="http://schemas.microsoft.com/office/2007/relationships/hdphoto" Target="../media/hdphoto17.wdp"/><Relationship Id="rId3" Type="http://schemas.openxmlformats.org/officeDocument/2006/relationships/image" Target="../media/image75.jpeg"/><Relationship Id="rId21" Type="http://schemas.openxmlformats.org/officeDocument/2006/relationships/image" Target="../media/image88.jpeg"/><Relationship Id="rId7" Type="http://schemas.openxmlformats.org/officeDocument/2006/relationships/image" Target="../media/image79.jpeg"/><Relationship Id="rId12" Type="http://schemas.openxmlformats.org/officeDocument/2006/relationships/image" Target="../media/image83.jpeg"/><Relationship Id="rId17" Type="http://schemas.openxmlformats.org/officeDocument/2006/relationships/image" Target="../media/image86.png"/><Relationship Id="rId2" Type="http://schemas.openxmlformats.org/officeDocument/2006/relationships/image" Target="../media/image74.jpeg"/><Relationship Id="rId16" Type="http://schemas.microsoft.com/office/2007/relationships/hdphoto" Target="../media/hdphoto16.wdp"/><Relationship Id="rId20" Type="http://schemas.microsoft.com/office/2007/relationships/hdphoto" Target="../media/hdphoto18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jpeg"/><Relationship Id="rId11" Type="http://schemas.microsoft.com/office/2007/relationships/hdphoto" Target="../media/hdphoto14.wdp"/><Relationship Id="rId5" Type="http://schemas.openxmlformats.org/officeDocument/2006/relationships/image" Target="../media/image77.emf"/><Relationship Id="rId15" Type="http://schemas.openxmlformats.org/officeDocument/2006/relationships/image" Target="../media/image85.png"/><Relationship Id="rId10" Type="http://schemas.openxmlformats.org/officeDocument/2006/relationships/image" Target="../media/image82.png"/><Relationship Id="rId19" Type="http://schemas.openxmlformats.org/officeDocument/2006/relationships/image" Target="../media/image87.png"/><Relationship Id="rId4" Type="http://schemas.openxmlformats.org/officeDocument/2006/relationships/image" Target="../media/image76.emf"/><Relationship Id="rId9" Type="http://schemas.openxmlformats.org/officeDocument/2006/relationships/image" Target="../media/image81.jpeg"/><Relationship Id="rId14" Type="http://schemas.microsoft.com/office/2007/relationships/hdphoto" Target="../media/hdphoto15.wdp"/><Relationship Id="rId22" Type="http://schemas.openxmlformats.org/officeDocument/2006/relationships/image" Target="../media/image8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jpeg"/><Relationship Id="rId13" Type="http://schemas.microsoft.com/office/2007/relationships/hdphoto" Target="../media/hdphoto24.wdp"/><Relationship Id="rId3" Type="http://schemas.microsoft.com/office/2007/relationships/hdphoto" Target="../media/hdphoto19.wdp"/><Relationship Id="rId7" Type="http://schemas.microsoft.com/office/2007/relationships/hdphoto" Target="../media/hdphoto21.wdp"/><Relationship Id="rId12" Type="http://schemas.openxmlformats.org/officeDocument/2006/relationships/image" Target="../media/image95.png"/><Relationship Id="rId17" Type="http://schemas.openxmlformats.org/officeDocument/2006/relationships/comments" Target="../comments/comment2.xml"/><Relationship Id="rId2" Type="http://schemas.openxmlformats.org/officeDocument/2006/relationships/image" Target="../media/image90.jpeg"/><Relationship Id="rId16" Type="http://schemas.openxmlformats.org/officeDocument/2006/relationships/image" Target="../media/image9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eg"/><Relationship Id="rId11" Type="http://schemas.microsoft.com/office/2007/relationships/hdphoto" Target="../media/hdphoto23.wdp"/><Relationship Id="rId5" Type="http://schemas.microsoft.com/office/2007/relationships/hdphoto" Target="../media/hdphoto20.wdp"/><Relationship Id="rId15" Type="http://schemas.openxmlformats.org/officeDocument/2006/relationships/image" Target="../media/image97.tiff"/><Relationship Id="rId10" Type="http://schemas.openxmlformats.org/officeDocument/2006/relationships/image" Target="../media/image94.png"/><Relationship Id="rId4" Type="http://schemas.openxmlformats.org/officeDocument/2006/relationships/image" Target="../media/image91.jpeg"/><Relationship Id="rId9" Type="http://schemas.microsoft.com/office/2007/relationships/hdphoto" Target="../media/hdphoto22.wdp"/><Relationship Id="rId14" Type="http://schemas.openxmlformats.org/officeDocument/2006/relationships/image" Target="../media/image96.tiff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25.wdp"/><Relationship Id="rId13" Type="http://schemas.openxmlformats.org/officeDocument/2006/relationships/image" Target="../media/image107.emf"/><Relationship Id="rId3" Type="http://schemas.openxmlformats.org/officeDocument/2006/relationships/image" Target="../media/image100.jpeg"/><Relationship Id="rId7" Type="http://schemas.openxmlformats.org/officeDocument/2006/relationships/image" Target="../media/image104.png"/><Relationship Id="rId12" Type="http://schemas.microsoft.com/office/2007/relationships/hdphoto" Target="../media/hdphoto27.wdp"/><Relationship Id="rId17" Type="http://schemas.openxmlformats.org/officeDocument/2006/relationships/image" Target="../media/image111.emf"/><Relationship Id="rId2" Type="http://schemas.openxmlformats.org/officeDocument/2006/relationships/image" Target="../media/image99.jpeg"/><Relationship Id="rId16" Type="http://schemas.openxmlformats.org/officeDocument/2006/relationships/image" Target="../media/image110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emf"/><Relationship Id="rId11" Type="http://schemas.openxmlformats.org/officeDocument/2006/relationships/image" Target="../media/image106.png"/><Relationship Id="rId5" Type="http://schemas.openxmlformats.org/officeDocument/2006/relationships/image" Target="../media/image102.emf"/><Relationship Id="rId15" Type="http://schemas.openxmlformats.org/officeDocument/2006/relationships/image" Target="../media/image109.emf"/><Relationship Id="rId10" Type="http://schemas.microsoft.com/office/2007/relationships/hdphoto" Target="../media/hdphoto26.wdp"/><Relationship Id="rId4" Type="http://schemas.openxmlformats.org/officeDocument/2006/relationships/image" Target="../media/image101.jpeg"/><Relationship Id="rId9" Type="http://schemas.openxmlformats.org/officeDocument/2006/relationships/image" Target="../media/image105.png"/><Relationship Id="rId14" Type="http://schemas.openxmlformats.org/officeDocument/2006/relationships/image" Target="../media/image108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7.jpeg"/><Relationship Id="rId13" Type="http://schemas.microsoft.com/office/2007/relationships/hdphoto" Target="../media/hdphoto31.wdp"/><Relationship Id="rId3" Type="http://schemas.openxmlformats.org/officeDocument/2006/relationships/image" Target="../media/image113.emf"/><Relationship Id="rId7" Type="http://schemas.microsoft.com/office/2007/relationships/hdphoto" Target="../media/hdphoto28.wdp"/><Relationship Id="rId12" Type="http://schemas.openxmlformats.org/officeDocument/2006/relationships/image" Target="../media/image119.png"/><Relationship Id="rId2" Type="http://schemas.openxmlformats.org/officeDocument/2006/relationships/image" Target="../media/image112.emf"/><Relationship Id="rId16" Type="http://schemas.openxmlformats.org/officeDocument/2006/relationships/image" Target="../media/image121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6.jpeg"/><Relationship Id="rId11" Type="http://schemas.microsoft.com/office/2007/relationships/hdphoto" Target="../media/hdphoto30.wdp"/><Relationship Id="rId5" Type="http://schemas.openxmlformats.org/officeDocument/2006/relationships/image" Target="../media/image115.jpeg"/><Relationship Id="rId15" Type="http://schemas.microsoft.com/office/2007/relationships/hdphoto" Target="../media/hdphoto32.wdp"/><Relationship Id="rId10" Type="http://schemas.openxmlformats.org/officeDocument/2006/relationships/image" Target="../media/image118.png"/><Relationship Id="rId4" Type="http://schemas.openxmlformats.org/officeDocument/2006/relationships/image" Target="../media/image114.jpeg"/><Relationship Id="rId9" Type="http://schemas.microsoft.com/office/2007/relationships/hdphoto" Target="../media/hdphoto29.wdp"/><Relationship Id="rId14" Type="http://schemas.openxmlformats.org/officeDocument/2006/relationships/image" Target="../media/image1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13" Type="http://schemas.microsoft.com/office/2007/relationships/hdphoto" Target="../media/hdphoto38.wdp"/><Relationship Id="rId18" Type="http://schemas.openxmlformats.org/officeDocument/2006/relationships/image" Target="../media/image130.png"/><Relationship Id="rId3" Type="http://schemas.microsoft.com/office/2007/relationships/hdphoto" Target="../media/hdphoto33.wdp"/><Relationship Id="rId21" Type="http://schemas.microsoft.com/office/2007/relationships/hdphoto" Target="../media/hdphoto42.wdp"/><Relationship Id="rId7" Type="http://schemas.microsoft.com/office/2007/relationships/hdphoto" Target="../media/hdphoto35.wdp"/><Relationship Id="rId12" Type="http://schemas.openxmlformats.org/officeDocument/2006/relationships/image" Target="../media/image127.png"/><Relationship Id="rId17" Type="http://schemas.microsoft.com/office/2007/relationships/hdphoto" Target="../media/hdphoto40.wdp"/><Relationship Id="rId25" Type="http://schemas.microsoft.com/office/2007/relationships/hdphoto" Target="../media/hdphoto44.wdp"/><Relationship Id="rId2" Type="http://schemas.openxmlformats.org/officeDocument/2006/relationships/image" Target="../media/image122.png"/><Relationship Id="rId16" Type="http://schemas.openxmlformats.org/officeDocument/2006/relationships/image" Target="../media/image129.png"/><Relationship Id="rId20" Type="http://schemas.openxmlformats.org/officeDocument/2006/relationships/image" Target="../media/image1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11" Type="http://schemas.microsoft.com/office/2007/relationships/hdphoto" Target="../media/hdphoto37.wdp"/><Relationship Id="rId24" Type="http://schemas.openxmlformats.org/officeDocument/2006/relationships/image" Target="../media/image133.png"/><Relationship Id="rId5" Type="http://schemas.microsoft.com/office/2007/relationships/hdphoto" Target="../media/hdphoto34.wdp"/><Relationship Id="rId15" Type="http://schemas.microsoft.com/office/2007/relationships/hdphoto" Target="../media/hdphoto39.wdp"/><Relationship Id="rId23" Type="http://schemas.microsoft.com/office/2007/relationships/hdphoto" Target="../media/hdphoto43.wdp"/><Relationship Id="rId10" Type="http://schemas.openxmlformats.org/officeDocument/2006/relationships/image" Target="../media/image126.png"/><Relationship Id="rId19" Type="http://schemas.microsoft.com/office/2007/relationships/hdphoto" Target="../media/hdphoto41.wdp"/><Relationship Id="rId4" Type="http://schemas.openxmlformats.org/officeDocument/2006/relationships/image" Target="../media/image123.png"/><Relationship Id="rId9" Type="http://schemas.microsoft.com/office/2007/relationships/hdphoto" Target="../media/hdphoto36.wdp"/><Relationship Id="rId14" Type="http://schemas.openxmlformats.org/officeDocument/2006/relationships/image" Target="../media/image128.png"/><Relationship Id="rId22" Type="http://schemas.openxmlformats.org/officeDocument/2006/relationships/image" Target="../media/image1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3" Type="http://schemas.openxmlformats.org/officeDocument/2006/relationships/image" Target="../media/image135.png"/><Relationship Id="rId7" Type="http://schemas.microsoft.com/office/2007/relationships/hdphoto" Target="../media/hdphoto45.wdp"/><Relationship Id="rId2" Type="http://schemas.openxmlformats.org/officeDocument/2006/relationships/image" Target="../media/image134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8.png"/><Relationship Id="rId5" Type="http://schemas.openxmlformats.org/officeDocument/2006/relationships/image" Target="../media/image137.tiff"/><Relationship Id="rId10" Type="http://schemas.openxmlformats.org/officeDocument/2006/relationships/image" Target="../media/image141.png"/><Relationship Id="rId4" Type="http://schemas.openxmlformats.org/officeDocument/2006/relationships/image" Target="../media/image136.tiff"/><Relationship Id="rId9" Type="http://schemas.openxmlformats.org/officeDocument/2006/relationships/image" Target="../media/image1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6568" y="5361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Figure 1</a:t>
            </a:r>
          </a:p>
        </p:txBody>
      </p:sp>
      <p:sp>
        <p:nvSpPr>
          <p:cNvPr id="32" name="TextBox 14"/>
          <p:cNvSpPr txBox="1">
            <a:spLocks noChangeArrowheads="1"/>
          </p:cNvSpPr>
          <p:nvPr/>
        </p:nvSpPr>
        <p:spPr bwMode="auto">
          <a:xfrm>
            <a:off x="6312270" y="337192"/>
            <a:ext cx="1371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400" dirty="0">
                <a:latin typeface="Arial" charset="0"/>
                <a:ea typeface="Arial" charset="0"/>
                <a:cs typeface="Arial" charset="0"/>
              </a:rPr>
              <a:t>RA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7028" y="402417"/>
            <a:ext cx="9099845" cy="3737127"/>
            <a:chOff x="-17028" y="402417"/>
            <a:chExt cx="9099845" cy="3737127"/>
          </a:xfrm>
        </p:grpSpPr>
        <p:pic>
          <p:nvPicPr>
            <p:cNvPr id="14" name="Picture 13" descr="2-2-16 IHC doble RB hek2 vimen 1.jpg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colorTemperature colorTemp="5848"/>
                      </a14:imgEffect>
                      <a14:imgEffect>
                        <a14:saturation sat="96000"/>
                      </a14:imgEffect>
                      <a14:imgEffect>
                        <a14:brightnessContrast bright="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23489" y="2430174"/>
              <a:ext cx="1982624" cy="1690624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4" name="TextBox 14"/>
            <p:cNvSpPr txBox="1">
              <a:spLocks noChangeArrowheads="1"/>
            </p:cNvSpPr>
            <p:nvPr/>
          </p:nvSpPr>
          <p:spPr bwMode="auto">
            <a:xfrm rot="16200000">
              <a:off x="-483292" y="1370726"/>
              <a:ext cx="1371600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400" dirty="0">
                  <a:latin typeface="Arial" charset="0"/>
                  <a:ea typeface="Arial" charset="0"/>
                  <a:cs typeface="Arial" charset="0"/>
                </a:rPr>
                <a:t>RA </a:t>
              </a:r>
            </a:p>
          </p:txBody>
        </p:sp>
        <p:sp>
          <p:nvSpPr>
            <p:cNvPr id="5" name="TextBox 14"/>
            <p:cNvSpPr txBox="1">
              <a:spLocks noChangeArrowheads="1"/>
            </p:cNvSpPr>
            <p:nvPr/>
          </p:nvSpPr>
          <p:spPr bwMode="auto">
            <a:xfrm rot="16200000">
              <a:off x="-470018" y="3139737"/>
              <a:ext cx="1371600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  <a:cs typeface="ＭＳ Ｐゴシック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" charset="0"/>
                  <a:ea typeface="ＭＳ Ｐゴシック" charset="0"/>
                </a:defRPr>
              </a:lvl9pPr>
            </a:lstStyle>
            <a:p>
              <a:pPr algn="ctr"/>
              <a:r>
                <a:rPr lang="en-US" sz="1400" dirty="0">
                  <a:latin typeface="Arial" charset="0"/>
                  <a:ea typeface="Arial" charset="0"/>
                  <a:cs typeface="Arial" charset="0"/>
                </a:rPr>
                <a:t>OA</a:t>
              </a:r>
            </a:p>
          </p:txBody>
        </p:sp>
        <p:pic>
          <p:nvPicPr>
            <p:cNvPr id="6" name="Picture 5" descr="RA 2109 10x_PS.jpg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04"/>
            <a:stretch/>
          </p:blipFill>
          <p:spPr>
            <a:xfrm>
              <a:off x="383771" y="667221"/>
              <a:ext cx="2015743" cy="1682496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pic>
          <p:nvPicPr>
            <p:cNvPr id="7" name="Picture 6" descr="RA 2109 20xPS.jpg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96433" y="667221"/>
              <a:ext cx="2015764" cy="1682496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pic>
          <p:nvPicPr>
            <p:cNvPr id="8" name="Picture 7" descr="OA 1605 10xPS.jpg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r="-160"/>
            <a:stretch/>
          </p:blipFill>
          <p:spPr>
            <a:xfrm>
              <a:off x="382395" y="2443621"/>
              <a:ext cx="2015743" cy="1682496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pic>
          <p:nvPicPr>
            <p:cNvPr id="9" name="Picture 8" descr="OA 1605 20xPS.jpg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485799" y="2432242"/>
              <a:ext cx="2015743" cy="1682496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-17028" y="402417"/>
              <a:ext cx="31451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latin typeface="Arial" charset="0"/>
                  <a:ea typeface="Arial" charset="0"/>
                  <a:cs typeface="Arial" charset="0"/>
                </a:rPr>
                <a:t>A</a:t>
              </a:r>
            </a:p>
          </p:txBody>
        </p:sp>
        <p:pic>
          <p:nvPicPr>
            <p:cNvPr id="15" name="Picture 14" descr="2-2-16 IHC doble RB hek2 cvam.jpg"/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820849" y="690558"/>
              <a:ext cx="1985263" cy="1682496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17" name="TextBox 16"/>
            <p:cNvSpPr txBox="1"/>
            <p:nvPr/>
          </p:nvSpPr>
          <p:spPr>
            <a:xfrm rot="16200000">
              <a:off x="3938339" y="3104662"/>
              <a:ext cx="147668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HK2</a:t>
              </a:r>
              <a:r>
                <a:rPr lang="en-US" sz="1400" dirty="0">
                  <a:latin typeface="Arial"/>
                  <a:cs typeface="Arial"/>
                </a:rPr>
                <a:t> </a:t>
              </a:r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400" dirty="0">
                  <a:latin typeface="Arial"/>
                  <a:cs typeface="Arial"/>
                </a:rPr>
                <a:t>/ Vimentin </a:t>
              </a:r>
            </a:p>
          </p:txBody>
        </p:sp>
        <p:pic>
          <p:nvPicPr>
            <p:cNvPr id="18" name="Picture 17" descr="2-2-16 IHC doble RB hek2 vimen 1.jpg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colorTemperature colorTemp="5848"/>
                      </a14:imgEffect>
                      <a14:imgEffect>
                        <a14:saturation sat="96000"/>
                      </a14:imgEffect>
                      <a14:imgEffect>
                        <a14:brightnessContrast bright="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139449" y="2433136"/>
              <a:ext cx="1941229" cy="1691640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pic>
          <p:nvPicPr>
            <p:cNvPr id="19" name="Picture 18" descr="2-5-16 IHC doble RB hk2v  PDPN RA1877C 20x.jpg"/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harpenSoften amount="22000"/>
                      </a14:imgEffect>
                      <a14:imgEffect>
                        <a14:colorTemperature colorTemp="5087"/>
                      </a14:imgEffect>
                      <a14:imgEffect>
                        <a14:saturation sat="91000"/>
                      </a14:imgEffect>
                      <a14:imgEffect>
                        <a14:brightnessContrast bright="40000" contrast="2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 r="-1"/>
            <a:stretch/>
          </p:blipFill>
          <p:spPr>
            <a:xfrm>
              <a:off x="7139450" y="683579"/>
              <a:ext cx="1943367" cy="1691640"/>
            </a:xfrm>
            <a:prstGeom prst="rect">
              <a:avLst/>
            </a:prstGeom>
            <a:ln w="22225">
              <a:solidFill>
                <a:schemeClr val="tx1"/>
              </a:solidFill>
            </a:ln>
          </p:spPr>
        </p:pic>
        <p:sp>
          <p:nvSpPr>
            <p:cNvPr id="20" name="TextBox 19"/>
            <p:cNvSpPr txBox="1"/>
            <p:nvPr/>
          </p:nvSpPr>
          <p:spPr>
            <a:xfrm rot="16200000">
              <a:off x="4028343" y="1354580"/>
              <a:ext cx="135165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HK2</a:t>
              </a:r>
              <a:r>
                <a:rPr lang="en-US" sz="1400" dirty="0">
                  <a:latin typeface="Arial"/>
                  <a:cs typeface="Arial"/>
                </a:rPr>
                <a:t> </a:t>
              </a:r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400" dirty="0">
                  <a:latin typeface="Arial"/>
                  <a:cs typeface="Arial"/>
                </a:rPr>
                <a:t>/ VCAM1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 rot="16200000">
              <a:off x="6403627" y="1279102"/>
              <a:ext cx="123303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HK2</a:t>
              </a:r>
              <a:r>
                <a:rPr lang="en-US" sz="1400" dirty="0">
                  <a:latin typeface="Arial"/>
                  <a:cs typeface="Arial"/>
                </a:rPr>
                <a:t> </a:t>
              </a:r>
              <a:r>
                <a:rPr lang="en-US" sz="1400" dirty="0">
                  <a:solidFill>
                    <a:srgbClr val="FF0000"/>
                  </a:solidFill>
                  <a:latin typeface="Arial"/>
                  <a:cs typeface="Arial"/>
                </a:rPr>
                <a:t> </a:t>
              </a:r>
              <a:r>
                <a:rPr lang="en-US" sz="1400" dirty="0">
                  <a:latin typeface="Arial"/>
                  <a:cs typeface="Arial"/>
                </a:rPr>
                <a:t>/ PDPN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4815927" y="3106271"/>
              <a:ext cx="799668" cy="75303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3" name="Straight Connector 22"/>
            <p:cNvCxnSpPr/>
            <p:nvPr/>
          </p:nvCxnSpPr>
          <p:spPr>
            <a:xfrm flipV="1">
              <a:off x="5674659" y="2430174"/>
              <a:ext cx="1464790" cy="676098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5674659" y="3859306"/>
              <a:ext cx="1464790" cy="280238"/>
            </a:xfrm>
            <a:prstGeom prst="line">
              <a:avLst/>
            </a:prstGeom>
            <a:ln w="9525" cmpd="sng">
              <a:solidFill>
                <a:srgbClr val="000000"/>
              </a:solidFill>
            </a:ln>
            <a:effectLst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4546008" y="406899"/>
              <a:ext cx="31451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b="1" dirty="0">
                  <a:latin typeface="Arial" charset="0"/>
                  <a:ea typeface="Arial" charset="0"/>
                  <a:cs typeface="Arial" charset="0"/>
                </a:rPr>
                <a:t>B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95220" y="405542"/>
              <a:ext cx="74571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latin typeface="Arial"/>
                  <a:cs typeface="Arial"/>
                </a:rPr>
                <a:t>HK2x10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3087592" y="407023"/>
              <a:ext cx="74571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="1" dirty="0">
                  <a:latin typeface="Arial"/>
                  <a:cs typeface="Arial"/>
                </a:rPr>
                <a:t>HK2x40</a:t>
              </a: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2241885" y="5471145"/>
            <a:ext cx="45720" cy="9776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2" name="Picture 41" descr="HK2.tif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43144" y="5088173"/>
            <a:ext cx="1788754" cy="336378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43" name="Picture 42" descr="tubullin RA2651 oh, tnf24,48,hypox24,48.tif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50945" y="5488034"/>
            <a:ext cx="1772721" cy="329166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44" name="TextBox 43"/>
          <p:cNvSpPr txBox="1"/>
          <p:nvPr/>
        </p:nvSpPr>
        <p:spPr>
          <a:xfrm>
            <a:off x="6629618" y="5122244"/>
            <a:ext cx="4668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HK2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602427" y="5536983"/>
            <a:ext cx="6834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Tubulin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961514" y="4850852"/>
            <a:ext cx="161454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O      24    48     24   48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5398469" y="4684018"/>
            <a:ext cx="46038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TNF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18458" y="4684197"/>
            <a:ext cx="73449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Hypoxia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73273" y="4604480"/>
            <a:ext cx="1732533" cy="1286274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8307600" y="5916129"/>
            <a:ext cx="6815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latin typeface="Arial"/>
                <a:cs typeface="Arial"/>
              </a:rPr>
              <a:t>Hypoxia</a:t>
            </a:r>
          </a:p>
        </p:txBody>
      </p:sp>
      <p:cxnSp>
        <p:nvCxnSpPr>
          <p:cNvPr id="53" name="Straight Connector 52"/>
          <p:cNvCxnSpPr/>
          <p:nvPr/>
        </p:nvCxnSpPr>
        <p:spPr>
          <a:xfrm>
            <a:off x="8397267" y="5890049"/>
            <a:ext cx="577921" cy="0"/>
          </a:xfrm>
          <a:prstGeom prst="line">
            <a:avLst/>
          </a:prstGeom>
          <a:ln w="1270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7818521" y="5890753"/>
            <a:ext cx="558635" cy="0"/>
          </a:xfrm>
          <a:prstGeom prst="line">
            <a:avLst/>
          </a:prstGeom>
          <a:ln w="1270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55" name="TextBox 54"/>
          <p:cNvSpPr txBox="1"/>
          <p:nvPr/>
        </p:nvSpPr>
        <p:spPr>
          <a:xfrm>
            <a:off x="1434851" y="5516861"/>
            <a:ext cx="2960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Verdana"/>
                <a:cs typeface="Verdana"/>
              </a:rPr>
              <a:t>C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8554" y="442821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C</a:t>
            </a:r>
          </a:p>
        </p:txBody>
      </p:sp>
      <p:pic>
        <p:nvPicPr>
          <p:cNvPr id="57" name="Picture 56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912" y="5163092"/>
            <a:ext cx="1674695" cy="26418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8" name="Picture 57"/>
          <p:cNvPicPr>
            <a:picLocks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4650" y="5154470"/>
            <a:ext cx="1627632" cy="26517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749" y="5514295"/>
            <a:ext cx="1673352" cy="349829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60" name="Picture 59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55351" y="5495451"/>
            <a:ext cx="1623877" cy="348877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61" name="TextBox 60"/>
          <p:cNvSpPr txBox="1"/>
          <p:nvPr/>
        </p:nvSpPr>
        <p:spPr>
          <a:xfrm>
            <a:off x="333918" y="5054146"/>
            <a:ext cx="123479" cy="9776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3" name="TextBox 62"/>
          <p:cNvSpPr txBox="1"/>
          <p:nvPr/>
        </p:nvSpPr>
        <p:spPr>
          <a:xfrm>
            <a:off x="481737" y="5010821"/>
            <a:ext cx="3383280" cy="91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4" name="TextBox 8"/>
          <p:cNvSpPr txBox="1">
            <a:spLocks noChangeArrowheads="1"/>
          </p:cNvSpPr>
          <p:nvPr/>
        </p:nvSpPr>
        <p:spPr bwMode="auto">
          <a:xfrm>
            <a:off x="3849968" y="5092854"/>
            <a:ext cx="131149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100" b="1" dirty="0">
                <a:latin typeface="Arial" charset="0"/>
                <a:ea typeface="Arial" charset="0"/>
                <a:cs typeface="Arial" charset="0"/>
              </a:rPr>
              <a:t>HK2</a:t>
            </a:r>
          </a:p>
        </p:txBody>
      </p:sp>
      <p:sp>
        <p:nvSpPr>
          <p:cNvPr id="65" name="TextBox 12"/>
          <p:cNvSpPr txBox="1">
            <a:spLocks noChangeArrowheads="1"/>
          </p:cNvSpPr>
          <p:nvPr/>
        </p:nvSpPr>
        <p:spPr bwMode="auto">
          <a:xfrm>
            <a:off x="3846196" y="5536119"/>
            <a:ext cx="1311494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r>
              <a:rPr lang="en-US" sz="1100" b="1" dirty="0">
                <a:latin typeface="Arial" charset="0"/>
                <a:ea typeface="Arial" charset="0"/>
                <a:cs typeface="Arial" charset="0"/>
              </a:rPr>
              <a:t>Actin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464803" y="4974686"/>
            <a:ext cx="3383280" cy="914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9" name="TextBox 68"/>
          <p:cNvSpPr txBox="1"/>
          <p:nvPr/>
        </p:nvSpPr>
        <p:spPr>
          <a:xfrm>
            <a:off x="388527" y="4602293"/>
            <a:ext cx="391723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Verdana"/>
                <a:cs typeface="Verdana"/>
              </a:rPr>
              <a:t>                </a:t>
            </a:r>
            <a:r>
              <a:rPr lang="en-US" sz="1000" b="1" dirty="0">
                <a:latin typeface="Arial" charset="0"/>
                <a:ea typeface="Arial" charset="0"/>
                <a:cs typeface="Arial" charset="0"/>
              </a:rPr>
              <a:t>RA1 FLS		             RA2 FLS</a:t>
            </a:r>
          </a:p>
          <a:p>
            <a:r>
              <a:rPr lang="en-US" sz="1000" b="1" dirty="0">
                <a:latin typeface="Arial" charset="0"/>
                <a:ea typeface="Arial" charset="0"/>
                <a:cs typeface="Arial" charset="0"/>
              </a:rPr>
              <a:t>           PDGF              LPS                  PDGF            LPS </a:t>
            </a:r>
          </a:p>
          <a:p>
            <a:r>
              <a:rPr lang="en-US" sz="1000" b="1" dirty="0">
                <a:latin typeface="Arial" charset="0"/>
                <a:ea typeface="Arial" charset="0"/>
                <a:cs typeface="Arial" charset="0"/>
              </a:rPr>
              <a:t>   0    12    24  48   12   24  48      0   12   24  48   12   24  48</a:t>
            </a:r>
          </a:p>
        </p:txBody>
      </p:sp>
      <p:sp>
        <p:nvSpPr>
          <p:cNvPr id="70" name="TextBox 69"/>
          <p:cNvSpPr txBox="1"/>
          <p:nvPr/>
        </p:nvSpPr>
        <p:spPr>
          <a:xfrm>
            <a:off x="4549408" y="442821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D</a:t>
            </a:r>
          </a:p>
        </p:txBody>
      </p:sp>
      <p:sp>
        <p:nvSpPr>
          <p:cNvPr id="71" name="TextBox 70"/>
          <p:cNvSpPr txBox="1"/>
          <p:nvPr/>
        </p:nvSpPr>
        <p:spPr>
          <a:xfrm>
            <a:off x="7789875" y="5918214"/>
            <a:ext cx="43473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latin typeface="Arial"/>
                <a:cs typeface="Arial"/>
              </a:rPr>
              <a:t>TNF</a:t>
            </a:r>
          </a:p>
        </p:txBody>
      </p:sp>
    </p:spTree>
    <p:extLst>
      <p:ext uri="{BB962C8B-B14F-4D97-AF65-F5344CB8AC3E}">
        <p14:creationId xmlns:p14="http://schemas.microsoft.com/office/powerpoint/2010/main" val="17184725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9843" y="738495"/>
            <a:ext cx="1897380" cy="128016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66568" y="5361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Figure 2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51456" y="484441"/>
            <a:ext cx="327346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sp>
        <p:nvSpPr>
          <p:cNvPr id="66" name="Rectangle 65"/>
          <p:cNvSpPr/>
          <p:nvPr/>
        </p:nvSpPr>
        <p:spPr>
          <a:xfrm>
            <a:off x="516168" y="1911909"/>
            <a:ext cx="3302000" cy="10860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TextBox 66"/>
          <p:cNvSpPr txBox="1"/>
          <p:nvPr/>
        </p:nvSpPr>
        <p:spPr>
          <a:xfrm>
            <a:off x="719348" y="1932584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</a:rPr>
              <a:t>siRNA</a:t>
            </a:r>
            <a:r>
              <a:rPr lang="en-US" sz="1200" b="1" dirty="0">
                <a:solidFill>
                  <a:schemeClr val="bg1"/>
                </a:solidFill>
              </a:rPr>
              <a:t> -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720501" y="1934190"/>
            <a:ext cx="148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</a:rPr>
              <a:t>siRNA</a:t>
            </a:r>
            <a:r>
              <a:rPr lang="en-US" sz="1200" b="1" dirty="0">
                <a:solidFill>
                  <a:schemeClr val="bg1"/>
                </a:solidFill>
              </a:rPr>
              <a:t> HK1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2796910" y="1925351"/>
            <a:ext cx="148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</a:rPr>
              <a:t>siRNA</a:t>
            </a:r>
            <a:r>
              <a:rPr lang="en-US" sz="1200" b="1" dirty="0">
                <a:solidFill>
                  <a:schemeClr val="bg1"/>
                </a:solidFill>
              </a:rPr>
              <a:t> HK2</a:t>
            </a:r>
          </a:p>
        </p:txBody>
      </p:sp>
      <p:pic>
        <p:nvPicPr>
          <p:cNvPr id="71" name="Picture 70" descr="RA2428 siRNA- (4)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131" y="2211060"/>
            <a:ext cx="884625" cy="694759"/>
          </a:xfrm>
          <a:prstGeom prst="rect">
            <a:avLst/>
          </a:prstGeom>
        </p:spPr>
      </p:pic>
      <p:pic>
        <p:nvPicPr>
          <p:cNvPr id="72" name="Picture 71" descr="RA2428 siRNAHK1 (1)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113" y="2214308"/>
            <a:ext cx="942548" cy="709683"/>
          </a:xfrm>
          <a:prstGeom prst="rect">
            <a:avLst/>
          </a:prstGeom>
        </p:spPr>
      </p:pic>
      <p:pic>
        <p:nvPicPr>
          <p:cNvPr id="73" name="Picture 72" descr="RA2428 siRNAHK2 (3).jp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4545" y="2214308"/>
            <a:ext cx="953484" cy="717917"/>
          </a:xfrm>
          <a:prstGeom prst="rect">
            <a:avLst/>
          </a:prstGeom>
        </p:spPr>
      </p:pic>
      <p:sp>
        <p:nvSpPr>
          <p:cNvPr id="74" name="Rectangle 73"/>
          <p:cNvSpPr/>
          <p:nvPr/>
        </p:nvSpPr>
        <p:spPr>
          <a:xfrm>
            <a:off x="507843" y="3203457"/>
            <a:ext cx="3302000" cy="10860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694588" y="3172585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Ad-GFP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1727019" y="3159885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Ad-HK1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812361" y="3155295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Ad-HK2</a:t>
            </a:r>
          </a:p>
        </p:txBody>
      </p:sp>
      <p:sp>
        <p:nvSpPr>
          <p:cNvPr id="82" name="Rectangle 81"/>
          <p:cNvSpPr/>
          <p:nvPr/>
        </p:nvSpPr>
        <p:spPr>
          <a:xfrm>
            <a:off x="507843" y="4356866"/>
            <a:ext cx="3302000" cy="10860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TextBox 82"/>
          <p:cNvSpPr txBox="1"/>
          <p:nvPr/>
        </p:nvSpPr>
        <p:spPr>
          <a:xfrm>
            <a:off x="707194" y="4369566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Ad-GFP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1752325" y="4356866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Ad-HK1</a:t>
            </a:r>
          </a:p>
        </p:txBody>
      </p:sp>
      <p:sp>
        <p:nvSpPr>
          <p:cNvPr id="85" name="TextBox 84"/>
          <p:cNvSpPr txBox="1"/>
          <p:nvPr/>
        </p:nvSpPr>
        <p:spPr>
          <a:xfrm>
            <a:off x="2799567" y="4352276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Ad-HK2</a:t>
            </a:r>
          </a:p>
        </p:txBody>
      </p:sp>
      <p:pic>
        <p:nvPicPr>
          <p:cNvPr id="87" name="Picture 86" descr="Image15.jp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405" y="4646565"/>
            <a:ext cx="935426" cy="704321"/>
          </a:xfrm>
          <a:prstGeom prst="rect">
            <a:avLst/>
          </a:prstGeom>
        </p:spPr>
      </p:pic>
      <p:pic>
        <p:nvPicPr>
          <p:cNvPr id="88" name="Picture 87" descr="Image7.jp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725" y="4639240"/>
            <a:ext cx="945155" cy="711646"/>
          </a:xfrm>
          <a:prstGeom prst="rect">
            <a:avLst/>
          </a:prstGeom>
        </p:spPr>
      </p:pic>
      <p:pic>
        <p:nvPicPr>
          <p:cNvPr id="89" name="Picture 88" descr="Image22.jp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08618" y="4629276"/>
            <a:ext cx="958388" cy="721610"/>
          </a:xfrm>
          <a:prstGeom prst="rect">
            <a:avLst/>
          </a:prstGeom>
        </p:spPr>
      </p:pic>
      <p:sp>
        <p:nvSpPr>
          <p:cNvPr id="93" name="Rectangle 92"/>
          <p:cNvSpPr/>
          <p:nvPr/>
        </p:nvSpPr>
        <p:spPr>
          <a:xfrm>
            <a:off x="524286" y="761440"/>
            <a:ext cx="3302000" cy="108605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" name="Picture 93" descr="RA1733 siRNA (-) (7).jp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622131" y="1065466"/>
            <a:ext cx="956243" cy="719995"/>
          </a:xfrm>
          <a:prstGeom prst="rect">
            <a:avLst/>
          </a:prstGeom>
        </p:spPr>
      </p:pic>
      <p:pic>
        <p:nvPicPr>
          <p:cNvPr id="95" name="Picture 94" descr="RA1733 siRNA HK1 (4).jp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676231" y="1065467"/>
            <a:ext cx="956243" cy="719995"/>
          </a:xfrm>
          <a:prstGeom prst="rect">
            <a:avLst/>
          </a:prstGeom>
        </p:spPr>
      </p:pic>
      <p:pic>
        <p:nvPicPr>
          <p:cNvPr id="96" name="Picture 95" descr="RA1733 siRNA HK2 (7).jpg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752604" y="1065466"/>
            <a:ext cx="956243" cy="719995"/>
          </a:xfrm>
          <a:prstGeom prst="rect">
            <a:avLst/>
          </a:prstGeom>
        </p:spPr>
      </p:pic>
      <p:sp>
        <p:nvSpPr>
          <p:cNvPr id="97" name="TextBox 96"/>
          <p:cNvSpPr txBox="1"/>
          <p:nvPr/>
        </p:nvSpPr>
        <p:spPr>
          <a:xfrm>
            <a:off x="702511" y="774776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</a:rPr>
              <a:t>siRNA</a:t>
            </a:r>
            <a:r>
              <a:rPr lang="en-US" sz="1200" b="1" dirty="0">
                <a:solidFill>
                  <a:schemeClr val="bg1"/>
                </a:solidFill>
              </a:rPr>
              <a:t> -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1731305" y="774888"/>
            <a:ext cx="148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</a:rPr>
              <a:t>siRNA</a:t>
            </a:r>
            <a:r>
              <a:rPr lang="en-US" sz="1200" b="1" dirty="0">
                <a:solidFill>
                  <a:schemeClr val="bg1"/>
                </a:solidFill>
              </a:rPr>
              <a:t> HK1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2794897" y="769946"/>
            <a:ext cx="148672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err="1">
                <a:solidFill>
                  <a:schemeClr val="bg1"/>
                </a:solidFill>
              </a:rPr>
              <a:t>siRNA</a:t>
            </a:r>
            <a:r>
              <a:rPr lang="en-US" sz="1200" b="1" dirty="0">
                <a:solidFill>
                  <a:schemeClr val="bg1"/>
                </a:solidFill>
              </a:rPr>
              <a:t> HK2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73539" y="622789"/>
            <a:ext cx="4275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 A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131199" y="3093755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pic>
        <p:nvPicPr>
          <p:cNvPr id="20" name="Picture 19" descr="Image59.jpg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63005" y="3449584"/>
            <a:ext cx="1015370" cy="729984"/>
          </a:xfrm>
          <a:prstGeom prst="rect">
            <a:avLst/>
          </a:prstGeom>
        </p:spPr>
      </p:pic>
      <p:pic>
        <p:nvPicPr>
          <p:cNvPr id="21" name="Picture 20" descr="Image67.jpg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2708934" y="3435422"/>
            <a:ext cx="970772" cy="730934"/>
          </a:xfrm>
          <a:prstGeom prst="rect">
            <a:avLst/>
          </a:prstGeom>
        </p:spPr>
      </p:pic>
      <p:pic>
        <p:nvPicPr>
          <p:cNvPr id="22" name="Picture 21" descr="Image64.jpg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1787687" y="3342710"/>
            <a:ext cx="687285" cy="901033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>
            <a:off x="5736449" y="2281339"/>
            <a:ext cx="2169835" cy="192064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043126" y="2280952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Ad-GFP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6955075" y="2280952"/>
            <a:ext cx="10922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Ad-HK2</a:t>
            </a:r>
          </a:p>
        </p:txBody>
      </p:sp>
      <p:pic>
        <p:nvPicPr>
          <p:cNvPr id="16" name="Picture 15" descr="adGFP ctrl3_1.jpg"/>
          <p:cNvPicPr>
            <a:picLocks noChangeAspect="1"/>
          </p:cNvPicPr>
          <p:nvPr/>
        </p:nvPicPr>
        <p:blipFill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955917" y="2576766"/>
            <a:ext cx="848591" cy="636443"/>
          </a:xfrm>
          <a:prstGeom prst="rect">
            <a:avLst/>
          </a:prstGeom>
        </p:spPr>
      </p:pic>
      <p:pic>
        <p:nvPicPr>
          <p:cNvPr id="17" name="Picture 16" descr="adGFP 7AAC3_3.jpg"/>
          <p:cNvPicPr>
            <a:picLocks noChangeAspect="1"/>
          </p:cNvPicPr>
          <p:nvPr/>
        </p:nvPicPr>
        <p:blipFill>
          <a:blip r:embed="rId17" cstate="email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5966925" y="3418267"/>
            <a:ext cx="844211" cy="633158"/>
          </a:xfrm>
          <a:prstGeom prst="rect">
            <a:avLst/>
          </a:prstGeom>
        </p:spPr>
      </p:pic>
      <p:pic>
        <p:nvPicPr>
          <p:cNvPr id="25" name="Picture 24" descr="adHK2 CTRL2_1.jpg"/>
          <p:cNvPicPr>
            <a:picLocks noChangeAspect="1"/>
          </p:cNvPicPr>
          <p:nvPr/>
        </p:nvPicPr>
        <p:blipFill rotWithShape="1">
          <a:blip r:embed="rId19" cstate="email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7023647" y="2478068"/>
            <a:ext cx="638857" cy="831429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 rot="16200000">
            <a:off x="5459716" y="2569609"/>
            <a:ext cx="8135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CTRL</a:t>
            </a:r>
          </a:p>
        </p:txBody>
      </p:sp>
      <p:sp>
        <p:nvSpPr>
          <p:cNvPr id="65" name="TextBox 64"/>
          <p:cNvSpPr txBox="1"/>
          <p:nvPr/>
        </p:nvSpPr>
        <p:spPr>
          <a:xfrm rot="16200000">
            <a:off x="5579126" y="3626440"/>
            <a:ext cx="6103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7AAC</a:t>
            </a:r>
          </a:p>
        </p:txBody>
      </p:sp>
      <p:pic>
        <p:nvPicPr>
          <p:cNvPr id="28" name="Picture 27" descr="ad-HK2 7AAC  8_1.tif"/>
          <p:cNvPicPr>
            <a:picLocks noChangeAspect="1"/>
          </p:cNvPicPr>
          <p:nvPr/>
        </p:nvPicPr>
        <p:blipFill rotWithShape="1">
          <a:blip r:embed="rId21" cstate="email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6200000">
            <a:off x="7023744" y="3316377"/>
            <a:ext cx="633158" cy="8369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94907" y="4418270"/>
            <a:ext cx="1948815" cy="122301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4384" y="4363725"/>
            <a:ext cx="1771650" cy="1085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8714" y="3271153"/>
            <a:ext cx="1805940" cy="98869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3122" y="2037805"/>
            <a:ext cx="1760220" cy="12058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F7DBF5-8101-4B45-B677-BB31B70246E9}"/>
              </a:ext>
            </a:extLst>
          </p:cNvPr>
          <p:cNvPicPr>
            <a:picLocks noChangeAspect="1"/>
          </p:cNvPicPr>
          <p:nvPr/>
        </p:nvPicPr>
        <p:blipFill>
          <a:blip r:embed="rId2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4228" y="849443"/>
            <a:ext cx="1426464" cy="1008963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6EE10A7A-1277-EC45-9AAE-CDDA8E6C6BB3}"/>
              </a:ext>
            </a:extLst>
          </p:cNvPr>
          <p:cNvPicPr>
            <a:picLocks noChangeAspect="1"/>
          </p:cNvPicPr>
          <p:nvPr/>
        </p:nvPicPr>
        <p:blipFill>
          <a:blip r:embed="rId2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5075" y="644286"/>
            <a:ext cx="2103120" cy="1214120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5554053" y="660802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D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556949" y="2014063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E</a:t>
            </a:r>
          </a:p>
        </p:txBody>
      </p:sp>
      <p:pic>
        <p:nvPicPr>
          <p:cNvPr id="101" name="Picture 100">
            <a:extLst>
              <a:ext uri="{FF2B5EF4-FFF2-40B4-BE49-F238E27FC236}">
                <a16:creationId xmlns:a16="http://schemas.microsoft.com/office/drawing/2014/main" id="{6B232932-D0A0-BC4C-81CD-F1F9B24C6C59}"/>
              </a:ext>
            </a:extLst>
          </p:cNvPr>
          <p:cNvPicPr>
            <a:picLocks noChangeAspect="1"/>
          </p:cNvPicPr>
          <p:nvPr/>
        </p:nvPicPr>
        <p:blipFill>
          <a:blip r:embed="rId2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11" y="5632617"/>
            <a:ext cx="1498600" cy="97028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F32B004E-FC10-4147-9B72-FB35042EB6B8}"/>
              </a:ext>
            </a:extLst>
          </p:cNvPr>
          <p:cNvPicPr>
            <a:picLocks noChangeAspect="1"/>
          </p:cNvPicPr>
          <p:nvPr/>
        </p:nvPicPr>
        <p:blipFill>
          <a:blip r:embed="rId3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4309" y="5520857"/>
            <a:ext cx="1493520" cy="1102360"/>
          </a:xfrm>
          <a:prstGeom prst="rect">
            <a:avLst/>
          </a:prstGeom>
        </p:spPr>
      </p:pic>
      <p:pic>
        <p:nvPicPr>
          <p:cNvPr id="92" name="Picture 91">
            <a:extLst>
              <a:ext uri="{FF2B5EF4-FFF2-40B4-BE49-F238E27FC236}">
                <a16:creationId xmlns:a16="http://schemas.microsoft.com/office/drawing/2014/main" id="{19B80AE7-F473-034D-82E7-795AA842CC12}"/>
              </a:ext>
            </a:extLst>
          </p:cNvPr>
          <p:cNvPicPr>
            <a:picLocks noChangeAspect="1"/>
          </p:cNvPicPr>
          <p:nvPr/>
        </p:nvPicPr>
        <p:blipFill>
          <a:blip r:embed="rId3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023" y="5618872"/>
            <a:ext cx="1493520" cy="99060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87B4CA34-A079-9F4F-A441-9319966361A1}"/>
              </a:ext>
            </a:extLst>
          </p:cNvPr>
          <p:cNvPicPr>
            <a:picLocks noChangeAspect="1"/>
          </p:cNvPicPr>
          <p:nvPr/>
        </p:nvPicPr>
        <p:blipFill>
          <a:blip r:embed="rId3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0413" y="5576750"/>
            <a:ext cx="1483360" cy="1036320"/>
          </a:xfrm>
          <a:prstGeom prst="rect">
            <a:avLst/>
          </a:prstGeom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8DDE6F54-3F7F-8E45-9B3A-071574E0797B}"/>
              </a:ext>
            </a:extLst>
          </p:cNvPr>
          <p:cNvSpPr txBox="1"/>
          <p:nvPr/>
        </p:nvSpPr>
        <p:spPr>
          <a:xfrm>
            <a:off x="107204" y="5256306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461722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>
            <a:extLst>
              <a:ext uri="{FF2B5EF4-FFF2-40B4-BE49-F238E27FC236}">
                <a16:creationId xmlns:a16="http://schemas.microsoft.com/office/drawing/2014/main" id="{3671F534-F729-0547-9D4B-1ADA57B3D850}"/>
              </a:ext>
            </a:extLst>
          </p:cNvPr>
          <p:cNvSpPr txBox="1"/>
          <p:nvPr/>
        </p:nvSpPr>
        <p:spPr>
          <a:xfrm>
            <a:off x="433926" y="608358"/>
            <a:ext cx="3931920" cy="41148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1" name="Rectangle 30"/>
          <p:cNvSpPr/>
          <p:nvPr/>
        </p:nvSpPr>
        <p:spPr>
          <a:xfrm>
            <a:off x="4764220" y="3214932"/>
            <a:ext cx="3951779" cy="239610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7435540-AC1A-9047-A451-9B9937834E11}"/>
              </a:ext>
            </a:extLst>
          </p:cNvPr>
          <p:cNvSpPr txBox="1"/>
          <p:nvPr/>
        </p:nvSpPr>
        <p:spPr>
          <a:xfrm>
            <a:off x="1131670" y="760848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D9E46AE-7A85-C94A-AAE3-DB4F2CA58927}"/>
              </a:ext>
            </a:extLst>
          </p:cNvPr>
          <p:cNvSpPr txBox="1"/>
          <p:nvPr/>
        </p:nvSpPr>
        <p:spPr>
          <a:xfrm>
            <a:off x="2990074" y="756174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ED4F9A7-47E1-F64F-9467-EB1ADF02AE2D}"/>
              </a:ext>
            </a:extLst>
          </p:cNvPr>
          <p:cNvSpPr txBox="1"/>
          <p:nvPr/>
        </p:nvSpPr>
        <p:spPr>
          <a:xfrm rot="16200000">
            <a:off x="246956" y="1803980"/>
            <a:ext cx="63260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Ad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0D23D41-5239-604A-A349-B35719C0F60C}"/>
              </a:ext>
            </a:extLst>
          </p:cNvPr>
          <p:cNvSpPr txBox="1"/>
          <p:nvPr/>
        </p:nvSpPr>
        <p:spPr>
          <a:xfrm rot="16200000">
            <a:off x="198766" y="3607681"/>
            <a:ext cx="74732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Ad-HKs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CFB38CB-BB6B-0F45-930F-6BF9142F9A3A}"/>
              </a:ext>
            </a:extLst>
          </p:cNvPr>
          <p:cNvSpPr txBox="1"/>
          <p:nvPr/>
        </p:nvSpPr>
        <p:spPr>
          <a:xfrm rot="16200000">
            <a:off x="-283611" y="4954905"/>
            <a:ext cx="756938" cy="304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Overlap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CDB4F6-B33B-3545-BE4E-2F6A61189EBB}"/>
              </a:ext>
            </a:extLst>
          </p:cNvPr>
          <p:cNvSpPr txBox="1"/>
          <p:nvPr/>
        </p:nvSpPr>
        <p:spPr>
          <a:xfrm>
            <a:off x="94062" y="453070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FDD934F-AB59-DF4B-9C63-9DAC655D2127}"/>
              </a:ext>
            </a:extLst>
          </p:cNvPr>
          <p:cNvSpPr txBox="1"/>
          <p:nvPr/>
        </p:nvSpPr>
        <p:spPr>
          <a:xfrm>
            <a:off x="4991552" y="1065684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HK1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D5AEE2B-0D1F-3747-BC0A-E8FAE8D02E48}"/>
              </a:ext>
            </a:extLst>
          </p:cNvPr>
          <p:cNvSpPr txBox="1"/>
          <p:nvPr/>
        </p:nvSpPr>
        <p:spPr>
          <a:xfrm>
            <a:off x="6661698" y="1061010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HK2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DFA969C7-11DA-4947-906C-3691FC231A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188" y="2865556"/>
            <a:ext cx="1619250" cy="161925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4AC4B2AF-9C14-114F-866E-E78142337636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188" y="1114250"/>
            <a:ext cx="1619250" cy="161925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2843301-0CBC-3D44-A2C8-F472D91EBEF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0699" y="1106985"/>
            <a:ext cx="1619250" cy="1619250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59A4E0F1-84C3-2B4D-A23E-0B953003BB9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6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352" y="2883981"/>
            <a:ext cx="1619250" cy="1619250"/>
          </a:xfrm>
          <a:prstGeom prst="rect">
            <a:avLst/>
          </a:prstGeom>
        </p:spPr>
      </p:pic>
      <p:sp>
        <p:nvSpPr>
          <p:cNvPr id="49" name="TextBox 48">
            <a:extLst>
              <a:ext uri="{FF2B5EF4-FFF2-40B4-BE49-F238E27FC236}">
                <a16:creationId xmlns:a16="http://schemas.microsoft.com/office/drawing/2014/main" id="{2ACBD932-B572-DB43-981A-47E644490C28}"/>
              </a:ext>
            </a:extLst>
          </p:cNvPr>
          <p:cNvSpPr txBox="1"/>
          <p:nvPr/>
        </p:nvSpPr>
        <p:spPr>
          <a:xfrm>
            <a:off x="66568" y="5361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Figure 3</a:t>
            </a:r>
          </a:p>
        </p:txBody>
      </p:sp>
      <p:pic>
        <p:nvPicPr>
          <p:cNvPr id="50" name="Picture 49">
            <a:extLst>
              <a:ext uri="{FF2B5EF4-FFF2-40B4-BE49-F238E27FC236}">
                <a16:creationId xmlns:a16="http://schemas.microsoft.com/office/drawing/2014/main" id="{FCBD671A-C983-924B-9702-DBAF248386E4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9319" y="1768271"/>
            <a:ext cx="1879600" cy="117475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F65B99FA-E208-D542-99DE-8BB2D2600074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7612" y="1658505"/>
            <a:ext cx="1866900" cy="128905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BE09927-6BB1-0640-B49D-8777434FB2BB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1101" y="520513"/>
            <a:ext cx="1930400" cy="116205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5AE04B19-1083-FE4E-81FD-5F080BD289A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17850" y="506624"/>
            <a:ext cx="1879600" cy="1174750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74E1B48F-3EBD-F34A-B8DE-F25A3DAF72ED}"/>
              </a:ext>
            </a:extLst>
          </p:cNvPr>
          <p:cNvSpPr txBox="1"/>
          <p:nvPr/>
        </p:nvSpPr>
        <p:spPr>
          <a:xfrm>
            <a:off x="4696100" y="457480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4C4C71F4-03A7-764F-A0C2-9B77B050D782}"/>
              </a:ext>
            </a:extLst>
          </p:cNvPr>
          <p:cNvSpPr txBox="1"/>
          <p:nvPr/>
        </p:nvSpPr>
        <p:spPr>
          <a:xfrm>
            <a:off x="4664124" y="2878376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ea typeface="Arial" charset="0"/>
                <a:cs typeface="Arial" panose="020B0604020202020204" pitchFamily="34" charset="0"/>
              </a:rPr>
              <a:t>C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84C3F3E8-2824-E649-84A7-E9ECA77B345E}"/>
              </a:ext>
            </a:extLst>
          </p:cNvPr>
          <p:cNvSpPr txBox="1"/>
          <p:nvPr/>
        </p:nvSpPr>
        <p:spPr>
          <a:xfrm>
            <a:off x="5511487" y="3264234"/>
            <a:ext cx="10376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Ad-GFP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86B7054-8C8B-E048-86A9-B99110F90970}"/>
              </a:ext>
            </a:extLst>
          </p:cNvPr>
          <p:cNvSpPr txBox="1"/>
          <p:nvPr/>
        </p:nvSpPr>
        <p:spPr>
          <a:xfrm>
            <a:off x="7272984" y="3255078"/>
            <a:ext cx="10162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Ad-HK2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1A860FA5-CF93-3B42-AF61-C3584C1CB253}"/>
              </a:ext>
            </a:extLst>
          </p:cNvPr>
          <p:cNvSpPr txBox="1"/>
          <p:nvPr/>
        </p:nvSpPr>
        <p:spPr>
          <a:xfrm rot="16200000">
            <a:off x="4729442" y="3896556"/>
            <a:ext cx="589398" cy="2770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PBS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AD74A19-EF29-A04E-A335-AAB1FD76CD1F}"/>
              </a:ext>
            </a:extLst>
          </p:cNvPr>
          <p:cNvSpPr txBox="1"/>
          <p:nvPr/>
        </p:nvSpPr>
        <p:spPr>
          <a:xfrm rot="16200000">
            <a:off x="4681306" y="4866490"/>
            <a:ext cx="6720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PDGF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05813" y="3650558"/>
            <a:ext cx="1640294" cy="74582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63020" y="4618774"/>
            <a:ext cx="1631486" cy="7914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91809" y="3650558"/>
            <a:ext cx="1623443" cy="78715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14621" y="4618629"/>
            <a:ext cx="1631486" cy="791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7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/>
          <p:cNvSpPr txBox="1"/>
          <p:nvPr/>
        </p:nvSpPr>
        <p:spPr>
          <a:xfrm>
            <a:off x="66568" y="731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Figure 4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0212380-BCEA-F748-BC5A-285D210FB0B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8" y="314123"/>
            <a:ext cx="4224528" cy="42538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345A44-9438-364E-A70C-32BF0315BB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524" b="-2039"/>
          <a:stretch/>
        </p:blipFill>
        <p:spPr>
          <a:xfrm>
            <a:off x="4280320" y="372001"/>
            <a:ext cx="3335821" cy="238272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5015EB-FA8D-A04C-868E-CA23CB31CFC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446"/>
          <a:stretch/>
        </p:blipFill>
        <p:spPr>
          <a:xfrm>
            <a:off x="7480721" y="380595"/>
            <a:ext cx="1463040" cy="128016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B36CDDA-99A3-F24F-870B-20E09606D41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6620" y="2801035"/>
            <a:ext cx="4603369" cy="118275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FA0B20B-CD55-7449-9D48-D40AE4FF373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1096" y="4008764"/>
            <a:ext cx="4695444" cy="23675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F7E8C29-F6DF-E049-9618-4D9FC0DE553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071" b="1071"/>
          <a:stretch/>
        </p:blipFill>
        <p:spPr>
          <a:xfrm>
            <a:off x="-40341" y="4581435"/>
            <a:ext cx="3563470" cy="223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572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TextBox 57"/>
          <p:cNvSpPr txBox="1"/>
          <p:nvPr/>
        </p:nvSpPr>
        <p:spPr>
          <a:xfrm>
            <a:off x="1252" y="-11700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Figure 5</a:t>
            </a:r>
          </a:p>
        </p:txBody>
      </p:sp>
      <p:sp>
        <p:nvSpPr>
          <p:cNvPr id="63" name="Content Placeholder 2"/>
          <p:cNvSpPr txBox="1">
            <a:spLocks/>
          </p:cNvSpPr>
          <p:nvPr/>
        </p:nvSpPr>
        <p:spPr>
          <a:xfrm>
            <a:off x="169094" y="4783734"/>
            <a:ext cx="1571303" cy="672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s-US" sz="1400" dirty="0"/>
          </a:p>
        </p:txBody>
      </p:sp>
      <p:sp>
        <p:nvSpPr>
          <p:cNvPr id="31" name="TextBox 30"/>
          <p:cNvSpPr txBox="1"/>
          <p:nvPr/>
        </p:nvSpPr>
        <p:spPr>
          <a:xfrm>
            <a:off x="130370" y="290509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C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156208" y="2939723"/>
            <a:ext cx="7328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Control</a:t>
            </a:r>
            <a:endParaRPr lang="en-US" sz="1200" b="1" baseline="30000" dirty="0">
              <a:latin typeface="Arial"/>
              <a:cs typeface="Arial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21573" y="2920521"/>
            <a:ext cx="7825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Arthritis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5215" y="6253350"/>
            <a:ext cx="1993900" cy="431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956076" y="532368"/>
            <a:ext cx="657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1" dirty="0">
                <a:latin typeface="Arial" charset="0"/>
                <a:ea typeface="Arial" charset="0"/>
                <a:cs typeface="Arial" charset="0"/>
              </a:rPr>
              <a:t>PDPN+/</a:t>
            </a:r>
          </a:p>
          <a:p>
            <a:r>
              <a:rPr lang="en-US" sz="900" b="1" dirty="0">
                <a:latin typeface="Arial" charset="0"/>
                <a:ea typeface="Arial" charset="0"/>
                <a:cs typeface="Arial" charset="0"/>
              </a:rPr>
              <a:t>PDPN-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303644" y="1275492"/>
            <a:ext cx="19878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 charset="0"/>
                <a:ea typeface="Arial" charset="0"/>
                <a:cs typeface="Arial" charset="0"/>
              </a:rPr>
              <a:t>*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5453" y="982890"/>
            <a:ext cx="778820" cy="521208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4148221" y="2852789"/>
            <a:ext cx="1714495" cy="1790301"/>
            <a:chOff x="3373783" y="557972"/>
            <a:chExt cx="1715564" cy="2014710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589178" y="856606"/>
              <a:ext cx="1500169" cy="1500169"/>
            </a:xfrm>
            <a:prstGeom prst="rect">
              <a:avLst/>
            </a:prstGeom>
          </p:spPr>
        </p:pic>
        <p:sp>
          <p:nvSpPr>
            <p:cNvPr id="32" name="TextBox 31"/>
            <p:cNvSpPr txBox="1"/>
            <p:nvPr/>
          </p:nvSpPr>
          <p:spPr>
            <a:xfrm>
              <a:off x="3596420" y="557972"/>
              <a:ext cx="97815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Single cells</a:t>
              </a:r>
              <a:endParaRPr lang="en-US" sz="1400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627294" y="2295683"/>
              <a:ext cx="54373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SSC-A</a:t>
              </a:r>
            </a:p>
          </p:txBody>
        </p:sp>
        <p:cxnSp>
          <p:nvCxnSpPr>
            <p:cNvPr id="34" name="Straight Arrow Connector 33"/>
            <p:cNvCxnSpPr/>
            <p:nvPr/>
          </p:nvCxnSpPr>
          <p:spPr>
            <a:xfrm>
              <a:off x="4101812" y="2434182"/>
              <a:ext cx="218888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 rot="16200000">
              <a:off x="3237207" y="1959479"/>
              <a:ext cx="55015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/>
                <a:t>SSC-H</a:t>
              </a:r>
              <a:endParaRPr lang="en-US" sz="1200" dirty="0"/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 flipV="1">
              <a:off x="3513323" y="1683463"/>
              <a:ext cx="1672" cy="215192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oup 37"/>
          <p:cNvGrpSpPr/>
          <p:nvPr/>
        </p:nvGrpSpPr>
        <p:grpSpPr>
          <a:xfrm>
            <a:off x="5653036" y="2827336"/>
            <a:ext cx="1893987" cy="1994385"/>
            <a:chOff x="4918575" y="557855"/>
            <a:chExt cx="2002446" cy="2132754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420852" y="856605"/>
              <a:ext cx="1500169" cy="1500169"/>
            </a:xfrm>
            <a:prstGeom prst="rect">
              <a:avLst/>
            </a:prstGeom>
          </p:spPr>
        </p:pic>
        <p:sp>
          <p:nvSpPr>
            <p:cNvPr id="40" name="TextBox 39"/>
            <p:cNvSpPr txBox="1"/>
            <p:nvPr/>
          </p:nvSpPr>
          <p:spPr>
            <a:xfrm>
              <a:off x="5532117" y="557855"/>
              <a:ext cx="83067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/>
                <a:t>Live cells</a:t>
              </a:r>
              <a:endParaRPr lang="en-US" sz="1400" dirty="0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414587" y="2291601"/>
              <a:ext cx="4053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FSC</a:t>
              </a: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>
              <a:off x="5740433" y="2430100"/>
              <a:ext cx="218888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>
              <a:off x="4918575" y="1432846"/>
              <a:ext cx="723473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 rot="16200000">
              <a:off x="5138357" y="2012495"/>
              <a:ext cx="40267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L/D</a:t>
              </a:r>
            </a:p>
          </p:txBody>
        </p:sp>
        <p:cxnSp>
          <p:nvCxnSpPr>
            <p:cNvPr id="45" name="Straight Arrow Connector 44"/>
            <p:cNvCxnSpPr/>
            <p:nvPr/>
          </p:nvCxnSpPr>
          <p:spPr>
            <a:xfrm flipV="1">
              <a:off x="5338657" y="1795178"/>
              <a:ext cx="1672" cy="215192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 flipH="1">
              <a:off x="5047489" y="2279895"/>
              <a:ext cx="392985" cy="41071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9" name="Picture 6" descr="\\MDS\USER\A-F\croftap\Desktop\PDPN IH images\PDPN TNFD_x10.jpg"/>
          <p:cNvPicPr>
            <a:picLocks noChangeArrowheads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" contrast="3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304087" y="1299788"/>
            <a:ext cx="1591056" cy="1216152"/>
          </a:xfrm>
          <a:prstGeom prst="rect">
            <a:avLst/>
          </a:prstGeom>
          <a:noFill/>
          <a:ln w="222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Picture 6"/>
          <p:cNvPicPr>
            <a:picLocks noChangeArrowheads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8000" contrast="4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27734" y="1304810"/>
            <a:ext cx="1591056" cy="1216152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5707" y="83768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A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37771" y="4903279"/>
            <a:ext cx="1375748" cy="1356930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6130396" y="4650728"/>
            <a:ext cx="660572" cy="2783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PDPN+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4198713" y="4546900"/>
            <a:ext cx="1685956" cy="1943718"/>
            <a:chOff x="4198713" y="4684027"/>
            <a:chExt cx="1616187" cy="1755791"/>
          </a:xfrm>
        </p:grpSpPr>
        <p:sp>
          <p:nvSpPr>
            <p:cNvPr id="53" name="TextBox 52"/>
            <p:cNvSpPr txBox="1"/>
            <p:nvPr/>
          </p:nvSpPr>
          <p:spPr>
            <a:xfrm>
              <a:off x="4405496" y="4684027"/>
              <a:ext cx="97969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Fibroblasts</a:t>
              </a:r>
            </a:p>
          </p:txBody>
        </p:sp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92469" y="4966050"/>
              <a:ext cx="1360172" cy="1291087"/>
            </a:xfrm>
            <a:prstGeom prst="rect">
              <a:avLst/>
            </a:prstGeom>
          </p:spPr>
        </p:pic>
        <p:cxnSp>
          <p:nvCxnSpPr>
            <p:cNvPr id="56" name="Straight Arrow Connector 55"/>
            <p:cNvCxnSpPr/>
            <p:nvPr/>
          </p:nvCxnSpPr>
          <p:spPr>
            <a:xfrm>
              <a:off x="4937751" y="5878048"/>
              <a:ext cx="877149" cy="1084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Box 58"/>
            <p:cNvSpPr txBox="1"/>
            <p:nvPr/>
          </p:nvSpPr>
          <p:spPr>
            <a:xfrm rot="16200000">
              <a:off x="4101346" y="5908022"/>
              <a:ext cx="445883" cy="2511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CD45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4369091" y="6201425"/>
              <a:ext cx="469742" cy="23839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CD31</a:t>
              </a:r>
            </a:p>
          </p:txBody>
        </p:sp>
        <p:cxnSp>
          <p:nvCxnSpPr>
            <p:cNvPr id="61" name="Straight Arrow Connector 60"/>
            <p:cNvCxnSpPr/>
            <p:nvPr/>
          </p:nvCxnSpPr>
          <p:spPr>
            <a:xfrm>
              <a:off x="4757055" y="6320621"/>
              <a:ext cx="198461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TextBox 61"/>
          <p:cNvSpPr txBox="1"/>
          <p:nvPr/>
        </p:nvSpPr>
        <p:spPr>
          <a:xfrm rot="16200000">
            <a:off x="5820216" y="5821535"/>
            <a:ext cx="463818" cy="25114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PDPN</a:t>
            </a:r>
          </a:p>
        </p:txBody>
      </p:sp>
      <p:cxnSp>
        <p:nvCxnSpPr>
          <p:cNvPr id="64" name="Straight Arrow Connector 63"/>
          <p:cNvCxnSpPr/>
          <p:nvPr/>
        </p:nvCxnSpPr>
        <p:spPr>
          <a:xfrm flipV="1">
            <a:off x="6051185" y="5439937"/>
            <a:ext cx="1516" cy="18520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TextBox 69"/>
          <p:cNvSpPr txBox="1"/>
          <p:nvPr/>
        </p:nvSpPr>
        <p:spPr>
          <a:xfrm>
            <a:off x="7483753" y="804181"/>
            <a:ext cx="30489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E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4976" y="1081822"/>
            <a:ext cx="2828679" cy="1591603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2371" y="1275947"/>
            <a:ext cx="644584" cy="487570"/>
          </a:xfrm>
          <a:prstGeom prst="rect">
            <a:avLst/>
          </a:prstGeom>
        </p:spPr>
      </p:pic>
      <p:sp>
        <p:nvSpPr>
          <p:cNvPr id="71" name="TextBox 70"/>
          <p:cNvSpPr txBox="1"/>
          <p:nvPr/>
        </p:nvSpPr>
        <p:spPr>
          <a:xfrm>
            <a:off x="5957653" y="1176100"/>
            <a:ext cx="894423" cy="5806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grpSp>
        <p:nvGrpSpPr>
          <p:cNvPr id="23" name="Group 22"/>
          <p:cNvGrpSpPr>
            <a:grpSpLocks noChangeAspect="1"/>
          </p:cNvGrpSpPr>
          <p:nvPr/>
        </p:nvGrpSpPr>
        <p:grpSpPr>
          <a:xfrm>
            <a:off x="5963271" y="1241349"/>
            <a:ext cx="1595537" cy="1585987"/>
            <a:chOff x="1587136" y="856608"/>
            <a:chExt cx="1722301" cy="1711992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09268" y="856608"/>
              <a:ext cx="1500169" cy="1500169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1809268" y="2291601"/>
              <a:ext cx="40530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/>
                <a:t>FSC</a:t>
              </a:r>
            </a:p>
          </p:txBody>
        </p:sp>
        <p:sp>
          <p:nvSpPr>
            <p:cNvPr id="26" name="TextBox 25"/>
            <p:cNvSpPr txBox="1"/>
            <p:nvPr/>
          </p:nvSpPr>
          <p:spPr>
            <a:xfrm rot="16200000">
              <a:off x="1521894" y="2014532"/>
              <a:ext cx="407484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/>
                <a:t>SSC</a:t>
              </a:r>
              <a:endParaRPr lang="en-US" sz="1200" dirty="0"/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>
              <a:off x="2156946" y="2430100"/>
              <a:ext cx="218888" cy="0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flipV="1">
              <a:off x="1723415" y="1774187"/>
              <a:ext cx="1672" cy="215192"/>
            </a:xfrm>
            <a:prstGeom prst="straightConnector1">
              <a:avLst/>
            </a:prstGeom>
            <a:ln w="127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TextBox 34"/>
          <p:cNvSpPr txBox="1"/>
          <p:nvPr/>
        </p:nvSpPr>
        <p:spPr>
          <a:xfrm>
            <a:off x="5819323" y="821797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D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4086323" y="806058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B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173698" y="963523"/>
            <a:ext cx="73289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Control</a:t>
            </a:r>
            <a:endParaRPr lang="en-US" sz="1200" b="1" baseline="30000" dirty="0">
              <a:latin typeface="Arial"/>
              <a:cs typeface="Arial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2639063" y="944321"/>
            <a:ext cx="7825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Arthritis</a:t>
            </a:r>
          </a:p>
        </p:txBody>
      </p:sp>
      <p:sp>
        <p:nvSpPr>
          <p:cNvPr id="74" name="TextBox 73"/>
          <p:cNvSpPr txBox="1"/>
          <p:nvPr/>
        </p:nvSpPr>
        <p:spPr>
          <a:xfrm rot="16200000">
            <a:off x="78863" y="1764358"/>
            <a:ext cx="8146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PDPNx40</a:t>
            </a:r>
          </a:p>
        </p:txBody>
      </p:sp>
      <p:cxnSp>
        <p:nvCxnSpPr>
          <p:cNvPr id="75" name="Straight Arrow Connector 74"/>
          <p:cNvCxnSpPr/>
          <p:nvPr/>
        </p:nvCxnSpPr>
        <p:spPr>
          <a:xfrm flipH="1">
            <a:off x="5837426" y="2671317"/>
            <a:ext cx="371700" cy="384068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624333" y="1406213"/>
            <a:ext cx="3204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charset="0"/>
                <a:ea typeface="Arial" charset="0"/>
                <a:cs typeface="Arial" charset="0"/>
              </a:rPr>
              <a:t>*</a:t>
            </a:r>
          </a:p>
        </p:txBody>
      </p:sp>
      <p:sp>
        <p:nvSpPr>
          <p:cNvPr id="76" name="TextBox 75"/>
          <p:cNvSpPr txBox="1"/>
          <p:nvPr/>
        </p:nvSpPr>
        <p:spPr>
          <a:xfrm>
            <a:off x="4802375" y="2098253"/>
            <a:ext cx="32049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 charset="0"/>
                <a:ea typeface="Arial" charset="0"/>
                <a:cs typeface="Arial" charset="0"/>
              </a:rPr>
              <a:t>#</a:t>
            </a:r>
          </a:p>
        </p:txBody>
      </p:sp>
      <p:pic>
        <p:nvPicPr>
          <p:cNvPr id="2" name="Picture 1" descr="4.4 HK2.jpg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7750" y="3240975"/>
            <a:ext cx="1587393" cy="1207625"/>
          </a:xfrm>
          <a:prstGeom prst="rect">
            <a:avLst/>
          </a:prstGeom>
          <a:ln w="19050" cmpd="sng">
            <a:solidFill>
              <a:srgbClr val="000000"/>
            </a:solidFill>
          </a:ln>
        </p:spPr>
      </p:pic>
      <p:pic>
        <p:nvPicPr>
          <p:cNvPr id="3" name="Picture 2" descr="6.2 HK2.jpg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7940" y="3232508"/>
            <a:ext cx="1591944" cy="1223251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79094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9520" y="44625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A</a:t>
            </a:r>
          </a:p>
        </p:txBody>
      </p:sp>
      <p:pic>
        <p:nvPicPr>
          <p:cNvPr id="2" name="Picture 1" descr="4.4 o safranin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6540" y="1978644"/>
            <a:ext cx="1566127" cy="112077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0" name="Picture 9" descr="5.6 o safranin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9267" y="1978644"/>
            <a:ext cx="1535021" cy="1108889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43" name="TextBox 42"/>
          <p:cNvSpPr txBox="1"/>
          <p:nvPr/>
        </p:nvSpPr>
        <p:spPr>
          <a:xfrm>
            <a:off x="3352028" y="561569"/>
            <a:ext cx="6447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HK2</a:t>
            </a:r>
            <a:r>
              <a:rPr lang="en-US" sz="1200" b="1" baseline="30000" dirty="0">
                <a:latin typeface="Arial"/>
                <a:cs typeface="Arial"/>
              </a:rPr>
              <a:t>F/F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4940386" y="561569"/>
            <a:ext cx="71365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HK2</a:t>
            </a:r>
            <a:r>
              <a:rPr lang="en-US" sz="1200" b="1" baseline="30000" dirty="0">
                <a:latin typeface="Arial"/>
                <a:cs typeface="Arial"/>
              </a:rPr>
              <a:t>Col1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66568" y="53616"/>
            <a:ext cx="9829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Figure 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33898" y="3371655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840514" y="4664301"/>
            <a:ext cx="2936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/>
                <a:cs typeface="Arial"/>
              </a:rPr>
              <a:t>F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764159" y="5546032"/>
            <a:ext cx="617851" cy="12654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7219" y="3371656"/>
            <a:ext cx="2750768" cy="18438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68" y="3642435"/>
            <a:ext cx="3271520" cy="1858010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 rot="16200000">
            <a:off x="2426893" y="1192596"/>
            <a:ext cx="5084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H&amp;E</a:t>
            </a:r>
          </a:p>
        </p:txBody>
      </p:sp>
      <p:sp>
        <p:nvSpPr>
          <p:cNvPr id="69" name="TextBox 68"/>
          <p:cNvSpPr txBox="1"/>
          <p:nvPr/>
        </p:nvSpPr>
        <p:spPr>
          <a:xfrm rot="16200000">
            <a:off x="2301754" y="2371920"/>
            <a:ext cx="80021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err="1">
                <a:latin typeface="Arial"/>
                <a:cs typeface="Arial"/>
              </a:rPr>
              <a:t>Safranin</a:t>
            </a:r>
            <a:endParaRPr lang="en-US" sz="1200" b="1" dirty="0">
              <a:latin typeface="Arial"/>
              <a:cs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 rot="16200000">
            <a:off x="-519667" y="2433952"/>
            <a:ext cx="1537086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latin typeface="Arial" charset="0"/>
                <a:ea typeface="Arial" charset="0"/>
                <a:cs typeface="Arial" charset="0"/>
              </a:rPr>
              <a:t>      HK2</a:t>
            </a:r>
            <a:r>
              <a:rPr lang="en-US" sz="1300" b="1" baseline="30000" dirty="0">
                <a:latin typeface="Arial" charset="0"/>
                <a:ea typeface="Arial" charset="0"/>
                <a:cs typeface="Arial" charset="0"/>
              </a:rPr>
              <a:t>F/F</a:t>
            </a:r>
            <a:r>
              <a:rPr lang="en-US" sz="1300" b="1" dirty="0">
                <a:latin typeface="Arial" charset="0"/>
                <a:ea typeface="Arial" charset="0"/>
                <a:cs typeface="Arial" charset="0"/>
              </a:rPr>
              <a:t>HK2</a:t>
            </a:r>
            <a:r>
              <a:rPr lang="en-US" sz="1300" b="1" baseline="30000" dirty="0">
                <a:latin typeface="Arial" charset="0"/>
                <a:ea typeface="Arial" charset="0"/>
                <a:cs typeface="Arial" charset="0"/>
              </a:rPr>
              <a:t>Col1 </a:t>
            </a:r>
          </a:p>
        </p:txBody>
      </p:sp>
      <p:sp>
        <p:nvSpPr>
          <p:cNvPr id="41" name="TextBox 40"/>
          <p:cNvSpPr txBox="1"/>
          <p:nvPr/>
        </p:nvSpPr>
        <p:spPr>
          <a:xfrm rot="16200000">
            <a:off x="-231228" y="1337352"/>
            <a:ext cx="962738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latin typeface="Arial" charset="0"/>
                <a:ea typeface="Arial" charset="0"/>
                <a:cs typeface="Arial" charset="0"/>
              </a:rPr>
              <a:t>      HK2</a:t>
            </a:r>
            <a:r>
              <a:rPr lang="en-US" sz="1300" b="1" baseline="30000" dirty="0">
                <a:latin typeface="Arial" charset="0"/>
                <a:ea typeface="Arial" charset="0"/>
                <a:cs typeface="Arial" charset="0"/>
              </a:rPr>
              <a:t>F/F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6378" y="3383134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65347" y="427194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C</a:t>
            </a:r>
          </a:p>
        </p:txBody>
      </p:sp>
      <p:pic>
        <p:nvPicPr>
          <p:cNvPr id="4" name="Picture 3" descr="HK2F:F IF.jpg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030" y="893484"/>
            <a:ext cx="1092200" cy="994225"/>
          </a:xfrm>
          <a:prstGeom prst="rect">
            <a:avLst/>
          </a:prstGeom>
        </p:spPr>
      </p:pic>
      <p:pic>
        <p:nvPicPr>
          <p:cNvPr id="5" name="Picture 4" descr="COL1A1HK2F:F.jpg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030" y="1904083"/>
            <a:ext cx="1092200" cy="1038658"/>
          </a:xfrm>
          <a:prstGeom prst="rect">
            <a:avLst/>
          </a:prstGeom>
        </p:spPr>
      </p:pic>
      <p:pic>
        <p:nvPicPr>
          <p:cNvPr id="7" name="Picture 6" descr="COL1A1CRE HK2FF green.jpg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08929" y="1915335"/>
            <a:ext cx="1092200" cy="1021422"/>
          </a:xfrm>
          <a:prstGeom prst="rect">
            <a:avLst/>
          </a:prstGeom>
        </p:spPr>
      </p:pic>
      <p:pic>
        <p:nvPicPr>
          <p:cNvPr id="8" name="Picture 7" descr="HK2F:Fgreen.jpg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0941" y="893484"/>
            <a:ext cx="1090188" cy="994226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103946" y="588777"/>
            <a:ext cx="144160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latin typeface="Arial" charset="0"/>
                <a:ea typeface="Arial" charset="0"/>
                <a:cs typeface="Arial" charset="0"/>
              </a:rPr>
              <a:t>     </a:t>
            </a:r>
            <a:r>
              <a:rPr lang="en-US" sz="1300" b="1" dirty="0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Vimen-1</a:t>
            </a:r>
            <a:r>
              <a:rPr lang="en-US" sz="1300" b="1" dirty="0">
                <a:latin typeface="Arial" charset="0"/>
                <a:ea typeface="Arial" charset="0"/>
                <a:cs typeface="Arial" charset="0"/>
              </a:rPr>
              <a:t>/</a:t>
            </a:r>
            <a:r>
              <a:rPr lang="en-US" sz="1300" b="1" dirty="0">
                <a:solidFill>
                  <a:srgbClr val="008000"/>
                </a:solidFill>
                <a:latin typeface="Arial" charset="0"/>
                <a:ea typeface="Arial" charset="0"/>
                <a:cs typeface="Arial" charset="0"/>
              </a:rPr>
              <a:t>HK2</a:t>
            </a:r>
            <a:endParaRPr lang="en-US" sz="1300" b="1" baseline="30000" dirty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814913" y="577482"/>
            <a:ext cx="518172" cy="2923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00" b="1" dirty="0">
                <a:solidFill>
                  <a:srgbClr val="008000"/>
                </a:solidFill>
                <a:latin typeface="Arial" charset="0"/>
                <a:ea typeface="Arial" charset="0"/>
                <a:cs typeface="Arial" charset="0"/>
              </a:rPr>
              <a:t>HK2</a:t>
            </a:r>
            <a:endParaRPr lang="en-US" sz="1300" b="1" baseline="30000" dirty="0">
              <a:solidFill>
                <a:srgbClr val="008000"/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12" name="Picture 11" descr="4.4 MMP3.jpg"/>
          <p:cNvPicPr>
            <a:picLocks noChangeAspect="1"/>
          </p:cNvPicPr>
          <p:nvPr/>
        </p:nvPicPr>
        <p:blipFill rotWithShape="1"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3506" y="1951930"/>
            <a:ext cx="1392319" cy="973149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  <p:sp>
        <p:nvSpPr>
          <p:cNvPr id="29" name="TextBox 28"/>
          <p:cNvSpPr txBox="1"/>
          <p:nvPr/>
        </p:nvSpPr>
        <p:spPr>
          <a:xfrm>
            <a:off x="6730220" y="476923"/>
            <a:ext cx="6292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MMP3</a:t>
            </a:r>
            <a:endParaRPr lang="en-US" sz="1200" b="1" baseline="30000" dirty="0">
              <a:latin typeface="Arial"/>
              <a:cs typeface="Arial"/>
            </a:endParaRPr>
          </a:p>
        </p:txBody>
      </p:sp>
      <p:pic>
        <p:nvPicPr>
          <p:cNvPr id="13" name="Picture 12" descr="6.2 MMP3.jpg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9261" y="850538"/>
            <a:ext cx="1386565" cy="1037172"/>
          </a:xfrm>
          <a:prstGeom prst="rect">
            <a:avLst/>
          </a:prstGeom>
          <a:ln w="19050" cmpd="sng">
            <a:solidFill>
              <a:srgbClr val="000000"/>
            </a:solidFill>
          </a:ln>
        </p:spPr>
      </p:pic>
      <p:pic>
        <p:nvPicPr>
          <p:cNvPr id="14" name="Picture 13" descr="5.13 MMP3.jpg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aturation sat="66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03507" y="2991605"/>
            <a:ext cx="1392318" cy="1093247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  <p:sp>
        <p:nvSpPr>
          <p:cNvPr id="34" name="TextBox 33"/>
          <p:cNvSpPr txBox="1"/>
          <p:nvPr/>
        </p:nvSpPr>
        <p:spPr>
          <a:xfrm>
            <a:off x="8204794" y="491330"/>
            <a:ext cx="509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Ki67</a:t>
            </a:r>
            <a:endParaRPr lang="en-US" sz="1200" b="1" baseline="30000" dirty="0">
              <a:latin typeface="Arial"/>
              <a:cs typeface="Arial"/>
            </a:endParaRPr>
          </a:p>
        </p:txBody>
      </p:sp>
      <p:pic>
        <p:nvPicPr>
          <p:cNvPr id="15" name="Picture 14" descr="ki67 4.4.jpg"/>
          <p:cNvPicPr>
            <a:picLocks noChangeAspect="1"/>
          </p:cNvPicPr>
          <p:nvPr/>
        </p:nvPicPr>
        <p:blipFill rotWithShape="1"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5468" y="1952588"/>
            <a:ext cx="1329265" cy="984169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  <p:sp>
        <p:nvSpPr>
          <p:cNvPr id="36" name="TextBox 35"/>
          <p:cNvSpPr txBox="1"/>
          <p:nvPr/>
        </p:nvSpPr>
        <p:spPr>
          <a:xfrm rot="16200000">
            <a:off x="5854014" y="2310995"/>
            <a:ext cx="64635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HK2</a:t>
            </a:r>
            <a:r>
              <a:rPr lang="en-US" sz="1200" b="1" baseline="30000" dirty="0">
                <a:latin typeface="Arial"/>
                <a:cs typeface="Arial"/>
              </a:rPr>
              <a:t>F/F</a:t>
            </a:r>
          </a:p>
        </p:txBody>
      </p:sp>
      <p:sp>
        <p:nvSpPr>
          <p:cNvPr id="39" name="TextBox 38"/>
          <p:cNvSpPr txBox="1"/>
          <p:nvPr/>
        </p:nvSpPr>
        <p:spPr>
          <a:xfrm rot="16200000">
            <a:off x="5876010" y="1151884"/>
            <a:ext cx="71483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HK2</a:t>
            </a:r>
            <a:r>
              <a:rPr lang="en-US" sz="1200" b="1" baseline="30000" dirty="0">
                <a:latin typeface="Arial"/>
                <a:cs typeface="Arial"/>
              </a:rPr>
              <a:t>Col1</a:t>
            </a:r>
          </a:p>
          <a:p>
            <a:endParaRPr lang="en-US" sz="1200" b="1" baseline="30000" dirty="0">
              <a:latin typeface="Arial"/>
              <a:cs typeface="Arial"/>
            </a:endParaRPr>
          </a:p>
        </p:txBody>
      </p:sp>
      <p:sp>
        <p:nvSpPr>
          <p:cNvPr id="42" name="TextBox 41"/>
          <p:cNvSpPr txBox="1"/>
          <p:nvPr/>
        </p:nvSpPr>
        <p:spPr>
          <a:xfrm rot="16200000">
            <a:off x="5868930" y="3394987"/>
            <a:ext cx="5921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CTRL</a:t>
            </a:r>
          </a:p>
        </p:txBody>
      </p:sp>
      <p:pic>
        <p:nvPicPr>
          <p:cNvPr id="16" name="Picture 15" descr="5.13 ki67.jpg"/>
          <p:cNvPicPr>
            <a:picLocks noChangeAspect="1"/>
          </p:cNvPicPr>
          <p:nvPr/>
        </p:nvPicPr>
        <p:blipFill rotWithShape="1">
          <a:blip r:embed="rId17" cstate="email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5468" y="838568"/>
            <a:ext cx="1329265" cy="1052163"/>
          </a:xfrm>
          <a:prstGeom prst="rect">
            <a:avLst/>
          </a:prstGeom>
          <a:ln w="19050" cmpd="sng">
            <a:solidFill>
              <a:srgbClr val="000000"/>
            </a:solidFill>
          </a:ln>
        </p:spPr>
      </p:pic>
      <p:pic>
        <p:nvPicPr>
          <p:cNvPr id="17" name="Picture 16" descr="6.2 Ki67.jpg"/>
          <p:cNvPicPr>
            <a:picLocks noChangeAspect="1"/>
          </p:cNvPicPr>
          <p:nvPr/>
        </p:nvPicPr>
        <p:blipFill rotWithShape="1">
          <a:blip r:embed="rId19" cstate="email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5468" y="2992186"/>
            <a:ext cx="1329265" cy="1092666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  <p:sp>
        <p:nvSpPr>
          <p:cNvPr id="45" name="TextBox 44"/>
          <p:cNvSpPr txBox="1"/>
          <p:nvPr/>
        </p:nvSpPr>
        <p:spPr>
          <a:xfrm>
            <a:off x="6022755" y="474396"/>
            <a:ext cx="3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E</a:t>
            </a:r>
          </a:p>
        </p:txBody>
      </p:sp>
      <p:pic>
        <p:nvPicPr>
          <p:cNvPr id="9" name="Picture 8" descr="32.3 HK2F:F.jpg"/>
          <p:cNvPicPr>
            <a:picLocks noChangeAspect="1"/>
          </p:cNvPicPr>
          <p:nvPr/>
        </p:nvPicPr>
        <p:blipFill rotWithShape="1"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3770" y="850684"/>
            <a:ext cx="1568897" cy="1052846"/>
          </a:xfrm>
          <a:prstGeom prst="rect">
            <a:avLst/>
          </a:prstGeom>
          <a:ln w="19050" cmpd="sng">
            <a:solidFill>
              <a:srgbClr val="000000"/>
            </a:solidFill>
          </a:ln>
        </p:spPr>
      </p:pic>
      <p:pic>
        <p:nvPicPr>
          <p:cNvPr id="18" name="Picture 17" descr="31.1 COL1A1 simple pos.jpg"/>
          <p:cNvPicPr>
            <a:picLocks noChangeAspect="1"/>
          </p:cNvPicPr>
          <p:nvPr/>
        </p:nvPicPr>
        <p:blipFill rotWithShape="1">
          <a:blip r:embed="rId2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"/>
          <a:stretch/>
        </p:blipFill>
        <p:spPr>
          <a:xfrm>
            <a:off x="4476653" y="838568"/>
            <a:ext cx="1546102" cy="1076767"/>
          </a:xfrm>
          <a:prstGeom prst="rect">
            <a:avLst/>
          </a:prstGeom>
          <a:ln w="19050" cmpd="sng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758919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RA 2188D HK1 10x.jpg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283"/>
                    </a14:imgEffect>
                    <a14:imgEffect>
                      <a14:saturation sat="161000"/>
                    </a14:imgEffect>
                    <a14:imgEffect>
                      <a14:brightnessContrast bright="1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119" y="969171"/>
            <a:ext cx="2246710" cy="169164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1" name="Picture 10" descr="OA 1678A HK1.jpg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087"/>
                    </a14:imgEffect>
                    <a14:imgEffect>
                      <a14:saturation sat="113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119" y="2748556"/>
            <a:ext cx="2246709" cy="169164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sp>
        <p:nvSpPr>
          <p:cNvPr id="12" name="TextBox 14"/>
          <p:cNvSpPr txBox="1">
            <a:spLocks noChangeArrowheads="1"/>
          </p:cNvSpPr>
          <p:nvPr/>
        </p:nvSpPr>
        <p:spPr bwMode="auto">
          <a:xfrm rot="16200000">
            <a:off x="-180570" y="1642616"/>
            <a:ext cx="1371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RA </a:t>
            </a:r>
          </a:p>
        </p:txBody>
      </p:sp>
      <p:sp>
        <p:nvSpPr>
          <p:cNvPr id="13" name="TextBox 14"/>
          <p:cNvSpPr txBox="1">
            <a:spLocks noChangeArrowheads="1"/>
          </p:cNvSpPr>
          <p:nvPr/>
        </p:nvSpPr>
        <p:spPr bwMode="auto">
          <a:xfrm rot="16200000">
            <a:off x="-167296" y="3513225"/>
            <a:ext cx="1371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OA</a:t>
            </a:r>
          </a:p>
        </p:txBody>
      </p:sp>
      <p:sp>
        <p:nvSpPr>
          <p:cNvPr id="14" name="TextBox 14"/>
          <p:cNvSpPr txBox="1">
            <a:spLocks noChangeArrowheads="1"/>
          </p:cNvSpPr>
          <p:nvPr/>
        </p:nvSpPr>
        <p:spPr bwMode="auto">
          <a:xfrm>
            <a:off x="2363228" y="661394"/>
            <a:ext cx="1371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  <a:cs typeface="ＭＳ Ｐゴシック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HK1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6568" y="53615"/>
            <a:ext cx="3656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Supplementary Figure 1</a:t>
            </a:r>
          </a:p>
        </p:txBody>
      </p:sp>
      <p:pic>
        <p:nvPicPr>
          <p:cNvPr id="2" name="Picture 1" descr="RA1877c HK1.jpg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9852" y="978938"/>
            <a:ext cx="2233739" cy="1681874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4" name="Picture 3" descr="OA 1616A HK1.jpg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3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9852" y="2748556"/>
            <a:ext cx="2246709" cy="1691640"/>
          </a:xfrm>
          <a:prstGeom prst="rect">
            <a:avLst/>
          </a:prstGeom>
          <a:ln w="22225">
            <a:solidFill>
              <a:schemeClr val="tx1"/>
            </a:solidFill>
          </a:ln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485" y="1308896"/>
            <a:ext cx="2302819" cy="22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4482" y="1598423"/>
            <a:ext cx="2302819" cy="225274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18" name="TextBox 17"/>
          <p:cNvSpPr txBox="1"/>
          <p:nvPr/>
        </p:nvSpPr>
        <p:spPr>
          <a:xfrm>
            <a:off x="8453050" y="1551387"/>
            <a:ext cx="51390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actin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428640" y="1278793"/>
            <a:ext cx="4668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HK2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74934" y="773376"/>
            <a:ext cx="7533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OA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56447" y="781844"/>
            <a:ext cx="72564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RA</a:t>
            </a:r>
          </a:p>
        </p:txBody>
      </p:sp>
      <p:cxnSp>
        <p:nvCxnSpPr>
          <p:cNvPr id="22" name="Straight Connector 21"/>
          <p:cNvCxnSpPr/>
          <p:nvPr/>
        </p:nvCxnSpPr>
        <p:spPr>
          <a:xfrm flipV="1">
            <a:off x="6094486" y="1022387"/>
            <a:ext cx="1107511" cy="8093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267001" y="1012763"/>
            <a:ext cx="1107511" cy="8093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5503200" y="674273"/>
            <a:ext cx="314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pic>
        <p:nvPicPr>
          <p:cNvPr id="25" name="Picture 24" descr="HK2 OA.tif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3075" y="3831486"/>
            <a:ext cx="2102217" cy="252065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26" name="Picture 25" descr="tubulin OA.tif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3076" y="4135532"/>
            <a:ext cx="2110564" cy="273983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27" name="TextBox 26"/>
          <p:cNvSpPr txBox="1"/>
          <p:nvPr/>
        </p:nvSpPr>
        <p:spPr>
          <a:xfrm>
            <a:off x="8220701" y="3783223"/>
            <a:ext cx="46686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HK2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07961" y="4434700"/>
            <a:ext cx="880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OA FLS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8220701" y="4176004"/>
            <a:ext cx="68341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Tubulin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190498" y="3550456"/>
            <a:ext cx="1901545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Oh   24h    48h     24h  48h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02542" y="3306956"/>
            <a:ext cx="53732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  TNF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299918" y="3294256"/>
            <a:ext cx="734496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b="1" dirty="0">
                <a:latin typeface="Arial"/>
                <a:cs typeface="Arial"/>
              </a:rPr>
              <a:t>Hypoxia</a:t>
            </a:r>
          </a:p>
        </p:txBody>
      </p:sp>
      <p:cxnSp>
        <p:nvCxnSpPr>
          <p:cNvPr id="33" name="Straight Connector 32"/>
          <p:cNvCxnSpPr>
            <a:endCxn id="30" idx="0"/>
          </p:cNvCxnSpPr>
          <p:nvPr/>
        </p:nvCxnSpPr>
        <p:spPr>
          <a:xfrm>
            <a:off x="6602542" y="3550456"/>
            <a:ext cx="538729" cy="0"/>
          </a:xfrm>
          <a:prstGeom prst="line">
            <a:avLst/>
          </a:prstGeom>
          <a:ln w="1270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7365252" y="3550456"/>
            <a:ext cx="558635" cy="0"/>
          </a:xfrm>
          <a:prstGeom prst="line">
            <a:avLst/>
          </a:prstGeom>
          <a:ln w="1270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6082946" y="1022825"/>
            <a:ext cx="231435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latin typeface="Arial"/>
                <a:cs typeface="Arial"/>
              </a:rPr>
              <a:t>1   2   3    4    5   1   2   3   4   5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9398" y="672605"/>
            <a:ext cx="314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A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558279" y="3138833"/>
            <a:ext cx="3143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C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9236" y="1929538"/>
            <a:ext cx="1610980" cy="1101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9310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44336" y="592755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A</a:t>
            </a:r>
          </a:p>
        </p:txBody>
      </p:sp>
      <p:pic>
        <p:nvPicPr>
          <p:cNvPr id="55" name="Picture 54" descr="Administrator 2017-07-06 13hr 57min_Exposure_600_0sec.jpg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36688" y="1170256"/>
            <a:ext cx="1605647" cy="219908"/>
          </a:xfrm>
          <a:prstGeom prst="rect">
            <a:avLst/>
          </a:prstGeom>
        </p:spPr>
      </p:pic>
      <p:pic>
        <p:nvPicPr>
          <p:cNvPr id="56" name="Picture 55" descr="Administrator 2017-07-06 13hr 57min_Exposure_600_0sec.jpg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0593" y="1814219"/>
            <a:ext cx="1579777" cy="426071"/>
          </a:xfrm>
          <a:prstGeom prst="rect">
            <a:avLst/>
          </a:prstGeom>
        </p:spPr>
      </p:pic>
      <p:pic>
        <p:nvPicPr>
          <p:cNvPr id="57" name="Picture 56" descr="Administrator 2017-07-06 13hr 57min_Exposure_600_0sec.jpg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1343" y="1440690"/>
            <a:ext cx="1565612" cy="302373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7547911" y="1156062"/>
            <a:ext cx="4683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HK1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7534464" y="1448806"/>
            <a:ext cx="4683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HK2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7539789" y="1890576"/>
            <a:ext cx="64953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Tubulin</a:t>
            </a:r>
          </a:p>
        </p:txBody>
      </p:sp>
      <p:sp>
        <p:nvSpPr>
          <p:cNvPr id="91" name="TextBox 90"/>
          <p:cNvSpPr txBox="1"/>
          <p:nvPr/>
        </p:nvSpPr>
        <p:spPr>
          <a:xfrm>
            <a:off x="6297285" y="640179"/>
            <a:ext cx="611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   siRNA-</a:t>
            </a:r>
          </a:p>
        </p:txBody>
      </p:sp>
      <p:sp>
        <p:nvSpPr>
          <p:cNvPr id="92" name="TextBox 91"/>
          <p:cNvSpPr txBox="1"/>
          <p:nvPr/>
        </p:nvSpPr>
        <p:spPr>
          <a:xfrm>
            <a:off x="6685461" y="752534"/>
            <a:ext cx="70719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siHK1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7046509" y="758140"/>
            <a:ext cx="664861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siHK2</a:t>
            </a:r>
          </a:p>
        </p:txBody>
      </p:sp>
      <p:cxnSp>
        <p:nvCxnSpPr>
          <p:cNvPr id="94" name="Straight Connector 93"/>
          <p:cNvCxnSpPr/>
          <p:nvPr/>
        </p:nvCxnSpPr>
        <p:spPr>
          <a:xfrm>
            <a:off x="6317601" y="971159"/>
            <a:ext cx="364290" cy="0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>
            <a:off x="6747247" y="971159"/>
            <a:ext cx="364290" cy="0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0" name="Straight Connector 99"/>
          <p:cNvCxnSpPr/>
          <p:nvPr/>
        </p:nvCxnSpPr>
        <p:spPr>
          <a:xfrm>
            <a:off x="7127707" y="971159"/>
            <a:ext cx="364290" cy="0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6089090" y="938392"/>
            <a:ext cx="8277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 48h  72h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6438714" y="938392"/>
            <a:ext cx="90992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     48h 72h</a:t>
            </a:r>
          </a:p>
        </p:txBody>
      </p:sp>
      <p:sp>
        <p:nvSpPr>
          <p:cNvPr id="103" name="TextBox 102"/>
          <p:cNvSpPr txBox="1"/>
          <p:nvPr/>
        </p:nvSpPr>
        <p:spPr>
          <a:xfrm>
            <a:off x="6990790" y="938392"/>
            <a:ext cx="827744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48h 72h</a:t>
            </a:r>
          </a:p>
        </p:txBody>
      </p:sp>
      <p:sp>
        <p:nvSpPr>
          <p:cNvPr id="104" name="TextBox 103"/>
          <p:cNvSpPr txBox="1"/>
          <p:nvPr/>
        </p:nvSpPr>
        <p:spPr>
          <a:xfrm>
            <a:off x="5660572" y="55354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sp>
        <p:nvSpPr>
          <p:cNvPr id="97" name="TextBox 96"/>
          <p:cNvSpPr txBox="1"/>
          <p:nvPr/>
        </p:nvSpPr>
        <p:spPr>
          <a:xfrm>
            <a:off x="66568" y="53615"/>
            <a:ext cx="3656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Supplementary Figure 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881776" y="1172864"/>
            <a:ext cx="391836" cy="108087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023" y="860396"/>
            <a:ext cx="1977813" cy="15475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0471" y="758282"/>
            <a:ext cx="2122553" cy="1688394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279501" y="1153836"/>
            <a:ext cx="1262834" cy="23632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/>
          <p:cNvSpPr/>
          <p:nvPr/>
        </p:nvSpPr>
        <p:spPr>
          <a:xfrm>
            <a:off x="6281398" y="1440689"/>
            <a:ext cx="1262834" cy="302373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/>
          <p:cNvSpPr/>
          <p:nvPr/>
        </p:nvSpPr>
        <p:spPr>
          <a:xfrm>
            <a:off x="6281398" y="1814218"/>
            <a:ext cx="1262834" cy="426071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9" name="Picture 68" descr="RA 2383 siRNA - noH2O2.jpg"/>
          <p:cNvPicPr>
            <a:picLocks noChangeAspect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60" y="2975678"/>
            <a:ext cx="1104683" cy="831761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70" name="Picture 69" descr="RA 2383 siRNA HK1 noH2O2.jpg"/>
          <p:cNvPicPr>
            <a:picLocks noChangeAspect="1"/>
          </p:cNvPicPr>
          <p:nvPr/>
        </p:nvPicPr>
        <p:blipFill>
          <a:blip r:embed="rId9" cstate="email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3648" y="2974672"/>
            <a:ext cx="1106019" cy="832767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71" name="Picture 70" descr="RA 2383 siRNA HK2 (1).jpg"/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388" y="2969020"/>
            <a:ext cx="1130236" cy="83842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87" name="TextBox 86"/>
          <p:cNvSpPr txBox="1"/>
          <p:nvPr/>
        </p:nvSpPr>
        <p:spPr>
          <a:xfrm>
            <a:off x="123863" y="2412239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C</a:t>
            </a:r>
          </a:p>
        </p:txBody>
      </p:sp>
      <p:pic>
        <p:nvPicPr>
          <p:cNvPr id="89" name="Picture 8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8837" y="2773804"/>
            <a:ext cx="1833107" cy="1159078"/>
          </a:xfrm>
          <a:prstGeom prst="rect">
            <a:avLst/>
          </a:prstGeom>
        </p:spPr>
      </p:pic>
      <p:sp>
        <p:nvSpPr>
          <p:cNvPr id="90" name="TextBox 89"/>
          <p:cNvSpPr txBox="1"/>
          <p:nvPr/>
        </p:nvSpPr>
        <p:spPr>
          <a:xfrm>
            <a:off x="243130" y="2723432"/>
            <a:ext cx="7120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err="1">
                <a:latin typeface="Arial"/>
                <a:cs typeface="Arial"/>
              </a:rPr>
              <a:t>siRNAsc</a:t>
            </a:r>
            <a:endParaRPr lang="en-US" sz="1000" b="1" dirty="0">
              <a:latin typeface="Arial"/>
              <a:cs typeface="Arial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378548" y="2748832"/>
            <a:ext cx="8259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latin typeface="Arial"/>
                <a:cs typeface="Arial"/>
              </a:rPr>
              <a:t>siRNAHK1</a:t>
            </a:r>
          </a:p>
        </p:txBody>
      </p:sp>
      <p:sp>
        <p:nvSpPr>
          <p:cNvPr id="96" name="TextBox 95"/>
          <p:cNvSpPr txBox="1"/>
          <p:nvPr/>
        </p:nvSpPr>
        <p:spPr>
          <a:xfrm>
            <a:off x="2420440" y="2737896"/>
            <a:ext cx="82599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latin typeface="Arial"/>
                <a:cs typeface="Arial"/>
              </a:rPr>
              <a:t>siRNAHK2</a:t>
            </a:r>
          </a:p>
        </p:txBody>
      </p:sp>
      <p:sp>
        <p:nvSpPr>
          <p:cNvPr id="140" name="TextBox 139"/>
          <p:cNvSpPr txBox="1"/>
          <p:nvPr/>
        </p:nvSpPr>
        <p:spPr>
          <a:xfrm>
            <a:off x="4388872" y="3886356"/>
            <a:ext cx="453970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700" b="1" dirty="0" err="1">
                <a:latin typeface="Arial"/>
                <a:cs typeface="Arial"/>
              </a:rPr>
              <a:t>siRNA</a:t>
            </a:r>
            <a:endParaRPr lang="en-US" sz="700" b="1" dirty="0">
              <a:latin typeface="Arial"/>
              <a:cs typeface="Arial"/>
            </a:endParaRP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D8E4DEC9-A817-2047-91DA-89F1DF418CED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4535" y="4541969"/>
            <a:ext cx="1949450" cy="142875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631D4E2-EDC6-7648-8D90-09F603293C4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09" y="4548395"/>
            <a:ext cx="1974850" cy="142875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9D881545-3FF9-8D48-83A6-6726933F09DD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1741" y="4541969"/>
            <a:ext cx="1968500" cy="142875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261F2ED-A904-564E-8557-1BFFE1D00CAD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5004" y="4548395"/>
            <a:ext cx="1949450" cy="142875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258E050-5FC6-1642-ADBE-3D8D9B0D5B45}"/>
              </a:ext>
            </a:extLst>
          </p:cNvPr>
          <p:cNvSpPr txBox="1"/>
          <p:nvPr/>
        </p:nvSpPr>
        <p:spPr>
          <a:xfrm>
            <a:off x="133985" y="4375147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D</a:t>
            </a:r>
          </a:p>
        </p:txBody>
      </p:sp>
    </p:spTree>
    <p:extLst>
      <p:ext uri="{BB962C8B-B14F-4D97-AF65-F5344CB8AC3E}">
        <p14:creationId xmlns:p14="http://schemas.microsoft.com/office/powerpoint/2010/main" val="17912793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>
            <a:extLst>
              <a:ext uri="{FF2B5EF4-FFF2-40B4-BE49-F238E27FC236}">
                <a16:creationId xmlns:a16="http://schemas.microsoft.com/office/drawing/2014/main" id="{1716C46E-A7F4-034E-B45D-E169FA6566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726" y="559187"/>
            <a:ext cx="1628775" cy="113157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99A1269E-0F59-694F-B2ED-389AA1E27E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336" y="1710423"/>
            <a:ext cx="1617345" cy="129730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568" y="53615"/>
            <a:ext cx="3656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Supplementary Figure 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760" y="584301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64BA5B06-6757-0148-967D-8C2DA8065CD0}"/>
              </a:ext>
            </a:extLst>
          </p:cNvPr>
          <p:cNvSpPr txBox="1"/>
          <p:nvPr/>
        </p:nvSpPr>
        <p:spPr>
          <a:xfrm rot="16200000">
            <a:off x="2405666" y="4963303"/>
            <a:ext cx="756938" cy="3046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Overlap</a:t>
            </a:r>
          </a:p>
        </p:txBody>
      </p:sp>
      <p:pic>
        <p:nvPicPr>
          <p:cNvPr id="53" name="Picture 52" descr="Overexpression HK1. Ad-GFP; Ad-HK1 different RA lines. Tubullin as control.jpg">
            <a:extLst>
              <a:ext uri="{FF2B5EF4-FFF2-40B4-BE49-F238E27FC236}">
                <a16:creationId xmlns:a16="http://schemas.microsoft.com/office/drawing/2014/main" id="{3DEF6279-ACA7-6347-AB7C-CB011D8B79F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183" y="4075136"/>
            <a:ext cx="2112264" cy="440308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079D18CA-9D18-604A-9E26-23A926234A1F}"/>
              </a:ext>
            </a:extLst>
          </p:cNvPr>
          <p:cNvSpPr txBox="1"/>
          <p:nvPr/>
        </p:nvSpPr>
        <p:spPr>
          <a:xfrm>
            <a:off x="2131958" y="4058766"/>
            <a:ext cx="875561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HK1-V5tag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EF3CE62-606D-EE4D-9ECC-0D82D13827FF}"/>
              </a:ext>
            </a:extLst>
          </p:cNvPr>
          <p:cNvSpPr txBox="1"/>
          <p:nvPr/>
        </p:nvSpPr>
        <p:spPr>
          <a:xfrm>
            <a:off x="2131958" y="4220775"/>
            <a:ext cx="460382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HK1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32CBE440-B4FB-1343-98E4-DF5ECBFE4BEF}"/>
              </a:ext>
            </a:extLst>
          </p:cNvPr>
          <p:cNvSpPr txBox="1"/>
          <p:nvPr/>
        </p:nvSpPr>
        <p:spPr>
          <a:xfrm>
            <a:off x="2110389" y="4617971"/>
            <a:ext cx="649537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Tubulin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EF19B0E-5121-A94A-B452-ABBF996FA706}"/>
              </a:ext>
            </a:extLst>
          </p:cNvPr>
          <p:cNvSpPr txBox="1"/>
          <p:nvPr/>
        </p:nvSpPr>
        <p:spPr>
          <a:xfrm>
            <a:off x="49499" y="3182726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72658FFF-6E0F-A745-BB62-B60E609BD66F}"/>
              </a:ext>
            </a:extLst>
          </p:cNvPr>
          <p:cNvSpPr txBox="1"/>
          <p:nvPr/>
        </p:nvSpPr>
        <p:spPr>
          <a:xfrm>
            <a:off x="317282" y="3517459"/>
            <a:ext cx="434133" cy="2708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RA1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ADB9A82-1B07-D348-B47E-281F84C1D6F9}"/>
              </a:ext>
            </a:extLst>
          </p:cNvPr>
          <p:cNvSpPr txBox="1"/>
          <p:nvPr/>
        </p:nvSpPr>
        <p:spPr>
          <a:xfrm>
            <a:off x="958818" y="3521062"/>
            <a:ext cx="434133" cy="2708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RA2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4EB49733-51E0-5148-9F1A-BC652BCAB332}"/>
              </a:ext>
            </a:extLst>
          </p:cNvPr>
          <p:cNvSpPr txBox="1"/>
          <p:nvPr/>
        </p:nvSpPr>
        <p:spPr>
          <a:xfrm>
            <a:off x="1600867" y="3508668"/>
            <a:ext cx="434133" cy="2708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RA3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D6C6BC8-DB3B-8F40-B908-24F045B04C2E}"/>
              </a:ext>
            </a:extLst>
          </p:cNvPr>
          <p:cNvCxnSpPr/>
          <p:nvPr/>
        </p:nvCxnSpPr>
        <p:spPr>
          <a:xfrm flipV="1">
            <a:off x="241082" y="3769295"/>
            <a:ext cx="540549" cy="3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F07C2FCC-210D-EF4A-8270-D1302C693902}"/>
              </a:ext>
            </a:extLst>
          </p:cNvPr>
          <p:cNvCxnSpPr/>
          <p:nvPr/>
        </p:nvCxnSpPr>
        <p:spPr>
          <a:xfrm flipV="1">
            <a:off x="882526" y="3769295"/>
            <a:ext cx="540549" cy="3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36AFD85-D9D7-5846-AADA-1D3892B505B6}"/>
              </a:ext>
            </a:extLst>
          </p:cNvPr>
          <p:cNvCxnSpPr/>
          <p:nvPr/>
        </p:nvCxnSpPr>
        <p:spPr>
          <a:xfrm flipV="1">
            <a:off x="1520552" y="3767197"/>
            <a:ext cx="540549" cy="3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4" name="TextBox 63">
            <a:extLst>
              <a:ext uri="{FF2B5EF4-FFF2-40B4-BE49-F238E27FC236}">
                <a16:creationId xmlns:a16="http://schemas.microsoft.com/office/drawing/2014/main" id="{E04E1CA0-BD44-FB43-8977-EB41E332B398}"/>
              </a:ext>
            </a:extLst>
          </p:cNvPr>
          <p:cNvSpPr txBox="1"/>
          <p:nvPr/>
        </p:nvSpPr>
        <p:spPr>
          <a:xfrm>
            <a:off x="88537" y="3723974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GFP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3D237093-49B2-C14A-BA7A-10A8DCF412F3}"/>
              </a:ext>
            </a:extLst>
          </p:cNvPr>
          <p:cNvSpPr txBox="1"/>
          <p:nvPr/>
        </p:nvSpPr>
        <p:spPr>
          <a:xfrm>
            <a:off x="390617" y="3729507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HK1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53E2F3BF-CC4B-214E-8720-8A826186D362}"/>
              </a:ext>
            </a:extLst>
          </p:cNvPr>
          <p:cNvSpPr txBox="1"/>
          <p:nvPr/>
        </p:nvSpPr>
        <p:spPr>
          <a:xfrm>
            <a:off x="722629" y="3725311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GFP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DC6D5CE3-2075-B641-9C59-29AA2DCB0138}"/>
              </a:ext>
            </a:extLst>
          </p:cNvPr>
          <p:cNvSpPr txBox="1"/>
          <p:nvPr/>
        </p:nvSpPr>
        <p:spPr>
          <a:xfrm>
            <a:off x="1024709" y="3730844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HK1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54B338F7-F7F6-D543-8A52-646F2EEE58FC}"/>
              </a:ext>
            </a:extLst>
          </p:cNvPr>
          <p:cNvSpPr txBox="1"/>
          <p:nvPr/>
        </p:nvSpPr>
        <p:spPr>
          <a:xfrm>
            <a:off x="1339278" y="3734138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GFP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2B2866A-96D5-B94A-B752-501ADC3EFD7E}"/>
              </a:ext>
            </a:extLst>
          </p:cNvPr>
          <p:cNvSpPr txBox="1"/>
          <p:nvPr/>
        </p:nvSpPr>
        <p:spPr>
          <a:xfrm>
            <a:off x="1641358" y="3739671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HK1</a:t>
            </a:r>
          </a:p>
        </p:txBody>
      </p:sp>
      <p:sp>
        <p:nvSpPr>
          <p:cNvPr id="70" name="Rectangle 69">
            <a:extLst>
              <a:ext uri="{FF2B5EF4-FFF2-40B4-BE49-F238E27FC236}">
                <a16:creationId xmlns:a16="http://schemas.microsoft.com/office/drawing/2014/main" id="{C72A8E55-1E8D-A844-B61E-0E1E64EB832B}"/>
              </a:ext>
            </a:extLst>
          </p:cNvPr>
          <p:cNvSpPr/>
          <p:nvPr/>
        </p:nvSpPr>
        <p:spPr>
          <a:xfrm>
            <a:off x="140538" y="4068283"/>
            <a:ext cx="2011680" cy="469401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1" name="Picture 70" descr="Overexpression HK1. Ad-GFP; Ad-HK1 different RA lines. Tubullin as control.jpg">
            <a:extLst>
              <a:ext uri="{FF2B5EF4-FFF2-40B4-BE49-F238E27FC236}">
                <a16:creationId xmlns:a16="http://schemas.microsoft.com/office/drawing/2014/main" id="{636FE387-EF0F-8441-98CF-914C1E76262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823" y="4626219"/>
            <a:ext cx="2098363" cy="347333"/>
          </a:xfrm>
          <a:prstGeom prst="rect">
            <a:avLst/>
          </a:prstGeom>
        </p:spPr>
      </p:pic>
      <p:sp>
        <p:nvSpPr>
          <p:cNvPr id="72" name="Rectangle 71">
            <a:extLst>
              <a:ext uri="{FF2B5EF4-FFF2-40B4-BE49-F238E27FC236}">
                <a16:creationId xmlns:a16="http://schemas.microsoft.com/office/drawing/2014/main" id="{9E9193D1-EF3E-4F4D-BB60-E0A5B1FBC938}"/>
              </a:ext>
            </a:extLst>
          </p:cNvPr>
          <p:cNvSpPr/>
          <p:nvPr/>
        </p:nvSpPr>
        <p:spPr>
          <a:xfrm>
            <a:off x="136969" y="4609620"/>
            <a:ext cx="2011680" cy="35141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3" name="Picture 72" descr="overexpression HK2. Ad-GFP; Ad-HK2 of different lines. Tubullin as control.jpg">
            <a:extLst>
              <a:ext uri="{FF2B5EF4-FFF2-40B4-BE49-F238E27FC236}">
                <a16:creationId xmlns:a16="http://schemas.microsoft.com/office/drawing/2014/main" id="{1ED879DC-F381-954A-AE6B-4DF48C19DC7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023" y="5588056"/>
            <a:ext cx="2140274" cy="378450"/>
          </a:xfrm>
          <a:prstGeom prst="rect">
            <a:avLst/>
          </a:prstGeom>
        </p:spPr>
      </p:pic>
      <p:sp>
        <p:nvSpPr>
          <p:cNvPr id="74" name="TextBox 73">
            <a:extLst>
              <a:ext uri="{FF2B5EF4-FFF2-40B4-BE49-F238E27FC236}">
                <a16:creationId xmlns:a16="http://schemas.microsoft.com/office/drawing/2014/main" id="{C57F3C9E-F2E1-DF4C-B697-A647FAE40348}"/>
              </a:ext>
            </a:extLst>
          </p:cNvPr>
          <p:cNvSpPr txBox="1"/>
          <p:nvPr/>
        </p:nvSpPr>
        <p:spPr>
          <a:xfrm>
            <a:off x="2199949" y="5568100"/>
            <a:ext cx="875561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HK2-V5tag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55A315E8-4CB4-A447-862C-2D595355064A}"/>
              </a:ext>
            </a:extLst>
          </p:cNvPr>
          <p:cNvSpPr txBox="1"/>
          <p:nvPr/>
        </p:nvSpPr>
        <p:spPr>
          <a:xfrm>
            <a:off x="2199949" y="5730109"/>
            <a:ext cx="460382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HK2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0E552352-E7C3-E74D-BD29-8D3764E37853}"/>
              </a:ext>
            </a:extLst>
          </p:cNvPr>
          <p:cNvSpPr txBox="1"/>
          <p:nvPr/>
        </p:nvSpPr>
        <p:spPr>
          <a:xfrm>
            <a:off x="2205282" y="6138262"/>
            <a:ext cx="649537" cy="2877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Tubulin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C59199E8-C313-0247-BBA0-31929D27381F}"/>
              </a:ext>
            </a:extLst>
          </p:cNvPr>
          <p:cNvSpPr txBox="1"/>
          <p:nvPr/>
        </p:nvSpPr>
        <p:spPr>
          <a:xfrm>
            <a:off x="348808" y="5071000"/>
            <a:ext cx="434133" cy="2708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RA1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4F4C802-EE3B-D240-BA2C-B1C43AF8789D}"/>
              </a:ext>
            </a:extLst>
          </p:cNvPr>
          <p:cNvSpPr txBox="1"/>
          <p:nvPr/>
        </p:nvSpPr>
        <p:spPr>
          <a:xfrm>
            <a:off x="964944" y="5061903"/>
            <a:ext cx="434133" cy="2708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RA2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68403723-17B2-8E4B-8C48-FDD37226CBEF}"/>
              </a:ext>
            </a:extLst>
          </p:cNvPr>
          <p:cNvSpPr txBox="1"/>
          <p:nvPr/>
        </p:nvSpPr>
        <p:spPr>
          <a:xfrm>
            <a:off x="1619693" y="5049509"/>
            <a:ext cx="434133" cy="2708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RA3</a:t>
            </a:r>
          </a:p>
        </p:txBody>
      </p: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76DFF8C6-ADDB-1F4F-A54F-403A660A4AE9}"/>
              </a:ext>
            </a:extLst>
          </p:cNvPr>
          <p:cNvCxnSpPr/>
          <p:nvPr/>
        </p:nvCxnSpPr>
        <p:spPr>
          <a:xfrm flipV="1">
            <a:off x="251648" y="5279402"/>
            <a:ext cx="540549" cy="3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81714C49-8F9E-1D46-ACEE-49A4F1BF97AB}"/>
              </a:ext>
            </a:extLst>
          </p:cNvPr>
          <p:cNvCxnSpPr/>
          <p:nvPr/>
        </p:nvCxnSpPr>
        <p:spPr>
          <a:xfrm flipV="1">
            <a:off x="893092" y="5279402"/>
            <a:ext cx="540549" cy="3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2" name="Straight Connector 81">
            <a:extLst>
              <a:ext uri="{FF2B5EF4-FFF2-40B4-BE49-F238E27FC236}">
                <a16:creationId xmlns:a16="http://schemas.microsoft.com/office/drawing/2014/main" id="{389D83DA-C500-134D-AE9E-E465FD85C72E}"/>
              </a:ext>
            </a:extLst>
          </p:cNvPr>
          <p:cNvCxnSpPr/>
          <p:nvPr/>
        </p:nvCxnSpPr>
        <p:spPr>
          <a:xfrm flipV="1">
            <a:off x="1531118" y="5277304"/>
            <a:ext cx="540549" cy="3"/>
          </a:xfrm>
          <a:prstGeom prst="line">
            <a:avLst/>
          </a:prstGeom>
          <a:ln w="6350" cmpd="sng"/>
          <a:effectLst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3" name="TextBox 82">
            <a:extLst>
              <a:ext uri="{FF2B5EF4-FFF2-40B4-BE49-F238E27FC236}">
                <a16:creationId xmlns:a16="http://schemas.microsoft.com/office/drawing/2014/main" id="{B634BF2D-3AA4-C840-83A7-5593F679470F}"/>
              </a:ext>
            </a:extLst>
          </p:cNvPr>
          <p:cNvSpPr txBox="1"/>
          <p:nvPr/>
        </p:nvSpPr>
        <p:spPr>
          <a:xfrm>
            <a:off x="401183" y="5239614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HK2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E76D4EE9-3BFE-A943-8063-E4EF94EE24B8}"/>
              </a:ext>
            </a:extLst>
          </p:cNvPr>
          <p:cNvSpPr txBox="1"/>
          <p:nvPr/>
        </p:nvSpPr>
        <p:spPr>
          <a:xfrm>
            <a:off x="733195" y="5235418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GFP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DEACB878-4ABE-A643-A959-C8292FC906E3}"/>
              </a:ext>
            </a:extLst>
          </p:cNvPr>
          <p:cNvSpPr txBox="1"/>
          <p:nvPr/>
        </p:nvSpPr>
        <p:spPr>
          <a:xfrm>
            <a:off x="1035275" y="5240951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HK2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91E2C37C-7260-4845-87C7-AAD5B0B64CC5}"/>
              </a:ext>
            </a:extLst>
          </p:cNvPr>
          <p:cNvSpPr txBox="1"/>
          <p:nvPr/>
        </p:nvSpPr>
        <p:spPr>
          <a:xfrm>
            <a:off x="1349844" y="5244245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GFP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895D1227-3B02-2141-9350-9B671A784198}"/>
              </a:ext>
            </a:extLst>
          </p:cNvPr>
          <p:cNvSpPr txBox="1"/>
          <p:nvPr/>
        </p:nvSpPr>
        <p:spPr>
          <a:xfrm>
            <a:off x="1651924" y="5249778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HK2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A4D2A71F-8003-EA49-9F85-41CF2E143C1F}"/>
              </a:ext>
            </a:extLst>
          </p:cNvPr>
          <p:cNvSpPr txBox="1"/>
          <p:nvPr/>
        </p:nvSpPr>
        <p:spPr>
          <a:xfrm>
            <a:off x="124029" y="5235219"/>
            <a:ext cx="548578" cy="372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latin typeface="Arial"/>
                <a:cs typeface="Arial"/>
              </a:rPr>
              <a:t>    Ad-</a:t>
            </a:r>
          </a:p>
          <a:p>
            <a:r>
              <a:rPr lang="en-US" sz="800" dirty="0">
                <a:latin typeface="Arial"/>
                <a:cs typeface="Arial"/>
              </a:rPr>
              <a:t>    GFP  </a:t>
            </a:r>
          </a:p>
        </p:txBody>
      </p:sp>
      <p:pic>
        <p:nvPicPr>
          <p:cNvPr id="89" name="Picture 88" descr="overexpression HK2. Ad-GFP; Ad-HK2 of different lines. Tubullin as control.jpg">
            <a:extLst>
              <a:ext uri="{FF2B5EF4-FFF2-40B4-BE49-F238E27FC236}">
                <a16:creationId xmlns:a16="http://schemas.microsoft.com/office/drawing/2014/main" id="{8A96C7EA-ABF6-ED49-88A0-C683AFC8C0C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766" y="6150962"/>
            <a:ext cx="2167912" cy="287771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FBB02B59-6B9C-A341-86D3-9198A2AD0B89}"/>
              </a:ext>
            </a:extLst>
          </p:cNvPr>
          <p:cNvSpPr/>
          <p:nvPr/>
        </p:nvSpPr>
        <p:spPr>
          <a:xfrm>
            <a:off x="136966" y="5586544"/>
            <a:ext cx="2103120" cy="438171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Rectangle 90">
            <a:extLst>
              <a:ext uri="{FF2B5EF4-FFF2-40B4-BE49-F238E27FC236}">
                <a16:creationId xmlns:a16="http://schemas.microsoft.com/office/drawing/2014/main" id="{736062A8-8CF2-9141-B1D4-B3B7B97C7D20}"/>
              </a:ext>
            </a:extLst>
          </p:cNvPr>
          <p:cNvSpPr/>
          <p:nvPr/>
        </p:nvSpPr>
        <p:spPr>
          <a:xfrm>
            <a:off x="153985" y="6138584"/>
            <a:ext cx="2103120" cy="28067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9" name="Picture 98" descr="01_Overlay.tif">
            <a:extLst>
              <a:ext uri="{FF2B5EF4-FFF2-40B4-BE49-F238E27FC236}">
                <a16:creationId xmlns:a16="http://schemas.microsoft.com/office/drawing/2014/main" id="{9728AE0B-A963-F043-8E38-686320CEDC29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-74000"/>
                    </a14:imgEffect>
                    <a14:imgEffect>
                      <a14:brightnessContrast brigh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857" y="2068784"/>
            <a:ext cx="1133856" cy="850392"/>
          </a:xfrm>
          <a:prstGeom prst="rect">
            <a:avLst/>
          </a:prstGeom>
        </p:spPr>
      </p:pic>
      <p:pic>
        <p:nvPicPr>
          <p:cNvPr id="100" name="Picture 99" descr="01_Overlay.tif">
            <a:extLst>
              <a:ext uri="{FF2B5EF4-FFF2-40B4-BE49-F238E27FC236}">
                <a16:creationId xmlns:a16="http://schemas.microsoft.com/office/drawing/2014/main" id="{76B11707-A7A3-CF47-A56E-2DE9B5666378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74000"/>
                    </a14:imgEffect>
                    <a14:imgEffect>
                      <a14:brightnessContrast bright="38000" contras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3857" y="864211"/>
            <a:ext cx="1137920" cy="853440"/>
          </a:xfrm>
          <a:prstGeom prst="rect">
            <a:avLst/>
          </a:prstGeom>
        </p:spPr>
      </p:pic>
      <p:pic>
        <p:nvPicPr>
          <p:cNvPr id="101" name="Picture 100" descr="01_Overlay.tif">
            <a:extLst>
              <a:ext uri="{FF2B5EF4-FFF2-40B4-BE49-F238E27FC236}">
                <a16:creationId xmlns:a16="http://schemas.microsoft.com/office/drawing/2014/main" id="{AAF9DFA9-A374-D040-BFEA-FAEB4AA3D4C7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3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98671" y="858895"/>
            <a:ext cx="1133856" cy="850392"/>
          </a:xfrm>
          <a:prstGeom prst="rect">
            <a:avLst/>
          </a:prstGeom>
        </p:spPr>
      </p:pic>
      <p:sp>
        <p:nvSpPr>
          <p:cNvPr id="102" name="TextBox 101">
            <a:extLst>
              <a:ext uri="{FF2B5EF4-FFF2-40B4-BE49-F238E27FC236}">
                <a16:creationId xmlns:a16="http://schemas.microsoft.com/office/drawing/2014/main" id="{6033774A-616C-0246-8E5C-B6F7650D5FD4}"/>
              </a:ext>
            </a:extLst>
          </p:cNvPr>
          <p:cNvSpPr txBox="1"/>
          <p:nvPr/>
        </p:nvSpPr>
        <p:spPr>
          <a:xfrm>
            <a:off x="3370429" y="634163"/>
            <a:ext cx="10922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Ad-GFP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CD70322C-C99F-CE47-A55F-12F11CE61AA7}"/>
              </a:ext>
            </a:extLst>
          </p:cNvPr>
          <p:cNvSpPr txBox="1"/>
          <p:nvPr/>
        </p:nvSpPr>
        <p:spPr>
          <a:xfrm>
            <a:off x="4537330" y="648357"/>
            <a:ext cx="10922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Ad-HK1</a:t>
            </a:r>
          </a:p>
        </p:txBody>
      </p:sp>
      <p:sp>
        <p:nvSpPr>
          <p:cNvPr id="104" name="TextBox 103">
            <a:extLst>
              <a:ext uri="{FF2B5EF4-FFF2-40B4-BE49-F238E27FC236}">
                <a16:creationId xmlns:a16="http://schemas.microsoft.com/office/drawing/2014/main" id="{A002FBDA-4875-B943-AD55-88033D5A0E12}"/>
              </a:ext>
            </a:extLst>
          </p:cNvPr>
          <p:cNvSpPr txBox="1"/>
          <p:nvPr/>
        </p:nvSpPr>
        <p:spPr>
          <a:xfrm>
            <a:off x="3382289" y="1858385"/>
            <a:ext cx="109229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Ad-HK2</a:t>
            </a:r>
          </a:p>
        </p:txBody>
      </p:sp>
      <p:pic>
        <p:nvPicPr>
          <p:cNvPr id="105" name="Picture 104">
            <a:extLst>
              <a:ext uri="{FF2B5EF4-FFF2-40B4-BE49-F238E27FC236}">
                <a16:creationId xmlns:a16="http://schemas.microsoft.com/office/drawing/2014/main" id="{3B762C52-FFFC-444A-ACE8-BB887849FAB8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78069" y="1967598"/>
            <a:ext cx="1725930" cy="1040130"/>
          </a:xfrm>
          <a:prstGeom prst="rect">
            <a:avLst/>
          </a:prstGeo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7EC151FC-170C-3C41-B0C1-9E5F9925BDAA}"/>
              </a:ext>
            </a:extLst>
          </p:cNvPr>
          <p:cNvSpPr txBox="1"/>
          <p:nvPr/>
        </p:nvSpPr>
        <p:spPr>
          <a:xfrm>
            <a:off x="2854819" y="587996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9409103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6568" y="53615"/>
            <a:ext cx="3656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Supplementary Figure 4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46B8FE-BC0D-8A4A-B829-54B477D438BE}"/>
              </a:ext>
            </a:extLst>
          </p:cNvPr>
          <p:cNvSpPr txBox="1"/>
          <p:nvPr/>
        </p:nvSpPr>
        <p:spPr>
          <a:xfrm>
            <a:off x="278516" y="892077"/>
            <a:ext cx="3547872" cy="54864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5DE2A6E-312B-6D49-B9CD-92DF9E3BE34D}"/>
              </a:ext>
            </a:extLst>
          </p:cNvPr>
          <p:cNvSpPr txBox="1"/>
          <p:nvPr/>
        </p:nvSpPr>
        <p:spPr>
          <a:xfrm>
            <a:off x="1131534" y="879932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HK1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855C33E-549F-A146-8759-865C8228166F}"/>
              </a:ext>
            </a:extLst>
          </p:cNvPr>
          <p:cNvSpPr txBox="1"/>
          <p:nvPr/>
        </p:nvSpPr>
        <p:spPr>
          <a:xfrm>
            <a:off x="2801680" y="875258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HK2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FE1B5F9-E245-A746-BEC7-CDF2F9084D5C}"/>
              </a:ext>
            </a:extLst>
          </p:cNvPr>
          <p:cNvSpPr txBox="1"/>
          <p:nvPr/>
        </p:nvSpPr>
        <p:spPr>
          <a:xfrm>
            <a:off x="24984" y="558803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A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7E367036-345C-734C-8AE5-CB14D4AC6F04}"/>
              </a:ext>
            </a:extLst>
          </p:cNvPr>
          <p:cNvSpPr txBox="1"/>
          <p:nvPr/>
        </p:nvSpPr>
        <p:spPr>
          <a:xfrm>
            <a:off x="4386732" y="889056"/>
            <a:ext cx="3547872" cy="54864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8DE5A927-220D-2A41-90A8-CFB717F46D37}"/>
              </a:ext>
            </a:extLst>
          </p:cNvPr>
          <p:cNvSpPr txBox="1"/>
          <p:nvPr/>
        </p:nvSpPr>
        <p:spPr>
          <a:xfrm>
            <a:off x="5239750" y="919115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HK1</a:t>
            </a:r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id="{B88D34C1-E28F-CE49-ABAE-1DC7199267B7}"/>
              </a:ext>
            </a:extLst>
          </p:cNvPr>
          <p:cNvSpPr txBox="1"/>
          <p:nvPr/>
        </p:nvSpPr>
        <p:spPr>
          <a:xfrm>
            <a:off x="6909896" y="914441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HK2</a:t>
            </a:r>
          </a:p>
        </p:txBody>
      </p:sp>
      <p:sp>
        <p:nvSpPr>
          <p:cNvPr id="101" name="TextBox 100">
            <a:extLst>
              <a:ext uri="{FF2B5EF4-FFF2-40B4-BE49-F238E27FC236}">
                <a16:creationId xmlns:a16="http://schemas.microsoft.com/office/drawing/2014/main" id="{FDC636F1-31E4-DA4A-92A7-953A1537FFF7}"/>
              </a:ext>
            </a:extLst>
          </p:cNvPr>
          <p:cNvSpPr txBox="1"/>
          <p:nvPr/>
        </p:nvSpPr>
        <p:spPr>
          <a:xfrm>
            <a:off x="4062775" y="555732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FE49C587-1D1A-1844-8E94-952F604A4650}"/>
              </a:ext>
            </a:extLst>
          </p:cNvPr>
          <p:cNvSpPr txBox="1"/>
          <p:nvPr/>
        </p:nvSpPr>
        <p:spPr>
          <a:xfrm rot="16200000">
            <a:off x="40782" y="1450048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</a:t>
            </a:r>
          </a:p>
        </p:txBody>
      </p:sp>
      <p:sp>
        <p:nvSpPr>
          <p:cNvPr id="103" name="TextBox 102">
            <a:extLst>
              <a:ext uri="{FF2B5EF4-FFF2-40B4-BE49-F238E27FC236}">
                <a16:creationId xmlns:a16="http://schemas.microsoft.com/office/drawing/2014/main" id="{5B70930F-344D-D340-9CDC-2F2C6EF294F2}"/>
              </a:ext>
            </a:extLst>
          </p:cNvPr>
          <p:cNvSpPr txBox="1"/>
          <p:nvPr/>
        </p:nvSpPr>
        <p:spPr>
          <a:xfrm rot="16200000">
            <a:off x="22490" y="2872656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TOM20</a:t>
            </a: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3D8B7DC-8A85-AF4C-AE5E-B71D7D858D08}"/>
              </a:ext>
            </a:extLst>
          </p:cNvPr>
          <p:cNvSpPr txBox="1"/>
          <p:nvPr/>
        </p:nvSpPr>
        <p:spPr>
          <a:xfrm rot="16200000">
            <a:off x="22489" y="4652150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Overlap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AACB871B-7E3B-CB4D-BCEE-BC2C49EFF72A}"/>
              </a:ext>
            </a:extLst>
          </p:cNvPr>
          <p:cNvSpPr txBox="1"/>
          <p:nvPr/>
        </p:nvSpPr>
        <p:spPr>
          <a:xfrm rot="16200000">
            <a:off x="4181216" y="1490152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HK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898D3F7A-9B88-634B-A841-882D319B4C88}"/>
              </a:ext>
            </a:extLst>
          </p:cNvPr>
          <p:cNvSpPr txBox="1"/>
          <p:nvPr/>
        </p:nvSpPr>
        <p:spPr>
          <a:xfrm rot="16200000">
            <a:off x="4162924" y="2912760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TOM20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B942C0FF-C7C3-294C-8D4E-E1BCC1AB93BC}"/>
              </a:ext>
            </a:extLst>
          </p:cNvPr>
          <p:cNvSpPr txBox="1"/>
          <p:nvPr/>
        </p:nvSpPr>
        <p:spPr>
          <a:xfrm rot="16200000">
            <a:off x="4162923" y="4692254"/>
            <a:ext cx="87442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Overlap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2D3CAA8-5687-9C47-ADB6-AE61BBF56FC0}"/>
              </a:ext>
            </a:extLst>
          </p:cNvPr>
          <p:cNvSpPr txBox="1"/>
          <p:nvPr/>
        </p:nvSpPr>
        <p:spPr>
          <a:xfrm>
            <a:off x="1421681" y="553379"/>
            <a:ext cx="1261541" cy="312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Baseline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91979B2E-7366-2C43-93E9-EED444C3E257}"/>
              </a:ext>
            </a:extLst>
          </p:cNvPr>
          <p:cNvSpPr txBox="1"/>
          <p:nvPr/>
        </p:nvSpPr>
        <p:spPr>
          <a:xfrm>
            <a:off x="5531754" y="553379"/>
            <a:ext cx="18153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Adenovirus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0885" y="4158899"/>
            <a:ext cx="1232154" cy="12321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401" y="1354343"/>
            <a:ext cx="1245394" cy="12453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7384" y="2761663"/>
            <a:ext cx="1247429" cy="124742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1340" y="2747280"/>
            <a:ext cx="1239535" cy="12395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 cstate="email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8721" y="4158899"/>
            <a:ext cx="1232154" cy="12321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2" cstate="email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77808" y="1346617"/>
            <a:ext cx="1228579" cy="12285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4" cstate="email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5500" y="2747280"/>
            <a:ext cx="1263421" cy="126342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6" cstate="email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7931" y="4200258"/>
            <a:ext cx="1260990" cy="126099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8" cstate="email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46466" y="1367282"/>
            <a:ext cx="1232455" cy="123245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0" cstate="email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4230" y="2749942"/>
            <a:ext cx="1259150" cy="125915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2" cstate="email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8199" y="4198784"/>
            <a:ext cx="1265181" cy="12264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4" cstate="email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93952" y="1354343"/>
            <a:ext cx="1225620" cy="1231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677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4447171" y="729833"/>
            <a:ext cx="3917722" cy="2665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64084" y="724959"/>
            <a:ext cx="3917722" cy="265968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C8D1E7E-AE17-C24C-B884-0E7D77BC5CBC}"/>
              </a:ext>
            </a:extLst>
          </p:cNvPr>
          <p:cNvSpPr txBox="1"/>
          <p:nvPr/>
        </p:nvSpPr>
        <p:spPr>
          <a:xfrm>
            <a:off x="66568" y="53615"/>
            <a:ext cx="36563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Arial" charset="0"/>
                <a:ea typeface="Arial" charset="0"/>
                <a:cs typeface="Arial" charset="0"/>
              </a:rPr>
              <a:t>Supplementary Figure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168951-0851-494E-8130-611435679097}"/>
              </a:ext>
            </a:extLst>
          </p:cNvPr>
          <p:cNvSpPr txBox="1"/>
          <p:nvPr/>
        </p:nvSpPr>
        <p:spPr>
          <a:xfrm>
            <a:off x="1043613" y="820494"/>
            <a:ext cx="976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Ad-GFP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ADDA4E-B3EF-CE43-BD9E-0269EB3468E0}"/>
              </a:ext>
            </a:extLst>
          </p:cNvPr>
          <p:cNvSpPr txBox="1"/>
          <p:nvPr/>
        </p:nvSpPr>
        <p:spPr>
          <a:xfrm>
            <a:off x="2766609" y="799604"/>
            <a:ext cx="95922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Ad-HK2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AB2DB7-169A-0E41-8CD0-C2DFDDBC417F}"/>
              </a:ext>
            </a:extLst>
          </p:cNvPr>
          <p:cNvSpPr txBox="1"/>
          <p:nvPr/>
        </p:nvSpPr>
        <p:spPr>
          <a:xfrm rot="16200000">
            <a:off x="161651" y="1358600"/>
            <a:ext cx="80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PBS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A806D5-E8A7-8C46-ADE9-3A7F9B80A410}"/>
              </a:ext>
            </a:extLst>
          </p:cNvPr>
          <p:cNvSpPr txBox="1"/>
          <p:nvPr/>
        </p:nvSpPr>
        <p:spPr>
          <a:xfrm rot="16200000">
            <a:off x="161652" y="2344098"/>
            <a:ext cx="80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PDGF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0A83BF-6DF2-5842-BFE8-884EA61DC5C1}"/>
              </a:ext>
            </a:extLst>
          </p:cNvPr>
          <p:cNvSpPr txBox="1"/>
          <p:nvPr/>
        </p:nvSpPr>
        <p:spPr>
          <a:xfrm>
            <a:off x="6889827" y="820493"/>
            <a:ext cx="9648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 HK2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6E5419D-5C5A-7C41-8EF0-EB5B5F3BBD20}"/>
              </a:ext>
            </a:extLst>
          </p:cNvPr>
          <p:cNvSpPr txBox="1"/>
          <p:nvPr/>
        </p:nvSpPr>
        <p:spPr>
          <a:xfrm rot="16200000">
            <a:off x="4256094" y="1358600"/>
            <a:ext cx="80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PBS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6694D30-555C-434B-B46A-EB724DC0698C}"/>
              </a:ext>
            </a:extLst>
          </p:cNvPr>
          <p:cNvSpPr txBox="1"/>
          <p:nvPr/>
        </p:nvSpPr>
        <p:spPr>
          <a:xfrm rot="16200000">
            <a:off x="4260358" y="2349371"/>
            <a:ext cx="8068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PDGF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9729" y="1218989"/>
            <a:ext cx="1613804" cy="83062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47366" y="2203090"/>
            <a:ext cx="1604021" cy="82490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36465" y="1212589"/>
            <a:ext cx="1604021" cy="8377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1101" y="2183002"/>
            <a:ext cx="1626044" cy="824906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21168951-0851-494E-8130-611435679097}"/>
              </a:ext>
            </a:extLst>
          </p:cNvPr>
          <p:cNvSpPr txBox="1"/>
          <p:nvPr/>
        </p:nvSpPr>
        <p:spPr>
          <a:xfrm>
            <a:off x="5206415" y="822121"/>
            <a:ext cx="9762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Ad-GFP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r="-255"/>
          <a:stretch/>
        </p:blipFill>
        <p:spPr>
          <a:xfrm>
            <a:off x="4874864" y="1236672"/>
            <a:ext cx="1593120" cy="8249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5703" y="1226795"/>
            <a:ext cx="1593120" cy="8347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68129" y="2168352"/>
            <a:ext cx="1599855" cy="84499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75703" y="2168352"/>
            <a:ext cx="1593120" cy="85678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2FE1B5F9-E245-A746-BEC7-CDF2F9084D5C}"/>
              </a:ext>
            </a:extLst>
          </p:cNvPr>
          <p:cNvSpPr txBox="1"/>
          <p:nvPr/>
        </p:nvSpPr>
        <p:spPr>
          <a:xfrm>
            <a:off x="96665" y="422056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A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FE1B5F9-E245-A746-BEC7-CDF2F9084D5C}"/>
              </a:ext>
            </a:extLst>
          </p:cNvPr>
          <p:cNvSpPr txBox="1"/>
          <p:nvPr/>
        </p:nvSpPr>
        <p:spPr>
          <a:xfrm>
            <a:off x="4281806" y="386323"/>
            <a:ext cx="3145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dirty="0">
                <a:latin typeface="Arial" charset="0"/>
                <a:ea typeface="Arial" charset="0"/>
                <a:cs typeface="Arial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7634403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46377</TotalTime>
  <Words>324</Words>
  <Application>Microsoft Macintosh PowerPoint</Application>
  <PresentationFormat>On-screen Show (4:3)</PresentationFormat>
  <Paragraphs>220</Paragraphs>
  <Slides>11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marta</dc:creator>
  <cp:lastModifiedBy>Guma, Monica</cp:lastModifiedBy>
  <cp:revision>276</cp:revision>
  <cp:lastPrinted>2017-08-12T01:17:54Z</cp:lastPrinted>
  <dcterms:created xsi:type="dcterms:W3CDTF">2017-03-22T15:30:34Z</dcterms:created>
  <dcterms:modified xsi:type="dcterms:W3CDTF">2018-06-09T15:32:37Z</dcterms:modified>
</cp:coreProperties>
</file>