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ppt/notesSlides/notesSlide1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theme/themeOverride13.xml" ContentType="application/vnd.openxmlformats-officedocument.themeOverr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14.xml" ContentType="application/vnd.openxmlformats-officedocument.themeOverride+xml"/>
  <Override PartName="/ppt/notesSlides/notesSlide2.xml" ContentType="application/vnd.openxmlformats-officedocument.presentationml.notesSl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theme/themeOverride15.xml" ContentType="application/vnd.openxmlformats-officedocument.themeOverrid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theme/themeOverride16.xml" ContentType="application/vnd.openxmlformats-officedocument.themeOverrid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theme/themeOverride17.xml" ContentType="application/vnd.openxmlformats-officedocument.themeOverrid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theme/themeOverride18.xml" ContentType="application/vnd.openxmlformats-officedocument.themeOverrid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theme/themeOverride19.xml" ContentType="application/vnd.openxmlformats-officedocument.themeOverrid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theme/themeOverride20.xml" ContentType="application/vnd.openxmlformats-officedocument.themeOverrid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theme/themeOverride2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2" r:id="rId4"/>
  </p:sldMasterIdLst>
  <p:notesMasterIdLst>
    <p:notesMasterId r:id="rId26"/>
  </p:notesMasterIdLst>
  <p:sldIdLst>
    <p:sldId id="334" r:id="rId5"/>
    <p:sldId id="391" r:id="rId6"/>
    <p:sldId id="389" r:id="rId7"/>
    <p:sldId id="397" r:id="rId8"/>
    <p:sldId id="404" r:id="rId9"/>
    <p:sldId id="382" r:id="rId10"/>
    <p:sldId id="405" r:id="rId11"/>
    <p:sldId id="344" r:id="rId12"/>
    <p:sldId id="413" r:id="rId13"/>
    <p:sldId id="407" r:id="rId14"/>
    <p:sldId id="410" r:id="rId15"/>
    <p:sldId id="414" r:id="rId16"/>
    <p:sldId id="417" r:id="rId17"/>
    <p:sldId id="416" r:id="rId18"/>
    <p:sldId id="406" r:id="rId19"/>
    <p:sldId id="415" r:id="rId20"/>
    <p:sldId id="419" r:id="rId21"/>
    <p:sldId id="351" r:id="rId22"/>
    <p:sldId id="399" r:id="rId23"/>
    <p:sldId id="372" r:id="rId24"/>
    <p:sldId id="40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080808"/>
    <a:srgbClr val="F5F1E6"/>
    <a:srgbClr val="6161FF"/>
    <a:srgbClr val="48A8EA"/>
    <a:srgbClr val="7CE088"/>
    <a:srgbClr val="92D400"/>
    <a:srgbClr val="960000"/>
    <a:srgbClr val="FDFBF9"/>
    <a:srgbClr val="FCFB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41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\\chem.ox.ac.uk\Support\Teaching%20Lab\Conference%20Presentations%20and%20Posters\CTIP%202024\Survey%20data\Spreadsheet%20Analysis\Copy%20of%20Combined%20spreadsheet%20-%20Synthesis&amp;transferable%20-%20Playing%20with%20Colours2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\\chem.ox.ac.uk\Support\Teaching%20Lab\Conference%20Presentations%20and%20Posters\CTIP%202024\Survey%20data\Spreadsheet%20Analysis\Copy%20of%20Combined%20spreadsheet%20-%20Synthesis&amp;transferable%20-%20Playing%20with%20Colours2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1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\\chem.ox.ac.uk\Support\Teaching%20Lab\Conference%20Presentations%20and%20Posters\CTIP%202024\Survey%20data\Spreadsheet%20Analysis\Copy%20of%20Combined%20spreadsheet%20-%20Synthesis&amp;transferable%20-%20Playing%20with%20Colours2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package" Target="../embeddings/Microsoft_Excel_Worksheet2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oleObject" Target="file:///\\chem.ox.ac.uk\Support\Teaching%20Lab\Conference%20Presentations%20and%20Posters\CTIP%202024\Survey%20data\Spreadsheet%20Analysis\Copy%20of%20Combined%20spreadsheet%20-%20Synthesis&amp;transferable%20-%20Playing%20with%20Colours2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package" Target="../embeddings/Microsoft_Excel_Worksheet3.xlsx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package" Target="../embeddings/Microsoft_Excel_Worksheet4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package" Target="../embeddings/Microsoft_Excel_Worksheet5.xlsx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1.xm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package" Target="../embeddings/Microsoft_Excel_Worksheet6.xlsx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2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package" Target="../embeddings/Microsoft_Excel_Worksheet7.xlsx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3.xm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package" Target="../embeddings/Microsoft_Excel_Worksheet8.xlsx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4.xm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package" Target="../embeddings/Microsoft_Excel_Worksheet9.xlsx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5.xm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package" Target="../embeddings/Microsoft_Excel_Worksheet10.xlsx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6.xml"/><Relationship Id="rId2" Type="http://schemas.microsoft.com/office/2011/relationships/chartColorStyle" Target="colors16.xml"/><Relationship Id="rId1" Type="http://schemas.microsoft.com/office/2011/relationships/chartStyle" Target="style16.xml"/><Relationship Id="rId4" Type="http://schemas.openxmlformats.org/officeDocument/2006/relationships/package" Target="../embeddings/Microsoft_Excel_Worksheet11.xlsx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7.xm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package" Target="../embeddings/Microsoft_Excel_Worksheet12.xlsx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8.xml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package" Target="../embeddings/Microsoft_Excel_Worksheet13.xlsx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9.xml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package" Target="../embeddings/Microsoft_Excel_Worksheet14.xlsx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0.xml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package" Target="../embeddings/Microsoft_Excel_Worksheet15.xlsx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1.xml"/><Relationship Id="rId2" Type="http://schemas.microsoft.com/office/2011/relationships/chartColorStyle" Target="colors21.xml"/><Relationship Id="rId1" Type="http://schemas.microsoft.com/office/2011/relationships/chartStyle" Target="style21.xml"/><Relationship Id="rId4" Type="http://schemas.openxmlformats.org/officeDocument/2006/relationships/package" Target="../embeddings/Microsoft_Excel_Worksheet1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rgbClr val="080808"/>
                </a:solidFill>
              </a:rPr>
              <a:t>Year First Introduced</a:t>
            </a:r>
          </a:p>
        </c:rich>
      </c:tx>
      <c:layout>
        <c:manualLayout>
          <c:xMode val="edge"/>
          <c:yMode val="edge"/>
          <c:x val="0.23753738799831459"/>
          <c:y val="1.41004626506131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2"/>
          <c:order val="0"/>
          <c:tx>
            <c:strRef>
              <c:f>'Synth% Sort Importance'!$B$5</c:f>
              <c:strCache>
                <c:ptCount val="1"/>
                <c:pt idx="0">
                  <c:v>1st Year</c:v>
                </c:pt>
              </c:strCache>
            </c:strRef>
          </c:tx>
          <c:spPr>
            <a:solidFill>
              <a:srgbClr val="48A8EA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Importance'!$C$5:$AA$5</c:f>
              <c:numCache>
                <c:formatCode>0%</c:formatCode>
                <c:ptCount val="25"/>
                <c:pt idx="0">
                  <c:v>0</c:v>
                </c:pt>
                <c:pt idx="1">
                  <c:v>0</c:v>
                </c:pt>
                <c:pt idx="2">
                  <c:v>6.25E-2</c:v>
                </c:pt>
                <c:pt idx="3">
                  <c:v>0.125</c:v>
                </c:pt>
                <c:pt idx="4">
                  <c:v>0</c:v>
                </c:pt>
                <c:pt idx="5">
                  <c:v>0.17647058823529413</c:v>
                </c:pt>
                <c:pt idx="6">
                  <c:v>6.25E-2</c:v>
                </c:pt>
                <c:pt idx="7">
                  <c:v>0</c:v>
                </c:pt>
                <c:pt idx="8">
                  <c:v>0.2</c:v>
                </c:pt>
                <c:pt idx="9">
                  <c:v>9.0909090909090912E-2</c:v>
                </c:pt>
                <c:pt idx="10">
                  <c:v>5.8823529411764705E-2</c:v>
                </c:pt>
                <c:pt idx="11">
                  <c:v>0.3</c:v>
                </c:pt>
                <c:pt idx="12">
                  <c:v>0.9</c:v>
                </c:pt>
                <c:pt idx="13">
                  <c:v>0.25</c:v>
                </c:pt>
                <c:pt idx="14">
                  <c:v>0.36363636363636365</c:v>
                </c:pt>
                <c:pt idx="15">
                  <c:v>0.9</c:v>
                </c:pt>
                <c:pt idx="16">
                  <c:v>0.41176470588235292</c:v>
                </c:pt>
                <c:pt idx="17">
                  <c:v>0.76470588235294112</c:v>
                </c:pt>
                <c:pt idx="18">
                  <c:v>0.35294117647058826</c:v>
                </c:pt>
                <c:pt idx="19">
                  <c:v>0.58823529411764708</c:v>
                </c:pt>
                <c:pt idx="20">
                  <c:v>0.9</c:v>
                </c:pt>
                <c:pt idx="21">
                  <c:v>0.8</c:v>
                </c:pt>
                <c:pt idx="22">
                  <c:v>0.8</c:v>
                </c:pt>
                <c:pt idx="23">
                  <c:v>0.9</c:v>
                </c:pt>
                <c:pt idx="24">
                  <c:v>0.9285714285714286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3B8-422A-B189-AAE7266F3193}"/>
            </c:ext>
          </c:extLst>
        </c:ser>
        <c:ser>
          <c:idx val="3"/>
          <c:order val="1"/>
          <c:tx>
            <c:strRef>
              <c:f>'Synth% Sort Importance'!$B$6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Importance'!$C$6:$AA$6</c:f>
              <c:numCache>
                <c:formatCode>0%</c:formatCode>
                <c:ptCount val="25"/>
                <c:pt idx="0">
                  <c:v>0</c:v>
                </c:pt>
                <c:pt idx="1">
                  <c:v>0.125</c:v>
                </c:pt>
                <c:pt idx="2">
                  <c:v>0.125</c:v>
                </c:pt>
                <c:pt idx="3">
                  <c:v>0</c:v>
                </c:pt>
                <c:pt idx="4">
                  <c:v>0.375</c:v>
                </c:pt>
                <c:pt idx="5">
                  <c:v>0.41176470588235292</c:v>
                </c:pt>
                <c:pt idx="6">
                  <c:v>0.4375</c:v>
                </c:pt>
                <c:pt idx="7">
                  <c:v>0.27272727272727271</c:v>
                </c:pt>
                <c:pt idx="8">
                  <c:v>0.13333333333333333</c:v>
                </c:pt>
                <c:pt idx="9">
                  <c:v>0.18181818181818182</c:v>
                </c:pt>
                <c:pt idx="10">
                  <c:v>0.47058823529411764</c:v>
                </c:pt>
                <c:pt idx="11">
                  <c:v>0.5</c:v>
                </c:pt>
                <c:pt idx="12">
                  <c:v>0</c:v>
                </c:pt>
                <c:pt idx="13">
                  <c:v>0.41666666666666669</c:v>
                </c:pt>
                <c:pt idx="14">
                  <c:v>0.36363636363636365</c:v>
                </c:pt>
                <c:pt idx="15">
                  <c:v>0.1</c:v>
                </c:pt>
                <c:pt idx="16">
                  <c:v>0.11764705882352941</c:v>
                </c:pt>
                <c:pt idx="17">
                  <c:v>5.8823529411764705E-2</c:v>
                </c:pt>
                <c:pt idx="18">
                  <c:v>0.29411764705882354</c:v>
                </c:pt>
                <c:pt idx="19">
                  <c:v>5.8823529411764705E-2</c:v>
                </c:pt>
                <c:pt idx="20">
                  <c:v>0.1</c:v>
                </c:pt>
                <c:pt idx="21">
                  <c:v>0.1</c:v>
                </c:pt>
                <c:pt idx="22">
                  <c:v>0.2</c:v>
                </c:pt>
                <c:pt idx="23">
                  <c:v>0.1</c:v>
                </c:pt>
                <c:pt idx="24">
                  <c:v>7.1428571428571425E-2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3B8-422A-B189-AAE7266F3193}"/>
            </c:ext>
          </c:extLst>
        </c:ser>
        <c:ser>
          <c:idx val="0"/>
          <c:order val="2"/>
          <c:tx>
            <c:strRef>
              <c:f>'Synth% Sort Importance'!$B$7</c:f>
              <c:strCache>
                <c:ptCount val="1"/>
                <c:pt idx="0">
                  <c:v>3rd Year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Importance'!$C$7:$AA$7</c:f>
              <c:numCache>
                <c:formatCode>0%</c:formatCode>
                <c:ptCount val="25"/>
                <c:pt idx="0">
                  <c:v>0.11764705882352941</c:v>
                </c:pt>
                <c:pt idx="1">
                  <c:v>0</c:v>
                </c:pt>
                <c:pt idx="2">
                  <c:v>0.1875</c:v>
                </c:pt>
                <c:pt idx="3">
                  <c:v>0.1875</c:v>
                </c:pt>
                <c:pt idx="4">
                  <c:v>0.125</c:v>
                </c:pt>
                <c:pt idx="5">
                  <c:v>0</c:v>
                </c:pt>
                <c:pt idx="6">
                  <c:v>0</c:v>
                </c:pt>
                <c:pt idx="7">
                  <c:v>0.27272727272727271</c:v>
                </c:pt>
                <c:pt idx="8">
                  <c:v>0.13333333333333333</c:v>
                </c:pt>
                <c:pt idx="9">
                  <c:v>9.0909090909090912E-2</c:v>
                </c:pt>
                <c:pt idx="10">
                  <c:v>0.29411764705882354</c:v>
                </c:pt>
                <c:pt idx="11">
                  <c:v>0.1</c:v>
                </c:pt>
                <c:pt idx="12">
                  <c:v>0</c:v>
                </c:pt>
                <c:pt idx="13">
                  <c:v>0.16666666666666666</c:v>
                </c:pt>
                <c:pt idx="14">
                  <c:v>9.0909090909090912E-2</c:v>
                </c:pt>
                <c:pt idx="15">
                  <c:v>0</c:v>
                </c:pt>
                <c:pt idx="16">
                  <c:v>0.17647058823529413</c:v>
                </c:pt>
                <c:pt idx="17">
                  <c:v>5.8823529411764705E-2</c:v>
                </c:pt>
                <c:pt idx="18">
                  <c:v>0.11764705882352941</c:v>
                </c:pt>
                <c:pt idx="19">
                  <c:v>0.17647058823529413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3B8-422A-B189-AAE7266F3193}"/>
            </c:ext>
          </c:extLst>
        </c:ser>
        <c:ser>
          <c:idx val="1"/>
          <c:order val="4"/>
          <c:tx>
            <c:strRef>
              <c:f>'Synth% Sort Importance'!$B$4</c:f>
              <c:strCache>
                <c:ptCount val="1"/>
                <c:pt idx="0">
                  <c:v>Not taught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Importance'!$C$4:$AA$4</c:f>
              <c:numCache>
                <c:formatCode>0%</c:formatCode>
                <c:ptCount val="25"/>
                <c:pt idx="0">
                  <c:v>0.88235294117647056</c:v>
                </c:pt>
                <c:pt idx="1">
                  <c:v>0.875</c:v>
                </c:pt>
                <c:pt idx="2">
                  <c:v>0.625</c:v>
                </c:pt>
                <c:pt idx="3">
                  <c:v>0.6875</c:v>
                </c:pt>
                <c:pt idx="4">
                  <c:v>0.5</c:v>
                </c:pt>
                <c:pt idx="5">
                  <c:v>0.41176470588235292</c:v>
                </c:pt>
                <c:pt idx="6">
                  <c:v>0.5</c:v>
                </c:pt>
                <c:pt idx="7">
                  <c:v>0.45454545454545453</c:v>
                </c:pt>
                <c:pt idx="8">
                  <c:v>0.53333333333333333</c:v>
                </c:pt>
                <c:pt idx="9">
                  <c:v>0.63636363636363635</c:v>
                </c:pt>
                <c:pt idx="10">
                  <c:v>0.17647058823529413</c:v>
                </c:pt>
                <c:pt idx="11">
                  <c:v>0.1</c:v>
                </c:pt>
                <c:pt idx="12">
                  <c:v>0.1</c:v>
                </c:pt>
                <c:pt idx="13">
                  <c:v>0.16666666666666666</c:v>
                </c:pt>
                <c:pt idx="14">
                  <c:v>0.18181818181818182</c:v>
                </c:pt>
                <c:pt idx="15">
                  <c:v>0</c:v>
                </c:pt>
                <c:pt idx="16">
                  <c:v>0.29411764705882354</c:v>
                </c:pt>
                <c:pt idx="17">
                  <c:v>0.11764705882352941</c:v>
                </c:pt>
                <c:pt idx="18">
                  <c:v>0.23529411764705882</c:v>
                </c:pt>
                <c:pt idx="19">
                  <c:v>0.17647058823529413</c:v>
                </c:pt>
                <c:pt idx="20">
                  <c:v>0</c:v>
                </c:pt>
                <c:pt idx="21">
                  <c:v>0.1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3B8-422A-B189-AAE7266F31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'Synth% Sort Importance'!$B$8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 w="12700">
                    <a:solidFill>
                      <a:schemeClr val="tx1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'Synth% Sort Importance'!$C$3:$AA$3</c15:sqref>
                        </c15:formulaRef>
                      </c:ext>
                    </c:extLst>
                    <c:strCache>
                      <c:ptCount val="25"/>
                      <c:pt idx="0">
                        <c:v>Glove box techniques</c:v>
                      </c:pt>
                      <c:pt idx="1">
                        <c:v>High-pressure methods</c:v>
                      </c:pt>
                      <c:pt idx="2">
                        <c:v>Gel electrophoresis</c:v>
                      </c:pt>
                      <c:pt idx="3">
                        <c:v>Synthetic electrochemistry</c:v>
                      </c:pt>
                      <c:pt idx="4">
                        <c:v>Nanoparticle and thin film synthesis</c:v>
                      </c:pt>
                      <c:pt idx="5">
                        <c:v>Sublimation</c:v>
                      </c:pt>
                      <c:pt idx="6">
                        <c:v>Solid state techniques</c:v>
                      </c:pt>
                      <c:pt idx="7">
                        <c:v>Schlenk line techniques</c:v>
                      </c:pt>
                      <c:pt idx="8">
                        <c:v>Safe use of vacuum lines and gas cylinders</c:v>
                      </c:pt>
                      <c:pt idx="9">
                        <c:v>Microscale techniques</c:v>
                      </c:pt>
                      <c:pt idx="10">
                        <c:v>Safe handling of cryogenic liquids and solids</c:v>
                      </c:pt>
                      <c:pt idx="11">
                        <c:v>Multi-step syntheses</c:v>
                      </c:pt>
                      <c:pt idx="12">
                        <c:v>Distillation</c:v>
                      </c:pt>
                      <c:pt idx="13">
                        <c:v>Inert atmosphere methods</c:v>
                      </c:pt>
                      <c:pt idx="14">
                        <c:v>Column chromatography </c:v>
                      </c:pt>
                      <c:pt idx="15">
                        <c:v>Recrystallisation</c:v>
                      </c:pt>
                      <c:pt idx="16">
                        <c:v>Choice of suitable heating and cooling methods</c:v>
                      </c:pt>
                      <c:pt idx="17">
                        <c:v>Choice of appropriate glassware</c:v>
                      </c:pt>
                      <c:pt idx="18">
                        <c:v>Choice of suitable concentrations</c:v>
                      </c:pt>
                      <c:pt idx="19">
                        <c:v>Develop the ability to design experiments</c:v>
                      </c:pt>
                      <c:pt idx="20">
                        <c:v>Vacuum filtration</c:v>
                      </c:pt>
                      <c:pt idx="21">
                        <c:v>Solvent Extraction</c:v>
                      </c:pt>
                      <c:pt idx="22">
                        <c:v>Identification of known toxic substances and other hazards</c:v>
                      </c:pt>
                      <c:pt idx="23">
                        <c:v>Thin layer chromatography</c:v>
                      </c:pt>
                      <c:pt idx="24">
                        <c:v>Proper disposal of chemicals (including organic solvents)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'Synth% Sort Importance'!$C$8:$AA$8</c15:sqref>
                        </c15:formulaRef>
                      </c:ext>
                    </c:extLst>
                    <c:numCache>
                      <c:formatCode>General</c:formatCode>
                      <c:ptCount val="25"/>
                      <c:pt idx="1">
                        <c:v>1</c:v>
                      </c:pt>
                      <c:pt idx="2">
                        <c:v>1</c:v>
                      </c:pt>
                      <c:pt idx="3">
                        <c:v>1</c:v>
                      </c:pt>
                      <c:pt idx="4">
                        <c:v>1</c:v>
                      </c:pt>
                      <c:pt idx="5">
                        <c:v>0</c:v>
                      </c:pt>
                      <c:pt idx="6">
                        <c:v>1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1</c:v>
                      </c:pt>
                      <c:pt idx="12">
                        <c:v>0</c:v>
                      </c:pt>
                      <c:pt idx="13">
                        <c:v>0</c:v>
                      </c:pt>
                      <c:pt idx="14">
                        <c:v>0</c:v>
                      </c:pt>
                      <c:pt idx="15">
                        <c:v>1</c:v>
                      </c:pt>
                      <c:pt idx="16">
                        <c:v>0</c:v>
                      </c:pt>
                      <c:pt idx="17">
                        <c:v>0</c:v>
                      </c:pt>
                      <c:pt idx="18">
                        <c:v>0</c:v>
                      </c:pt>
                      <c:pt idx="19">
                        <c:v>0</c:v>
                      </c:pt>
                      <c:pt idx="20">
                        <c:v>0</c:v>
                      </c:pt>
                      <c:pt idx="21">
                        <c:v>1</c:v>
                      </c:pt>
                      <c:pt idx="22">
                        <c:v>0</c:v>
                      </c:pt>
                      <c:pt idx="23">
                        <c:v>1</c:v>
                      </c:pt>
                      <c:pt idx="24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4-03B8-422A-B189-AAE7266F3193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>
                <a:solidFill>
                  <a:srgbClr val="080808"/>
                </a:solidFill>
              </a:rPr>
              <a:t>Importance of Teaching </a:t>
            </a:r>
          </a:p>
        </c:rich>
      </c:tx>
      <c:layout>
        <c:manualLayout>
          <c:xMode val="edge"/>
          <c:yMode val="edge"/>
          <c:x val="0.35124589006281276"/>
          <c:y val="1.41004626506131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48194262414445899"/>
          <c:y val="8.7164359951873382E-2"/>
          <c:w val="0.47415848205858402"/>
          <c:h val="0.80029044732514965"/>
        </c:manualLayout>
      </c:layout>
      <c:barChart>
        <c:barDir val="bar"/>
        <c:grouping val="percentStacked"/>
        <c:varyColors val="0"/>
        <c:ser>
          <c:idx val="2"/>
          <c:order val="0"/>
          <c:tx>
            <c:strRef>
              <c:f>'Synth% Sort Importance'!$B$15</c:f>
              <c:strCache>
                <c:ptCount val="1"/>
                <c:pt idx="0">
                  <c:v>Compulsory</c:v>
                </c:pt>
              </c:strCache>
            </c:strRef>
          </c:tx>
          <c:spPr>
            <a:solidFill>
              <a:srgbClr val="00B050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Importance'!$C$15:$AA$15</c:f>
              <c:numCache>
                <c:formatCode>0%</c:formatCode>
                <c:ptCount val="25"/>
                <c:pt idx="0">
                  <c:v>0</c:v>
                </c:pt>
                <c:pt idx="1">
                  <c:v>0</c:v>
                </c:pt>
                <c:pt idx="2">
                  <c:v>0.15384615384615385</c:v>
                </c:pt>
                <c:pt idx="3">
                  <c:v>0.15384615384615385</c:v>
                </c:pt>
                <c:pt idx="4">
                  <c:v>0.23076923076923078</c:v>
                </c:pt>
                <c:pt idx="5">
                  <c:v>0.30769230769230771</c:v>
                </c:pt>
                <c:pt idx="6">
                  <c:v>0.36363636363636365</c:v>
                </c:pt>
                <c:pt idx="7">
                  <c:v>0.5</c:v>
                </c:pt>
                <c:pt idx="8">
                  <c:v>0.5</c:v>
                </c:pt>
                <c:pt idx="9">
                  <c:v>0.66666666666666663</c:v>
                </c:pt>
                <c:pt idx="10">
                  <c:v>0.69230769230769229</c:v>
                </c:pt>
                <c:pt idx="11">
                  <c:v>0.72727272727272729</c:v>
                </c:pt>
                <c:pt idx="12">
                  <c:v>0.76923076923076927</c:v>
                </c:pt>
                <c:pt idx="13">
                  <c:v>0.84615384615384615</c:v>
                </c:pt>
                <c:pt idx="14">
                  <c:v>0.8571428571428571</c:v>
                </c:pt>
                <c:pt idx="15">
                  <c:v>0.91666666666666663</c:v>
                </c:pt>
                <c:pt idx="16">
                  <c:v>0.92307692307692313</c:v>
                </c:pt>
                <c:pt idx="17">
                  <c:v>0.92307692307692313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71-406F-AE7B-E6DC5D112B29}"/>
            </c:ext>
          </c:extLst>
        </c:ser>
        <c:ser>
          <c:idx val="3"/>
          <c:order val="1"/>
          <c:tx>
            <c:strRef>
              <c:f>'Synth% Sort Importance'!$B$16</c:f>
              <c:strCache>
                <c:ptCount val="1"/>
                <c:pt idx="0">
                  <c:v>Optional</c:v>
                </c:pt>
              </c:strCache>
            </c:strRef>
          </c:tx>
          <c:spPr>
            <a:solidFill>
              <a:srgbClr val="77FDAD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Importance'!$C$16:$AA$16</c:f>
              <c:numCache>
                <c:formatCode>0%</c:formatCode>
                <c:ptCount val="25"/>
                <c:pt idx="0">
                  <c:v>1</c:v>
                </c:pt>
                <c:pt idx="1">
                  <c:v>1</c:v>
                </c:pt>
                <c:pt idx="2">
                  <c:v>0.84615384615384615</c:v>
                </c:pt>
                <c:pt idx="3">
                  <c:v>0.84615384615384615</c:v>
                </c:pt>
                <c:pt idx="4">
                  <c:v>0.76923076923076927</c:v>
                </c:pt>
                <c:pt idx="5">
                  <c:v>0.69230769230769229</c:v>
                </c:pt>
                <c:pt idx="6">
                  <c:v>0.63636363636363635</c:v>
                </c:pt>
                <c:pt idx="7">
                  <c:v>0.5</c:v>
                </c:pt>
                <c:pt idx="8">
                  <c:v>0.5</c:v>
                </c:pt>
                <c:pt idx="9">
                  <c:v>0.33333333333333331</c:v>
                </c:pt>
                <c:pt idx="10">
                  <c:v>0.30769230769230771</c:v>
                </c:pt>
                <c:pt idx="11">
                  <c:v>0.27272727272727271</c:v>
                </c:pt>
                <c:pt idx="12">
                  <c:v>0.23076923076923078</c:v>
                </c:pt>
                <c:pt idx="13">
                  <c:v>0.15384615384615385</c:v>
                </c:pt>
                <c:pt idx="14">
                  <c:v>0.14285714285714285</c:v>
                </c:pt>
                <c:pt idx="15">
                  <c:v>8.3333333333333329E-2</c:v>
                </c:pt>
                <c:pt idx="16">
                  <c:v>7.6923076923076927E-2</c:v>
                </c:pt>
                <c:pt idx="17">
                  <c:v>7.6923076923076927E-2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771-406F-AE7B-E6DC5D112B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0"/>
                <c:order val="2"/>
                <c:tx>
                  <c:strRef>
                    <c:extLst>
                      <c:ext uri="{02D57815-91ED-43cb-92C2-25804820EDAC}">
                        <c15:formulaRef>
                          <c15:sqref>'Synth% Sort Importance'!$B$17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rgbClr val="0070C0"/>
                  </a:solidFill>
                  <a:ln w="12700">
                    <a:solidFill>
                      <a:schemeClr val="tx1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'Synth% Sort Importance'!$C$3:$AA$3</c15:sqref>
                        </c15:formulaRef>
                      </c:ext>
                    </c:extLst>
                    <c:strCache>
                      <c:ptCount val="25"/>
                      <c:pt idx="0">
                        <c:v>Glove box techniques</c:v>
                      </c:pt>
                      <c:pt idx="1">
                        <c:v>High-pressure methods</c:v>
                      </c:pt>
                      <c:pt idx="2">
                        <c:v>Gel electrophoresis</c:v>
                      </c:pt>
                      <c:pt idx="3">
                        <c:v>Synthetic electrochemistry</c:v>
                      </c:pt>
                      <c:pt idx="4">
                        <c:v>Nanoparticle and thin film synthesis</c:v>
                      </c:pt>
                      <c:pt idx="5">
                        <c:v>Sublimation</c:v>
                      </c:pt>
                      <c:pt idx="6">
                        <c:v>Solid state techniques</c:v>
                      </c:pt>
                      <c:pt idx="7">
                        <c:v>Schlenk line techniques</c:v>
                      </c:pt>
                      <c:pt idx="8">
                        <c:v>Safe use of vacuum lines and gas cylinders</c:v>
                      </c:pt>
                      <c:pt idx="9">
                        <c:v>Microscale techniques</c:v>
                      </c:pt>
                      <c:pt idx="10">
                        <c:v>Safe handling of cryogenic liquids and solids</c:v>
                      </c:pt>
                      <c:pt idx="11">
                        <c:v>Multi-step syntheses</c:v>
                      </c:pt>
                      <c:pt idx="12">
                        <c:v>Distillation</c:v>
                      </c:pt>
                      <c:pt idx="13">
                        <c:v>Inert atmosphere methods</c:v>
                      </c:pt>
                      <c:pt idx="14">
                        <c:v>Column chromatography </c:v>
                      </c:pt>
                      <c:pt idx="15">
                        <c:v>Recrystallisation</c:v>
                      </c:pt>
                      <c:pt idx="16">
                        <c:v>Choice of suitable heating and cooling methods</c:v>
                      </c:pt>
                      <c:pt idx="17">
                        <c:v>Choice of appropriate glassware</c:v>
                      </c:pt>
                      <c:pt idx="18">
                        <c:v>Choice of suitable concentrations</c:v>
                      </c:pt>
                      <c:pt idx="19">
                        <c:v>Develop the ability to design experiments</c:v>
                      </c:pt>
                      <c:pt idx="20">
                        <c:v>Vacuum filtration</c:v>
                      </c:pt>
                      <c:pt idx="21">
                        <c:v>Solvent Extraction</c:v>
                      </c:pt>
                      <c:pt idx="22">
                        <c:v>Identification of known toxic substances and other hazards</c:v>
                      </c:pt>
                      <c:pt idx="23">
                        <c:v>Thin layer chromatography</c:v>
                      </c:pt>
                      <c:pt idx="24">
                        <c:v>Proper disposal of chemicals (including organic solvents)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'Synth% Sort Importance'!$C$17:$AA$17</c15:sqref>
                        </c15:formulaRef>
                      </c:ext>
                    </c:extLst>
                    <c:numCache>
                      <c:formatCode>General</c:formatCode>
                      <c:ptCount val="25"/>
                      <c:pt idx="0">
                        <c:v>3</c:v>
                      </c:pt>
                      <c:pt idx="1">
                        <c:v>4</c:v>
                      </c:pt>
                      <c:pt idx="2">
                        <c:v>4</c:v>
                      </c:pt>
                      <c:pt idx="3">
                        <c:v>4</c:v>
                      </c:pt>
                      <c:pt idx="4">
                        <c:v>4</c:v>
                      </c:pt>
                      <c:pt idx="5">
                        <c:v>4</c:v>
                      </c:pt>
                      <c:pt idx="6">
                        <c:v>4</c:v>
                      </c:pt>
                      <c:pt idx="7">
                        <c:v>2</c:v>
                      </c:pt>
                      <c:pt idx="8">
                        <c:v>3</c:v>
                      </c:pt>
                      <c:pt idx="9">
                        <c:v>3</c:v>
                      </c:pt>
                      <c:pt idx="10">
                        <c:v>3</c:v>
                      </c:pt>
                      <c:pt idx="11">
                        <c:v>3</c:v>
                      </c:pt>
                      <c:pt idx="12">
                        <c:v>1</c:v>
                      </c:pt>
                      <c:pt idx="13">
                        <c:v>4</c:v>
                      </c:pt>
                      <c:pt idx="14">
                        <c:v>2</c:v>
                      </c:pt>
                      <c:pt idx="15">
                        <c:v>2</c:v>
                      </c:pt>
                      <c:pt idx="16">
                        <c:v>4</c:v>
                      </c:pt>
                      <c:pt idx="17">
                        <c:v>4</c:v>
                      </c:pt>
                      <c:pt idx="18">
                        <c:v>4</c:v>
                      </c:pt>
                      <c:pt idx="19">
                        <c:v>4</c:v>
                      </c:pt>
                      <c:pt idx="20">
                        <c:v>2</c:v>
                      </c:pt>
                      <c:pt idx="21">
                        <c:v>2</c:v>
                      </c:pt>
                      <c:pt idx="22">
                        <c:v>1</c:v>
                      </c:pt>
                      <c:pt idx="23">
                        <c:v>2</c:v>
                      </c:pt>
                      <c:pt idx="24">
                        <c:v>1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9771-406F-AE7B-E6DC5D112B29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27263332766718"/>
          <c:y val="0.94197252519301167"/>
          <c:w val="0.42642753771176517"/>
          <c:h val="4.39270121563752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>
                <a:solidFill>
                  <a:srgbClr val="080808"/>
                </a:solidFill>
              </a:rPr>
              <a:t>How Frequently is the Skill Encountered?</a:t>
            </a:r>
          </a:p>
        </c:rich>
      </c:tx>
      <c:layout>
        <c:manualLayout>
          <c:xMode val="edge"/>
          <c:yMode val="edge"/>
          <c:x val="0.24192073538551911"/>
          <c:y val="1.41004626506131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2"/>
          <c:order val="0"/>
          <c:tx>
            <c:strRef>
              <c:f>'Synth% Sort Importance'!$B$10</c:f>
              <c:strCache>
                <c:ptCount val="1"/>
                <c:pt idx="0">
                  <c:v>Multiple times</c:v>
                </c:pt>
              </c:strCache>
            </c:strRef>
          </c:tx>
          <c:spPr>
            <a:solidFill>
              <a:srgbClr val="6161FF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Importance'!$C$10:$AA$10</c:f>
              <c:numCache>
                <c:formatCode>0%</c:formatCode>
                <c:ptCount val="2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6.25E-2</c:v>
                </c:pt>
                <c:pt idx="5">
                  <c:v>0</c:v>
                </c:pt>
                <c:pt idx="6">
                  <c:v>0.15384615384615385</c:v>
                </c:pt>
                <c:pt idx="7">
                  <c:v>7.6923076923076927E-2</c:v>
                </c:pt>
                <c:pt idx="8">
                  <c:v>0.26315789473684209</c:v>
                </c:pt>
                <c:pt idx="9">
                  <c:v>7.1428571428571425E-2</c:v>
                </c:pt>
                <c:pt idx="10">
                  <c:v>0.125</c:v>
                </c:pt>
                <c:pt idx="11">
                  <c:v>1</c:v>
                </c:pt>
                <c:pt idx="12">
                  <c:v>0.42857142857142855</c:v>
                </c:pt>
                <c:pt idx="13">
                  <c:v>0.35294117647058826</c:v>
                </c:pt>
                <c:pt idx="14">
                  <c:v>0.33333333333333331</c:v>
                </c:pt>
                <c:pt idx="15">
                  <c:v>0.9285714285714286</c:v>
                </c:pt>
                <c:pt idx="16">
                  <c:v>0.47058823529411764</c:v>
                </c:pt>
                <c:pt idx="17">
                  <c:v>0.875</c:v>
                </c:pt>
                <c:pt idx="18">
                  <c:v>0.4375</c:v>
                </c:pt>
                <c:pt idx="19">
                  <c:v>0.53333333333333333</c:v>
                </c:pt>
                <c:pt idx="20">
                  <c:v>0.8571428571428571</c:v>
                </c:pt>
                <c:pt idx="21">
                  <c:v>0.9285714285714286</c:v>
                </c:pt>
                <c:pt idx="22">
                  <c:v>0.9285714285714286</c:v>
                </c:pt>
                <c:pt idx="23">
                  <c:v>0.9285714285714286</c:v>
                </c:pt>
                <c:pt idx="2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3F-46C5-BA20-A6904B8074A4}"/>
            </c:ext>
          </c:extLst>
        </c:ser>
        <c:ser>
          <c:idx val="3"/>
          <c:order val="1"/>
          <c:tx>
            <c:strRef>
              <c:f>'Synth% Sort Importance'!$B$11</c:f>
              <c:strCache>
                <c:ptCount val="1"/>
                <c:pt idx="0">
                  <c:v>Once or twice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Importance'!$C$11:$AA$11</c:f>
              <c:numCache>
                <c:formatCode>0%</c:formatCode>
                <c:ptCount val="25"/>
                <c:pt idx="0">
                  <c:v>0.13333333333333333</c:v>
                </c:pt>
                <c:pt idx="1">
                  <c:v>0.14285714285714285</c:v>
                </c:pt>
                <c:pt idx="2">
                  <c:v>0.375</c:v>
                </c:pt>
                <c:pt idx="3">
                  <c:v>0.33333333333333331</c:v>
                </c:pt>
                <c:pt idx="4">
                  <c:v>0.375</c:v>
                </c:pt>
                <c:pt idx="5">
                  <c:v>0.58823529411764708</c:v>
                </c:pt>
                <c:pt idx="6">
                  <c:v>0.30769230769230771</c:v>
                </c:pt>
                <c:pt idx="7">
                  <c:v>0.46153846153846156</c:v>
                </c:pt>
                <c:pt idx="8">
                  <c:v>0.31578947368421051</c:v>
                </c:pt>
                <c:pt idx="9">
                  <c:v>0.21428571428571427</c:v>
                </c:pt>
                <c:pt idx="10">
                  <c:v>0.6875</c:v>
                </c:pt>
                <c:pt idx="11">
                  <c:v>0</c:v>
                </c:pt>
                <c:pt idx="12">
                  <c:v>0.5</c:v>
                </c:pt>
                <c:pt idx="13">
                  <c:v>0.52941176470588236</c:v>
                </c:pt>
                <c:pt idx="14">
                  <c:v>0.53333333333333333</c:v>
                </c:pt>
                <c:pt idx="15">
                  <c:v>7.1428571428571425E-2</c:v>
                </c:pt>
                <c:pt idx="16">
                  <c:v>0.17647058823529413</c:v>
                </c:pt>
                <c:pt idx="17">
                  <c:v>6.25E-2</c:v>
                </c:pt>
                <c:pt idx="18">
                  <c:v>0.375</c:v>
                </c:pt>
                <c:pt idx="19">
                  <c:v>0.33333333333333331</c:v>
                </c:pt>
                <c:pt idx="20">
                  <c:v>7.1428571428571425E-2</c:v>
                </c:pt>
                <c:pt idx="21">
                  <c:v>0</c:v>
                </c:pt>
                <c:pt idx="22">
                  <c:v>7.1428571428571425E-2</c:v>
                </c:pt>
                <c:pt idx="23">
                  <c:v>7.1428571428571425E-2</c:v>
                </c:pt>
                <c:pt idx="2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D3F-46C5-BA20-A6904B8074A4}"/>
            </c:ext>
          </c:extLst>
        </c:ser>
        <c:ser>
          <c:idx val="0"/>
          <c:order val="2"/>
          <c:tx>
            <c:strRef>
              <c:f>'Synth% Sort Importance'!$B$12</c:f>
              <c:strCache>
                <c:ptCount val="1"/>
                <c:pt idx="0">
                  <c:v>Never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Importance'!$C$12:$AA$12</c:f>
              <c:numCache>
                <c:formatCode>0%</c:formatCode>
                <c:ptCount val="25"/>
                <c:pt idx="0">
                  <c:v>0.8666666666666667</c:v>
                </c:pt>
                <c:pt idx="1">
                  <c:v>0.8571428571428571</c:v>
                </c:pt>
                <c:pt idx="2">
                  <c:v>0.625</c:v>
                </c:pt>
                <c:pt idx="3">
                  <c:v>0.66666666666666663</c:v>
                </c:pt>
                <c:pt idx="4">
                  <c:v>0.5625</c:v>
                </c:pt>
                <c:pt idx="5">
                  <c:v>0.41176470588235292</c:v>
                </c:pt>
                <c:pt idx="6">
                  <c:v>0.53846153846153844</c:v>
                </c:pt>
                <c:pt idx="7">
                  <c:v>0.46153846153846156</c:v>
                </c:pt>
                <c:pt idx="8">
                  <c:v>0.42105263157894735</c:v>
                </c:pt>
                <c:pt idx="9">
                  <c:v>0.7142857142857143</c:v>
                </c:pt>
                <c:pt idx="10">
                  <c:v>0.1875</c:v>
                </c:pt>
                <c:pt idx="11">
                  <c:v>0</c:v>
                </c:pt>
                <c:pt idx="12">
                  <c:v>7.1428571428571425E-2</c:v>
                </c:pt>
                <c:pt idx="13">
                  <c:v>0.11764705882352941</c:v>
                </c:pt>
                <c:pt idx="14">
                  <c:v>0.13333333333333333</c:v>
                </c:pt>
                <c:pt idx="15">
                  <c:v>0</c:v>
                </c:pt>
                <c:pt idx="16">
                  <c:v>0.35294117647058826</c:v>
                </c:pt>
                <c:pt idx="17">
                  <c:v>6.25E-2</c:v>
                </c:pt>
                <c:pt idx="18">
                  <c:v>0.1875</c:v>
                </c:pt>
                <c:pt idx="19">
                  <c:v>0.13333333333333333</c:v>
                </c:pt>
                <c:pt idx="20">
                  <c:v>7.1428571428571425E-2</c:v>
                </c:pt>
                <c:pt idx="21">
                  <c:v>7.1428571428571425E-2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D3F-46C5-BA20-A6904B8074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1"/>
                <c:order val="3"/>
                <c:tx>
                  <c:strRef>
                    <c:extLst>
                      <c:ext uri="{02D57815-91ED-43cb-92C2-25804820EDAC}">
                        <c15:formulaRef>
                          <c15:sqref>'Synth% Sort Importance'!$B$13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bg1">
                      <a:lumMod val="95000"/>
                    </a:schemeClr>
                  </a:solidFill>
                  <a:ln w="12700"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'Synth% Sort Importance'!$C$3:$AA$3</c15:sqref>
                        </c15:formulaRef>
                      </c:ext>
                    </c:extLst>
                    <c:strCache>
                      <c:ptCount val="25"/>
                      <c:pt idx="0">
                        <c:v>Glove box techniques</c:v>
                      </c:pt>
                      <c:pt idx="1">
                        <c:v>High-pressure methods</c:v>
                      </c:pt>
                      <c:pt idx="2">
                        <c:v>Gel electrophoresis</c:v>
                      </c:pt>
                      <c:pt idx="3">
                        <c:v>Synthetic electrochemistry</c:v>
                      </c:pt>
                      <c:pt idx="4">
                        <c:v>Nanoparticle and thin film synthesis</c:v>
                      </c:pt>
                      <c:pt idx="5">
                        <c:v>Sublimation</c:v>
                      </c:pt>
                      <c:pt idx="6">
                        <c:v>Solid state techniques</c:v>
                      </c:pt>
                      <c:pt idx="7">
                        <c:v>Schlenk line techniques</c:v>
                      </c:pt>
                      <c:pt idx="8">
                        <c:v>Safe use of vacuum lines and gas cylinders</c:v>
                      </c:pt>
                      <c:pt idx="9">
                        <c:v>Microscale techniques</c:v>
                      </c:pt>
                      <c:pt idx="10">
                        <c:v>Safe handling of cryogenic liquids and solids</c:v>
                      </c:pt>
                      <c:pt idx="11">
                        <c:v>Multi-step syntheses</c:v>
                      </c:pt>
                      <c:pt idx="12">
                        <c:v>Distillation</c:v>
                      </c:pt>
                      <c:pt idx="13">
                        <c:v>Inert atmosphere methods</c:v>
                      </c:pt>
                      <c:pt idx="14">
                        <c:v>Column chromatography </c:v>
                      </c:pt>
                      <c:pt idx="15">
                        <c:v>Recrystallisation</c:v>
                      </c:pt>
                      <c:pt idx="16">
                        <c:v>Choice of suitable heating and cooling methods</c:v>
                      </c:pt>
                      <c:pt idx="17">
                        <c:v>Choice of appropriate glassware</c:v>
                      </c:pt>
                      <c:pt idx="18">
                        <c:v>Choice of suitable concentrations</c:v>
                      </c:pt>
                      <c:pt idx="19">
                        <c:v>Develop the ability to design experiments</c:v>
                      </c:pt>
                      <c:pt idx="20">
                        <c:v>Vacuum filtration</c:v>
                      </c:pt>
                      <c:pt idx="21">
                        <c:v>Solvent Extraction</c:v>
                      </c:pt>
                      <c:pt idx="22">
                        <c:v>Identification of known toxic substances and other hazards</c:v>
                      </c:pt>
                      <c:pt idx="23">
                        <c:v>Thin layer chromatography</c:v>
                      </c:pt>
                      <c:pt idx="24">
                        <c:v>Proper disposal of chemicals (including organic solvents)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'Synth% Sort Importance'!$C$13:$AA$13</c15:sqref>
                        </c15:formulaRef>
                      </c:ext>
                    </c:extLst>
                    <c:numCache>
                      <c:formatCode>General</c:formatCode>
                      <c:ptCount val="25"/>
                      <c:pt idx="0">
                        <c:v>2</c:v>
                      </c:pt>
                      <c:pt idx="1">
                        <c:v>2</c:v>
                      </c:pt>
                      <c:pt idx="2">
                        <c:v>1</c:v>
                      </c:pt>
                      <c:pt idx="3">
                        <c:v>2</c:v>
                      </c:pt>
                      <c:pt idx="4">
                        <c:v>1</c:v>
                      </c:pt>
                      <c:pt idx="5">
                        <c:v>0</c:v>
                      </c:pt>
                      <c:pt idx="6">
                        <c:v>2</c:v>
                      </c:pt>
                      <c:pt idx="7">
                        <c:v>2</c:v>
                      </c:pt>
                      <c:pt idx="8">
                        <c:v>3</c:v>
                      </c:pt>
                      <c:pt idx="9">
                        <c:v>3</c:v>
                      </c:pt>
                      <c:pt idx="10">
                        <c:v>0</c:v>
                      </c:pt>
                      <c:pt idx="11">
                        <c:v>3</c:v>
                      </c:pt>
                      <c:pt idx="12">
                        <c:v>1</c:v>
                      </c:pt>
                      <c:pt idx="13">
                        <c:v>4</c:v>
                      </c:pt>
                      <c:pt idx="14">
                        <c:v>2</c:v>
                      </c:pt>
                      <c:pt idx="15">
                        <c:v>2</c:v>
                      </c:pt>
                      <c:pt idx="16">
                        <c:v>0</c:v>
                      </c:pt>
                      <c:pt idx="17">
                        <c:v>1</c:v>
                      </c:pt>
                      <c:pt idx="18">
                        <c:v>1</c:v>
                      </c:pt>
                      <c:pt idx="19">
                        <c:v>1</c:v>
                      </c:pt>
                      <c:pt idx="20">
                        <c:v>2</c:v>
                      </c:pt>
                      <c:pt idx="21">
                        <c:v>2</c:v>
                      </c:pt>
                      <c:pt idx="22">
                        <c:v>1</c:v>
                      </c:pt>
                      <c:pt idx="23">
                        <c:v>2</c:v>
                      </c:pt>
                      <c:pt idx="24">
                        <c:v>1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1D3F-46C5-BA20-A6904B8074A4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8267520444220269"/>
          <c:y val="0.94197252519301167"/>
          <c:w val="0.47186614832159435"/>
          <c:h val="4.39270121563752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chemeClr val="bg1"/>
                </a:solidFill>
              </a:rPr>
              <a:t>If Compulsory,</a:t>
            </a:r>
            <a:r>
              <a:rPr lang="en-GB" baseline="0" dirty="0">
                <a:solidFill>
                  <a:schemeClr val="bg1"/>
                </a:solidFill>
              </a:rPr>
              <a:t> % Performing</a:t>
            </a:r>
            <a:endParaRPr lang="en-GB" dirty="0">
              <a:solidFill>
                <a:schemeClr val="bg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3"/>
          <c:order val="0"/>
          <c:spPr>
            <a:solidFill>
              <a:srgbClr val="3366FF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Importance'!$C$19:$AA$19</c:f>
              <c:numCache>
                <c:formatCode>0%</c:formatCode>
                <c:ptCount val="2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0.16666666666666666</c:v>
                </c:pt>
                <c:pt idx="8">
                  <c:v>0.625</c:v>
                </c:pt>
                <c:pt idx="9">
                  <c:v>0</c:v>
                </c:pt>
                <c:pt idx="10">
                  <c:v>0.1111111111111111</c:v>
                </c:pt>
                <c:pt idx="11">
                  <c:v>1</c:v>
                </c:pt>
                <c:pt idx="12">
                  <c:v>0.5</c:v>
                </c:pt>
                <c:pt idx="13">
                  <c:v>0.45454545454545453</c:v>
                </c:pt>
                <c:pt idx="14">
                  <c:v>0.33333333333333331</c:v>
                </c:pt>
                <c:pt idx="15">
                  <c:v>0.90909090909090906</c:v>
                </c:pt>
                <c:pt idx="16">
                  <c:v>0.58333333333333337</c:v>
                </c:pt>
                <c:pt idx="17">
                  <c:v>0.91666666666666663</c:v>
                </c:pt>
                <c:pt idx="18">
                  <c:v>0.46153846153846156</c:v>
                </c:pt>
                <c:pt idx="19">
                  <c:v>0.58333333333333337</c:v>
                </c:pt>
                <c:pt idx="20">
                  <c:v>0.91666666666666663</c:v>
                </c:pt>
                <c:pt idx="21">
                  <c:v>0.92307692307692313</c:v>
                </c:pt>
                <c:pt idx="22">
                  <c:v>0.83333333333333337</c:v>
                </c:pt>
                <c:pt idx="23">
                  <c:v>0.91666666666666663</c:v>
                </c:pt>
                <c:pt idx="2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269-4210-8479-DEB565A828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/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>
                <a:solidFill>
                  <a:srgbClr val="080808"/>
                </a:solidFill>
              </a:rPr>
              <a:t>Importance of Teaching </a:t>
            </a:r>
          </a:p>
        </c:rich>
      </c:tx>
      <c:layout>
        <c:manualLayout>
          <c:xMode val="edge"/>
          <c:yMode val="edge"/>
          <c:x val="0.34911260295629915"/>
          <c:y val="1.41004626506131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55020783591629052"/>
          <c:y val="8.7164359951873382E-2"/>
          <c:w val="0.40589331481572927"/>
          <c:h val="0.80029044732514965"/>
        </c:manualLayout>
      </c:layout>
      <c:barChart>
        <c:barDir val="bar"/>
        <c:grouping val="percentStacked"/>
        <c:varyColors val="0"/>
        <c:ser>
          <c:idx val="2"/>
          <c:order val="0"/>
          <c:tx>
            <c:strRef>
              <c:f>'Synth% Sort Importance'!$B$15</c:f>
              <c:strCache>
                <c:ptCount val="1"/>
                <c:pt idx="0">
                  <c:v>Compulsory</c:v>
                </c:pt>
              </c:strCache>
            </c:strRef>
          </c:tx>
          <c:spPr>
            <a:solidFill>
              <a:srgbClr val="00B050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Importance'!$C$15:$AA$15</c:f>
              <c:numCache>
                <c:formatCode>0%</c:formatCode>
                <c:ptCount val="25"/>
                <c:pt idx="0">
                  <c:v>0</c:v>
                </c:pt>
                <c:pt idx="1">
                  <c:v>0</c:v>
                </c:pt>
                <c:pt idx="2">
                  <c:v>0.15384615384615385</c:v>
                </c:pt>
                <c:pt idx="3">
                  <c:v>0.15384615384615385</c:v>
                </c:pt>
                <c:pt idx="4">
                  <c:v>0.23076923076923078</c:v>
                </c:pt>
                <c:pt idx="5">
                  <c:v>0.30769230769230771</c:v>
                </c:pt>
                <c:pt idx="6">
                  <c:v>0.36363636363636365</c:v>
                </c:pt>
                <c:pt idx="7">
                  <c:v>0.5</c:v>
                </c:pt>
                <c:pt idx="8">
                  <c:v>0.5</c:v>
                </c:pt>
                <c:pt idx="9">
                  <c:v>0.66666666666666663</c:v>
                </c:pt>
                <c:pt idx="10">
                  <c:v>0.69230769230769229</c:v>
                </c:pt>
                <c:pt idx="11">
                  <c:v>0.72727272727272729</c:v>
                </c:pt>
                <c:pt idx="12">
                  <c:v>0.76923076923076927</c:v>
                </c:pt>
                <c:pt idx="13">
                  <c:v>0.84615384615384615</c:v>
                </c:pt>
                <c:pt idx="14">
                  <c:v>0.8571428571428571</c:v>
                </c:pt>
                <c:pt idx="15">
                  <c:v>0.91666666666666663</c:v>
                </c:pt>
                <c:pt idx="16">
                  <c:v>0.92307692307692313</c:v>
                </c:pt>
                <c:pt idx="17">
                  <c:v>0.92307692307692313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71-406F-AE7B-E6DC5D112B29}"/>
            </c:ext>
          </c:extLst>
        </c:ser>
        <c:ser>
          <c:idx val="3"/>
          <c:order val="1"/>
          <c:tx>
            <c:strRef>
              <c:f>'Synth% Sort Importance'!$B$16</c:f>
              <c:strCache>
                <c:ptCount val="1"/>
                <c:pt idx="0">
                  <c:v>Optional</c:v>
                </c:pt>
              </c:strCache>
            </c:strRef>
          </c:tx>
          <c:spPr>
            <a:solidFill>
              <a:srgbClr val="77FDAD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Importance'!$C$16:$AA$16</c:f>
              <c:numCache>
                <c:formatCode>0%</c:formatCode>
                <c:ptCount val="25"/>
                <c:pt idx="0">
                  <c:v>1</c:v>
                </c:pt>
                <c:pt idx="1">
                  <c:v>1</c:v>
                </c:pt>
                <c:pt idx="2">
                  <c:v>0.84615384615384615</c:v>
                </c:pt>
                <c:pt idx="3">
                  <c:v>0.84615384615384615</c:v>
                </c:pt>
                <c:pt idx="4">
                  <c:v>0.76923076923076927</c:v>
                </c:pt>
                <c:pt idx="5">
                  <c:v>0.69230769230769229</c:v>
                </c:pt>
                <c:pt idx="6">
                  <c:v>0.63636363636363635</c:v>
                </c:pt>
                <c:pt idx="7">
                  <c:v>0.5</c:v>
                </c:pt>
                <c:pt idx="8">
                  <c:v>0.5</c:v>
                </c:pt>
                <c:pt idx="9">
                  <c:v>0.33333333333333331</c:v>
                </c:pt>
                <c:pt idx="10">
                  <c:v>0.30769230769230771</c:v>
                </c:pt>
                <c:pt idx="11">
                  <c:v>0.27272727272727271</c:v>
                </c:pt>
                <c:pt idx="12">
                  <c:v>0.23076923076923078</c:v>
                </c:pt>
                <c:pt idx="13">
                  <c:v>0.15384615384615385</c:v>
                </c:pt>
                <c:pt idx="14">
                  <c:v>0.14285714285714285</c:v>
                </c:pt>
                <c:pt idx="15">
                  <c:v>8.3333333333333329E-2</c:v>
                </c:pt>
                <c:pt idx="16">
                  <c:v>7.6923076923076927E-2</c:v>
                </c:pt>
                <c:pt idx="17">
                  <c:v>7.6923076923076927E-2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771-406F-AE7B-E6DC5D112B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0"/>
                <c:order val="2"/>
                <c:tx>
                  <c:strRef>
                    <c:extLst>
                      <c:ext uri="{02D57815-91ED-43cb-92C2-25804820EDAC}">
                        <c15:formulaRef>
                          <c15:sqref>'Synth% Sort Importance'!$B$17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rgbClr val="0070C0"/>
                  </a:solidFill>
                  <a:ln w="12700">
                    <a:solidFill>
                      <a:schemeClr val="tx1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'Synth% Sort Importance'!$C$3:$AA$3</c15:sqref>
                        </c15:formulaRef>
                      </c:ext>
                    </c:extLst>
                    <c:strCache>
                      <c:ptCount val="25"/>
                      <c:pt idx="0">
                        <c:v>Glove box techniques</c:v>
                      </c:pt>
                      <c:pt idx="1">
                        <c:v>High-pressure methods</c:v>
                      </c:pt>
                      <c:pt idx="2">
                        <c:v>Gel electrophoresis</c:v>
                      </c:pt>
                      <c:pt idx="3">
                        <c:v>Synthetic electrochemistry</c:v>
                      </c:pt>
                      <c:pt idx="4">
                        <c:v>Nanoparticle and thin film synthesis</c:v>
                      </c:pt>
                      <c:pt idx="5">
                        <c:v>Sublimation</c:v>
                      </c:pt>
                      <c:pt idx="6">
                        <c:v>Solid state techniques</c:v>
                      </c:pt>
                      <c:pt idx="7">
                        <c:v>Schlenk line techniques</c:v>
                      </c:pt>
                      <c:pt idx="8">
                        <c:v>Safe use of vacuum lines and gas cylinders</c:v>
                      </c:pt>
                      <c:pt idx="9">
                        <c:v>Microscale techniques</c:v>
                      </c:pt>
                      <c:pt idx="10">
                        <c:v>Safe handling of cryogenic liquids and solids</c:v>
                      </c:pt>
                      <c:pt idx="11">
                        <c:v>Multi-step syntheses</c:v>
                      </c:pt>
                      <c:pt idx="12">
                        <c:v>Distillation</c:v>
                      </c:pt>
                      <c:pt idx="13">
                        <c:v>Inert atmosphere methods</c:v>
                      </c:pt>
                      <c:pt idx="14">
                        <c:v>Column chromatography </c:v>
                      </c:pt>
                      <c:pt idx="15">
                        <c:v>Recrystallisation</c:v>
                      </c:pt>
                      <c:pt idx="16">
                        <c:v>Choice of suitable heating and cooling methods</c:v>
                      </c:pt>
                      <c:pt idx="17">
                        <c:v>Choice of appropriate glassware</c:v>
                      </c:pt>
                      <c:pt idx="18">
                        <c:v>Choice of suitable concentrations</c:v>
                      </c:pt>
                      <c:pt idx="19">
                        <c:v>Develop the ability to design experiments</c:v>
                      </c:pt>
                      <c:pt idx="20">
                        <c:v>Vacuum filtration</c:v>
                      </c:pt>
                      <c:pt idx="21">
                        <c:v>Solvent Extraction</c:v>
                      </c:pt>
                      <c:pt idx="22">
                        <c:v>Identification of known toxic substances and other hazards</c:v>
                      </c:pt>
                      <c:pt idx="23">
                        <c:v>Thin layer chromatography</c:v>
                      </c:pt>
                      <c:pt idx="24">
                        <c:v>Proper disposal of chemicals (including organic solvents)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'Synth% Sort Importance'!$C$17:$AA$17</c15:sqref>
                        </c15:formulaRef>
                      </c:ext>
                    </c:extLst>
                    <c:numCache>
                      <c:formatCode>General</c:formatCode>
                      <c:ptCount val="25"/>
                      <c:pt idx="0">
                        <c:v>3</c:v>
                      </c:pt>
                      <c:pt idx="1">
                        <c:v>4</c:v>
                      </c:pt>
                      <c:pt idx="2">
                        <c:v>4</c:v>
                      </c:pt>
                      <c:pt idx="3">
                        <c:v>4</c:v>
                      </c:pt>
                      <c:pt idx="4">
                        <c:v>4</c:v>
                      </c:pt>
                      <c:pt idx="5">
                        <c:v>4</c:v>
                      </c:pt>
                      <c:pt idx="6">
                        <c:v>4</c:v>
                      </c:pt>
                      <c:pt idx="7">
                        <c:v>2</c:v>
                      </c:pt>
                      <c:pt idx="8">
                        <c:v>3</c:v>
                      </c:pt>
                      <c:pt idx="9">
                        <c:v>3</c:v>
                      </c:pt>
                      <c:pt idx="10">
                        <c:v>3</c:v>
                      </c:pt>
                      <c:pt idx="11">
                        <c:v>3</c:v>
                      </c:pt>
                      <c:pt idx="12">
                        <c:v>1</c:v>
                      </c:pt>
                      <c:pt idx="13">
                        <c:v>4</c:v>
                      </c:pt>
                      <c:pt idx="14">
                        <c:v>2</c:v>
                      </c:pt>
                      <c:pt idx="15">
                        <c:v>2</c:v>
                      </c:pt>
                      <c:pt idx="16">
                        <c:v>4</c:v>
                      </c:pt>
                      <c:pt idx="17">
                        <c:v>4</c:v>
                      </c:pt>
                      <c:pt idx="18">
                        <c:v>4</c:v>
                      </c:pt>
                      <c:pt idx="19">
                        <c:v>4</c:v>
                      </c:pt>
                      <c:pt idx="20">
                        <c:v>2</c:v>
                      </c:pt>
                      <c:pt idx="21">
                        <c:v>2</c:v>
                      </c:pt>
                      <c:pt idx="22">
                        <c:v>1</c:v>
                      </c:pt>
                      <c:pt idx="23">
                        <c:v>2</c:v>
                      </c:pt>
                      <c:pt idx="24">
                        <c:v>1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9771-406F-AE7B-E6DC5D112B29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27263332766718"/>
          <c:y val="0.94197252519301167"/>
          <c:w val="0.42642753771176517"/>
          <c:h val="4.39270121563752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chemeClr val="bg1"/>
                </a:solidFill>
              </a:rPr>
              <a:t>If Compulsory,</a:t>
            </a:r>
            <a:r>
              <a:rPr lang="en-GB" baseline="0" dirty="0">
                <a:solidFill>
                  <a:schemeClr val="bg1"/>
                </a:solidFill>
              </a:rPr>
              <a:t> % Performing</a:t>
            </a:r>
            <a:endParaRPr lang="en-GB" dirty="0">
              <a:solidFill>
                <a:schemeClr val="bg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6.9692166707968337E-2"/>
          <c:y val="8.7164359951873382E-2"/>
          <c:w val="0.84135234429962058"/>
          <c:h val="0.79956599442124998"/>
        </c:manualLayout>
      </c:layout>
      <c:barChart>
        <c:barDir val="bar"/>
        <c:grouping val="clustered"/>
        <c:varyColors val="0"/>
        <c:ser>
          <c:idx val="3"/>
          <c:order val="0"/>
          <c:spPr>
            <a:solidFill>
              <a:srgbClr val="3366FF"/>
            </a:solidFill>
            <a:ln w="12700">
              <a:solidFill>
                <a:schemeClr val="tx1"/>
              </a:solidFill>
            </a:ln>
            <a:effectLst/>
          </c:spPr>
          <c:invertIfNegative val="0"/>
          <c:dPt>
            <c:idx val="7"/>
            <c:invertIfNegative val="0"/>
            <c:bubble3D val="0"/>
            <c:spPr>
              <a:solidFill>
                <a:srgbClr val="3366FF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B99-43F7-9E64-DC4462F70315}"/>
              </c:ext>
            </c:extLst>
          </c:dPt>
          <c:dPt>
            <c:idx val="10"/>
            <c:invertIfNegative val="0"/>
            <c:bubble3D val="0"/>
            <c:spPr>
              <a:solidFill>
                <a:srgbClr val="3366FF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AB99-43F7-9E64-DC4462F70315}"/>
              </c:ext>
            </c:extLst>
          </c:dPt>
          <c:dPt>
            <c:idx val="13"/>
            <c:invertIfNegative val="0"/>
            <c:bubble3D val="0"/>
            <c:spPr>
              <a:solidFill>
                <a:srgbClr val="3366FF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AB99-43F7-9E64-DC4462F70315}"/>
              </c:ext>
            </c:extLst>
          </c:dPt>
          <c:dPt>
            <c:idx val="14"/>
            <c:invertIfNegative val="0"/>
            <c:bubble3D val="0"/>
            <c:spPr>
              <a:solidFill>
                <a:srgbClr val="3366FF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B99-43F7-9E64-DC4462F70315}"/>
              </c:ext>
            </c:extLst>
          </c:dPt>
          <c:dPt>
            <c:idx val="18"/>
            <c:invertIfNegative val="0"/>
            <c:bubble3D val="0"/>
            <c:spPr>
              <a:solidFill>
                <a:srgbClr val="3366FF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B99-43F7-9E64-DC4462F70315}"/>
              </c:ext>
            </c:extLst>
          </c:dPt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Importance'!$C$19:$AA$19</c:f>
              <c:numCache>
                <c:formatCode>0%</c:formatCode>
                <c:ptCount val="2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0.16666666666666666</c:v>
                </c:pt>
                <c:pt idx="8">
                  <c:v>0.625</c:v>
                </c:pt>
                <c:pt idx="9">
                  <c:v>0</c:v>
                </c:pt>
                <c:pt idx="10">
                  <c:v>0.1111111111111111</c:v>
                </c:pt>
                <c:pt idx="11">
                  <c:v>1</c:v>
                </c:pt>
                <c:pt idx="12">
                  <c:v>0.5</c:v>
                </c:pt>
                <c:pt idx="13">
                  <c:v>0.45454545454545453</c:v>
                </c:pt>
                <c:pt idx="14">
                  <c:v>0.33333333333333331</c:v>
                </c:pt>
                <c:pt idx="15">
                  <c:v>0.90909090909090906</c:v>
                </c:pt>
                <c:pt idx="16">
                  <c:v>0.58333333333333337</c:v>
                </c:pt>
                <c:pt idx="17">
                  <c:v>0.91666666666666663</c:v>
                </c:pt>
                <c:pt idx="18">
                  <c:v>0.46153846153846156</c:v>
                </c:pt>
                <c:pt idx="19">
                  <c:v>0.58333333333333337</c:v>
                </c:pt>
                <c:pt idx="20">
                  <c:v>0.91666666666666663</c:v>
                </c:pt>
                <c:pt idx="21">
                  <c:v>0.92307692307692313</c:v>
                </c:pt>
                <c:pt idx="22">
                  <c:v>0.83333333333333337</c:v>
                </c:pt>
                <c:pt idx="23">
                  <c:v>0.91666666666666663</c:v>
                </c:pt>
                <c:pt idx="2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99-43F7-9E64-DC4462F7031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/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rgbClr val="080808"/>
                </a:solidFill>
              </a:rPr>
              <a:t>How Frequently Encountered?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2"/>
          <c:order val="0"/>
          <c:tx>
            <c:strRef>
              <c:f>'Synth% Sort Importance'!$B$10</c:f>
              <c:strCache>
                <c:ptCount val="1"/>
                <c:pt idx="0">
                  <c:v>Multiple times</c:v>
                </c:pt>
              </c:strCache>
            </c:strRef>
          </c:tx>
          <c:spPr>
            <a:solidFill>
              <a:srgbClr val="6161FF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Importance'!$C$10:$AA$10</c:f>
              <c:numCache>
                <c:formatCode>0%</c:formatCode>
                <c:ptCount val="2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6.25E-2</c:v>
                </c:pt>
                <c:pt idx="5">
                  <c:v>0</c:v>
                </c:pt>
                <c:pt idx="6">
                  <c:v>0.15384615384615385</c:v>
                </c:pt>
                <c:pt idx="7">
                  <c:v>7.6923076923076927E-2</c:v>
                </c:pt>
                <c:pt idx="8">
                  <c:v>0.26315789473684209</c:v>
                </c:pt>
                <c:pt idx="9">
                  <c:v>7.1428571428571425E-2</c:v>
                </c:pt>
                <c:pt idx="10">
                  <c:v>0.125</c:v>
                </c:pt>
                <c:pt idx="11">
                  <c:v>1</c:v>
                </c:pt>
                <c:pt idx="12">
                  <c:v>0.42857142857142855</c:v>
                </c:pt>
                <c:pt idx="13">
                  <c:v>0.35294117647058826</c:v>
                </c:pt>
                <c:pt idx="14">
                  <c:v>0.33333333333333331</c:v>
                </c:pt>
                <c:pt idx="15">
                  <c:v>0.9285714285714286</c:v>
                </c:pt>
                <c:pt idx="16">
                  <c:v>0.47058823529411764</c:v>
                </c:pt>
                <c:pt idx="17">
                  <c:v>0.875</c:v>
                </c:pt>
                <c:pt idx="18">
                  <c:v>0.4375</c:v>
                </c:pt>
                <c:pt idx="19">
                  <c:v>0.53333333333333333</c:v>
                </c:pt>
                <c:pt idx="20">
                  <c:v>0.8571428571428571</c:v>
                </c:pt>
                <c:pt idx="21">
                  <c:v>0.9285714285714286</c:v>
                </c:pt>
                <c:pt idx="22">
                  <c:v>0.9285714285714286</c:v>
                </c:pt>
                <c:pt idx="23">
                  <c:v>0.9285714285714286</c:v>
                </c:pt>
                <c:pt idx="2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D87-49CD-9DE3-D71B61F54D79}"/>
            </c:ext>
          </c:extLst>
        </c:ser>
        <c:ser>
          <c:idx val="3"/>
          <c:order val="1"/>
          <c:tx>
            <c:strRef>
              <c:f>'Synth% Sort Importance'!$B$11</c:f>
              <c:strCache>
                <c:ptCount val="1"/>
                <c:pt idx="0">
                  <c:v>Once or twice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Importance'!$C$11:$AA$11</c:f>
              <c:numCache>
                <c:formatCode>0%</c:formatCode>
                <c:ptCount val="25"/>
                <c:pt idx="0">
                  <c:v>0.13333333333333333</c:v>
                </c:pt>
                <c:pt idx="1">
                  <c:v>0.14285714285714285</c:v>
                </c:pt>
                <c:pt idx="2">
                  <c:v>0.375</c:v>
                </c:pt>
                <c:pt idx="3">
                  <c:v>0.33333333333333331</c:v>
                </c:pt>
                <c:pt idx="4">
                  <c:v>0.375</c:v>
                </c:pt>
                <c:pt idx="5">
                  <c:v>0.58823529411764708</c:v>
                </c:pt>
                <c:pt idx="6">
                  <c:v>0.30769230769230771</c:v>
                </c:pt>
                <c:pt idx="7">
                  <c:v>0.46153846153846156</c:v>
                </c:pt>
                <c:pt idx="8">
                  <c:v>0.31578947368421051</c:v>
                </c:pt>
                <c:pt idx="9">
                  <c:v>0.21428571428571427</c:v>
                </c:pt>
                <c:pt idx="10">
                  <c:v>0.6875</c:v>
                </c:pt>
                <c:pt idx="11">
                  <c:v>0</c:v>
                </c:pt>
                <c:pt idx="12">
                  <c:v>0.5</c:v>
                </c:pt>
                <c:pt idx="13">
                  <c:v>0.52941176470588236</c:v>
                </c:pt>
                <c:pt idx="14">
                  <c:v>0.53333333333333333</c:v>
                </c:pt>
                <c:pt idx="15">
                  <c:v>7.1428571428571425E-2</c:v>
                </c:pt>
                <c:pt idx="16">
                  <c:v>0.17647058823529413</c:v>
                </c:pt>
                <c:pt idx="17">
                  <c:v>6.25E-2</c:v>
                </c:pt>
                <c:pt idx="18">
                  <c:v>0.375</c:v>
                </c:pt>
                <c:pt idx="19">
                  <c:v>0.33333333333333331</c:v>
                </c:pt>
                <c:pt idx="20">
                  <c:v>7.1428571428571425E-2</c:v>
                </c:pt>
                <c:pt idx="21">
                  <c:v>0</c:v>
                </c:pt>
                <c:pt idx="22">
                  <c:v>7.1428571428571425E-2</c:v>
                </c:pt>
                <c:pt idx="23">
                  <c:v>7.1428571428571425E-2</c:v>
                </c:pt>
                <c:pt idx="2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D87-49CD-9DE3-D71B61F54D79}"/>
            </c:ext>
          </c:extLst>
        </c:ser>
        <c:ser>
          <c:idx val="0"/>
          <c:order val="2"/>
          <c:tx>
            <c:strRef>
              <c:f>'Synth% Sort Importance'!$B$12</c:f>
              <c:strCache>
                <c:ptCount val="1"/>
                <c:pt idx="0">
                  <c:v>Never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chemeClr val="tx1"/>
              </a:solidFill>
            </a:ln>
            <a:effectLst/>
          </c:spPr>
          <c:invertIfNegative val="0"/>
          <c:cat>
            <c:strRef>
              <c:f>'Synth% Sort Importance'!$C$3:$AA$3</c:f>
              <c:strCache>
                <c:ptCount val="25"/>
                <c:pt idx="0">
                  <c:v>Glove box techniques</c:v>
                </c:pt>
                <c:pt idx="1">
                  <c:v>High-pressure methods</c:v>
                </c:pt>
                <c:pt idx="2">
                  <c:v>Gel electrophoresis</c:v>
                </c:pt>
                <c:pt idx="3">
                  <c:v>Synthetic electrochemistry</c:v>
                </c:pt>
                <c:pt idx="4">
                  <c:v>Nanoparticle and thin film synthesis</c:v>
                </c:pt>
                <c:pt idx="5">
                  <c:v>Sublimation</c:v>
                </c:pt>
                <c:pt idx="6">
                  <c:v>Solid state techniques</c:v>
                </c:pt>
                <c:pt idx="7">
                  <c:v>Schlenk line techniques</c:v>
                </c:pt>
                <c:pt idx="8">
                  <c:v>Safe use of vacuum lines and gas cylinders</c:v>
                </c:pt>
                <c:pt idx="9">
                  <c:v>Microscale techniques</c:v>
                </c:pt>
                <c:pt idx="10">
                  <c:v>Safe handling of cryogenic liquids and solids</c:v>
                </c:pt>
                <c:pt idx="11">
                  <c:v>Multi-step syntheses</c:v>
                </c:pt>
                <c:pt idx="12">
                  <c:v>Distillation</c:v>
                </c:pt>
                <c:pt idx="13">
                  <c:v>Inert atmosphere methods</c:v>
                </c:pt>
                <c:pt idx="14">
                  <c:v>Column chromatography </c:v>
                </c:pt>
                <c:pt idx="15">
                  <c:v>Recrystallisation</c:v>
                </c:pt>
                <c:pt idx="16">
                  <c:v>Choice of suitable heating and cooling methods</c:v>
                </c:pt>
                <c:pt idx="17">
                  <c:v>Choice of appropriate glassware</c:v>
                </c:pt>
                <c:pt idx="18">
                  <c:v>Choice of suitable concentrations</c:v>
                </c:pt>
                <c:pt idx="19">
                  <c:v>Develop the ability to design experiments</c:v>
                </c:pt>
                <c:pt idx="20">
                  <c:v>Vacuum filtration</c:v>
                </c:pt>
                <c:pt idx="21">
                  <c:v>Solvent Extraction</c:v>
                </c:pt>
                <c:pt idx="22">
                  <c:v>Identification of known toxic substances and other hazards</c:v>
                </c:pt>
                <c:pt idx="23">
                  <c:v>Thin layer chromatography</c:v>
                </c:pt>
                <c:pt idx="24">
                  <c:v>Proper disposal of chemicals (including organic solvents)</c:v>
                </c:pt>
              </c:strCache>
            </c:strRef>
          </c:cat>
          <c:val>
            <c:numRef>
              <c:f>'Synth% Sort Importance'!$C$12:$AA$12</c:f>
              <c:numCache>
                <c:formatCode>0%</c:formatCode>
                <c:ptCount val="25"/>
                <c:pt idx="0">
                  <c:v>0.8666666666666667</c:v>
                </c:pt>
                <c:pt idx="1">
                  <c:v>0.8571428571428571</c:v>
                </c:pt>
                <c:pt idx="2">
                  <c:v>0.625</c:v>
                </c:pt>
                <c:pt idx="3">
                  <c:v>0.66666666666666663</c:v>
                </c:pt>
                <c:pt idx="4">
                  <c:v>0.5625</c:v>
                </c:pt>
                <c:pt idx="5">
                  <c:v>0.41176470588235292</c:v>
                </c:pt>
                <c:pt idx="6">
                  <c:v>0.53846153846153844</c:v>
                </c:pt>
                <c:pt idx="7">
                  <c:v>0.46153846153846156</c:v>
                </c:pt>
                <c:pt idx="8">
                  <c:v>0.42105263157894735</c:v>
                </c:pt>
                <c:pt idx="9">
                  <c:v>0.7142857142857143</c:v>
                </c:pt>
                <c:pt idx="10">
                  <c:v>0.1875</c:v>
                </c:pt>
                <c:pt idx="11">
                  <c:v>0</c:v>
                </c:pt>
                <c:pt idx="12">
                  <c:v>7.1428571428571425E-2</c:v>
                </c:pt>
                <c:pt idx="13">
                  <c:v>0.11764705882352941</c:v>
                </c:pt>
                <c:pt idx="14">
                  <c:v>0.13333333333333333</c:v>
                </c:pt>
                <c:pt idx="15">
                  <c:v>0</c:v>
                </c:pt>
                <c:pt idx="16">
                  <c:v>0.35294117647058826</c:v>
                </c:pt>
                <c:pt idx="17">
                  <c:v>6.25E-2</c:v>
                </c:pt>
                <c:pt idx="18">
                  <c:v>0.1875</c:v>
                </c:pt>
                <c:pt idx="19">
                  <c:v>0.13333333333333333</c:v>
                </c:pt>
                <c:pt idx="20">
                  <c:v>7.1428571428571425E-2</c:v>
                </c:pt>
                <c:pt idx="21">
                  <c:v>7.1428571428571425E-2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D87-49CD-9DE3-D71B61F54D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1"/>
                <c:order val="3"/>
                <c:tx>
                  <c:strRef>
                    <c:extLst>
                      <c:ext uri="{02D57815-91ED-43cb-92C2-25804820EDAC}">
                        <c15:formulaRef>
                          <c15:sqref>'Synth% Sort Importance'!$B$13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bg1">
                      <a:lumMod val="95000"/>
                    </a:schemeClr>
                  </a:solidFill>
                  <a:ln w="12700"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'Synth% Sort Importance'!$C$3:$AA$3</c15:sqref>
                        </c15:formulaRef>
                      </c:ext>
                    </c:extLst>
                    <c:strCache>
                      <c:ptCount val="25"/>
                      <c:pt idx="0">
                        <c:v>Glove box techniques</c:v>
                      </c:pt>
                      <c:pt idx="1">
                        <c:v>High-pressure methods</c:v>
                      </c:pt>
                      <c:pt idx="2">
                        <c:v>Gel electrophoresis</c:v>
                      </c:pt>
                      <c:pt idx="3">
                        <c:v>Synthetic electrochemistry</c:v>
                      </c:pt>
                      <c:pt idx="4">
                        <c:v>Nanoparticle and thin film synthesis</c:v>
                      </c:pt>
                      <c:pt idx="5">
                        <c:v>Sublimation</c:v>
                      </c:pt>
                      <c:pt idx="6">
                        <c:v>Solid state techniques</c:v>
                      </c:pt>
                      <c:pt idx="7">
                        <c:v>Schlenk line techniques</c:v>
                      </c:pt>
                      <c:pt idx="8">
                        <c:v>Safe use of vacuum lines and gas cylinders</c:v>
                      </c:pt>
                      <c:pt idx="9">
                        <c:v>Microscale techniques</c:v>
                      </c:pt>
                      <c:pt idx="10">
                        <c:v>Safe handling of cryogenic liquids and solids</c:v>
                      </c:pt>
                      <c:pt idx="11">
                        <c:v>Multi-step syntheses</c:v>
                      </c:pt>
                      <c:pt idx="12">
                        <c:v>Distillation</c:v>
                      </c:pt>
                      <c:pt idx="13">
                        <c:v>Inert atmosphere methods</c:v>
                      </c:pt>
                      <c:pt idx="14">
                        <c:v>Column chromatography </c:v>
                      </c:pt>
                      <c:pt idx="15">
                        <c:v>Recrystallisation</c:v>
                      </c:pt>
                      <c:pt idx="16">
                        <c:v>Choice of suitable heating and cooling methods</c:v>
                      </c:pt>
                      <c:pt idx="17">
                        <c:v>Choice of appropriate glassware</c:v>
                      </c:pt>
                      <c:pt idx="18">
                        <c:v>Choice of suitable concentrations</c:v>
                      </c:pt>
                      <c:pt idx="19">
                        <c:v>Develop the ability to design experiments</c:v>
                      </c:pt>
                      <c:pt idx="20">
                        <c:v>Vacuum filtration</c:v>
                      </c:pt>
                      <c:pt idx="21">
                        <c:v>Solvent Extraction</c:v>
                      </c:pt>
                      <c:pt idx="22">
                        <c:v>Identification of known toxic substances and other hazards</c:v>
                      </c:pt>
                      <c:pt idx="23">
                        <c:v>Thin layer chromatography</c:v>
                      </c:pt>
                      <c:pt idx="24">
                        <c:v>Proper disposal of chemicals (including organic solvents)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'Synth% Sort Importance'!$C$13:$AA$13</c15:sqref>
                        </c15:formulaRef>
                      </c:ext>
                    </c:extLst>
                    <c:numCache>
                      <c:formatCode>General</c:formatCode>
                      <c:ptCount val="25"/>
                      <c:pt idx="0">
                        <c:v>2</c:v>
                      </c:pt>
                      <c:pt idx="1">
                        <c:v>2</c:v>
                      </c:pt>
                      <c:pt idx="2">
                        <c:v>1</c:v>
                      </c:pt>
                      <c:pt idx="3">
                        <c:v>2</c:v>
                      </c:pt>
                      <c:pt idx="4">
                        <c:v>1</c:v>
                      </c:pt>
                      <c:pt idx="5">
                        <c:v>0</c:v>
                      </c:pt>
                      <c:pt idx="6">
                        <c:v>2</c:v>
                      </c:pt>
                      <c:pt idx="7">
                        <c:v>2</c:v>
                      </c:pt>
                      <c:pt idx="8">
                        <c:v>3</c:v>
                      </c:pt>
                      <c:pt idx="9">
                        <c:v>3</c:v>
                      </c:pt>
                      <c:pt idx="10">
                        <c:v>0</c:v>
                      </c:pt>
                      <c:pt idx="11">
                        <c:v>3</c:v>
                      </c:pt>
                      <c:pt idx="12">
                        <c:v>1</c:v>
                      </c:pt>
                      <c:pt idx="13">
                        <c:v>4</c:v>
                      </c:pt>
                      <c:pt idx="14">
                        <c:v>2</c:v>
                      </c:pt>
                      <c:pt idx="15">
                        <c:v>2</c:v>
                      </c:pt>
                      <c:pt idx="16">
                        <c:v>0</c:v>
                      </c:pt>
                      <c:pt idx="17">
                        <c:v>1</c:v>
                      </c:pt>
                      <c:pt idx="18">
                        <c:v>1</c:v>
                      </c:pt>
                      <c:pt idx="19">
                        <c:v>1</c:v>
                      </c:pt>
                      <c:pt idx="20">
                        <c:v>2</c:v>
                      </c:pt>
                      <c:pt idx="21">
                        <c:v>2</c:v>
                      </c:pt>
                      <c:pt idx="22">
                        <c:v>1</c:v>
                      </c:pt>
                      <c:pt idx="23">
                        <c:v>2</c:v>
                      </c:pt>
                      <c:pt idx="24">
                        <c:v>1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1D87-49CD-9DE3-D71B61F54D79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671600084545866E-2"/>
          <c:y val="0.94197252519301167"/>
          <c:w val="0.91782540198115548"/>
          <c:h val="4.392701215637524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sz="1400" b="0" i="0" baseline="0">
                <a:solidFill>
                  <a:srgbClr val="080808"/>
                </a:solidFill>
                <a:effectLst/>
              </a:rPr>
              <a:t>Importance of Teaching </a:t>
            </a:r>
            <a:endParaRPr lang="en-GB" sz="1400">
              <a:solidFill>
                <a:srgbClr val="080808"/>
              </a:solidFill>
              <a:effectLst/>
            </a:endParaRPr>
          </a:p>
        </c:rich>
      </c:tx>
      <c:layout>
        <c:manualLayout>
          <c:xMode val="edge"/>
          <c:yMode val="edge"/>
          <c:x val="0.32193648433739341"/>
          <c:y val="1.41004626506131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3"/>
          <c:order val="0"/>
          <c:tx>
            <c:strRef>
              <c:f>'Measurement All'!$A$109</c:f>
              <c:strCache>
                <c:ptCount val="1"/>
                <c:pt idx="0">
                  <c:v>Compulsory</c:v>
                </c:pt>
              </c:strCache>
            </c:strRef>
          </c:tx>
          <c:spPr>
            <a:solidFill>
              <a:srgbClr val="00B050"/>
            </a:solidFill>
            <a:ln w="12700">
              <a:solidFill>
                <a:srgbClr val="10263B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All'!$X$109:$AR$109</c:f>
              <c:numCache>
                <c:formatCode>General</c:formatCode>
                <c:ptCount val="21"/>
                <c:pt idx="0">
                  <c:v>50</c:v>
                </c:pt>
                <c:pt idx="1">
                  <c:v>50</c:v>
                </c:pt>
                <c:pt idx="2">
                  <c:v>53.846153846153847</c:v>
                </c:pt>
                <c:pt idx="3">
                  <c:v>60</c:v>
                </c:pt>
                <c:pt idx="4">
                  <c:v>64.285714285714292</c:v>
                </c:pt>
                <c:pt idx="5">
                  <c:v>78.571428571428569</c:v>
                </c:pt>
                <c:pt idx="6">
                  <c:v>78.571428571428569</c:v>
                </c:pt>
                <c:pt idx="7">
                  <c:v>84.615384615384613</c:v>
                </c:pt>
                <c:pt idx="8">
                  <c:v>84.615384615384613</c:v>
                </c:pt>
                <c:pt idx="9">
                  <c:v>85.714285714285708</c:v>
                </c:pt>
                <c:pt idx="10">
                  <c:v>91.666666666666657</c:v>
                </c:pt>
                <c:pt idx="11">
                  <c:v>91.666666666666657</c:v>
                </c:pt>
                <c:pt idx="12">
                  <c:v>92.857142857142861</c:v>
                </c:pt>
                <c:pt idx="13">
                  <c:v>93.333333333333329</c:v>
                </c:pt>
                <c:pt idx="14">
                  <c:v>100</c:v>
                </c:pt>
                <c:pt idx="15">
                  <c:v>100</c:v>
                </c:pt>
                <c:pt idx="16">
                  <c:v>100</c:v>
                </c:pt>
                <c:pt idx="17">
                  <c:v>100</c:v>
                </c:pt>
                <c:pt idx="18">
                  <c:v>100</c:v>
                </c:pt>
                <c:pt idx="19">
                  <c:v>100</c:v>
                </c:pt>
                <c:pt idx="2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82-4D2B-8672-6BD32E20668C}"/>
            </c:ext>
          </c:extLst>
        </c:ser>
        <c:ser>
          <c:idx val="2"/>
          <c:order val="1"/>
          <c:tx>
            <c:strRef>
              <c:f>'Measurement All'!$A$110</c:f>
              <c:strCache>
                <c:ptCount val="1"/>
                <c:pt idx="0">
                  <c:v>Optional</c:v>
                </c:pt>
              </c:strCache>
            </c:strRef>
          </c:tx>
          <c:spPr>
            <a:solidFill>
              <a:srgbClr val="005F36">
                <a:lumMod val="50000"/>
                <a:lumOff val="50000"/>
              </a:srgbClr>
            </a:solidFill>
            <a:ln w="12700">
              <a:solidFill>
                <a:srgbClr val="10263B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All'!$X$110:$AR$110</c:f>
              <c:numCache>
                <c:formatCode>General</c:formatCode>
                <c:ptCount val="21"/>
                <c:pt idx="0">
                  <c:v>50</c:v>
                </c:pt>
                <c:pt idx="1">
                  <c:v>50</c:v>
                </c:pt>
                <c:pt idx="2">
                  <c:v>46.153846153846153</c:v>
                </c:pt>
                <c:pt idx="3">
                  <c:v>40</c:v>
                </c:pt>
                <c:pt idx="4">
                  <c:v>35.714285714285715</c:v>
                </c:pt>
                <c:pt idx="5">
                  <c:v>21.428571428571427</c:v>
                </c:pt>
                <c:pt idx="6">
                  <c:v>21.428571428571427</c:v>
                </c:pt>
                <c:pt idx="7">
                  <c:v>15.384615384615385</c:v>
                </c:pt>
                <c:pt idx="8">
                  <c:v>15.384615384615385</c:v>
                </c:pt>
                <c:pt idx="9">
                  <c:v>14.285714285714285</c:v>
                </c:pt>
                <c:pt idx="10">
                  <c:v>8.3333333333333321</c:v>
                </c:pt>
                <c:pt idx="11">
                  <c:v>8.3333333333333321</c:v>
                </c:pt>
                <c:pt idx="12">
                  <c:v>7.1428571428571423</c:v>
                </c:pt>
                <c:pt idx="13">
                  <c:v>6.666666666666667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582-4D2B-8672-6BD32E2066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4"/>
                <c:order val="2"/>
                <c:tx>
                  <c:strRef>
                    <c:extLst>
                      <c:ext uri="{02D57815-91ED-43cb-92C2-25804820EDAC}">
                        <c15:formulaRef>
                          <c15:sqref>'Measurement All'!$A$111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All'!$X$96:$AR$96</c15:sqref>
                        </c15:formulaRef>
                      </c:ext>
                    </c:extLst>
                    <c:strCache>
                      <c:ptCount val="21"/>
                      <c:pt idx="0">
                        <c:v>Be able to identify point groups</c:v>
                      </c:pt>
                      <c:pt idx="1">
                        <c:v>Photometric kinetics measurements and flash photolysis</c:v>
                      </c:pt>
                      <c:pt idx="2">
                        <c:v>Electrochemical tech., incl. preparation of electrodes</c:v>
                      </c:pt>
                      <c:pt idx="3">
                        <c:v>Use and maintenance of vacuum pumps</c:v>
                      </c:pt>
                      <c:pt idx="4">
                        <c:v>Cyclic voltammetry</c:v>
                      </c:pt>
                      <c:pt idx="5">
                        <c:v>Use of vacuum lines</c:v>
                      </c:pt>
                      <c:pt idx="6">
                        <c:v>Titrations (acid-base, complexometric, redox, ppt) (what kind of titrations are people doing?)</c:v>
                      </c:pt>
                      <c:pt idx="7">
                        <c:v>Apply appropriate statistical analysis</c:v>
                      </c:pt>
                      <c:pt idx="8">
                        <c:v>Graph plotting and curve fitting</c:v>
                      </c:pt>
                      <c:pt idx="9">
                        <c:v>High pressure liquid chromatography</c:v>
                      </c:pt>
                      <c:pt idx="10">
                        <c:v>Gas chromatography/mass spectrometry</c:v>
                      </c:pt>
                      <c:pt idx="11">
                        <c:v>NMR spectroscopy (including multinuclear, and solid state)</c:v>
                      </c:pt>
                      <c:pt idx="12">
                        <c:v>Mass spectrometry</c:v>
                      </c:pt>
                      <c:pt idx="13">
                        <c:v>Analysis of NMR data</c:v>
                      </c:pt>
                      <c:pt idx="14">
                        <c:v>Infrared spectroscopy</c:v>
                      </c:pt>
                      <c:pt idx="15">
                        <c:v>UV-visible spectroscopy</c:v>
                      </c:pt>
                      <c:pt idx="16">
                        <c:v>Analysis of IR and UV/vis spectra</c:v>
                      </c:pt>
                      <c:pt idx="17">
                        <c:v>Preparation of molar, volume percent, and mass/volume solutions</c:v>
                      </c:pt>
                      <c:pt idx="18">
                        <c:v>Proper dilution of solutions</c:v>
                      </c:pt>
                      <c:pt idx="19">
                        <c:v>Methods for solution filtration</c:v>
                      </c:pt>
                      <c:pt idx="20">
                        <c:v>Calculate and report measurement uncertainties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All'!$X$111:$AR$111</c15:sqref>
                        </c15:formulaRef>
                      </c:ext>
                    </c:extLst>
                    <c:numCache>
                      <c:formatCode>General</c:formatCode>
                      <c:ptCount val="21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A582-4D2B-8672-6BD32E20668C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rgbClr val="080808"/>
                </a:solidFill>
              </a:rPr>
              <a:t>Year</a:t>
            </a:r>
            <a:r>
              <a:rPr lang="en-GB" baseline="0" dirty="0">
                <a:solidFill>
                  <a:srgbClr val="080808"/>
                </a:solidFill>
              </a:rPr>
              <a:t> </a:t>
            </a:r>
            <a:r>
              <a:rPr lang="en-GB" dirty="0">
                <a:solidFill>
                  <a:srgbClr val="080808"/>
                </a:solidFill>
              </a:rPr>
              <a:t>First Introduced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2"/>
          <c:order val="0"/>
          <c:tx>
            <c:strRef>
              <c:f>'Measurement All'!$A$98</c:f>
              <c:strCache>
                <c:ptCount val="1"/>
                <c:pt idx="0">
                  <c:v>1st Year</c:v>
                </c:pt>
              </c:strCache>
            </c:strRef>
          </c:tx>
          <c:spPr>
            <a:solidFill>
              <a:srgbClr val="48A8EA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All'!$X$98:$AR$98</c:f>
              <c:numCache>
                <c:formatCode>General</c:formatCode>
                <c:ptCount val="21"/>
                <c:pt idx="0">
                  <c:v>8.3333333333333321</c:v>
                </c:pt>
                <c:pt idx="1">
                  <c:v>45.454545454545453</c:v>
                </c:pt>
                <c:pt idx="2">
                  <c:v>30.76923076923077</c:v>
                </c:pt>
                <c:pt idx="3">
                  <c:v>30.76923076923077</c:v>
                </c:pt>
                <c:pt idx="4">
                  <c:v>8.3333333333333321</c:v>
                </c:pt>
                <c:pt idx="5">
                  <c:v>18.181818181818183</c:v>
                </c:pt>
                <c:pt idx="6">
                  <c:v>90</c:v>
                </c:pt>
                <c:pt idx="7">
                  <c:v>58.333333333333336</c:v>
                </c:pt>
                <c:pt idx="8">
                  <c:v>91.666666666666657</c:v>
                </c:pt>
                <c:pt idx="9">
                  <c:v>7.6923076923076925</c:v>
                </c:pt>
                <c:pt idx="10">
                  <c:v>36.363636363636367</c:v>
                </c:pt>
                <c:pt idx="11">
                  <c:v>61.53846153846154</c:v>
                </c:pt>
                <c:pt idx="12">
                  <c:v>41.666666666666671</c:v>
                </c:pt>
                <c:pt idx="13">
                  <c:v>72.727272727272734</c:v>
                </c:pt>
                <c:pt idx="14">
                  <c:v>91.666666666666657</c:v>
                </c:pt>
                <c:pt idx="15">
                  <c:v>84.615384615384613</c:v>
                </c:pt>
                <c:pt idx="16">
                  <c:v>91.666666666666657</c:v>
                </c:pt>
                <c:pt idx="17">
                  <c:v>100</c:v>
                </c:pt>
                <c:pt idx="18">
                  <c:v>92.307692307692307</c:v>
                </c:pt>
                <c:pt idx="19">
                  <c:v>92.307692307692307</c:v>
                </c:pt>
                <c:pt idx="20">
                  <c:v>91.666666666666657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F28-4407-8A87-87949211BD73}"/>
            </c:ext>
          </c:extLst>
        </c:ser>
        <c:ser>
          <c:idx val="3"/>
          <c:order val="1"/>
          <c:tx>
            <c:strRef>
              <c:f>'Measurement All'!$A$99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All'!$X$99:$AR$99</c:f>
              <c:numCache>
                <c:formatCode>General</c:formatCode>
                <c:ptCount val="21"/>
                <c:pt idx="0">
                  <c:v>50</c:v>
                </c:pt>
                <c:pt idx="1">
                  <c:v>27.27272727272727</c:v>
                </c:pt>
                <c:pt idx="2">
                  <c:v>30.76923076923077</c:v>
                </c:pt>
                <c:pt idx="3">
                  <c:v>0</c:v>
                </c:pt>
                <c:pt idx="4">
                  <c:v>41.666666666666671</c:v>
                </c:pt>
                <c:pt idx="5">
                  <c:v>18.181818181818183</c:v>
                </c:pt>
                <c:pt idx="6">
                  <c:v>0</c:v>
                </c:pt>
                <c:pt idx="7">
                  <c:v>16.666666666666664</c:v>
                </c:pt>
                <c:pt idx="8">
                  <c:v>0</c:v>
                </c:pt>
                <c:pt idx="9">
                  <c:v>30.76923076923077</c:v>
                </c:pt>
                <c:pt idx="10">
                  <c:v>45.454545454545453</c:v>
                </c:pt>
                <c:pt idx="11">
                  <c:v>30.76923076923077</c:v>
                </c:pt>
                <c:pt idx="12">
                  <c:v>33.333333333333329</c:v>
                </c:pt>
                <c:pt idx="13">
                  <c:v>18.181818181818183</c:v>
                </c:pt>
                <c:pt idx="14">
                  <c:v>0</c:v>
                </c:pt>
                <c:pt idx="15">
                  <c:v>7.6923076923076925</c:v>
                </c:pt>
                <c:pt idx="16">
                  <c:v>0</c:v>
                </c:pt>
                <c:pt idx="17">
                  <c:v>0</c:v>
                </c:pt>
                <c:pt idx="18">
                  <c:v>7.6923076923076925</c:v>
                </c:pt>
                <c:pt idx="19">
                  <c:v>7.6923076923076925</c:v>
                </c:pt>
                <c:pt idx="20">
                  <c:v>8.3333333333333321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F28-4407-8A87-87949211BD73}"/>
            </c:ext>
          </c:extLst>
        </c:ser>
        <c:ser>
          <c:idx val="0"/>
          <c:order val="2"/>
          <c:tx>
            <c:strRef>
              <c:f>'Measurement All'!$A$100</c:f>
              <c:strCache>
                <c:ptCount val="1"/>
                <c:pt idx="0">
                  <c:v>3rd Year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All'!$X$100:$AR$100</c:f>
              <c:numCache>
                <c:formatCode>General</c:formatCode>
                <c:ptCount val="21"/>
                <c:pt idx="0">
                  <c:v>8.3333333333333321</c:v>
                </c:pt>
                <c:pt idx="1">
                  <c:v>0</c:v>
                </c:pt>
                <c:pt idx="2">
                  <c:v>7.6923076923076925</c:v>
                </c:pt>
                <c:pt idx="3">
                  <c:v>15.384615384615385</c:v>
                </c:pt>
                <c:pt idx="4">
                  <c:v>8.3333333333333321</c:v>
                </c:pt>
                <c:pt idx="5">
                  <c:v>27.27272727272727</c:v>
                </c:pt>
                <c:pt idx="6">
                  <c:v>0</c:v>
                </c:pt>
                <c:pt idx="7">
                  <c:v>8.3333333333333321</c:v>
                </c:pt>
                <c:pt idx="8">
                  <c:v>0</c:v>
                </c:pt>
                <c:pt idx="9">
                  <c:v>38.461538461538467</c:v>
                </c:pt>
                <c:pt idx="10">
                  <c:v>0</c:v>
                </c:pt>
                <c:pt idx="11">
                  <c:v>0</c:v>
                </c:pt>
                <c:pt idx="12">
                  <c:v>16.666666666666664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F28-4407-8A87-87949211BD73}"/>
            </c:ext>
          </c:extLst>
        </c:ser>
        <c:ser>
          <c:idx val="4"/>
          <c:order val="5"/>
          <c:tx>
            <c:strRef>
              <c:f>'Measurement All'!$A$97</c:f>
              <c:strCache>
                <c:ptCount val="1"/>
                <c:pt idx="0">
                  <c:v>Not taught</c:v>
                </c:pt>
              </c:strCache>
            </c:strRef>
          </c:tx>
          <c:spPr>
            <a:solidFill>
              <a:srgbClr val="9FA8B1">
                <a:lumMod val="20000"/>
                <a:lumOff val="80000"/>
              </a:srgbClr>
            </a:solidFill>
            <a:ln w="12700">
              <a:noFill/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All'!$X$97:$AR$97</c:f>
              <c:numCache>
                <c:formatCode>General</c:formatCode>
                <c:ptCount val="21"/>
                <c:pt idx="0">
                  <c:v>33.333333333333329</c:v>
                </c:pt>
                <c:pt idx="1">
                  <c:v>27.27272727272727</c:v>
                </c:pt>
                <c:pt idx="2">
                  <c:v>30.76923076923077</c:v>
                </c:pt>
                <c:pt idx="3">
                  <c:v>53.846153846153847</c:v>
                </c:pt>
                <c:pt idx="4">
                  <c:v>41.666666666666671</c:v>
                </c:pt>
                <c:pt idx="5">
                  <c:v>36.363636363636367</c:v>
                </c:pt>
                <c:pt idx="6">
                  <c:v>10</c:v>
                </c:pt>
                <c:pt idx="7">
                  <c:v>16.666666666666664</c:v>
                </c:pt>
                <c:pt idx="8">
                  <c:v>8.3333333333333321</c:v>
                </c:pt>
                <c:pt idx="9">
                  <c:v>23.076923076923077</c:v>
                </c:pt>
                <c:pt idx="10">
                  <c:v>18.181818181818183</c:v>
                </c:pt>
                <c:pt idx="11">
                  <c:v>7.6923076923076925</c:v>
                </c:pt>
                <c:pt idx="12">
                  <c:v>8.3333333333333321</c:v>
                </c:pt>
                <c:pt idx="13">
                  <c:v>9.0909090909090917</c:v>
                </c:pt>
                <c:pt idx="14">
                  <c:v>8.3333333333333321</c:v>
                </c:pt>
                <c:pt idx="15">
                  <c:v>7.6923076923076925</c:v>
                </c:pt>
                <c:pt idx="16">
                  <c:v>8.3333333333333321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F28-4407-8A87-87949211BD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5"/>
                <c:order val="3"/>
                <c:tx>
                  <c:strRef>
                    <c:extLst>
                      <c:ext uri="{02D57815-91ED-43cb-92C2-25804820EDAC}">
                        <c15:formulaRef>
                          <c15:sqref>'Measurement All'!$A$101</c15:sqref>
                        </c15:formulaRef>
                      </c:ext>
                    </c:extLst>
                    <c:strCache>
                      <c:ptCount val="1"/>
                      <c:pt idx="0">
                        <c:v>4th Year</c:v>
                      </c:pt>
                    </c:strCache>
                  </c:strRef>
                </c:tx>
                <c:spPr>
                  <a:solidFill>
                    <a:srgbClr val="405161"/>
                  </a:solidFill>
                  <a:ln w="12700">
                    <a:solidFill>
                      <a:sysClr val="windowText" lastClr="000000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All'!$X$96:$AR$96</c15:sqref>
                        </c15:formulaRef>
                      </c:ext>
                    </c:extLst>
                    <c:strCache>
                      <c:ptCount val="21"/>
                      <c:pt idx="0">
                        <c:v>Be able to identify point groups</c:v>
                      </c:pt>
                      <c:pt idx="1">
                        <c:v>Photometric kinetics measurements and flash photolysis</c:v>
                      </c:pt>
                      <c:pt idx="2">
                        <c:v>Electrochemical tech., incl. preparation of electrodes</c:v>
                      </c:pt>
                      <c:pt idx="3">
                        <c:v>Use and maintenance of vacuum pumps</c:v>
                      </c:pt>
                      <c:pt idx="4">
                        <c:v>Cyclic voltammetry</c:v>
                      </c:pt>
                      <c:pt idx="5">
                        <c:v>Use of vacuum lines</c:v>
                      </c:pt>
                      <c:pt idx="6">
                        <c:v>Titrations (acid-base, complexometric, redox, ppt) (what kind of titrations are people doing?)</c:v>
                      </c:pt>
                      <c:pt idx="7">
                        <c:v>Apply appropriate statistical analysis</c:v>
                      </c:pt>
                      <c:pt idx="8">
                        <c:v>Graph plotting and curve fitting</c:v>
                      </c:pt>
                      <c:pt idx="9">
                        <c:v>High pressure liquid chromatography</c:v>
                      </c:pt>
                      <c:pt idx="10">
                        <c:v>Gas chromatography/mass spectrometry</c:v>
                      </c:pt>
                      <c:pt idx="11">
                        <c:v>NMR spectroscopy (including multinuclear, and solid state)</c:v>
                      </c:pt>
                      <c:pt idx="12">
                        <c:v>Mass spectrometry</c:v>
                      </c:pt>
                      <c:pt idx="13">
                        <c:v>Analysis of NMR data</c:v>
                      </c:pt>
                      <c:pt idx="14">
                        <c:v>Infrared spectroscopy</c:v>
                      </c:pt>
                      <c:pt idx="15">
                        <c:v>UV-visible spectroscopy</c:v>
                      </c:pt>
                      <c:pt idx="16">
                        <c:v>Analysis of IR and UV/vis spectra</c:v>
                      </c:pt>
                      <c:pt idx="17">
                        <c:v>Preparation of molar, volume percent, and mass/volume solutions</c:v>
                      </c:pt>
                      <c:pt idx="18">
                        <c:v>Proper dilution of solutions</c:v>
                      </c:pt>
                      <c:pt idx="19">
                        <c:v>Methods for solution filtration</c:v>
                      </c:pt>
                      <c:pt idx="20">
                        <c:v>Calculate and report measurement uncertainties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All'!$X$101:$AR$101</c15:sqref>
                        </c15:formulaRef>
                      </c:ext>
                    </c:extLst>
                    <c:numCache>
                      <c:formatCode>General</c:formatCode>
                      <c:ptCount val="21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0</c:v>
                      </c:pt>
                      <c:pt idx="12">
                        <c:v>0</c:v>
                      </c:pt>
                      <c:pt idx="13">
                        <c:v>0</c:v>
                      </c:pt>
                      <c:pt idx="14">
                        <c:v>0</c:v>
                      </c:pt>
                      <c:pt idx="15">
                        <c:v>0</c:v>
                      </c:pt>
                      <c:pt idx="16">
                        <c:v>0</c:v>
                      </c:pt>
                      <c:pt idx="17">
                        <c:v>0</c:v>
                      </c:pt>
                      <c:pt idx="18">
                        <c:v>0</c:v>
                      </c:pt>
                      <c:pt idx="19">
                        <c:v>0</c:v>
                      </c:pt>
                      <c:pt idx="20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DF28-4407-8A87-87949211BD73}"/>
                  </c:ext>
                </c:extLst>
              </c15:ser>
            </c15:filteredBarSeries>
            <c15:filteredBarSeries>
              <c15:ser>
                <c:idx val="1"/>
                <c:order val="4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'Measurement All'!$A$102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bg2"/>
                  </a:solidFill>
                  <a:ln w="12700">
                    <a:solidFill>
                      <a:sysClr val="windowText" lastClr="000000"/>
                    </a:solidFill>
                  </a:ln>
                  <a:effectLst/>
                </c:spPr>
                <c:invertIfNegative val="0"/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'Measurement All'!$X$96:$AR$96</c15:sqref>
                        </c15:formulaRef>
                      </c:ext>
                    </c:extLst>
                    <c:strCache>
                      <c:ptCount val="21"/>
                      <c:pt idx="0">
                        <c:v>Be able to identify point groups</c:v>
                      </c:pt>
                      <c:pt idx="1">
                        <c:v>Photometric kinetics measurements and flash photolysis</c:v>
                      </c:pt>
                      <c:pt idx="2">
                        <c:v>Electrochemical tech., incl. preparation of electrodes</c:v>
                      </c:pt>
                      <c:pt idx="3">
                        <c:v>Use and maintenance of vacuum pumps</c:v>
                      </c:pt>
                      <c:pt idx="4">
                        <c:v>Cyclic voltammetry</c:v>
                      </c:pt>
                      <c:pt idx="5">
                        <c:v>Use of vacuum lines</c:v>
                      </c:pt>
                      <c:pt idx="6">
                        <c:v>Titrations (acid-base, complexometric, redox, ppt) (what kind of titrations are people doing?)</c:v>
                      </c:pt>
                      <c:pt idx="7">
                        <c:v>Apply appropriate statistical analysis</c:v>
                      </c:pt>
                      <c:pt idx="8">
                        <c:v>Graph plotting and curve fitting</c:v>
                      </c:pt>
                      <c:pt idx="9">
                        <c:v>High pressure liquid chromatography</c:v>
                      </c:pt>
                      <c:pt idx="10">
                        <c:v>Gas chromatography/mass spectrometry</c:v>
                      </c:pt>
                      <c:pt idx="11">
                        <c:v>NMR spectroscopy (including multinuclear, and solid state)</c:v>
                      </c:pt>
                      <c:pt idx="12">
                        <c:v>Mass spectrometry</c:v>
                      </c:pt>
                      <c:pt idx="13">
                        <c:v>Analysis of NMR data</c:v>
                      </c:pt>
                      <c:pt idx="14">
                        <c:v>Infrared spectroscopy</c:v>
                      </c:pt>
                      <c:pt idx="15">
                        <c:v>UV-visible spectroscopy</c:v>
                      </c:pt>
                      <c:pt idx="16">
                        <c:v>Analysis of IR and UV/vis spectra</c:v>
                      </c:pt>
                      <c:pt idx="17">
                        <c:v>Preparation of molar, volume percent, and mass/volume solutions</c:v>
                      </c:pt>
                      <c:pt idx="18">
                        <c:v>Proper dilution of solutions</c:v>
                      </c:pt>
                      <c:pt idx="19">
                        <c:v>Methods for solution filtration</c:v>
                      </c:pt>
                      <c:pt idx="20">
                        <c:v>Calculate and report measurement uncertainties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'Measurement All'!$X$102:$AR$102</c15:sqref>
                        </c15:formulaRef>
                      </c:ext>
                    </c:extLst>
                    <c:numCache>
                      <c:formatCode>General</c:formatCode>
                      <c:ptCount val="2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DF28-4407-8A87-87949211BD73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sz="1400" b="0" i="0" baseline="0">
                <a:solidFill>
                  <a:srgbClr val="080808"/>
                </a:solidFill>
                <a:effectLst/>
              </a:rPr>
              <a:t>How Frequently is the Skill Encountered?</a:t>
            </a:r>
            <a:endParaRPr lang="en-GB" sz="1400">
              <a:solidFill>
                <a:srgbClr val="080808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3"/>
          <c:order val="0"/>
          <c:tx>
            <c:strRef>
              <c:f>'Measurement All'!$A$104</c:f>
              <c:strCache>
                <c:ptCount val="1"/>
                <c:pt idx="0">
                  <c:v>Multiple times</c:v>
                </c:pt>
              </c:strCache>
            </c:strRef>
          </c:tx>
          <c:spPr>
            <a:solidFill>
              <a:srgbClr val="6161FF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All'!$X$104:$AR$104</c:f>
              <c:numCache>
                <c:formatCode>General</c:formatCode>
                <c:ptCount val="21"/>
                <c:pt idx="0">
                  <c:v>8.3333333333333321</c:v>
                </c:pt>
                <c:pt idx="1">
                  <c:v>30</c:v>
                </c:pt>
                <c:pt idx="2">
                  <c:v>23.076923076923077</c:v>
                </c:pt>
                <c:pt idx="3">
                  <c:v>15.384615384615385</c:v>
                </c:pt>
                <c:pt idx="4">
                  <c:v>8.3333333333333321</c:v>
                </c:pt>
                <c:pt idx="5">
                  <c:v>38.461538461538467</c:v>
                </c:pt>
                <c:pt idx="6">
                  <c:v>69.230769230769226</c:v>
                </c:pt>
                <c:pt idx="7">
                  <c:v>50</c:v>
                </c:pt>
                <c:pt idx="8">
                  <c:v>91.666666666666657</c:v>
                </c:pt>
                <c:pt idx="9">
                  <c:v>30.76923076923077</c:v>
                </c:pt>
                <c:pt idx="10">
                  <c:v>36.363636363636367</c:v>
                </c:pt>
                <c:pt idx="11">
                  <c:v>84.615384615384613</c:v>
                </c:pt>
                <c:pt idx="12">
                  <c:v>66.666666666666657</c:v>
                </c:pt>
                <c:pt idx="13">
                  <c:v>91.666666666666657</c:v>
                </c:pt>
                <c:pt idx="14">
                  <c:v>92.307692307692307</c:v>
                </c:pt>
                <c:pt idx="15">
                  <c:v>84.615384615384613</c:v>
                </c:pt>
                <c:pt idx="16">
                  <c:v>91.666666666666657</c:v>
                </c:pt>
                <c:pt idx="17">
                  <c:v>91.666666666666657</c:v>
                </c:pt>
                <c:pt idx="18">
                  <c:v>76.923076923076934</c:v>
                </c:pt>
                <c:pt idx="19">
                  <c:v>92.307692307692307</c:v>
                </c:pt>
                <c:pt idx="20">
                  <c:v>83.333333333333343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03-4F8C-8893-6A40D8147A2B}"/>
            </c:ext>
          </c:extLst>
        </c:ser>
        <c:ser>
          <c:idx val="2"/>
          <c:order val="1"/>
          <c:tx>
            <c:strRef>
              <c:f>'Measurement All'!$A$105</c:f>
              <c:strCache>
                <c:ptCount val="1"/>
                <c:pt idx="0">
                  <c:v>Once or twice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All'!$X$105:$AR$105</c:f>
              <c:numCache>
                <c:formatCode>General</c:formatCode>
                <c:ptCount val="21"/>
                <c:pt idx="0">
                  <c:v>58.333333333333336</c:v>
                </c:pt>
                <c:pt idx="1">
                  <c:v>50</c:v>
                </c:pt>
                <c:pt idx="2">
                  <c:v>46.153846153846153</c:v>
                </c:pt>
                <c:pt idx="3">
                  <c:v>30.76923076923077</c:v>
                </c:pt>
                <c:pt idx="4">
                  <c:v>50</c:v>
                </c:pt>
                <c:pt idx="5">
                  <c:v>30.76923076923077</c:v>
                </c:pt>
                <c:pt idx="6">
                  <c:v>23.076923076923077</c:v>
                </c:pt>
                <c:pt idx="7">
                  <c:v>33.333333333333329</c:v>
                </c:pt>
                <c:pt idx="8">
                  <c:v>0</c:v>
                </c:pt>
                <c:pt idx="9">
                  <c:v>46.153846153846153</c:v>
                </c:pt>
                <c:pt idx="10">
                  <c:v>45.454545454545453</c:v>
                </c:pt>
                <c:pt idx="11">
                  <c:v>7.6923076923076925</c:v>
                </c:pt>
                <c:pt idx="12">
                  <c:v>25</c:v>
                </c:pt>
                <c:pt idx="13">
                  <c:v>0</c:v>
                </c:pt>
                <c:pt idx="14">
                  <c:v>0</c:v>
                </c:pt>
                <c:pt idx="15">
                  <c:v>7.6923076923076925</c:v>
                </c:pt>
                <c:pt idx="16">
                  <c:v>0</c:v>
                </c:pt>
                <c:pt idx="17">
                  <c:v>8.3333333333333321</c:v>
                </c:pt>
                <c:pt idx="18">
                  <c:v>23.076923076923077</c:v>
                </c:pt>
                <c:pt idx="19">
                  <c:v>7.6923076923076925</c:v>
                </c:pt>
                <c:pt idx="20">
                  <c:v>16.666666666666664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03-4F8C-8893-6A40D8147A2B}"/>
            </c:ext>
          </c:extLst>
        </c:ser>
        <c:ser>
          <c:idx val="1"/>
          <c:order val="2"/>
          <c:tx>
            <c:strRef>
              <c:f>'Measurement All'!$A$106</c:f>
              <c:strCache>
                <c:ptCount val="1"/>
                <c:pt idx="0">
                  <c:v>Never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All'!$X$106:$AR$106</c:f>
              <c:numCache>
                <c:formatCode>General</c:formatCode>
                <c:ptCount val="21"/>
                <c:pt idx="0">
                  <c:v>33.333333333333329</c:v>
                </c:pt>
                <c:pt idx="1">
                  <c:v>20</c:v>
                </c:pt>
                <c:pt idx="2">
                  <c:v>30.76923076923077</c:v>
                </c:pt>
                <c:pt idx="3">
                  <c:v>53.846153846153847</c:v>
                </c:pt>
                <c:pt idx="4">
                  <c:v>41.666666666666671</c:v>
                </c:pt>
                <c:pt idx="5">
                  <c:v>30.76923076923077</c:v>
                </c:pt>
                <c:pt idx="6">
                  <c:v>7.6923076923076925</c:v>
                </c:pt>
                <c:pt idx="7">
                  <c:v>16.666666666666664</c:v>
                </c:pt>
                <c:pt idx="8">
                  <c:v>8.3333333333333321</c:v>
                </c:pt>
                <c:pt idx="9">
                  <c:v>23.076923076923077</c:v>
                </c:pt>
                <c:pt idx="10">
                  <c:v>18.181818181818183</c:v>
                </c:pt>
                <c:pt idx="11">
                  <c:v>7.6923076923076925</c:v>
                </c:pt>
                <c:pt idx="12">
                  <c:v>8.3333333333333321</c:v>
                </c:pt>
                <c:pt idx="13">
                  <c:v>8.3333333333333321</c:v>
                </c:pt>
                <c:pt idx="14">
                  <c:v>7.6923076923076925</c:v>
                </c:pt>
                <c:pt idx="15">
                  <c:v>7.6923076923076925</c:v>
                </c:pt>
                <c:pt idx="16">
                  <c:v>8.3333333333333321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903-4F8C-8893-6A40D8147A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'Measurement All'!$A$107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bg2"/>
                  </a:solidFill>
                  <a:ln w="12700">
                    <a:solidFill>
                      <a:sysClr val="windowText" lastClr="000000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All'!$X$96:$AR$96</c15:sqref>
                        </c15:formulaRef>
                      </c:ext>
                    </c:extLst>
                    <c:strCache>
                      <c:ptCount val="21"/>
                      <c:pt idx="0">
                        <c:v>Be able to identify point groups</c:v>
                      </c:pt>
                      <c:pt idx="1">
                        <c:v>Photometric kinetics measurements and flash photolysis</c:v>
                      </c:pt>
                      <c:pt idx="2">
                        <c:v>Electrochemical tech., incl. preparation of electrodes</c:v>
                      </c:pt>
                      <c:pt idx="3">
                        <c:v>Use and maintenance of vacuum pumps</c:v>
                      </c:pt>
                      <c:pt idx="4">
                        <c:v>Cyclic voltammetry</c:v>
                      </c:pt>
                      <c:pt idx="5">
                        <c:v>Use of vacuum lines</c:v>
                      </c:pt>
                      <c:pt idx="6">
                        <c:v>Titrations (acid-base, complexometric, redox, ppt) (what kind of titrations are people doing?)</c:v>
                      </c:pt>
                      <c:pt idx="7">
                        <c:v>Apply appropriate statistical analysis</c:v>
                      </c:pt>
                      <c:pt idx="8">
                        <c:v>Graph plotting and curve fitting</c:v>
                      </c:pt>
                      <c:pt idx="9">
                        <c:v>High pressure liquid chromatography</c:v>
                      </c:pt>
                      <c:pt idx="10">
                        <c:v>Gas chromatography/mass spectrometry</c:v>
                      </c:pt>
                      <c:pt idx="11">
                        <c:v>NMR spectroscopy (including multinuclear, and solid state)</c:v>
                      </c:pt>
                      <c:pt idx="12">
                        <c:v>Mass spectrometry</c:v>
                      </c:pt>
                      <c:pt idx="13">
                        <c:v>Analysis of NMR data</c:v>
                      </c:pt>
                      <c:pt idx="14">
                        <c:v>Infrared spectroscopy</c:v>
                      </c:pt>
                      <c:pt idx="15">
                        <c:v>UV-visible spectroscopy</c:v>
                      </c:pt>
                      <c:pt idx="16">
                        <c:v>Analysis of IR and UV/vis spectra</c:v>
                      </c:pt>
                      <c:pt idx="17">
                        <c:v>Preparation of molar, volume percent, and mass/volume solutions</c:v>
                      </c:pt>
                      <c:pt idx="18">
                        <c:v>Proper dilution of solutions</c:v>
                      </c:pt>
                      <c:pt idx="19">
                        <c:v>Methods for solution filtration</c:v>
                      </c:pt>
                      <c:pt idx="20">
                        <c:v>Calculate and report measurement uncertainties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All'!$B$107:$AR$107</c15:sqref>
                        </c15:formulaRef>
                      </c:ext>
                    </c:extLst>
                    <c:numCache>
                      <c:formatCode>General</c:formatCode>
                      <c:ptCount val="4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A903-4F8C-8893-6A40D8147A2B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7208009044349963E-2"/>
          <c:y val="4.2929172358514366E-2"/>
          <c:w val="0.85813981087409974"/>
          <c:h val="0.90287739538232525"/>
        </c:manualLayout>
      </c:layout>
      <c:barChart>
        <c:barDir val="bar"/>
        <c:grouping val="clustered"/>
        <c:varyColors val="0"/>
        <c:ser>
          <c:idx val="3"/>
          <c:order val="0"/>
          <c:spPr>
            <a:solidFill>
              <a:srgbClr val="3366FF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All'!$X$118:$AR$118</c:f>
              <c:numCache>
                <c:formatCode>0%</c:formatCode>
                <c:ptCount val="21"/>
                <c:pt idx="0">
                  <c:v>0.14285714285714285</c:v>
                </c:pt>
                <c:pt idx="1">
                  <c:v>0.33333333333333331</c:v>
                </c:pt>
                <c:pt idx="2">
                  <c:v>0.14285714285714285</c:v>
                </c:pt>
                <c:pt idx="3">
                  <c:v>0.33333333333333331</c:v>
                </c:pt>
                <c:pt idx="4">
                  <c:v>0.1111111111111111</c:v>
                </c:pt>
                <c:pt idx="5">
                  <c:v>0.45454545454545453</c:v>
                </c:pt>
                <c:pt idx="6">
                  <c:v>0.72727272727272729</c:v>
                </c:pt>
                <c:pt idx="7">
                  <c:v>0.63636363636363635</c:v>
                </c:pt>
                <c:pt idx="8">
                  <c:v>0.92307692307692313</c:v>
                </c:pt>
                <c:pt idx="9">
                  <c:v>0.36363636363636365</c:v>
                </c:pt>
                <c:pt idx="10">
                  <c:v>0.36363636363636365</c:v>
                </c:pt>
                <c:pt idx="11">
                  <c:v>0.8571428571428571</c:v>
                </c:pt>
                <c:pt idx="12">
                  <c:v>0.76923076923076927</c:v>
                </c:pt>
                <c:pt idx="13">
                  <c:v>0.9285714285714286</c:v>
                </c:pt>
                <c:pt idx="14">
                  <c:v>0.92307692307692313</c:v>
                </c:pt>
                <c:pt idx="15">
                  <c:v>0.8571428571428571</c:v>
                </c:pt>
                <c:pt idx="16">
                  <c:v>0.93333333333333335</c:v>
                </c:pt>
                <c:pt idx="17">
                  <c:v>0.84615384615384615</c:v>
                </c:pt>
                <c:pt idx="18">
                  <c:v>0.6428571428571429</c:v>
                </c:pt>
                <c:pt idx="19">
                  <c:v>0.8571428571428571</c:v>
                </c:pt>
                <c:pt idx="20">
                  <c:v>0.8666666666666667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1C-4194-B3E3-CA9524B9C5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/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sz="1400" b="0" i="0" baseline="0" dirty="0">
                <a:solidFill>
                  <a:srgbClr val="080808"/>
                </a:solidFill>
                <a:effectLst/>
              </a:rPr>
              <a:t>How Frequently Encountered?</a:t>
            </a:r>
            <a:endParaRPr lang="en-GB" sz="1400" dirty="0">
              <a:solidFill>
                <a:srgbClr val="080808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3"/>
          <c:order val="0"/>
          <c:tx>
            <c:strRef>
              <c:f>'Measurement All'!$A$104</c:f>
              <c:strCache>
                <c:ptCount val="1"/>
                <c:pt idx="0">
                  <c:v>Multiple times</c:v>
                </c:pt>
              </c:strCache>
            </c:strRef>
          </c:tx>
          <c:spPr>
            <a:solidFill>
              <a:srgbClr val="6161FF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All'!$B$96:$AR$96</c:f>
              <c:strCache>
                <c:ptCount val="43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  <c:pt idx="22">
                  <c:v>Be able to identify point groups</c:v>
                </c:pt>
                <c:pt idx="23">
                  <c:v>Photometric kinetics measurements and flash photolysis</c:v>
                </c:pt>
                <c:pt idx="24">
                  <c:v>Electrochemical tech., incl. preparation of electrodes</c:v>
                </c:pt>
                <c:pt idx="25">
                  <c:v>Use and maintenance of vacuum pumps</c:v>
                </c:pt>
                <c:pt idx="26">
                  <c:v>Cyclic voltammetry</c:v>
                </c:pt>
                <c:pt idx="27">
                  <c:v>Use of vacuum lines</c:v>
                </c:pt>
                <c:pt idx="28">
                  <c:v>Titrations (acid-base, complexometric, redox, ppt) (what kind of titrations are people doing?)</c:v>
                </c:pt>
                <c:pt idx="29">
                  <c:v>Apply appropriate statistical analysis</c:v>
                </c:pt>
                <c:pt idx="30">
                  <c:v>Graph plotting and curve fitting</c:v>
                </c:pt>
                <c:pt idx="31">
                  <c:v>High pressure liquid chromatography</c:v>
                </c:pt>
                <c:pt idx="32">
                  <c:v>Gas chromatography/mass spectrometry</c:v>
                </c:pt>
                <c:pt idx="33">
                  <c:v>NMR spectroscopy (including multinuclear, and solid state)</c:v>
                </c:pt>
                <c:pt idx="34">
                  <c:v>Mass spectrometry</c:v>
                </c:pt>
                <c:pt idx="35">
                  <c:v>Analysis of NMR data</c:v>
                </c:pt>
                <c:pt idx="36">
                  <c:v>Infrared spectroscopy</c:v>
                </c:pt>
                <c:pt idx="37">
                  <c:v>UV-visible spectroscopy</c:v>
                </c:pt>
                <c:pt idx="38">
                  <c:v>Analysis of IR and UV/vis spectra</c:v>
                </c:pt>
                <c:pt idx="39">
                  <c:v>Preparation of molar, volume percent, and mass/volume solutions</c:v>
                </c:pt>
                <c:pt idx="40">
                  <c:v>Proper dilution of solutions</c:v>
                </c:pt>
                <c:pt idx="41">
                  <c:v>Methods for solution filtration</c:v>
                </c:pt>
                <c:pt idx="42">
                  <c:v>Calculate and report measurement uncertainties</c:v>
                </c:pt>
              </c:strCache>
            </c:strRef>
          </c:cat>
          <c:val>
            <c:numRef>
              <c:f>'Measurement All'!$X$104:$AR$104</c:f>
              <c:numCache>
                <c:formatCode>General</c:formatCode>
                <c:ptCount val="21"/>
                <c:pt idx="0">
                  <c:v>8.3333333333333321</c:v>
                </c:pt>
                <c:pt idx="1">
                  <c:v>30</c:v>
                </c:pt>
                <c:pt idx="2">
                  <c:v>23.076923076923077</c:v>
                </c:pt>
                <c:pt idx="3">
                  <c:v>15.384615384615385</c:v>
                </c:pt>
                <c:pt idx="4">
                  <c:v>8.3333333333333321</c:v>
                </c:pt>
                <c:pt idx="5">
                  <c:v>38.461538461538467</c:v>
                </c:pt>
                <c:pt idx="6">
                  <c:v>69.230769230769226</c:v>
                </c:pt>
                <c:pt idx="7">
                  <c:v>50</c:v>
                </c:pt>
                <c:pt idx="8">
                  <c:v>91.666666666666657</c:v>
                </c:pt>
                <c:pt idx="9">
                  <c:v>30.76923076923077</c:v>
                </c:pt>
                <c:pt idx="10">
                  <c:v>36.363636363636367</c:v>
                </c:pt>
                <c:pt idx="11">
                  <c:v>84.615384615384613</c:v>
                </c:pt>
                <c:pt idx="12">
                  <c:v>66.666666666666657</c:v>
                </c:pt>
                <c:pt idx="13">
                  <c:v>91.666666666666657</c:v>
                </c:pt>
                <c:pt idx="14">
                  <c:v>92.307692307692307</c:v>
                </c:pt>
                <c:pt idx="15">
                  <c:v>84.615384615384613</c:v>
                </c:pt>
                <c:pt idx="16">
                  <c:v>91.666666666666657</c:v>
                </c:pt>
                <c:pt idx="17">
                  <c:v>91.666666666666657</c:v>
                </c:pt>
                <c:pt idx="18">
                  <c:v>76.923076923076934</c:v>
                </c:pt>
                <c:pt idx="19">
                  <c:v>92.307692307692307</c:v>
                </c:pt>
                <c:pt idx="20">
                  <c:v>83.333333333333343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C8-4660-AF72-5AF4BB2032FB}"/>
            </c:ext>
          </c:extLst>
        </c:ser>
        <c:ser>
          <c:idx val="2"/>
          <c:order val="1"/>
          <c:tx>
            <c:strRef>
              <c:f>'Measurement All'!$A$105</c:f>
              <c:strCache>
                <c:ptCount val="1"/>
                <c:pt idx="0">
                  <c:v>Once or twice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All'!$B$96:$AR$96</c:f>
              <c:strCache>
                <c:ptCount val="43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  <c:pt idx="22">
                  <c:v>Be able to identify point groups</c:v>
                </c:pt>
                <c:pt idx="23">
                  <c:v>Photometric kinetics measurements and flash photolysis</c:v>
                </c:pt>
                <c:pt idx="24">
                  <c:v>Electrochemical tech., incl. preparation of electrodes</c:v>
                </c:pt>
                <c:pt idx="25">
                  <c:v>Use and maintenance of vacuum pumps</c:v>
                </c:pt>
                <c:pt idx="26">
                  <c:v>Cyclic voltammetry</c:v>
                </c:pt>
                <c:pt idx="27">
                  <c:v>Use of vacuum lines</c:v>
                </c:pt>
                <c:pt idx="28">
                  <c:v>Titrations (acid-base, complexometric, redox, ppt) (what kind of titrations are people doing?)</c:v>
                </c:pt>
                <c:pt idx="29">
                  <c:v>Apply appropriate statistical analysis</c:v>
                </c:pt>
                <c:pt idx="30">
                  <c:v>Graph plotting and curve fitting</c:v>
                </c:pt>
                <c:pt idx="31">
                  <c:v>High pressure liquid chromatography</c:v>
                </c:pt>
                <c:pt idx="32">
                  <c:v>Gas chromatography/mass spectrometry</c:v>
                </c:pt>
                <c:pt idx="33">
                  <c:v>NMR spectroscopy (including multinuclear, and solid state)</c:v>
                </c:pt>
                <c:pt idx="34">
                  <c:v>Mass spectrometry</c:v>
                </c:pt>
                <c:pt idx="35">
                  <c:v>Analysis of NMR data</c:v>
                </c:pt>
                <c:pt idx="36">
                  <c:v>Infrared spectroscopy</c:v>
                </c:pt>
                <c:pt idx="37">
                  <c:v>UV-visible spectroscopy</c:v>
                </c:pt>
                <c:pt idx="38">
                  <c:v>Analysis of IR and UV/vis spectra</c:v>
                </c:pt>
                <c:pt idx="39">
                  <c:v>Preparation of molar, volume percent, and mass/volume solutions</c:v>
                </c:pt>
                <c:pt idx="40">
                  <c:v>Proper dilution of solutions</c:v>
                </c:pt>
                <c:pt idx="41">
                  <c:v>Methods for solution filtration</c:v>
                </c:pt>
                <c:pt idx="42">
                  <c:v>Calculate and report measurement uncertainties</c:v>
                </c:pt>
              </c:strCache>
            </c:strRef>
          </c:cat>
          <c:val>
            <c:numRef>
              <c:f>'Measurement All'!$X$105:$AR$105</c:f>
              <c:numCache>
                <c:formatCode>General</c:formatCode>
                <c:ptCount val="21"/>
                <c:pt idx="0">
                  <c:v>58.333333333333336</c:v>
                </c:pt>
                <c:pt idx="1">
                  <c:v>50</c:v>
                </c:pt>
                <c:pt idx="2">
                  <c:v>46.153846153846153</c:v>
                </c:pt>
                <c:pt idx="3">
                  <c:v>30.76923076923077</c:v>
                </c:pt>
                <c:pt idx="4">
                  <c:v>50</c:v>
                </c:pt>
                <c:pt idx="5">
                  <c:v>30.76923076923077</c:v>
                </c:pt>
                <c:pt idx="6">
                  <c:v>23.076923076923077</c:v>
                </c:pt>
                <c:pt idx="7">
                  <c:v>33.333333333333329</c:v>
                </c:pt>
                <c:pt idx="8">
                  <c:v>0</c:v>
                </c:pt>
                <c:pt idx="9">
                  <c:v>46.153846153846153</c:v>
                </c:pt>
                <c:pt idx="10">
                  <c:v>45.454545454545453</c:v>
                </c:pt>
                <c:pt idx="11">
                  <c:v>7.6923076923076925</c:v>
                </c:pt>
                <c:pt idx="12">
                  <c:v>25</c:v>
                </c:pt>
                <c:pt idx="13">
                  <c:v>0</c:v>
                </c:pt>
                <c:pt idx="14">
                  <c:v>0</c:v>
                </c:pt>
                <c:pt idx="15">
                  <c:v>7.6923076923076925</c:v>
                </c:pt>
                <c:pt idx="16">
                  <c:v>0</c:v>
                </c:pt>
                <c:pt idx="17">
                  <c:v>8.3333333333333321</c:v>
                </c:pt>
                <c:pt idx="18">
                  <c:v>23.076923076923077</c:v>
                </c:pt>
                <c:pt idx="19">
                  <c:v>7.6923076923076925</c:v>
                </c:pt>
                <c:pt idx="20">
                  <c:v>16.666666666666664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FC8-4660-AF72-5AF4BB2032FB}"/>
            </c:ext>
          </c:extLst>
        </c:ser>
        <c:ser>
          <c:idx val="1"/>
          <c:order val="2"/>
          <c:tx>
            <c:strRef>
              <c:f>'Measurement All'!$A$106</c:f>
              <c:strCache>
                <c:ptCount val="1"/>
                <c:pt idx="0">
                  <c:v>Never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All'!$B$96:$AR$96</c:f>
              <c:strCache>
                <c:ptCount val="43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  <c:pt idx="22">
                  <c:v>Be able to identify point groups</c:v>
                </c:pt>
                <c:pt idx="23">
                  <c:v>Photometric kinetics measurements and flash photolysis</c:v>
                </c:pt>
                <c:pt idx="24">
                  <c:v>Electrochemical tech., incl. preparation of electrodes</c:v>
                </c:pt>
                <c:pt idx="25">
                  <c:v>Use and maintenance of vacuum pumps</c:v>
                </c:pt>
                <c:pt idx="26">
                  <c:v>Cyclic voltammetry</c:v>
                </c:pt>
                <c:pt idx="27">
                  <c:v>Use of vacuum lines</c:v>
                </c:pt>
                <c:pt idx="28">
                  <c:v>Titrations (acid-base, complexometric, redox, ppt) (what kind of titrations are people doing?)</c:v>
                </c:pt>
                <c:pt idx="29">
                  <c:v>Apply appropriate statistical analysis</c:v>
                </c:pt>
                <c:pt idx="30">
                  <c:v>Graph plotting and curve fitting</c:v>
                </c:pt>
                <c:pt idx="31">
                  <c:v>High pressure liquid chromatography</c:v>
                </c:pt>
                <c:pt idx="32">
                  <c:v>Gas chromatography/mass spectrometry</c:v>
                </c:pt>
                <c:pt idx="33">
                  <c:v>NMR spectroscopy (including multinuclear, and solid state)</c:v>
                </c:pt>
                <c:pt idx="34">
                  <c:v>Mass spectrometry</c:v>
                </c:pt>
                <c:pt idx="35">
                  <c:v>Analysis of NMR data</c:v>
                </c:pt>
                <c:pt idx="36">
                  <c:v>Infrared spectroscopy</c:v>
                </c:pt>
                <c:pt idx="37">
                  <c:v>UV-visible spectroscopy</c:v>
                </c:pt>
                <c:pt idx="38">
                  <c:v>Analysis of IR and UV/vis spectra</c:v>
                </c:pt>
                <c:pt idx="39">
                  <c:v>Preparation of molar, volume percent, and mass/volume solutions</c:v>
                </c:pt>
                <c:pt idx="40">
                  <c:v>Proper dilution of solutions</c:v>
                </c:pt>
                <c:pt idx="41">
                  <c:v>Methods for solution filtration</c:v>
                </c:pt>
                <c:pt idx="42">
                  <c:v>Calculate and report measurement uncertainties</c:v>
                </c:pt>
              </c:strCache>
            </c:strRef>
          </c:cat>
          <c:val>
            <c:numRef>
              <c:f>'Measurement All'!$X$106:$AR$106</c:f>
              <c:numCache>
                <c:formatCode>General</c:formatCode>
                <c:ptCount val="21"/>
                <c:pt idx="0">
                  <c:v>33.333333333333329</c:v>
                </c:pt>
                <c:pt idx="1">
                  <c:v>20</c:v>
                </c:pt>
                <c:pt idx="2">
                  <c:v>30.76923076923077</c:v>
                </c:pt>
                <c:pt idx="3">
                  <c:v>53.846153846153847</c:v>
                </c:pt>
                <c:pt idx="4">
                  <c:v>41.666666666666671</c:v>
                </c:pt>
                <c:pt idx="5">
                  <c:v>30.76923076923077</c:v>
                </c:pt>
                <c:pt idx="6">
                  <c:v>7.6923076923076925</c:v>
                </c:pt>
                <c:pt idx="7">
                  <c:v>16.666666666666664</c:v>
                </c:pt>
                <c:pt idx="8">
                  <c:v>8.3333333333333321</c:v>
                </c:pt>
                <c:pt idx="9">
                  <c:v>23.076923076923077</c:v>
                </c:pt>
                <c:pt idx="10">
                  <c:v>18.181818181818183</c:v>
                </c:pt>
                <c:pt idx="11">
                  <c:v>7.6923076923076925</c:v>
                </c:pt>
                <c:pt idx="12">
                  <c:v>8.3333333333333321</c:v>
                </c:pt>
                <c:pt idx="13">
                  <c:v>8.3333333333333321</c:v>
                </c:pt>
                <c:pt idx="14">
                  <c:v>7.6923076923076925</c:v>
                </c:pt>
                <c:pt idx="15">
                  <c:v>7.6923076923076925</c:v>
                </c:pt>
                <c:pt idx="16">
                  <c:v>8.3333333333333321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FC8-4660-AF72-5AF4BB2032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'Measurement All'!$A$107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bg2"/>
                  </a:solidFill>
                  <a:ln w="12700">
                    <a:solidFill>
                      <a:sysClr val="windowText" lastClr="000000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All'!$B$96:$AR$96</c15:sqref>
                        </c15:formulaRef>
                      </c:ext>
                    </c:extLst>
                    <c:strCache>
                      <c:ptCount val="43"/>
                      <c:pt idx="0">
                        <c:v>ESR spectroscopy</c:v>
                      </c:pt>
                      <c:pt idx="1">
                        <c:v>Atomic force microscopy</c:v>
                      </c:pt>
                      <c:pt idx="2">
                        <c:v>Use and care of optics</c:v>
                      </c:pt>
                      <c:pt idx="3">
                        <c:v>Analysis of powder X-ray diffraction data, including search/match and Rietveld methods</c:v>
                      </c:pt>
                      <c:pt idx="4">
                        <c:v>Stopped flow kinetics measurements</c:v>
                      </c:pt>
                      <c:pt idx="5">
                        <c:v>Atomic spectroscopy</c:v>
                      </c:pt>
                      <c:pt idx="6">
                        <c:v>Bomb calorimetry</c:v>
                      </c:pt>
                      <c:pt idx="7">
                        <c:v>Thermal analysis (Differential scanning calorimetry)</c:v>
                      </c:pt>
                      <c:pt idx="8">
                        <c:v>Optical microscopy</c:v>
                      </c:pt>
                      <c:pt idx="9">
                        <c:v>Raman spectroscopy</c:v>
                      </c:pt>
                      <c:pt idx="10">
                        <c:v>Solution calorimetry</c:v>
                      </c:pt>
                      <c:pt idx="11">
                        <c:v>Gravimetric analysis</c:v>
                      </c:pt>
                      <c:pt idx="12">
                        <c:v>Qualitative techniques for inorganic analysis</c:v>
                      </c:pt>
                      <c:pt idx="13">
                        <c:v>Use of magnetic balance</c:v>
                      </c:pt>
                      <c:pt idx="14">
                        <c:v>Polarimetry</c:v>
                      </c:pt>
                      <c:pt idx="15">
                        <c:v>Powder X-ray diffraction</c:v>
                      </c:pt>
                      <c:pt idx="16">
                        <c:v>Be able to use crystal structure parameters</c:v>
                      </c:pt>
                      <c:pt idx="17">
                        <c:v>Safe use of gas cylinders and pressure regulators</c:v>
                      </c:pt>
                      <c:pt idx="18">
                        <c:v>Conductivity measurements</c:v>
                      </c:pt>
                      <c:pt idx="19">
                        <c:v>Fluorimetry</c:v>
                      </c:pt>
                      <c:pt idx="20">
                        <c:v>Enzyme assays and kinetics measurements</c:v>
                      </c:pt>
                      <c:pt idx="21">
                        <c:v>Pressure measurements</c:v>
                      </c:pt>
                      <c:pt idx="22">
                        <c:v>Be able to identify point groups</c:v>
                      </c:pt>
                      <c:pt idx="23">
                        <c:v>Photometric kinetics measurements and flash photolysis</c:v>
                      </c:pt>
                      <c:pt idx="24">
                        <c:v>Electrochemical tech., incl. preparation of electrodes</c:v>
                      </c:pt>
                      <c:pt idx="25">
                        <c:v>Use and maintenance of vacuum pumps</c:v>
                      </c:pt>
                      <c:pt idx="26">
                        <c:v>Cyclic voltammetry</c:v>
                      </c:pt>
                      <c:pt idx="27">
                        <c:v>Use of vacuum lines</c:v>
                      </c:pt>
                      <c:pt idx="28">
                        <c:v>Titrations (acid-base, complexometric, redox, ppt) (what kind of titrations are people doing?)</c:v>
                      </c:pt>
                      <c:pt idx="29">
                        <c:v>Apply appropriate statistical analysis</c:v>
                      </c:pt>
                      <c:pt idx="30">
                        <c:v>Graph plotting and curve fitting</c:v>
                      </c:pt>
                      <c:pt idx="31">
                        <c:v>High pressure liquid chromatography</c:v>
                      </c:pt>
                      <c:pt idx="32">
                        <c:v>Gas chromatography/mass spectrometry</c:v>
                      </c:pt>
                      <c:pt idx="33">
                        <c:v>NMR spectroscopy (including multinuclear, and solid state)</c:v>
                      </c:pt>
                      <c:pt idx="34">
                        <c:v>Mass spectrometry</c:v>
                      </c:pt>
                      <c:pt idx="35">
                        <c:v>Analysis of NMR data</c:v>
                      </c:pt>
                      <c:pt idx="36">
                        <c:v>Infrared spectroscopy</c:v>
                      </c:pt>
                      <c:pt idx="37">
                        <c:v>UV-visible spectroscopy</c:v>
                      </c:pt>
                      <c:pt idx="38">
                        <c:v>Analysis of IR and UV/vis spectra</c:v>
                      </c:pt>
                      <c:pt idx="39">
                        <c:v>Preparation of molar, volume percent, and mass/volume solutions</c:v>
                      </c:pt>
                      <c:pt idx="40">
                        <c:v>Proper dilution of solutions</c:v>
                      </c:pt>
                      <c:pt idx="41">
                        <c:v>Methods for solution filtration</c:v>
                      </c:pt>
                      <c:pt idx="42">
                        <c:v>Calculate and report measurement uncertainties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All'!$B$107:$AR$107</c15:sqref>
                        </c15:formulaRef>
                      </c:ext>
                    </c:extLst>
                    <c:numCache>
                      <c:formatCode>General</c:formatCode>
                      <c:ptCount val="4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0FC8-4660-AF72-5AF4BB2032FB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sz="1400" b="0" i="0" baseline="0">
                <a:solidFill>
                  <a:srgbClr val="080808"/>
                </a:solidFill>
                <a:effectLst/>
              </a:rPr>
              <a:t>Importance of Teaching </a:t>
            </a:r>
            <a:endParaRPr lang="en-GB" sz="1400">
              <a:solidFill>
                <a:srgbClr val="080808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3"/>
          <c:order val="0"/>
          <c:tx>
            <c:strRef>
              <c:f>'Measurement All'!$A$109</c:f>
              <c:strCache>
                <c:ptCount val="1"/>
                <c:pt idx="0">
                  <c:v>Compulsory</c:v>
                </c:pt>
              </c:strCache>
            </c:strRef>
          </c:tx>
          <c:spPr>
            <a:solidFill>
              <a:srgbClr val="00B050"/>
            </a:solidFill>
            <a:ln w="12700">
              <a:solidFill>
                <a:srgbClr val="10263B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All'!$X$109:$AR$109</c:f>
              <c:numCache>
                <c:formatCode>General</c:formatCode>
                <c:ptCount val="21"/>
                <c:pt idx="0">
                  <c:v>50</c:v>
                </c:pt>
                <c:pt idx="1">
                  <c:v>50</c:v>
                </c:pt>
                <c:pt idx="2">
                  <c:v>53.846153846153847</c:v>
                </c:pt>
                <c:pt idx="3">
                  <c:v>60</c:v>
                </c:pt>
                <c:pt idx="4">
                  <c:v>64.285714285714292</c:v>
                </c:pt>
                <c:pt idx="5">
                  <c:v>78.571428571428569</c:v>
                </c:pt>
                <c:pt idx="6">
                  <c:v>78.571428571428569</c:v>
                </c:pt>
                <c:pt idx="7">
                  <c:v>84.615384615384613</c:v>
                </c:pt>
                <c:pt idx="8">
                  <c:v>84.615384615384613</c:v>
                </c:pt>
                <c:pt idx="9">
                  <c:v>85.714285714285708</c:v>
                </c:pt>
                <c:pt idx="10">
                  <c:v>91.666666666666657</c:v>
                </c:pt>
                <c:pt idx="11">
                  <c:v>91.666666666666657</c:v>
                </c:pt>
                <c:pt idx="12">
                  <c:v>92.857142857142861</c:v>
                </c:pt>
                <c:pt idx="13">
                  <c:v>93.333333333333329</c:v>
                </c:pt>
                <c:pt idx="14">
                  <c:v>100</c:v>
                </c:pt>
                <c:pt idx="15">
                  <c:v>100</c:v>
                </c:pt>
                <c:pt idx="16">
                  <c:v>100</c:v>
                </c:pt>
                <c:pt idx="17">
                  <c:v>100</c:v>
                </c:pt>
                <c:pt idx="18">
                  <c:v>100</c:v>
                </c:pt>
                <c:pt idx="19">
                  <c:v>100</c:v>
                </c:pt>
                <c:pt idx="20">
                  <c:v>100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94B-43DA-B094-6257ABB850F7}"/>
            </c:ext>
          </c:extLst>
        </c:ser>
        <c:ser>
          <c:idx val="2"/>
          <c:order val="1"/>
          <c:tx>
            <c:strRef>
              <c:f>'Measurement All'!$A$110</c:f>
              <c:strCache>
                <c:ptCount val="1"/>
                <c:pt idx="0">
                  <c:v>Optional</c:v>
                </c:pt>
              </c:strCache>
            </c:strRef>
          </c:tx>
          <c:spPr>
            <a:solidFill>
              <a:srgbClr val="005F36">
                <a:lumMod val="50000"/>
                <a:lumOff val="50000"/>
              </a:srgbClr>
            </a:solidFill>
            <a:ln w="12700">
              <a:solidFill>
                <a:srgbClr val="10263B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All'!$X$110:$AR$110</c:f>
              <c:numCache>
                <c:formatCode>General</c:formatCode>
                <c:ptCount val="21"/>
                <c:pt idx="0">
                  <c:v>50</c:v>
                </c:pt>
                <c:pt idx="1">
                  <c:v>50</c:v>
                </c:pt>
                <c:pt idx="2">
                  <c:v>46.153846153846153</c:v>
                </c:pt>
                <c:pt idx="3">
                  <c:v>40</c:v>
                </c:pt>
                <c:pt idx="4">
                  <c:v>35.714285714285715</c:v>
                </c:pt>
                <c:pt idx="5">
                  <c:v>21.428571428571427</c:v>
                </c:pt>
                <c:pt idx="6">
                  <c:v>21.428571428571427</c:v>
                </c:pt>
                <c:pt idx="7">
                  <c:v>15.384615384615385</c:v>
                </c:pt>
                <c:pt idx="8">
                  <c:v>15.384615384615385</c:v>
                </c:pt>
                <c:pt idx="9">
                  <c:v>14.285714285714285</c:v>
                </c:pt>
                <c:pt idx="10">
                  <c:v>8.3333333333333321</c:v>
                </c:pt>
                <c:pt idx="11">
                  <c:v>8.3333333333333321</c:v>
                </c:pt>
                <c:pt idx="12">
                  <c:v>7.1428571428571423</c:v>
                </c:pt>
                <c:pt idx="13">
                  <c:v>6.666666666666667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94B-43DA-B094-6257ABB850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4"/>
                <c:order val="2"/>
                <c:tx>
                  <c:strRef>
                    <c:extLst>
                      <c:ext uri="{02D57815-91ED-43cb-92C2-25804820EDAC}">
                        <c15:formulaRef>
                          <c15:sqref>'Measurement All'!$A$111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All'!$X$96:$AR$96</c15:sqref>
                        </c15:formulaRef>
                      </c:ext>
                    </c:extLst>
                    <c:strCache>
                      <c:ptCount val="21"/>
                      <c:pt idx="0">
                        <c:v>Be able to identify point groups</c:v>
                      </c:pt>
                      <c:pt idx="1">
                        <c:v>Photometric kinetics measurements and flash photolysis</c:v>
                      </c:pt>
                      <c:pt idx="2">
                        <c:v>Electrochemical tech., incl. preparation of electrodes</c:v>
                      </c:pt>
                      <c:pt idx="3">
                        <c:v>Use and maintenance of vacuum pumps</c:v>
                      </c:pt>
                      <c:pt idx="4">
                        <c:v>Cyclic voltammetry</c:v>
                      </c:pt>
                      <c:pt idx="5">
                        <c:v>Use of vacuum lines</c:v>
                      </c:pt>
                      <c:pt idx="6">
                        <c:v>Titrations (acid-base, complexometric, redox, ppt) (what kind of titrations are people doing?)</c:v>
                      </c:pt>
                      <c:pt idx="7">
                        <c:v>Apply appropriate statistical analysis</c:v>
                      </c:pt>
                      <c:pt idx="8">
                        <c:v>Graph plotting and curve fitting</c:v>
                      </c:pt>
                      <c:pt idx="9">
                        <c:v>High pressure liquid chromatography</c:v>
                      </c:pt>
                      <c:pt idx="10">
                        <c:v>Gas chromatography/mass spectrometry</c:v>
                      </c:pt>
                      <c:pt idx="11">
                        <c:v>NMR spectroscopy (including multinuclear, and solid state)</c:v>
                      </c:pt>
                      <c:pt idx="12">
                        <c:v>Mass spectrometry</c:v>
                      </c:pt>
                      <c:pt idx="13">
                        <c:v>Analysis of NMR data</c:v>
                      </c:pt>
                      <c:pt idx="14">
                        <c:v>Infrared spectroscopy</c:v>
                      </c:pt>
                      <c:pt idx="15">
                        <c:v>UV-visible spectroscopy</c:v>
                      </c:pt>
                      <c:pt idx="16">
                        <c:v>Analysis of IR and UV/vis spectra</c:v>
                      </c:pt>
                      <c:pt idx="17">
                        <c:v>Preparation of molar, volume percent, and mass/volume solutions</c:v>
                      </c:pt>
                      <c:pt idx="18">
                        <c:v>Proper dilution of solutions</c:v>
                      </c:pt>
                      <c:pt idx="19">
                        <c:v>Methods for solution filtration</c:v>
                      </c:pt>
                      <c:pt idx="20">
                        <c:v>Calculate and report measurement uncertainties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All'!$X$111:$AR$111</c15:sqref>
                        </c15:formulaRef>
                      </c:ext>
                    </c:extLst>
                    <c:numCache>
                      <c:formatCode>General</c:formatCode>
                      <c:ptCount val="21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594B-43DA-B094-6257ABB850F7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GB">
                <a:solidFill>
                  <a:schemeClr val="bg1"/>
                </a:solidFill>
              </a:rPr>
              <a:t>If Compulsory,</a:t>
            </a:r>
            <a:r>
              <a:rPr lang="en-GB" baseline="0">
                <a:solidFill>
                  <a:schemeClr val="bg1"/>
                </a:solidFill>
              </a:rPr>
              <a:t> % Performing Multiple Times</a:t>
            </a:r>
            <a:endParaRPr lang="en-GB">
              <a:solidFill>
                <a:schemeClr val="bg1"/>
              </a:solidFill>
            </a:endParaRPr>
          </a:p>
        </c:rich>
      </c:tx>
      <c:layout>
        <c:manualLayout>
          <c:xMode val="edge"/>
          <c:yMode val="edge"/>
          <c:x val="0"/>
          <c:y val="1.468431610977393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3"/>
          <c:order val="0"/>
          <c:spPr>
            <a:solidFill>
              <a:srgbClr val="3366FF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All'!$X$96:$AR$96</c:f>
              <c:strCache>
                <c:ptCount val="21"/>
                <c:pt idx="0">
                  <c:v>Be able to identify point groups</c:v>
                </c:pt>
                <c:pt idx="1">
                  <c:v>Photometric kinetics measurements and flash photolysis</c:v>
                </c:pt>
                <c:pt idx="2">
                  <c:v>Electrochemical tech., incl. preparation of electrodes</c:v>
                </c:pt>
                <c:pt idx="3">
                  <c:v>Use and maintenance of vacuum pumps</c:v>
                </c:pt>
                <c:pt idx="4">
                  <c:v>Cyclic voltammetry</c:v>
                </c:pt>
                <c:pt idx="5">
                  <c:v>Use of vacuum lines</c:v>
                </c:pt>
                <c:pt idx="6">
                  <c:v>Titrations (acid-base, complexometric, redox, ppt) (what kind of titrations are people doing?)</c:v>
                </c:pt>
                <c:pt idx="7">
                  <c:v>Apply appropriate statistical analysis</c:v>
                </c:pt>
                <c:pt idx="8">
                  <c:v>Graph plotting and curve fitting</c:v>
                </c:pt>
                <c:pt idx="9">
                  <c:v>High pressure liquid chromatography</c:v>
                </c:pt>
                <c:pt idx="10">
                  <c:v>Gas chromatography/mass spectrometry</c:v>
                </c:pt>
                <c:pt idx="11">
                  <c:v>NMR spectroscopy (including multinuclear, and solid state)</c:v>
                </c:pt>
                <c:pt idx="12">
                  <c:v>Mass spectrometry</c:v>
                </c:pt>
                <c:pt idx="13">
                  <c:v>Analysis of NMR data</c:v>
                </c:pt>
                <c:pt idx="14">
                  <c:v>Infrared spectroscopy</c:v>
                </c:pt>
                <c:pt idx="15">
                  <c:v>UV-visible spectroscopy</c:v>
                </c:pt>
                <c:pt idx="16">
                  <c:v>Analysis of IR and UV/vis spectra</c:v>
                </c:pt>
                <c:pt idx="17">
                  <c:v>Preparation of molar, volume percent, and mass/volume solutions</c:v>
                </c:pt>
                <c:pt idx="18">
                  <c:v>Proper dilution of solutions</c:v>
                </c:pt>
                <c:pt idx="19">
                  <c:v>Methods for solution filtration</c:v>
                </c:pt>
                <c:pt idx="20">
                  <c:v>Calculate and report measurement uncertainties</c:v>
                </c:pt>
              </c:strCache>
            </c:strRef>
          </c:cat>
          <c:val>
            <c:numRef>
              <c:f>'Measurement All'!$X$118:$AR$118</c:f>
              <c:numCache>
                <c:formatCode>0%</c:formatCode>
                <c:ptCount val="21"/>
                <c:pt idx="0">
                  <c:v>0.14285714285714285</c:v>
                </c:pt>
                <c:pt idx="1">
                  <c:v>0.33333333333333331</c:v>
                </c:pt>
                <c:pt idx="2">
                  <c:v>0.14285714285714285</c:v>
                </c:pt>
                <c:pt idx="3">
                  <c:v>0.33333333333333331</c:v>
                </c:pt>
                <c:pt idx="4">
                  <c:v>0.1111111111111111</c:v>
                </c:pt>
                <c:pt idx="5">
                  <c:v>0.45454545454545453</c:v>
                </c:pt>
                <c:pt idx="6">
                  <c:v>0.72727272727272729</c:v>
                </c:pt>
                <c:pt idx="7">
                  <c:v>0.63636363636363635</c:v>
                </c:pt>
                <c:pt idx="8">
                  <c:v>0.92307692307692313</c:v>
                </c:pt>
                <c:pt idx="9">
                  <c:v>0.36363636363636365</c:v>
                </c:pt>
                <c:pt idx="10">
                  <c:v>0.36363636363636365</c:v>
                </c:pt>
                <c:pt idx="11">
                  <c:v>0.8571428571428571</c:v>
                </c:pt>
                <c:pt idx="12">
                  <c:v>0.76923076923076927</c:v>
                </c:pt>
                <c:pt idx="13">
                  <c:v>0.9285714285714286</c:v>
                </c:pt>
                <c:pt idx="14">
                  <c:v>0.92307692307692313</c:v>
                </c:pt>
                <c:pt idx="15">
                  <c:v>0.8571428571428571</c:v>
                </c:pt>
                <c:pt idx="16">
                  <c:v>0.93333333333333335</c:v>
                </c:pt>
                <c:pt idx="17">
                  <c:v>0.84615384615384615</c:v>
                </c:pt>
                <c:pt idx="18">
                  <c:v>0.6428571428571429</c:v>
                </c:pt>
                <c:pt idx="19">
                  <c:v>0.8571428571428571</c:v>
                </c:pt>
                <c:pt idx="20">
                  <c:v>0.8666666666666667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19-41E1-B0B0-E6AC146567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/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sz="1400" b="0" i="0" baseline="0">
                <a:solidFill>
                  <a:srgbClr val="080808"/>
                </a:solidFill>
                <a:effectLst/>
              </a:rPr>
              <a:t>Importance of Teaching </a:t>
            </a:r>
            <a:endParaRPr lang="en-GB" sz="1400">
              <a:solidFill>
                <a:srgbClr val="080808"/>
              </a:solidFill>
              <a:effectLst/>
            </a:endParaRPr>
          </a:p>
        </c:rich>
      </c:tx>
      <c:layout>
        <c:manualLayout>
          <c:xMode val="edge"/>
          <c:yMode val="edge"/>
          <c:x val="0.32885043094151573"/>
          <c:y val="1.413733324625824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3"/>
          <c:order val="0"/>
          <c:tx>
            <c:strRef>
              <c:f>'Measurement All'!$A$109</c:f>
              <c:strCache>
                <c:ptCount val="1"/>
                <c:pt idx="0">
                  <c:v>Compulsory</c:v>
                </c:pt>
              </c:strCache>
            </c:strRef>
          </c:tx>
          <c:spPr>
            <a:solidFill>
              <a:srgbClr val="00B050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All'!$B$109:$W$109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7.1428571428571423</c:v>
                </c:pt>
                <c:pt idx="3">
                  <c:v>7.6923076923076925</c:v>
                </c:pt>
                <c:pt idx="4">
                  <c:v>8.3333333333333321</c:v>
                </c:pt>
                <c:pt idx="5">
                  <c:v>8.3333333333333321</c:v>
                </c:pt>
                <c:pt idx="6">
                  <c:v>13.333333333333334</c:v>
                </c:pt>
                <c:pt idx="7">
                  <c:v>14.285714285714285</c:v>
                </c:pt>
                <c:pt idx="8">
                  <c:v>15.384615384615385</c:v>
                </c:pt>
                <c:pt idx="9">
                  <c:v>21.428571428571427</c:v>
                </c:pt>
                <c:pt idx="10">
                  <c:v>21.428571428571427</c:v>
                </c:pt>
                <c:pt idx="11">
                  <c:v>23.076923076923077</c:v>
                </c:pt>
                <c:pt idx="12">
                  <c:v>23.076923076923077</c:v>
                </c:pt>
                <c:pt idx="13">
                  <c:v>23.076923076923077</c:v>
                </c:pt>
                <c:pt idx="14">
                  <c:v>26.666666666666668</c:v>
                </c:pt>
                <c:pt idx="15">
                  <c:v>33.333333333333329</c:v>
                </c:pt>
                <c:pt idx="16">
                  <c:v>38.461538461538467</c:v>
                </c:pt>
                <c:pt idx="17">
                  <c:v>40</c:v>
                </c:pt>
                <c:pt idx="18">
                  <c:v>41.666666666666671</c:v>
                </c:pt>
                <c:pt idx="19">
                  <c:v>42.857142857142854</c:v>
                </c:pt>
                <c:pt idx="20">
                  <c:v>46.153846153846153</c:v>
                </c:pt>
                <c:pt idx="2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C7-4EF7-BE17-EE747395E188}"/>
            </c:ext>
          </c:extLst>
        </c:ser>
        <c:ser>
          <c:idx val="2"/>
          <c:order val="1"/>
          <c:tx>
            <c:strRef>
              <c:f>'Measurement All'!$A$110</c:f>
              <c:strCache>
                <c:ptCount val="1"/>
                <c:pt idx="0">
                  <c:v>Optional</c:v>
                </c:pt>
              </c:strCache>
            </c:strRef>
          </c:tx>
          <c:spPr>
            <a:solidFill>
              <a:srgbClr val="005F36">
                <a:lumMod val="50000"/>
                <a:lumOff val="50000"/>
              </a:srgbClr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All'!$B$110:$W$110</c:f>
              <c:numCache>
                <c:formatCode>General</c:formatCode>
                <c:ptCount val="22"/>
                <c:pt idx="0">
                  <c:v>100</c:v>
                </c:pt>
                <c:pt idx="1">
                  <c:v>100</c:v>
                </c:pt>
                <c:pt idx="2">
                  <c:v>92.857142857142861</c:v>
                </c:pt>
                <c:pt idx="3">
                  <c:v>92.307692307692307</c:v>
                </c:pt>
                <c:pt idx="4">
                  <c:v>91.666666666666657</c:v>
                </c:pt>
                <c:pt idx="5">
                  <c:v>91.666666666666657</c:v>
                </c:pt>
                <c:pt idx="6">
                  <c:v>86.666666666666671</c:v>
                </c:pt>
                <c:pt idx="7">
                  <c:v>85.714285714285708</c:v>
                </c:pt>
                <c:pt idx="8">
                  <c:v>84.615384615384613</c:v>
                </c:pt>
                <c:pt idx="9">
                  <c:v>78.571428571428569</c:v>
                </c:pt>
                <c:pt idx="10">
                  <c:v>78.571428571428569</c:v>
                </c:pt>
                <c:pt idx="11">
                  <c:v>76.923076923076934</c:v>
                </c:pt>
                <c:pt idx="12">
                  <c:v>76.923076923076934</c:v>
                </c:pt>
                <c:pt idx="13">
                  <c:v>76.923076923076934</c:v>
                </c:pt>
                <c:pt idx="14">
                  <c:v>73.333333333333329</c:v>
                </c:pt>
                <c:pt idx="15">
                  <c:v>66.666666666666657</c:v>
                </c:pt>
                <c:pt idx="16">
                  <c:v>61.53846153846154</c:v>
                </c:pt>
                <c:pt idx="17">
                  <c:v>60</c:v>
                </c:pt>
                <c:pt idx="18">
                  <c:v>58.333333333333336</c:v>
                </c:pt>
                <c:pt idx="19">
                  <c:v>57.142857142857139</c:v>
                </c:pt>
                <c:pt idx="20">
                  <c:v>53.846153846153847</c:v>
                </c:pt>
                <c:pt idx="2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C7-4EF7-BE17-EE747395E1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4"/>
                <c:order val="2"/>
                <c:tx>
                  <c:strRef>
                    <c:extLst>
                      <c:ext uri="{02D57815-91ED-43cb-92C2-25804820EDAC}">
                        <c15:formulaRef>
                          <c15:sqref>'Measurement All'!$A$111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bg2"/>
                  </a:solidFill>
                  <a:ln w="12700">
                    <a:solidFill>
                      <a:sysClr val="windowText" lastClr="000000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All'!$B$96:$W$96</c15:sqref>
                        </c15:formulaRef>
                      </c:ext>
                    </c:extLst>
                    <c:strCache>
                      <c:ptCount val="22"/>
                      <c:pt idx="0">
                        <c:v>ESR spectroscopy</c:v>
                      </c:pt>
                      <c:pt idx="1">
                        <c:v>Atomic force microscopy</c:v>
                      </c:pt>
                      <c:pt idx="2">
                        <c:v>Use and care of optics</c:v>
                      </c:pt>
                      <c:pt idx="3">
                        <c:v>Analysis of powder X-ray diffraction data, including search/match and Rietveld methods</c:v>
                      </c:pt>
                      <c:pt idx="4">
                        <c:v>Stopped flow kinetics measurements</c:v>
                      </c:pt>
                      <c:pt idx="5">
                        <c:v>Atomic spectroscopy</c:v>
                      </c:pt>
                      <c:pt idx="6">
                        <c:v>Bomb calorimetry</c:v>
                      </c:pt>
                      <c:pt idx="7">
                        <c:v>Thermal analysis (Differential scanning calorimetry)</c:v>
                      </c:pt>
                      <c:pt idx="8">
                        <c:v>Optical microscopy</c:v>
                      </c:pt>
                      <c:pt idx="9">
                        <c:v>Raman spectroscopy</c:v>
                      </c:pt>
                      <c:pt idx="10">
                        <c:v>Solution calorimetry</c:v>
                      </c:pt>
                      <c:pt idx="11">
                        <c:v>Gravimetric analysis</c:v>
                      </c:pt>
                      <c:pt idx="12">
                        <c:v>Qualitative techniques for inorganic analysis</c:v>
                      </c:pt>
                      <c:pt idx="13">
                        <c:v>Use of magnetic balance</c:v>
                      </c:pt>
                      <c:pt idx="14">
                        <c:v>Polarimetry</c:v>
                      </c:pt>
                      <c:pt idx="15">
                        <c:v>Powder X-ray diffraction</c:v>
                      </c:pt>
                      <c:pt idx="16">
                        <c:v>Be able to use crystal structure parameters</c:v>
                      </c:pt>
                      <c:pt idx="17">
                        <c:v>Safe use of gas cylinders and pressure regulators</c:v>
                      </c:pt>
                      <c:pt idx="18">
                        <c:v>Conductivity measurements</c:v>
                      </c:pt>
                      <c:pt idx="19">
                        <c:v>Fluorimetry</c:v>
                      </c:pt>
                      <c:pt idx="20">
                        <c:v>Enzyme assays and kinetics measurements</c:v>
                      </c:pt>
                      <c:pt idx="21">
                        <c:v>Pressure measurements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All'!$B$111:$W$111</c15:sqref>
                        </c15:formulaRef>
                      </c:ext>
                    </c:extLst>
                    <c:numCache>
                      <c:formatCode>General</c:formatCode>
                      <c:ptCount val="2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9CC7-4EF7-BE17-EE747395E188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rgbClr val="080808"/>
                </a:solidFill>
              </a:rPr>
              <a:t>Year First Introduced</a:t>
            </a:r>
          </a:p>
        </c:rich>
      </c:tx>
      <c:layout>
        <c:manualLayout>
          <c:xMode val="edge"/>
          <c:yMode val="edge"/>
          <c:x val="0.27244210605592417"/>
          <c:y val="1.411255372771438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2"/>
          <c:order val="0"/>
          <c:tx>
            <c:strRef>
              <c:f>'Measurement All'!$A$98</c:f>
              <c:strCache>
                <c:ptCount val="1"/>
                <c:pt idx="0">
                  <c:v>1st Year</c:v>
                </c:pt>
              </c:strCache>
            </c:strRef>
          </c:tx>
          <c:spPr>
            <a:solidFill>
              <a:srgbClr val="48A8EA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All'!$B$98:$W$98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8.3333333333333321</c:v>
                </c:pt>
                <c:pt idx="3">
                  <c:v>0</c:v>
                </c:pt>
                <c:pt idx="4">
                  <c:v>9.0909090909090917</c:v>
                </c:pt>
                <c:pt idx="5">
                  <c:v>16.666666666666664</c:v>
                </c:pt>
                <c:pt idx="6">
                  <c:v>15.384615384615385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38.461538461538467</c:v>
                </c:pt>
                <c:pt idx="11">
                  <c:v>30.76923076923077</c:v>
                </c:pt>
                <c:pt idx="12">
                  <c:v>53.846153846153847</c:v>
                </c:pt>
                <c:pt idx="13">
                  <c:v>16.666666666666664</c:v>
                </c:pt>
                <c:pt idx="14">
                  <c:v>7.6923076923076925</c:v>
                </c:pt>
                <c:pt idx="15">
                  <c:v>7.6923076923076925</c:v>
                </c:pt>
                <c:pt idx="16">
                  <c:v>8.3333333333333321</c:v>
                </c:pt>
                <c:pt idx="17">
                  <c:v>7.6923076923076925</c:v>
                </c:pt>
                <c:pt idx="18">
                  <c:v>61.53846153846154</c:v>
                </c:pt>
                <c:pt idx="19">
                  <c:v>0</c:v>
                </c:pt>
                <c:pt idx="20">
                  <c:v>33.333333333333329</c:v>
                </c:pt>
                <c:pt idx="21">
                  <c:v>8.3333333333333321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9D-4BF7-A2D9-97FE05129CE4}"/>
            </c:ext>
          </c:extLst>
        </c:ser>
        <c:ser>
          <c:idx val="3"/>
          <c:order val="1"/>
          <c:tx>
            <c:strRef>
              <c:f>'Measurement All'!$A$99</c:f>
              <c:strCache>
                <c:ptCount val="1"/>
                <c:pt idx="0">
                  <c:v>2nd Year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All'!$B$99:$W$99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27.27272727272727</c:v>
                </c:pt>
                <c:pt idx="4">
                  <c:v>18.181818181818183</c:v>
                </c:pt>
                <c:pt idx="5">
                  <c:v>25</c:v>
                </c:pt>
                <c:pt idx="6">
                  <c:v>15.384615384615385</c:v>
                </c:pt>
                <c:pt idx="7">
                  <c:v>23.076923076923077</c:v>
                </c:pt>
                <c:pt idx="8">
                  <c:v>8.3333333333333321</c:v>
                </c:pt>
                <c:pt idx="9">
                  <c:v>30.76923076923077</c:v>
                </c:pt>
                <c:pt idx="10">
                  <c:v>30.76923076923077</c:v>
                </c:pt>
                <c:pt idx="11">
                  <c:v>15.384615384615385</c:v>
                </c:pt>
                <c:pt idx="12">
                  <c:v>7.6923076923076925</c:v>
                </c:pt>
                <c:pt idx="13">
                  <c:v>41.666666666666671</c:v>
                </c:pt>
                <c:pt idx="14">
                  <c:v>15.384615384615385</c:v>
                </c:pt>
                <c:pt idx="15">
                  <c:v>15.384615384615385</c:v>
                </c:pt>
                <c:pt idx="16">
                  <c:v>58.333333333333336</c:v>
                </c:pt>
                <c:pt idx="17">
                  <c:v>0</c:v>
                </c:pt>
                <c:pt idx="18">
                  <c:v>15.384615384615385</c:v>
                </c:pt>
                <c:pt idx="19">
                  <c:v>33.333333333333329</c:v>
                </c:pt>
                <c:pt idx="20">
                  <c:v>33.333333333333329</c:v>
                </c:pt>
                <c:pt idx="21">
                  <c:v>33.333333333333329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89D-4BF7-A2D9-97FE05129CE4}"/>
            </c:ext>
          </c:extLst>
        </c:ser>
        <c:ser>
          <c:idx val="0"/>
          <c:order val="2"/>
          <c:tx>
            <c:strRef>
              <c:f>'Measurement All'!$A$100</c:f>
              <c:strCache>
                <c:ptCount val="1"/>
                <c:pt idx="0">
                  <c:v>3rd Year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All'!$B$100:$W$100</c:f>
              <c:numCache>
                <c:formatCode>General</c:formatCode>
                <c:ptCount val="22"/>
                <c:pt idx="0">
                  <c:v>25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16.666666666666664</c:v>
                </c:pt>
                <c:pt idx="9">
                  <c:v>7.6923076923076925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7.6923076923076925</c:v>
                </c:pt>
                <c:pt idx="15">
                  <c:v>15.384615384615385</c:v>
                </c:pt>
                <c:pt idx="16">
                  <c:v>8.3333333333333321</c:v>
                </c:pt>
                <c:pt idx="17">
                  <c:v>23.076923076923077</c:v>
                </c:pt>
                <c:pt idx="18">
                  <c:v>7.6923076923076925</c:v>
                </c:pt>
                <c:pt idx="19">
                  <c:v>16.666666666666664</c:v>
                </c:pt>
                <c:pt idx="20">
                  <c:v>8.3333333333333321</c:v>
                </c:pt>
                <c:pt idx="21">
                  <c:v>16.666666666666664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89D-4BF7-A2D9-97FE05129CE4}"/>
            </c:ext>
          </c:extLst>
        </c:ser>
        <c:ser>
          <c:idx val="5"/>
          <c:order val="3"/>
          <c:tx>
            <c:strRef>
              <c:f>'Measurement All'!$A$101</c:f>
              <c:strCache>
                <c:ptCount val="1"/>
                <c:pt idx="0">
                  <c:v>4th Year</c:v>
                </c:pt>
              </c:strCache>
            </c:strRef>
          </c:tx>
          <c:spPr>
            <a:solidFill>
              <a:srgbClr val="E7E6E6">
                <a:lumMod val="50000"/>
              </a:srgbClr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All'!$B$101:$W$101</c:f>
              <c:numCache>
                <c:formatCode>General</c:formatCode>
                <c:ptCount val="22"/>
                <c:pt idx="0">
                  <c:v>0</c:v>
                </c:pt>
                <c:pt idx="1">
                  <c:v>25</c:v>
                </c:pt>
                <c:pt idx="2">
                  <c:v>8.3333333333333321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89D-4BF7-A2D9-97FE05129CE4}"/>
            </c:ext>
          </c:extLst>
        </c:ser>
        <c:ser>
          <c:idx val="4"/>
          <c:order val="5"/>
          <c:tx>
            <c:strRef>
              <c:f>'Measurement All'!$A$97</c:f>
              <c:strCache>
                <c:ptCount val="1"/>
                <c:pt idx="0">
                  <c:v>Not taught</c:v>
                </c:pt>
              </c:strCache>
            </c:strRef>
          </c:tx>
          <c:spPr>
            <a:solidFill>
              <a:srgbClr val="9FA8B1">
                <a:lumMod val="20000"/>
                <a:lumOff val="80000"/>
              </a:srgbClr>
            </a:solidFill>
            <a:ln>
              <a:noFill/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All'!$B$97:$W$97</c:f>
              <c:numCache>
                <c:formatCode>General</c:formatCode>
                <c:ptCount val="22"/>
                <c:pt idx="0">
                  <c:v>75</c:v>
                </c:pt>
                <c:pt idx="1">
                  <c:v>75</c:v>
                </c:pt>
                <c:pt idx="2">
                  <c:v>83.333333333333343</c:v>
                </c:pt>
                <c:pt idx="3">
                  <c:v>72.727272727272734</c:v>
                </c:pt>
                <c:pt idx="4">
                  <c:v>72.727272727272734</c:v>
                </c:pt>
                <c:pt idx="5">
                  <c:v>58.333333333333336</c:v>
                </c:pt>
                <c:pt idx="6">
                  <c:v>69.230769230769226</c:v>
                </c:pt>
                <c:pt idx="7">
                  <c:v>76.923076923076934</c:v>
                </c:pt>
                <c:pt idx="8">
                  <c:v>75</c:v>
                </c:pt>
                <c:pt idx="9">
                  <c:v>61.53846153846154</c:v>
                </c:pt>
                <c:pt idx="10">
                  <c:v>30.76923076923077</c:v>
                </c:pt>
                <c:pt idx="11">
                  <c:v>53.846153846153847</c:v>
                </c:pt>
                <c:pt idx="12">
                  <c:v>38.461538461538467</c:v>
                </c:pt>
                <c:pt idx="13">
                  <c:v>41.666666666666671</c:v>
                </c:pt>
                <c:pt idx="14">
                  <c:v>69.230769230769226</c:v>
                </c:pt>
                <c:pt idx="15">
                  <c:v>61.53846153846154</c:v>
                </c:pt>
                <c:pt idx="16">
                  <c:v>25</c:v>
                </c:pt>
                <c:pt idx="17">
                  <c:v>69.230769230769226</c:v>
                </c:pt>
                <c:pt idx="18">
                  <c:v>15.384615384615385</c:v>
                </c:pt>
                <c:pt idx="19">
                  <c:v>50</c:v>
                </c:pt>
                <c:pt idx="20">
                  <c:v>25</c:v>
                </c:pt>
                <c:pt idx="21">
                  <c:v>41.666666666666671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189D-4BF7-A2D9-97FE05129C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1"/>
                <c:order val="4"/>
                <c:tx>
                  <c:strRef>
                    <c:extLst>
                      <c:ext uri="{02D57815-91ED-43cb-92C2-25804820EDAC}">
                        <c15:formulaRef>
                          <c15:sqref>'Measurement All'!$A$102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All'!$B$96:$W$96</c15:sqref>
                        </c15:formulaRef>
                      </c:ext>
                    </c:extLst>
                    <c:strCache>
                      <c:ptCount val="22"/>
                      <c:pt idx="0">
                        <c:v>ESR spectroscopy</c:v>
                      </c:pt>
                      <c:pt idx="1">
                        <c:v>Atomic force microscopy</c:v>
                      </c:pt>
                      <c:pt idx="2">
                        <c:v>Use and care of optics</c:v>
                      </c:pt>
                      <c:pt idx="3">
                        <c:v>Analysis of powder X-ray diffraction data, including search/match and Rietveld methods</c:v>
                      </c:pt>
                      <c:pt idx="4">
                        <c:v>Stopped flow kinetics measurements</c:v>
                      </c:pt>
                      <c:pt idx="5">
                        <c:v>Atomic spectroscopy</c:v>
                      </c:pt>
                      <c:pt idx="6">
                        <c:v>Bomb calorimetry</c:v>
                      </c:pt>
                      <c:pt idx="7">
                        <c:v>Thermal analysis (Differential scanning calorimetry)</c:v>
                      </c:pt>
                      <c:pt idx="8">
                        <c:v>Optical microscopy</c:v>
                      </c:pt>
                      <c:pt idx="9">
                        <c:v>Raman spectroscopy</c:v>
                      </c:pt>
                      <c:pt idx="10">
                        <c:v>Solution calorimetry</c:v>
                      </c:pt>
                      <c:pt idx="11">
                        <c:v>Gravimetric analysis</c:v>
                      </c:pt>
                      <c:pt idx="12">
                        <c:v>Qualitative techniques for inorganic analysis</c:v>
                      </c:pt>
                      <c:pt idx="13">
                        <c:v>Use of magnetic balance</c:v>
                      </c:pt>
                      <c:pt idx="14">
                        <c:v>Polarimetry</c:v>
                      </c:pt>
                      <c:pt idx="15">
                        <c:v>Powder X-ray diffraction</c:v>
                      </c:pt>
                      <c:pt idx="16">
                        <c:v>Be able to use crystal structure parameters</c:v>
                      </c:pt>
                      <c:pt idx="17">
                        <c:v>Safe use of gas cylinders and pressure regulators</c:v>
                      </c:pt>
                      <c:pt idx="18">
                        <c:v>Conductivity measurements</c:v>
                      </c:pt>
                      <c:pt idx="19">
                        <c:v>Fluorimetry</c:v>
                      </c:pt>
                      <c:pt idx="20">
                        <c:v>Enzyme assays and kinetics measurements</c:v>
                      </c:pt>
                      <c:pt idx="21">
                        <c:v>Pressure measurements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All'!$B$102:$W$102</c15:sqref>
                        </c15:formulaRef>
                      </c:ext>
                    </c:extLst>
                    <c:numCache>
                      <c:formatCode>General</c:formatCode>
                      <c:ptCount val="2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4-189D-4BF7-A2D9-97FE05129CE4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05"/>
          <c:y val="0.94548105722242659"/>
          <c:w val="0.9"/>
          <c:h val="4.021896604787677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sz="1400" b="0" i="0" baseline="0">
                <a:solidFill>
                  <a:srgbClr val="080808"/>
                </a:solidFill>
                <a:effectLst/>
              </a:rPr>
              <a:t>How Frequently is the Skill Encountered?</a:t>
            </a:r>
            <a:endParaRPr lang="en-GB" sz="1400">
              <a:solidFill>
                <a:srgbClr val="080808"/>
              </a:solidFill>
              <a:effectLst/>
            </a:endParaRPr>
          </a:p>
        </c:rich>
      </c:tx>
      <c:layout>
        <c:manualLayout>
          <c:xMode val="edge"/>
          <c:yMode val="edge"/>
          <c:x val="0.23096522395282124"/>
          <c:y val="1.40808685345807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3"/>
          <c:order val="0"/>
          <c:tx>
            <c:strRef>
              <c:f>'Measurement All'!$A$104</c:f>
              <c:strCache>
                <c:ptCount val="1"/>
                <c:pt idx="0">
                  <c:v>Multiple times</c:v>
                </c:pt>
              </c:strCache>
            </c:strRef>
          </c:tx>
          <c:spPr>
            <a:solidFill>
              <a:srgbClr val="6161FF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All'!$B$96:$AR$96</c:f>
              <c:strCache>
                <c:ptCount val="43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  <c:pt idx="22">
                  <c:v>Be able to identify point groups</c:v>
                </c:pt>
                <c:pt idx="23">
                  <c:v>Photometric kinetics measurements and flash photolysis</c:v>
                </c:pt>
                <c:pt idx="24">
                  <c:v>Electrochemical tech., incl. preparation of electrodes</c:v>
                </c:pt>
                <c:pt idx="25">
                  <c:v>Use and maintenance of vacuum pumps</c:v>
                </c:pt>
                <c:pt idx="26">
                  <c:v>Cyclic voltammetry</c:v>
                </c:pt>
                <c:pt idx="27">
                  <c:v>Use of vacuum lines</c:v>
                </c:pt>
                <c:pt idx="28">
                  <c:v>Titrations (acid-base, complexometric, redox, ppt) (what kind of titrations are people doing?)</c:v>
                </c:pt>
                <c:pt idx="29">
                  <c:v>Apply appropriate statistical analysis</c:v>
                </c:pt>
                <c:pt idx="30">
                  <c:v>Graph plotting and curve fitting</c:v>
                </c:pt>
                <c:pt idx="31">
                  <c:v>High pressure liquid chromatography</c:v>
                </c:pt>
                <c:pt idx="32">
                  <c:v>Gas chromatography/mass spectrometry</c:v>
                </c:pt>
                <c:pt idx="33">
                  <c:v>NMR spectroscopy (including multinuclear, and solid state)</c:v>
                </c:pt>
                <c:pt idx="34">
                  <c:v>Mass spectrometry</c:v>
                </c:pt>
                <c:pt idx="35">
                  <c:v>Analysis of NMR data</c:v>
                </c:pt>
                <c:pt idx="36">
                  <c:v>Infrared spectroscopy</c:v>
                </c:pt>
                <c:pt idx="37">
                  <c:v>UV-visible spectroscopy</c:v>
                </c:pt>
                <c:pt idx="38">
                  <c:v>Analysis of IR and UV/vis spectra</c:v>
                </c:pt>
                <c:pt idx="39">
                  <c:v>Preparation of molar, volume percent, and mass/volume solutions</c:v>
                </c:pt>
                <c:pt idx="40">
                  <c:v>Proper dilution of solutions</c:v>
                </c:pt>
                <c:pt idx="41">
                  <c:v>Methods for solution filtration</c:v>
                </c:pt>
                <c:pt idx="42">
                  <c:v>Calculate and report measurement uncertainties</c:v>
                </c:pt>
              </c:strCache>
            </c:strRef>
          </c:cat>
          <c:val>
            <c:numRef>
              <c:f>'Measurement All'!$B$104:$W$104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16.666666666666664</c:v>
                </c:pt>
                <c:pt idx="4">
                  <c:v>0</c:v>
                </c:pt>
                <c:pt idx="5">
                  <c:v>16.666666666666664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15.384615384615385</c:v>
                </c:pt>
                <c:pt idx="13">
                  <c:v>8.3333333333333321</c:v>
                </c:pt>
                <c:pt idx="14">
                  <c:v>7.6923076923076925</c:v>
                </c:pt>
                <c:pt idx="15">
                  <c:v>16.666666666666664</c:v>
                </c:pt>
                <c:pt idx="16">
                  <c:v>8.3333333333333321</c:v>
                </c:pt>
                <c:pt idx="17">
                  <c:v>0</c:v>
                </c:pt>
                <c:pt idx="18">
                  <c:v>15.384615384615385</c:v>
                </c:pt>
                <c:pt idx="19">
                  <c:v>0</c:v>
                </c:pt>
                <c:pt idx="20">
                  <c:v>33.333333333333329</c:v>
                </c:pt>
                <c:pt idx="21">
                  <c:v>8.3333333333333321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82-4231-AA19-1676160E0D85}"/>
            </c:ext>
          </c:extLst>
        </c:ser>
        <c:ser>
          <c:idx val="2"/>
          <c:order val="1"/>
          <c:tx>
            <c:strRef>
              <c:f>'Measurement All'!$A$105</c:f>
              <c:strCache>
                <c:ptCount val="1"/>
                <c:pt idx="0">
                  <c:v>Once or twice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All'!$B$96:$AR$96</c:f>
              <c:strCache>
                <c:ptCount val="43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  <c:pt idx="22">
                  <c:v>Be able to identify point groups</c:v>
                </c:pt>
                <c:pt idx="23">
                  <c:v>Photometric kinetics measurements and flash photolysis</c:v>
                </c:pt>
                <c:pt idx="24">
                  <c:v>Electrochemical tech., incl. preparation of electrodes</c:v>
                </c:pt>
                <c:pt idx="25">
                  <c:v>Use and maintenance of vacuum pumps</c:v>
                </c:pt>
                <c:pt idx="26">
                  <c:v>Cyclic voltammetry</c:v>
                </c:pt>
                <c:pt idx="27">
                  <c:v>Use of vacuum lines</c:v>
                </c:pt>
                <c:pt idx="28">
                  <c:v>Titrations (acid-base, complexometric, redox, ppt) (what kind of titrations are people doing?)</c:v>
                </c:pt>
                <c:pt idx="29">
                  <c:v>Apply appropriate statistical analysis</c:v>
                </c:pt>
                <c:pt idx="30">
                  <c:v>Graph plotting and curve fitting</c:v>
                </c:pt>
                <c:pt idx="31">
                  <c:v>High pressure liquid chromatography</c:v>
                </c:pt>
                <c:pt idx="32">
                  <c:v>Gas chromatography/mass spectrometry</c:v>
                </c:pt>
                <c:pt idx="33">
                  <c:v>NMR spectroscopy (including multinuclear, and solid state)</c:v>
                </c:pt>
                <c:pt idx="34">
                  <c:v>Mass spectrometry</c:v>
                </c:pt>
                <c:pt idx="35">
                  <c:v>Analysis of NMR data</c:v>
                </c:pt>
                <c:pt idx="36">
                  <c:v>Infrared spectroscopy</c:v>
                </c:pt>
                <c:pt idx="37">
                  <c:v>UV-visible spectroscopy</c:v>
                </c:pt>
                <c:pt idx="38">
                  <c:v>Analysis of IR and UV/vis spectra</c:v>
                </c:pt>
                <c:pt idx="39">
                  <c:v>Preparation of molar, volume percent, and mass/volume solutions</c:v>
                </c:pt>
                <c:pt idx="40">
                  <c:v>Proper dilution of solutions</c:v>
                </c:pt>
                <c:pt idx="41">
                  <c:v>Methods for solution filtration</c:v>
                </c:pt>
                <c:pt idx="42">
                  <c:v>Calculate and report measurement uncertainties</c:v>
                </c:pt>
              </c:strCache>
            </c:strRef>
          </c:cat>
          <c:val>
            <c:numRef>
              <c:f>'Measurement All'!$B$105:$W$105</c:f>
              <c:numCache>
                <c:formatCode>General</c:formatCode>
                <c:ptCount val="22"/>
                <c:pt idx="0">
                  <c:v>25</c:v>
                </c:pt>
                <c:pt idx="1">
                  <c:v>25</c:v>
                </c:pt>
                <c:pt idx="2">
                  <c:v>16.666666666666664</c:v>
                </c:pt>
                <c:pt idx="3">
                  <c:v>16.666666666666664</c:v>
                </c:pt>
                <c:pt idx="4">
                  <c:v>27.27272727272727</c:v>
                </c:pt>
                <c:pt idx="5">
                  <c:v>25</c:v>
                </c:pt>
                <c:pt idx="6">
                  <c:v>30.76923076923077</c:v>
                </c:pt>
                <c:pt idx="7">
                  <c:v>23.076923076923077</c:v>
                </c:pt>
                <c:pt idx="8">
                  <c:v>25</c:v>
                </c:pt>
                <c:pt idx="9">
                  <c:v>38.461538461538467</c:v>
                </c:pt>
                <c:pt idx="10">
                  <c:v>66.666666666666657</c:v>
                </c:pt>
                <c:pt idx="11">
                  <c:v>53.846153846153847</c:v>
                </c:pt>
                <c:pt idx="12">
                  <c:v>46.153846153846153</c:v>
                </c:pt>
                <c:pt idx="13">
                  <c:v>50</c:v>
                </c:pt>
                <c:pt idx="14">
                  <c:v>23.076923076923077</c:v>
                </c:pt>
                <c:pt idx="15">
                  <c:v>16.666666666666664</c:v>
                </c:pt>
                <c:pt idx="16">
                  <c:v>66.666666666666657</c:v>
                </c:pt>
                <c:pt idx="17">
                  <c:v>30.76923076923077</c:v>
                </c:pt>
                <c:pt idx="18">
                  <c:v>69.230769230769226</c:v>
                </c:pt>
                <c:pt idx="19">
                  <c:v>58.333333333333336</c:v>
                </c:pt>
                <c:pt idx="20">
                  <c:v>41.666666666666671</c:v>
                </c:pt>
                <c:pt idx="2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982-4231-AA19-1676160E0D85}"/>
            </c:ext>
          </c:extLst>
        </c:ser>
        <c:ser>
          <c:idx val="1"/>
          <c:order val="2"/>
          <c:tx>
            <c:strRef>
              <c:f>'Measurement All'!$A$106</c:f>
              <c:strCache>
                <c:ptCount val="1"/>
                <c:pt idx="0">
                  <c:v>Never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All'!$B$96:$AR$96</c:f>
              <c:strCache>
                <c:ptCount val="43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  <c:pt idx="22">
                  <c:v>Be able to identify point groups</c:v>
                </c:pt>
                <c:pt idx="23">
                  <c:v>Photometric kinetics measurements and flash photolysis</c:v>
                </c:pt>
                <c:pt idx="24">
                  <c:v>Electrochemical tech., incl. preparation of electrodes</c:v>
                </c:pt>
                <c:pt idx="25">
                  <c:v>Use and maintenance of vacuum pumps</c:v>
                </c:pt>
                <c:pt idx="26">
                  <c:v>Cyclic voltammetry</c:v>
                </c:pt>
                <c:pt idx="27">
                  <c:v>Use of vacuum lines</c:v>
                </c:pt>
                <c:pt idx="28">
                  <c:v>Titrations (acid-base, complexometric, redox, ppt) (what kind of titrations are people doing?)</c:v>
                </c:pt>
                <c:pt idx="29">
                  <c:v>Apply appropriate statistical analysis</c:v>
                </c:pt>
                <c:pt idx="30">
                  <c:v>Graph plotting and curve fitting</c:v>
                </c:pt>
                <c:pt idx="31">
                  <c:v>High pressure liquid chromatography</c:v>
                </c:pt>
                <c:pt idx="32">
                  <c:v>Gas chromatography/mass spectrometry</c:v>
                </c:pt>
                <c:pt idx="33">
                  <c:v>NMR spectroscopy (including multinuclear, and solid state)</c:v>
                </c:pt>
                <c:pt idx="34">
                  <c:v>Mass spectrometry</c:v>
                </c:pt>
                <c:pt idx="35">
                  <c:v>Analysis of NMR data</c:v>
                </c:pt>
                <c:pt idx="36">
                  <c:v>Infrared spectroscopy</c:v>
                </c:pt>
                <c:pt idx="37">
                  <c:v>UV-visible spectroscopy</c:v>
                </c:pt>
                <c:pt idx="38">
                  <c:v>Analysis of IR and UV/vis spectra</c:v>
                </c:pt>
                <c:pt idx="39">
                  <c:v>Preparation of molar, volume percent, and mass/volume solutions</c:v>
                </c:pt>
                <c:pt idx="40">
                  <c:v>Proper dilution of solutions</c:v>
                </c:pt>
                <c:pt idx="41">
                  <c:v>Methods for solution filtration</c:v>
                </c:pt>
                <c:pt idx="42">
                  <c:v>Calculate and report measurement uncertainties</c:v>
                </c:pt>
              </c:strCache>
            </c:strRef>
          </c:cat>
          <c:val>
            <c:numRef>
              <c:f>'Measurement All'!$B$106:$W$106</c:f>
              <c:numCache>
                <c:formatCode>General</c:formatCode>
                <c:ptCount val="22"/>
                <c:pt idx="0">
                  <c:v>75</c:v>
                </c:pt>
                <c:pt idx="1">
                  <c:v>75</c:v>
                </c:pt>
                <c:pt idx="2">
                  <c:v>83.333333333333343</c:v>
                </c:pt>
                <c:pt idx="3">
                  <c:v>66.666666666666657</c:v>
                </c:pt>
                <c:pt idx="4">
                  <c:v>72.727272727272734</c:v>
                </c:pt>
                <c:pt idx="5">
                  <c:v>58.333333333333336</c:v>
                </c:pt>
                <c:pt idx="6">
                  <c:v>69.230769230769226</c:v>
                </c:pt>
                <c:pt idx="7">
                  <c:v>76.923076923076934</c:v>
                </c:pt>
                <c:pt idx="8">
                  <c:v>75</c:v>
                </c:pt>
                <c:pt idx="9">
                  <c:v>61.53846153846154</c:v>
                </c:pt>
                <c:pt idx="10">
                  <c:v>33.333333333333329</c:v>
                </c:pt>
                <c:pt idx="11">
                  <c:v>46.153846153846153</c:v>
                </c:pt>
                <c:pt idx="12">
                  <c:v>38.461538461538467</c:v>
                </c:pt>
                <c:pt idx="13">
                  <c:v>41.666666666666671</c:v>
                </c:pt>
                <c:pt idx="14">
                  <c:v>69.230769230769226</c:v>
                </c:pt>
                <c:pt idx="15">
                  <c:v>66.666666666666657</c:v>
                </c:pt>
                <c:pt idx="16">
                  <c:v>25</c:v>
                </c:pt>
                <c:pt idx="17">
                  <c:v>69.230769230769226</c:v>
                </c:pt>
                <c:pt idx="18">
                  <c:v>15.384615384615385</c:v>
                </c:pt>
                <c:pt idx="19">
                  <c:v>41.666666666666671</c:v>
                </c:pt>
                <c:pt idx="20">
                  <c:v>25</c:v>
                </c:pt>
                <c:pt idx="21">
                  <c:v>41.666666666666671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982-4231-AA19-1676160E0D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'Measurement All'!$A$107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bg2"/>
                  </a:solidFill>
                  <a:ln w="12700">
                    <a:solidFill>
                      <a:sysClr val="windowText" lastClr="000000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All'!$B$96:$AR$96</c15:sqref>
                        </c15:formulaRef>
                      </c:ext>
                    </c:extLst>
                    <c:strCache>
                      <c:ptCount val="43"/>
                      <c:pt idx="0">
                        <c:v>ESR spectroscopy</c:v>
                      </c:pt>
                      <c:pt idx="1">
                        <c:v>Atomic force microscopy</c:v>
                      </c:pt>
                      <c:pt idx="2">
                        <c:v>Use and care of optics</c:v>
                      </c:pt>
                      <c:pt idx="3">
                        <c:v>Analysis of powder X-ray diffraction data, including search/match and Rietveld methods</c:v>
                      </c:pt>
                      <c:pt idx="4">
                        <c:v>Stopped flow kinetics measurements</c:v>
                      </c:pt>
                      <c:pt idx="5">
                        <c:v>Atomic spectroscopy</c:v>
                      </c:pt>
                      <c:pt idx="6">
                        <c:v>Bomb calorimetry</c:v>
                      </c:pt>
                      <c:pt idx="7">
                        <c:v>Thermal analysis (Differential scanning calorimetry)</c:v>
                      </c:pt>
                      <c:pt idx="8">
                        <c:v>Optical microscopy</c:v>
                      </c:pt>
                      <c:pt idx="9">
                        <c:v>Raman spectroscopy</c:v>
                      </c:pt>
                      <c:pt idx="10">
                        <c:v>Solution calorimetry</c:v>
                      </c:pt>
                      <c:pt idx="11">
                        <c:v>Gravimetric analysis</c:v>
                      </c:pt>
                      <c:pt idx="12">
                        <c:v>Qualitative techniques for inorganic analysis</c:v>
                      </c:pt>
                      <c:pt idx="13">
                        <c:v>Use of magnetic balance</c:v>
                      </c:pt>
                      <c:pt idx="14">
                        <c:v>Polarimetry</c:v>
                      </c:pt>
                      <c:pt idx="15">
                        <c:v>Powder X-ray diffraction</c:v>
                      </c:pt>
                      <c:pt idx="16">
                        <c:v>Be able to use crystal structure parameters</c:v>
                      </c:pt>
                      <c:pt idx="17">
                        <c:v>Safe use of gas cylinders and pressure regulators</c:v>
                      </c:pt>
                      <c:pt idx="18">
                        <c:v>Conductivity measurements</c:v>
                      </c:pt>
                      <c:pt idx="19">
                        <c:v>Fluorimetry</c:v>
                      </c:pt>
                      <c:pt idx="20">
                        <c:v>Enzyme assays and kinetics measurements</c:v>
                      </c:pt>
                      <c:pt idx="21">
                        <c:v>Pressure measurements</c:v>
                      </c:pt>
                      <c:pt idx="22">
                        <c:v>Be able to identify point groups</c:v>
                      </c:pt>
                      <c:pt idx="23">
                        <c:v>Photometric kinetics measurements and flash photolysis</c:v>
                      </c:pt>
                      <c:pt idx="24">
                        <c:v>Electrochemical tech., incl. preparation of electrodes</c:v>
                      </c:pt>
                      <c:pt idx="25">
                        <c:v>Use and maintenance of vacuum pumps</c:v>
                      </c:pt>
                      <c:pt idx="26">
                        <c:v>Cyclic voltammetry</c:v>
                      </c:pt>
                      <c:pt idx="27">
                        <c:v>Use of vacuum lines</c:v>
                      </c:pt>
                      <c:pt idx="28">
                        <c:v>Titrations (acid-base, complexometric, redox, ppt) (what kind of titrations are people doing?)</c:v>
                      </c:pt>
                      <c:pt idx="29">
                        <c:v>Apply appropriate statistical analysis</c:v>
                      </c:pt>
                      <c:pt idx="30">
                        <c:v>Graph plotting and curve fitting</c:v>
                      </c:pt>
                      <c:pt idx="31">
                        <c:v>High pressure liquid chromatography</c:v>
                      </c:pt>
                      <c:pt idx="32">
                        <c:v>Gas chromatography/mass spectrometry</c:v>
                      </c:pt>
                      <c:pt idx="33">
                        <c:v>NMR spectroscopy (including multinuclear, and solid state)</c:v>
                      </c:pt>
                      <c:pt idx="34">
                        <c:v>Mass spectrometry</c:v>
                      </c:pt>
                      <c:pt idx="35">
                        <c:v>Analysis of NMR data</c:v>
                      </c:pt>
                      <c:pt idx="36">
                        <c:v>Infrared spectroscopy</c:v>
                      </c:pt>
                      <c:pt idx="37">
                        <c:v>UV-visible spectroscopy</c:v>
                      </c:pt>
                      <c:pt idx="38">
                        <c:v>Analysis of IR and UV/vis spectra</c:v>
                      </c:pt>
                      <c:pt idx="39">
                        <c:v>Preparation of molar, volume percent, and mass/volume solutions</c:v>
                      </c:pt>
                      <c:pt idx="40">
                        <c:v>Proper dilution of solutions</c:v>
                      </c:pt>
                      <c:pt idx="41">
                        <c:v>Methods for solution filtration</c:v>
                      </c:pt>
                      <c:pt idx="42">
                        <c:v>Calculate and report measurement uncertainties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All'!$B$107:$AR$107</c15:sqref>
                        </c15:formulaRef>
                      </c:ext>
                    </c:extLst>
                    <c:numCache>
                      <c:formatCode>General</c:formatCode>
                      <c:ptCount val="4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D982-4231-AA19-1676160E0D85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3"/>
          <c:order val="0"/>
          <c:spPr>
            <a:solidFill>
              <a:srgbClr val="3366FF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All'!$B$118:$W$118</c:f>
              <c:numCache>
                <c:formatCode>0%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0.33333333333333331</c:v>
                </c:pt>
                <c:pt idx="14">
                  <c:v>0.25</c:v>
                </c:pt>
                <c:pt idx="15">
                  <c:v>0.5</c:v>
                </c:pt>
                <c:pt idx="16">
                  <c:v>0.2</c:v>
                </c:pt>
                <c:pt idx="17">
                  <c:v>0.16666666666666666</c:v>
                </c:pt>
                <c:pt idx="18">
                  <c:v>0.2</c:v>
                </c:pt>
                <c:pt idx="19">
                  <c:v>0</c:v>
                </c:pt>
                <c:pt idx="20">
                  <c:v>0.66666666666666663</c:v>
                </c:pt>
                <c:pt idx="21">
                  <c:v>0.14285714285714285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09-45AE-9D50-E33ADC4E9E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/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sz="1400" b="0" i="0" baseline="0">
                <a:solidFill>
                  <a:srgbClr val="080808"/>
                </a:solidFill>
                <a:effectLst/>
              </a:rPr>
              <a:t>Importance of Teaching </a:t>
            </a:r>
            <a:endParaRPr lang="en-GB" sz="1400">
              <a:solidFill>
                <a:srgbClr val="080808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3"/>
          <c:order val="0"/>
          <c:tx>
            <c:strRef>
              <c:f>'Measurement All'!$A$109</c:f>
              <c:strCache>
                <c:ptCount val="1"/>
                <c:pt idx="0">
                  <c:v>Compulsory</c:v>
                </c:pt>
              </c:strCache>
            </c:strRef>
          </c:tx>
          <c:spPr>
            <a:solidFill>
              <a:srgbClr val="00B050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All'!$B$109:$W$109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7.1428571428571423</c:v>
                </c:pt>
                <c:pt idx="3">
                  <c:v>7.6923076923076925</c:v>
                </c:pt>
                <c:pt idx="4">
                  <c:v>8.3333333333333321</c:v>
                </c:pt>
                <c:pt idx="5">
                  <c:v>8.3333333333333321</c:v>
                </c:pt>
                <c:pt idx="6">
                  <c:v>13.333333333333334</c:v>
                </c:pt>
                <c:pt idx="7">
                  <c:v>14.285714285714285</c:v>
                </c:pt>
                <c:pt idx="8">
                  <c:v>15.384615384615385</c:v>
                </c:pt>
                <c:pt idx="9">
                  <c:v>21.428571428571427</c:v>
                </c:pt>
                <c:pt idx="10">
                  <c:v>21.428571428571427</c:v>
                </c:pt>
                <c:pt idx="11">
                  <c:v>23.076923076923077</c:v>
                </c:pt>
                <c:pt idx="12">
                  <c:v>23.076923076923077</c:v>
                </c:pt>
                <c:pt idx="13">
                  <c:v>23.076923076923077</c:v>
                </c:pt>
                <c:pt idx="14">
                  <c:v>26.666666666666668</c:v>
                </c:pt>
                <c:pt idx="15">
                  <c:v>33.333333333333329</c:v>
                </c:pt>
                <c:pt idx="16">
                  <c:v>38.461538461538467</c:v>
                </c:pt>
                <c:pt idx="17">
                  <c:v>40</c:v>
                </c:pt>
                <c:pt idx="18">
                  <c:v>41.666666666666671</c:v>
                </c:pt>
                <c:pt idx="19">
                  <c:v>42.857142857142854</c:v>
                </c:pt>
                <c:pt idx="20">
                  <c:v>46.153846153846153</c:v>
                </c:pt>
                <c:pt idx="2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5B6-415C-8FA0-A18AFE26BD9D}"/>
            </c:ext>
          </c:extLst>
        </c:ser>
        <c:ser>
          <c:idx val="2"/>
          <c:order val="1"/>
          <c:tx>
            <c:strRef>
              <c:f>'Measurement All'!$A$110</c:f>
              <c:strCache>
                <c:ptCount val="1"/>
                <c:pt idx="0">
                  <c:v>Optional</c:v>
                </c:pt>
              </c:strCache>
            </c:strRef>
          </c:tx>
          <c:spPr>
            <a:solidFill>
              <a:srgbClr val="005F36">
                <a:lumMod val="50000"/>
                <a:lumOff val="50000"/>
              </a:srgbClr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All'!$B$110:$W$110</c:f>
              <c:numCache>
                <c:formatCode>General</c:formatCode>
                <c:ptCount val="22"/>
                <c:pt idx="0">
                  <c:v>100</c:v>
                </c:pt>
                <c:pt idx="1">
                  <c:v>100</c:v>
                </c:pt>
                <c:pt idx="2">
                  <c:v>92.857142857142861</c:v>
                </c:pt>
                <c:pt idx="3">
                  <c:v>92.307692307692307</c:v>
                </c:pt>
                <c:pt idx="4">
                  <c:v>91.666666666666657</c:v>
                </c:pt>
                <c:pt idx="5">
                  <c:v>91.666666666666657</c:v>
                </c:pt>
                <c:pt idx="6">
                  <c:v>86.666666666666671</c:v>
                </c:pt>
                <c:pt idx="7">
                  <c:v>85.714285714285708</c:v>
                </c:pt>
                <c:pt idx="8">
                  <c:v>84.615384615384613</c:v>
                </c:pt>
                <c:pt idx="9">
                  <c:v>78.571428571428569</c:v>
                </c:pt>
                <c:pt idx="10">
                  <c:v>78.571428571428569</c:v>
                </c:pt>
                <c:pt idx="11">
                  <c:v>76.923076923076934</c:v>
                </c:pt>
                <c:pt idx="12">
                  <c:v>76.923076923076934</c:v>
                </c:pt>
                <c:pt idx="13">
                  <c:v>76.923076923076934</c:v>
                </c:pt>
                <c:pt idx="14">
                  <c:v>73.333333333333329</c:v>
                </c:pt>
                <c:pt idx="15">
                  <c:v>66.666666666666657</c:v>
                </c:pt>
                <c:pt idx="16">
                  <c:v>61.53846153846154</c:v>
                </c:pt>
                <c:pt idx="17">
                  <c:v>60</c:v>
                </c:pt>
                <c:pt idx="18">
                  <c:v>58.333333333333336</c:v>
                </c:pt>
                <c:pt idx="19">
                  <c:v>57.142857142857139</c:v>
                </c:pt>
                <c:pt idx="20">
                  <c:v>53.846153846153847</c:v>
                </c:pt>
                <c:pt idx="2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5B6-415C-8FA0-A18AFE26BD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4"/>
                <c:order val="2"/>
                <c:tx>
                  <c:strRef>
                    <c:extLst>
                      <c:ext uri="{02D57815-91ED-43cb-92C2-25804820EDAC}">
                        <c15:formulaRef>
                          <c15:sqref>'Measurement All'!$A$111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bg2"/>
                  </a:solidFill>
                  <a:ln w="12700">
                    <a:solidFill>
                      <a:sysClr val="windowText" lastClr="000000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All'!$B$96:$W$96</c15:sqref>
                        </c15:formulaRef>
                      </c:ext>
                    </c:extLst>
                    <c:strCache>
                      <c:ptCount val="22"/>
                      <c:pt idx="0">
                        <c:v>ESR spectroscopy</c:v>
                      </c:pt>
                      <c:pt idx="1">
                        <c:v>Atomic force microscopy</c:v>
                      </c:pt>
                      <c:pt idx="2">
                        <c:v>Use and care of optics</c:v>
                      </c:pt>
                      <c:pt idx="3">
                        <c:v>Analysis of powder X-ray diffraction data, including search/match and Rietveld methods</c:v>
                      </c:pt>
                      <c:pt idx="4">
                        <c:v>Stopped flow kinetics measurements</c:v>
                      </c:pt>
                      <c:pt idx="5">
                        <c:v>Atomic spectroscopy</c:v>
                      </c:pt>
                      <c:pt idx="6">
                        <c:v>Bomb calorimetry</c:v>
                      </c:pt>
                      <c:pt idx="7">
                        <c:v>Thermal analysis (Differential scanning calorimetry)</c:v>
                      </c:pt>
                      <c:pt idx="8">
                        <c:v>Optical microscopy</c:v>
                      </c:pt>
                      <c:pt idx="9">
                        <c:v>Raman spectroscopy</c:v>
                      </c:pt>
                      <c:pt idx="10">
                        <c:v>Solution calorimetry</c:v>
                      </c:pt>
                      <c:pt idx="11">
                        <c:v>Gravimetric analysis</c:v>
                      </c:pt>
                      <c:pt idx="12">
                        <c:v>Qualitative techniques for inorganic analysis</c:v>
                      </c:pt>
                      <c:pt idx="13">
                        <c:v>Use of magnetic balance</c:v>
                      </c:pt>
                      <c:pt idx="14">
                        <c:v>Polarimetry</c:v>
                      </c:pt>
                      <c:pt idx="15">
                        <c:v>Powder X-ray diffraction</c:v>
                      </c:pt>
                      <c:pt idx="16">
                        <c:v>Be able to use crystal structure parameters</c:v>
                      </c:pt>
                      <c:pt idx="17">
                        <c:v>Safe use of gas cylinders and pressure regulators</c:v>
                      </c:pt>
                      <c:pt idx="18">
                        <c:v>Conductivity measurements</c:v>
                      </c:pt>
                      <c:pt idx="19">
                        <c:v>Fluorimetry</c:v>
                      </c:pt>
                      <c:pt idx="20">
                        <c:v>Enzyme assays and kinetics measurements</c:v>
                      </c:pt>
                      <c:pt idx="21">
                        <c:v>Pressure measurements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All'!$B$111:$W$111</c15:sqref>
                        </c15:formulaRef>
                      </c:ext>
                    </c:extLst>
                    <c:numCache>
                      <c:formatCode>General</c:formatCode>
                      <c:ptCount val="2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85B6-415C-8FA0-A18AFE26BD9D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r>
              <a:rPr lang="en-GB" sz="1400" b="0" i="0" baseline="0" dirty="0">
                <a:solidFill>
                  <a:srgbClr val="080808"/>
                </a:solidFill>
                <a:effectLst/>
              </a:rPr>
              <a:t>How Frequently Encountered?</a:t>
            </a:r>
            <a:endParaRPr lang="en-GB" sz="1400" dirty="0">
              <a:solidFill>
                <a:srgbClr val="080808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3"/>
          <c:order val="0"/>
          <c:tx>
            <c:strRef>
              <c:f>'Measurement All'!$A$104</c:f>
              <c:strCache>
                <c:ptCount val="1"/>
                <c:pt idx="0">
                  <c:v>Multiple times</c:v>
                </c:pt>
              </c:strCache>
            </c:strRef>
          </c:tx>
          <c:spPr>
            <a:solidFill>
              <a:srgbClr val="6161FF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All'!$B$96:$AR$96</c:f>
              <c:strCache>
                <c:ptCount val="43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  <c:pt idx="22">
                  <c:v>Be able to identify point groups</c:v>
                </c:pt>
                <c:pt idx="23">
                  <c:v>Photometric kinetics measurements and flash photolysis</c:v>
                </c:pt>
                <c:pt idx="24">
                  <c:v>Electrochemical tech., incl. preparation of electrodes</c:v>
                </c:pt>
                <c:pt idx="25">
                  <c:v>Use and maintenance of vacuum pumps</c:v>
                </c:pt>
                <c:pt idx="26">
                  <c:v>Cyclic voltammetry</c:v>
                </c:pt>
                <c:pt idx="27">
                  <c:v>Use of vacuum lines</c:v>
                </c:pt>
                <c:pt idx="28">
                  <c:v>Titrations (acid-base, complexometric, redox, ppt) (what kind of titrations are people doing?)</c:v>
                </c:pt>
                <c:pt idx="29">
                  <c:v>Apply appropriate statistical analysis</c:v>
                </c:pt>
                <c:pt idx="30">
                  <c:v>Graph plotting and curve fitting</c:v>
                </c:pt>
                <c:pt idx="31">
                  <c:v>High pressure liquid chromatography</c:v>
                </c:pt>
                <c:pt idx="32">
                  <c:v>Gas chromatography/mass spectrometry</c:v>
                </c:pt>
                <c:pt idx="33">
                  <c:v>NMR spectroscopy (including multinuclear, and solid state)</c:v>
                </c:pt>
                <c:pt idx="34">
                  <c:v>Mass spectrometry</c:v>
                </c:pt>
                <c:pt idx="35">
                  <c:v>Analysis of NMR data</c:v>
                </c:pt>
                <c:pt idx="36">
                  <c:v>Infrared spectroscopy</c:v>
                </c:pt>
                <c:pt idx="37">
                  <c:v>UV-visible spectroscopy</c:v>
                </c:pt>
                <c:pt idx="38">
                  <c:v>Analysis of IR and UV/vis spectra</c:v>
                </c:pt>
                <c:pt idx="39">
                  <c:v>Preparation of molar, volume percent, and mass/volume solutions</c:v>
                </c:pt>
                <c:pt idx="40">
                  <c:v>Proper dilution of solutions</c:v>
                </c:pt>
                <c:pt idx="41">
                  <c:v>Methods for solution filtration</c:v>
                </c:pt>
                <c:pt idx="42">
                  <c:v>Calculate and report measurement uncertainties</c:v>
                </c:pt>
              </c:strCache>
            </c:strRef>
          </c:cat>
          <c:val>
            <c:numRef>
              <c:f>'Measurement All'!$B$104:$W$104</c:f>
              <c:numCache>
                <c:formatCode>General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16.666666666666664</c:v>
                </c:pt>
                <c:pt idx="4">
                  <c:v>0</c:v>
                </c:pt>
                <c:pt idx="5">
                  <c:v>16.666666666666664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15.384615384615385</c:v>
                </c:pt>
                <c:pt idx="13">
                  <c:v>8.3333333333333321</c:v>
                </c:pt>
                <c:pt idx="14">
                  <c:v>7.6923076923076925</c:v>
                </c:pt>
                <c:pt idx="15">
                  <c:v>16.666666666666664</c:v>
                </c:pt>
                <c:pt idx="16">
                  <c:v>8.3333333333333321</c:v>
                </c:pt>
                <c:pt idx="17">
                  <c:v>0</c:v>
                </c:pt>
                <c:pt idx="18">
                  <c:v>15.384615384615385</c:v>
                </c:pt>
                <c:pt idx="19">
                  <c:v>0</c:v>
                </c:pt>
                <c:pt idx="20">
                  <c:v>33.333333333333329</c:v>
                </c:pt>
                <c:pt idx="21">
                  <c:v>8.3333333333333321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32-4968-A903-02C736FB7A99}"/>
            </c:ext>
          </c:extLst>
        </c:ser>
        <c:ser>
          <c:idx val="2"/>
          <c:order val="1"/>
          <c:tx>
            <c:strRef>
              <c:f>'Measurement All'!$A$105</c:f>
              <c:strCache>
                <c:ptCount val="1"/>
                <c:pt idx="0">
                  <c:v>Once or twice</c:v>
                </c:pt>
              </c:strCache>
            </c:strRef>
          </c:tx>
          <c:spPr>
            <a:solidFill>
              <a:srgbClr val="FFFF00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All'!$B$96:$AR$96</c:f>
              <c:strCache>
                <c:ptCount val="43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  <c:pt idx="22">
                  <c:v>Be able to identify point groups</c:v>
                </c:pt>
                <c:pt idx="23">
                  <c:v>Photometric kinetics measurements and flash photolysis</c:v>
                </c:pt>
                <c:pt idx="24">
                  <c:v>Electrochemical tech., incl. preparation of electrodes</c:v>
                </c:pt>
                <c:pt idx="25">
                  <c:v>Use and maintenance of vacuum pumps</c:v>
                </c:pt>
                <c:pt idx="26">
                  <c:v>Cyclic voltammetry</c:v>
                </c:pt>
                <c:pt idx="27">
                  <c:v>Use of vacuum lines</c:v>
                </c:pt>
                <c:pt idx="28">
                  <c:v>Titrations (acid-base, complexometric, redox, ppt) (what kind of titrations are people doing?)</c:v>
                </c:pt>
                <c:pt idx="29">
                  <c:v>Apply appropriate statistical analysis</c:v>
                </c:pt>
                <c:pt idx="30">
                  <c:v>Graph plotting and curve fitting</c:v>
                </c:pt>
                <c:pt idx="31">
                  <c:v>High pressure liquid chromatography</c:v>
                </c:pt>
                <c:pt idx="32">
                  <c:v>Gas chromatography/mass spectrometry</c:v>
                </c:pt>
                <c:pt idx="33">
                  <c:v>NMR spectroscopy (including multinuclear, and solid state)</c:v>
                </c:pt>
                <c:pt idx="34">
                  <c:v>Mass spectrometry</c:v>
                </c:pt>
                <c:pt idx="35">
                  <c:v>Analysis of NMR data</c:v>
                </c:pt>
                <c:pt idx="36">
                  <c:v>Infrared spectroscopy</c:v>
                </c:pt>
                <c:pt idx="37">
                  <c:v>UV-visible spectroscopy</c:v>
                </c:pt>
                <c:pt idx="38">
                  <c:v>Analysis of IR and UV/vis spectra</c:v>
                </c:pt>
                <c:pt idx="39">
                  <c:v>Preparation of molar, volume percent, and mass/volume solutions</c:v>
                </c:pt>
                <c:pt idx="40">
                  <c:v>Proper dilution of solutions</c:v>
                </c:pt>
                <c:pt idx="41">
                  <c:v>Methods for solution filtration</c:v>
                </c:pt>
                <c:pt idx="42">
                  <c:v>Calculate and report measurement uncertainties</c:v>
                </c:pt>
              </c:strCache>
            </c:strRef>
          </c:cat>
          <c:val>
            <c:numRef>
              <c:f>'Measurement All'!$B$105:$W$105</c:f>
              <c:numCache>
                <c:formatCode>General</c:formatCode>
                <c:ptCount val="22"/>
                <c:pt idx="0">
                  <c:v>25</c:v>
                </c:pt>
                <c:pt idx="1">
                  <c:v>25</c:v>
                </c:pt>
                <c:pt idx="2">
                  <c:v>16.666666666666664</c:v>
                </c:pt>
                <c:pt idx="3">
                  <c:v>16.666666666666664</c:v>
                </c:pt>
                <c:pt idx="4">
                  <c:v>27.27272727272727</c:v>
                </c:pt>
                <c:pt idx="5">
                  <c:v>25</c:v>
                </c:pt>
                <c:pt idx="6">
                  <c:v>30.76923076923077</c:v>
                </c:pt>
                <c:pt idx="7">
                  <c:v>23.076923076923077</c:v>
                </c:pt>
                <c:pt idx="8">
                  <c:v>25</c:v>
                </c:pt>
                <c:pt idx="9">
                  <c:v>38.461538461538467</c:v>
                </c:pt>
                <c:pt idx="10">
                  <c:v>66.666666666666657</c:v>
                </c:pt>
                <c:pt idx="11">
                  <c:v>53.846153846153847</c:v>
                </c:pt>
                <c:pt idx="12">
                  <c:v>46.153846153846153</c:v>
                </c:pt>
                <c:pt idx="13">
                  <c:v>50</c:v>
                </c:pt>
                <c:pt idx="14">
                  <c:v>23.076923076923077</c:v>
                </c:pt>
                <c:pt idx="15">
                  <c:v>16.666666666666664</c:v>
                </c:pt>
                <c:pt idx="16">
                  <c:v>66.666666666666657</c:v>
                </c:pt>
                <c:pt idx="17">
                  <c:v>30.76923076923077</c:v>
                </c:pt>
                <c:pt idx="18">
                  <c:v>69.230769230769226</c:v>
                </c:pt>
                <c:pt idx="19">
                  <c:v>58.333333333333336</c:v>
                </c:pt>
                <c:pt idx="20">
                  <c:v>41.666666666666671</c:v>
                </c:pt>
                <c:pt idx="2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32-4968-A903-02C736FB7A99}"/>
            </c:ext>
          </c:extLst>
        </c:ser>
        <c:ser>
          <c:idx val="1"/>
          <c:order val="2"/>
          <c:tx>
            <c:strRef>
              <c:f>'Measurement All'!$A$106</c:f>
              <c:strCache>
                <c:ptCount val="1"/>
                <c:pt idx="0">
                  <c:v>Never</c:v>
                </c:pt>
              </c:strCache>
            </c:strRef>
          </c:tx>
          <c:spPr>
            <a:solidFill>
              <a:srgbClr val="FF0000"/>
            </a:solidFill>
            <a:ln w="12700">
              <a:solidFill>
                <a:sysClr val="windowText" lastClr="000000"/>
              </a:solidFill>
            </a:ln>
            <a:effectLst/>
          </c:spPr>
          <c:invertIfNegative val="0"/>
          <c:cat>
            <c:strRef>
              <c:f>'Measurement All'!$B$96:$AR$96</c:f>
              <c:strCache>
                <c:ptCount val="43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  <c:pt idx="22">
                  <c:v>Be able to identify point groups</c:v>
                </c:pt>
                <c:pt idx="23">
                  <c:v>Photometric kinetics measurements and flash photolysis</c:v>
                </c:pt>
                <c:pt idx="24">
                  <c:v>Electrochemical tech., incl. preparation of electrodes</c:v>
                </c:pt>
                <c:pt idx="25">
                  <c:v>Use and maintenance of vacuum pumps</c:v>
                </c:pt>
                <c:pt idx="26">
                  <c:v>Cyclic voltammetry</c:v>
                </c:pt>
                <c:pt idx="27">
                  <c:v>Use of vacuum lines</c:v>
                </c:pt>
                <c:pt idx="28">
                  <c:v>Titrations (acid-base, complexometric, redox, ppt) (what kind of titrations are people doing?)</c:v>
                </c:pt>
                <c:pt idx="29">
                  <c:v>Apply appropriate statistical analysis</c:v>
                </c:pt>
                <c:pt idx="30">
                  <c:v>Graph plotting and curve fitting</c:v>
                </c:pt>
                <c:pt idx="31">
                  <c:v>High pressure liquid chromatography</c:v>
                </c:pt>
                <c:pt idx="32">
                  <c:v>Gas chromatography/mass spectrometry</c:v>
                </c:pt>
                <c:pt idx="33">
                  <c:v>NMR spectroscopy (including multinuclear, and solid state)</c:v>
                </c:pt>
                <c:pt idx="34">
                  <c:v>Mass spectrometry</c:v>
                </c:pt>
                <c:pt idx="35">
                  <c:v>Analysis of NMR data</c:v>
                </c:pt>
                <c:pt idx="36">
                  <c:v>Infrared spectroscopy</c:v>
                </c:pt>
                <c:pt idx="37">
                  <c:v>UV-visible spectroscopy</c:v>
                </c:pt>
                <c:pt idx="38">
                  <c:v>Analysis of IR and UV/vis spectra</c:v>
                </c:pt>
                <c:pt idx="39">
                  <c:v>Preparation of molar, volume percent, and mass/volume solutions</c:v>
                </c:pt>
                <c:pt idx="40">
                  <c:v>Proper dilution of solutions</c:v>
                </c:pt>
                <c:pt idx="41">
                  <c:v>Methods for solution filtration</c:v>
                </c:pt>
                <c:pt idx="42">
                  <c:v>Calculate and report measurement uncertainties</c:v>
                </c:pt>
              </c:strCache>
            </c:strRef>
          </c:cat>
          <c:val>
            <c:numRef>
              <c:f>'Measurement All'!$B$106:$W$106</c:f>
              <c:numCache>
                <c:formatCode>General</c:formatCode>
                <c:ptCount val="22"/>
                <c:pt idx="0">
                  <c:v>75</c:v>
                </c:pt>
                <c:pt idx="1">
                  <c:v>75</c:v>
                </c:pt>
                <c:pt idx="2">
                  <c:v>83.333333333333343</c:v>
                </c:pt>
                <c:pt idx="3">
                  <c:v>66.666666666666657</c:v>
                </c:pt>
                <c:pt idx="4">
                  <c:v>72.727272727272734</c:v>
                </c:pt>
                <c:pt idx="5">
                  <c:v>58.333333333333336</c:v>
                </c:pt>
                <c:pt idx="6">
                  <c:v>69.230769230769226</c:v>
                </c:pt>
                <c:pt idx="7">
                  <c:v>76.923076923076934</c:v>
                </c:pt>
                <c:pt idx="8">
                  <c:v>75</c:v>
                </c:pt>
                <c:pt idx="9">
                  <c:v>61.53846153846154</c:v>
                </c:pt>
                <c:pt idx="10">
                  <c:v>33.333333333333329</c:v>
                </c:pt>
                <c:pt idx="11">
                  <c:v>46.153846153846153</c:v>
                </c:pt>
                <c:pt idx="12">
                  <c:v>38.461538461538467</c:v>
                </c:pt>
                <c:pt idx="13">
                  <c:v>41.666666666666671</c:v>
                </c:pt>
                <c:pt idx="14">
                  <c:v>69.230769230769226</c:v>
                </c:pt>
                <c:pt idx="15">
                  <c:v>66.666666666666657</c:v>
                </c:pt>
                <c:pt idx="16">
                  <c:v>25</c:v>
                </c:pt>
                <c:pt idx="17">
                  <c:v>69.230769230769226</c:v>
                </c:pt>
                <c:pt idx="18">
                  <c:v>15.384615384615385</c:v>
                </c:pt>
                <c:pt idx="19">
                  <c:v>41.666666666666671</c:v>
                </c:pt>
                <c:pt idx="20">
                  <c:v>25</c:v>
                </c:pt>
                <c:pt idx="21">
                  <c:v>41.666666666666671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432-4968-A903-02C736FB7A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>
          <c:ext xmlns:c15="http://schemas.microsoft.com/office/drawing/2012/chart" uri="{02D57815-91ED-43cb-92C2-25804820EDAC}">
            <c15:filteredBarSeries>
              <c15:ser>
                <c:idx val="4"/>
                <c:order val="3"/>
                <c:tx>
                  <c:strRef>
                    <c:extLst>
                      <c:ext uri="{02D57815-91ED-43cb-92C2-25804820EDAC}">
                        <c15:formulaRef>
                          <c15:sqref>'Measurement All'!$A$107</c15:sqref>
                        </c15:formulaRef>
                      </c:ext>
                    </c:extLst>
                    <c:strCache>
                      <c:ptCount val="1"/>
                      <c:pt idx="0">
                        <c:v>Blank</c:v>
                      </c:pt>
                    </c:strCache>
                  </c:strRef>
                </c:tx>
                <c:spPr>
                  <a:solidFill>
                    <a:schemeClr val="bg2"/>
                  </a:solidFill>
                  <a:ln w="12700">
                    <a:solidFill>
                      <a:sysClr val="windowText" lastClr="000000"/>
                    </a:solidFill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'Measurement All'!$B$96:$AR$96</c15:sqref>
                        </c15:formulaRef>
                      </c:ext>
                    </c:extLst>
                    <c:strCache>
                      <c:ptCount val="43"/>
                      <c:pt idx="0">
                        <c:v>ESR spectroscopy</c:v>
                      </c:pt>
                      <c:pt idx="1">
                        <c:v>Atomic force microscopy</c:v>
                      </c:pt>
                      <c:pt idx="2">
                        <c:v>Use and care of optics</c:v>
                      </c:pt>
                      <c:pt idx="3">
                        <c:v>Analysis of powder X-ray diffraction data, including search/match and Rietveld methods</c:v>
                      </c:pt>
                      <c:pt idx="4">
                        <c:v>Stopped flow kinetics measurements</c:v>
                      </c:pt>
                      <c:pt idx="5">
                        <c:v>Atomic spectroscopy</c:v>
                      </c:pt>
                      <c:pt idx="6">
                        <c:v>Bomb calorimetry</c:v>
                      </c:pt>
                      <c:pt idx="7">
                        <c:v>Thermal analysis (Differential scanning calorimetry)</c:v>
                      </c:pt>
                      <c:pt idx="8">
                        <c:v>Optical microscopy</c:v>
                      </c:pt>
                      <c:pt idx="9">
                        <c:v>Raman spectroscopy</c:v>
                      </c:pt>
                      <c:pt idx="10">
                        <c:v>Solution calorimetry</c:v>
                      </c:pt>
                      <c:pt idx="11">
                        <c:v>Gravimetric analysis</c:v>
                      </c:pt>
                      <c:pt idx="12">
                        <c:v>Qualitative techniques for inorganic analysis</c:v>
                      </c:pt>
                      <c:pt idx="13">
                        <c:v>Use of magnetic balance</c:v>
                      </c:pt>
                      <c:pt idx="14">
                        <c:v>Polarimetry</c:v>
                      </c:pt>
                      <c:pt idx="15">
                        <c:v>Powder X-ray diffraction</c:v>
                      </c:pt>
                      <c:pt idx="16">
                        <c:v>Be able to use crystal structure parameters</c:v>
                      </c:pt>
                      <c:pt idx="17">
                        <c:v>Safe use of gas cylinders and pressure regulators</c:v>
                      </c:pt>
                      <c:pt idx="18">
                        <c:v>Conductivity measurements</c:v>
                      </c:pt>
                      <c:pt idx="19">
                        <c:v>Fluorimetry</c:v>
                      </c:pt>
                      <c:pt idx="20">
                        <c:v>Enzyme assays and kinetics measurements</c:v>
                      </c:pt>
                      <c:pt idx="21">
                        <c:v>Pressure measurements</c:v>
                      </c:pt>
                      <c:pt idx="22">
                        <c:v>Be able to identify point groups</c:v>
                      </c:pt>
                      <c:pt idx="23">
                        <c:v>Photometric kinetics measurements and flash photolysis</c:v>
                      </c:pt>
                      <c:pt idx="24">
                        <c:v>Electrochemical tech., incl. preparation of electrodes</c:v>
                      </c:pt>
                      <c:pt idx="25">
                        <c:v>Use and maintenance of vacuum pumps</c:v>
                      </c:pt>
                      <c:pt idx="26">
                        <c:v>Cyclic voltammetry</c:v>
                      </c:pt>
                      <c:pt idx="27">
                        <c:v>Use of vacuum lines</c:v>
                      </c:pt>
                      <c:pt idx="28">
                        <c:v>Titrations (acid-base, complexometric, redox, ppt) (what kind of titrations are people doing?)</c:v>
                      </c:pt>
                      <c:pt idx="29">
                        <c:v>Apply appropriate statistical analysis</c:v>
                      </c:pt>
                      <c:pt idx="30">
                        <c:v>Graph plotting and curve fitting</c:v>
                      </c:pt>
                      <c:pt idx="31">
                        <c:v>High pressure liquid chromatography</c:v>
                      </c:pt>
                      <c:pt idx="32">
                        <c:v>Gas chromatography/mass spectrometry</c:v>
                      </c:pt>
                      <c:pt idx="33">
                        <c:v>NMR spectroscopy (including multinuclear, and solid state)</c:v>
                      </c:pt>
                      <c:pt idx="34">
                        <c:v>Mass spectrometry</c:v>
                      </c:pt>
                      <c:pt idx="35">
                        <c:v>Analysis of NMR data</c:v>
                      </c:pt>
                      <c:pt idx="36">
                        <c:v>Infrared spectroscopy</c:v>
                      </c:pt>
                      <c:pt idx="37">
                        <c:v>UV-visible spectroscopy</c:v>
                      </c:pt>
                      <c:pt idx="38">
                        <c:v>Analysis of IR and UV/vis spectra</c:v>
                      </c:pt>
                      <c:pt idx="39">
                        <c:v>Preparation of molar, volume percent, and mass/volume solutions</c:v>
                      </c:pt>
                      <c:pt idx="40">
                        <c:v>Proper dilution of solutions</c:v>
                      </c:pt>
                      <c:pt idx="41">
                        <c:v>Methods for solution filtration</c:v>
                      </c:pt>
                      <c:pt idx="42">
                        <c:v>Calculate and report measurement uncertainties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'Measurement All'!$B$107:$AR$107</c15:sqref>
                        </c15:formulaRef>
                      </c:ext>
                    </c:extLst>
                    <c:numCache>
                      <c:formatCode>General</c:formatCode>
                      <c:ptCount val="43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5432-4968-A903-02C736FB7A99}"/>
                  </c:ext>
                </c:extLst>
              </c15:ser>
            </c15:filteredBarSeries>
          </c:ext>
        </c:extLst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rgbClr val="080808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clustered"/>
        <c:varyColors val="0"/>
        <c:ser>
          <c:idx val="3"/>
          <c:order val="0"/>
          <c:spPr>
            <a:solidFill>
              <a:srgbClr val="3366FF"/>
            </a:solidFill>
            <a:ln w="12700">
              <a:solidFill>
                <a:srgbClr val="080808"/>
              </a:solidFill>
            </a:ln>
            <a:effectLst/>
          </c:spPr>
          <c:invertIfNegative val="0"/>
          <c:cat>
            <c:strRef>
              <c:f>'Measurement All'!$B$96:$W$96</c:f>
              <c:strCache>
                <c:ptCount val="22"/>
                <c:pt idx="0">
                  <c:v>ESR spectroscopy</c:v>
                </c:pt>
                <c:pt idx="1">
                  <c:v>Atomic force microscopy</c:v>
                </c:pt>
                <c:pt idx="2">
                  <c:v>Use and care of optics</c:v>
                </c:pt>
                <c:pt idx="3">
                  <c:v>Analysis of powder X-ray diffraction data, including search/match and Rietveld methods</c:v>
                </c:pt>
                <c:pt idx="4">
                  <c:v>Stopped flow kinetics measurements</c:v>
                </c:pt>
                <c:pt idx="5">
                  <c:v>Atomic spectroscopy</c:v>
                </c:pt>
                <c:pt idx="6">
                  <c:v>Bomb calorimetry</c:v>
                </c:pt>
                <c:pt idx="7">
                  <c:v>Thermal analysis (Differential scanning calorimetry)</c:v>
                </c:pt>
                <c:pt idx="8">
                  <c:v>Optical microscopy</c:v>
                </c:pt>
                <c:pt idx="9">
                  <c:v>Raman spectroscopy</c:v>
                </c:pt>
                <c:pt idx="10">
                  <c:v>Solution calorimetry</c:v>
                </c:pt>
                <c:pt idx="11">
                  <c:v>Gravimetric analysis</c:v>
                </c:pt>
                <c:pt idx="12">
                  <c:v>Qualitative techniques for inorganic analysis</c:v>
                </c:pt>
                <c:pt idx="13">
                  <c:v>Use of magnetic balance</c:v>
                </c:pt>
                <c:pt idx="14">
                  <c:v>Polarimetry</c:v>
                </c:pt>
                <c:pt idx="15">
                  <c:v>Powder X-ray diffraction</c:v>
                </c:pt>
                <c:pt idx="16">
                  <c:v>Be able to use crystal structure parameters</c:v>
                </c:pt>
                <c:pt idx="17">
                  <c:v>Safe use of gas cylinders and pressure regulators</c:v>
                </c:pt>
                <c:pt idx="18">
                  <c:v>Conductivity measurements</c:v>
                </c:pt>
                <c:pt idx="19">
                  <c:v>Fluorimetry</c:v>
                </c:pt>
                <c:pt idx="20">
                  <c:v>Enzyme assays and kinetics measurements</c:v>
                </c:pt>
                <c:pt idx="21">
                  <c:v>Pressure measurements</c:v>
                </c:pt>
              </c:strCache>
            </c:strRef>
          </c:cat>
          <c:val>
            <c:numRef>
              <c:f>'Measurement All'!$B$118:$W$118</c:f>
              <c:numCache>
                <c:formatCode>0%</c:formatCode>
                <c:ptCount val="22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0.33333333333333331</c:v>
                </c:pt>
                <c:pt idx="14">
                  <c:v>0.25</c:v>
                </c:pt>
                <c:pt idx="15">
                  <c:v>0.5</c:v>
                </c:pt>
                <c:pt idx="16">
                  <c:v>0.2</c:v>
                </c:pt>
                <c:pt idx="17">
                  <c:v>0.16666666666666666</c:v>
                </c:pt>
                <c:pt idx="18">
                  <c:v>0.2</c:v>
                </c:pt>
                <c:pt idx="19">
                  <c:v>0</c:v>
                </c:pt>
                <c:pt idx="20">
                  <c:v>0.66666666666666663</c:v>
                </c:pt>
                <c:pt idx="21">
                  <c:v>0.14285714285714285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0E-414A-8945-47B8C70A40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824564424"/>
        <c:axId val="824570000"/>
        <c:extLst/>
      </c:barChart>
      <c:catAx>
        <c:axId val="8245644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24570000"/>
        <c:crosses val="autoZero"/>
        <c:auto val="1"/>
        <c:lblAlgn val="ctr"/>
        <c:lblOffset val="100"/>
        <c:noMultiLvlLbl val="0"/>
      </c:catAx>
      <c:valAx>
        <c:axId val="824570000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rgbClr val="080808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245644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2AB730-C678-F54E-B0F5-84D0A197249E}" type="datetimeFigureOut">
              <a:rPr lang="en-US" smtClean="0"/>
              <a:t>8/24/2024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B208CF-6D31-B34E-9D95-EC615C5336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238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138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B208CF-6D31-B34E-9D95-EC615C533640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094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F208D-4D5D-46DB-8B77-81F906A031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9AA226-B07B-4400-8B56-9A72BDD4DC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1066D-8A6E-408D-9883-136970872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6FEA79-ADFD-4A2F-ABC9-B39461676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773CB7-1179-4319-8BE2-E680399AF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900862"/>
      </p:ext>
    </p:extLst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F5A18-03E4-4729-BE04-1FCE6B2CA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EAE595-C8A9-420A-B1FF-0E765F1B5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005041-CC6F-4486-A341-C2D40FD0E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2C64AC-E100-4A83-9B54-50866879D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3DD88-04BB-4B11-BE77-799CFB376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079568"/>
      </p:ext>
    </p:extLst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4A693-13CE-434E-807D-4651E1269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28E4AD-B2D2-4A2D-B95C-31481D35E6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5B85BD-2E78-404E-8F3F-EFCC348F4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D33434-B6CC-4428-80AD-2E9E697EF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38F823-4C14-4BD9-823F-2DC882D85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747338"/>
      </p:ext>
    </p:extLst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7EE44-CB38-4196-9CDA-9A5D2B6CB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7CD6A-3DFF-438C-A57F-0EA40664D7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7BCBC2-6A13-4571-A497-B5C7CDF220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19B783-98CE-48F8-B1CC-8C686E1C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06149A-0668-4689-B4BB-9D3066547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108BFB-F65F-4AB6-9C8D-BA704497E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025890"/>
      </p:ext>
    </p:extLst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CF73F-932D-4D0C-81BB-661FEECEA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6C36B9-AD9A-40C1-862B-A045AC2813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13C42F-994F-496B-A864-F7BC4DE098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A94D25-8221-4218-83BA-D181358802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2E7297-3FC6-4435-8979-4AED151F4C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6D7FEC-21AF-4084-8180-67529D103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BC4F44-98E5-44EC-BB99-251C52428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87087-87CC-45FF-8FCA-14DCFFB1D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874450"/>
      </p:ext>
    </p:extLst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98EE8-ECA8-4311-9D8F-AC127595A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CAC838-BEE7-4EC4-827D-EC41F8F00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44A537-FD5A-4458-A4BA-B64811EB3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513F69-E7CF-45C4-96AF-1769D9626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631144"/>
      </p:ext>
    </p:extLst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3C0B42-29B5-4FAD-BEA7-B1AE30F6F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F4D76D-CBA4-40A5-85D0-D3C825D27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ABCD2-1FD5-45D9-907B-92A2A3C59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967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51D09-D625-412B-B2E3-CAD1777D2E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C8169-38BD-45DD-8B38-518D98029B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54C2EB-A52B-44A4-9A54-E613A684D5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DE5C4D-B674-4E76-8B0D-52A576CC4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CC2501-6EC4-4C68-A837-103D1D6D0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C2153A-278B-4076-96EC-8129766DB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71270"/>
      </p:ext>
    </p:extLst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0251C-9586-44B7-AC3D-DE40E6C39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6DD76B-FD64-45A1-BA39-ED455474CA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C075B4-8756-4AC6-BED4-DB0BDB0A02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7F40D0-6BFA-4D1E-8ED1-B61FB5EC4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F4D850-7B6E-4388-9F19-0231873B8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C7CC24-7622-479A-873E-7CA28B5F4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627315"/>
      </p:ext>
    </p:extLst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EE28B-B412-45CD-BF75-13C3B4B65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953B30-E7D1-4CD5-B121-A5B285DEA8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B9F73C-4660-427C-9127-6E8EAD0E8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62C91F-40C5-45D5-A021-FE55CA2C10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2EFBF-78D0-48B8-9B69-F4B425D1E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078007"/>
      </p:ext>
    </p:extLst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E6E713-37E3-4144-9D0D-B20D18A403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DF0C6B-BF7E-4D1C-BA35-5BFCF4BA2E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D60BEB-27B1-4266-951A-431CAFFBF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FEE1C-6EEB-41BF-93CF-6A30764B0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529BA6-36D4-40FF-B2CA-BFF692BB4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739612"/>
      </p:ext>
    </p:extLst>
  </p:cSld>
  <p:clrMapOvr>
    <a:masterClrMapping/>
  </p:clrMapOvr>
  <p:hf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_blu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CBC67323-FEAE-C279-D467-27C99A9CED1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11077D18-4A41-F2FC-BDBD-1952BE2667C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30556-8831-6682-C9D7-CE486771B9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450" y="4244162"/>
            <a:ext cx="9598564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6853EA-4853-ACD6-CC82-7D33A6FB25B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450" y="2258844"/>
            <a:ext cx="9598564" cy="1620837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of your presentation goes here</a:t>
            </a:r>
            <a:endParaRPr lang="en-US"/>
          </a:p>
        </p:txBody>
      </p:sp>
      <p:pic>
        <p:nvPicPr>
          <p:cNvPr id="5" name="Picture 4" descr="University of Nottingham logo">
            <a:extLst>
              <a:ext uri="{FF2B5EF4-FFF2-40B4-BE49-F238E27FC236}">
                <a16:creationId xmlns:a16="http://schemas.microsoft.com/office/drawing/2014/main" id="{15DABD73-1F59-7DE4-286D-42E72C4D32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921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3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3D73FB3-9B19-99C1-3D3B-5F99A94D0E99}"/>
              </a:ext>
            </a:extLst>
          </p:cNvPr>
          <p:cNvSpPr/>
          <p:nvPr userDrawn="1"/>
        </p:nvSpPr>
        <p:spPr>
          <a:xfrm>
            <a:off x="-1315704" y="9000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1" y="1358900"/>
            <a:ext cx="11341100" cy="48609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E2FC18C2-35C0-6A2D-7CC1-B9CB79EDB5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0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318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26">
          <p15:clr>
            <a:srgbClr val="9FCC3B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_knowledge_exch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group of students with a lecturer in a classroom">
            <a:extLst>
              <a:ext uri="{FF2B5EF4-FFF2-40B4-BE49-F238E27FC236}">
                <a16:creationId xmlns:a16="http://schemas.microsoft.com/office/drawing/2014/main" id="{ACBFB2E8-6E89-BBAA-618E-AEFB630042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AD97A24-4AE6-1670-120F-0B2EA995213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EE723E9-5220-358B-4CE9-424926AAE43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B6A391B4-D1A3-07B0-2040-B1E4DD0E15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739940D-65C5-FB7F-9FCE-1C2E3D92DC6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grpSp>
        <p:nvGrpSpPr>
          <p:cNvPr id="3" name="Group 2" descr="University of Nottingham logo">
            <a:extLst>
              <a:ext uri="{FF2B5EF4-FFF2-40B4-BE49-F238E27FC236}">
                <a16:creationId xmlns:a16="http://schemas.microsoft.com/office/drawing/2014/main" id="{99F41044-EE70-E9F2-8436-AFD161FB20CE}"/>
              </a:ext>
            </a:extLst>
          </p:cNvPr>
          <p:cNvGrpSpPr/>
          <p:nvPr userDrawn="1"/>
        </p:nvGrpSpPr>
        <p:grpSpPr>
          <a:xfrm>
            <a:off x="0" y="0"/>
            <a:ext cx="2414586" cy="900112"/>
            <a:chOff x="0" y="0"/>
            <a:chExt cx="2414586" cy="900112"/>
          </a:xfrm>
        </p:grpSpPr>
        <p:pic>
          <p:nvPicPr>
            <p:cNvPr id="4" name="Picture 3" descr="University of Nottingham logo">
              <a:extLst>
                <a:ext uri="{FF2B5EF4-FFF2-40B4-BE49-F238E27FC236}">
                  <a16:creationId xmlns:a16="http://schemas.microsoft.com/office/drawing/2014/main" id="{5E91A821-D390-B9E9-1E6B-240DC4A2544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0" y="0"/>
              <a:ext cx="2414586" cy="900112"/>
            </a:xfrm>
            <a:prstGeom prst="rect">
              <a:avLst/>
            </a:prstGeom>
          </p:spPr>
        </p:pic>
        <p:pic>
          <p:nvPicPr>
            <p:cNvPr id="2" name="Picture 1" descr="University of Nottingham logo">
              <a:extLst>
                <a:ext uri="{FF2B5EF4-FFF2-40B4-BE49-F238E27FC236}">
                  <a16:creationId xmlns:a16="http://schemas.microsoft.com/office/drawing/2014/main" id="{DD42F20C-5448-89E8-1BAC-6774371348E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00000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206207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_blue_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E034DB-22D0-BF2A-EC1A-44865177D67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7089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312E4A-B2A7-E044-D5F9-97AD9A7D55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7089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Section title</a:t>
            </a:r>
            <a:endParaRPr lang="en-US"/>
          </a:p>
        </p:txBody>
      </p:sp>
      <p:pic>
        <p:nvPicPr>
          <p:cNvPr id="6" name="Picture 5" descr="University of Nottingham castle icon">
            <a:extLst>
              <a:ext uri="{FF2B5EF4-FFF2-40B4-BE49-F238E27FC236}">
                <a16:creationId xmlns:a16="http://schemas.microsoft.com/office/drawing/2014/main" id="{4674787E-5F7F-8AEF-E91C-2886513254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6869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_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4A30556-8831-6682-C9D7-CE486771B9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82474" y="3722240"/>
            <a:ext cx="9144000" cy="4266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Any questions?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A48EF3-956C-7FE0-B44A-55E4E8B574B2}"/>
              </a:ext>
            </a:extLst>
          </p:cNvPr>
          <p:cNvSpPr txBox="1"/>
          <p:nvPr userDrawn="1"/>
        </p:nvSpPr>
        <p:spPr>
          <a:xfrm>
            <a:off x="877173" y="2258844"/>
            <a:ext cx="6571467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6000" b="1" i="0">
                <a:solidFill>
                  <a:schemeClr val="bg1"/>
                </a:solidFill>
                <a:latin typeface="Georgia" panose="02040502050405020303" pitchFamily="18" charset="0"/>
              </a:rPr>
              <a:t>Thank you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1ADCAE-67D1-E4DF-B7A1-5951DE4C0DC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0730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3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A686251C-E48A-AA4A-6E4A-BC5C83A05A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C196E396-D43A-21AF-902E-40BD0AF6B4C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A30556-8831-6682-C9D7-CE486771B94F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450" y="4244162"/>
            <a:ext cx="9598564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 b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6853EA-4853-ACD6-CC82-7D33A6FB25B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450" y="2258844"/>
            <a:ext cx="9598564" cy="1620837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/>
            </a:lvl1pPr>
          </a:lstStyle>
          <a:p>
            <a:r>
              <a:rPr lang="en-GB"/>
              <a:t>The title of your presentation goes here</a:t>
            </a:r>
            <a:endParaRPr lang="en-US"/>
          </a:p>
        </p:txBody>
      </p:sp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9D85A3C1-D82A-B562-D697-12A7A834D4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2414586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6726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423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research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earing a VR headset and holding their hands up to represent research at the university">
            <a:extLst>
              <a:ext uri="{FF2B5EF4-FFF2-40B4-BE49-F238E27FC236}">
                <a16:creationId xmlns:a16="http://schemas.microsoft.com/office/drawing/2014/main" id="{88BA64FE-DCFE-E987-F49F-BD6E89D41E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9F89D2-B938-55F7-2390-59CE40180F8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A233DC0-9F51-CF33-DAEF-5730C674243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0F683EFB-0B47-EE2D-87FD-BFB068E2BC6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46D8DE2-D7AF-CBE9-C1E8-EFF240B0643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pic>
        <p:nvPicPr>
          <p:cNvPr id="6" name="Picture 5" descr="University of Nottingham logo">
            <a:extLst>
              <a:ext uri="{FF2B5EF4-FFF2-40B4-BE49-F238E27FC236}">
                <a16:creationId xmlns:a16="http://schemas.microsoft.com/office/drawing/2014/main" id="{B6936C8D-5139-3496-BA36-DA3B9A8D405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7096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camp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group of students walking outside at the Jubilee campus">
            <a:extLst>
              <a:ext uri="{FF2B5EF4-FFF2-40B4-BE49-F238E27FC236}">
                <a16:creationId xmlns:a16="http://schemas.microsoft.com/office/drawing/2014/main" id="{F3A6E300-C087-BDE0-B7B6-C71E0D2AF2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F266575-181D-0C2D-D064-10CE7F267D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7986252" cy="6858000"/>
          </a:xfrm>
          <a:prstGeom prst="rect">
            <a:avLst/>
          </a:prstGeom>
          <a:gradFill>
            <a:gsLst>
              <a:gs pos="0">
                <a:schemeClr val="tx1">
                  <a:alpha val="50000"/>
                </a:schemeClr>
              </a:gs>
              <a:gs pos="88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87051EF0-A3DE-6CC6-7FB7-69634DED9EC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6" name="Text Placeholder 9">
            <a:extLst>
              <a:ext uri="{FF2B5EF4-FFF2-40B4-BE49-F238E27FC236}">
                <a16:creationId xmlns:a16="http://schemas.microsoft.com/office/drawing/2014/main" id="{654BEC63-1276-D73F-6E8D-64F2FF3847A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3D2952EF-E6DB-4C48-B20B-247CE285725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28B6B83-73D3-39B9-342E-9B160749B29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pic>
        <p:nvPicPr>
          <p:cNvPr id="9" name="Picture 8" descr="University of Nottingham logo">
            <a:extLst>
              <a:ext uri="{FF2B5EF4-FFF2-40B4-BE49-F238E27FC236}">
                <a16:creationId xmlns:a16="http://schemas.microsoft.com/office/drawing/2014/main" id="{7DCA2C24-5EEB-AB5B-F13B-1437BFDCD40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3019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teac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lecturer writing on a white board">
            <a:extLst>
              <a:ext uri="{FF2B5EF4-FFF2-40B4-BE49-F238E27FC236}">
                <a16:creationId xmlns:a16="http://schemas.microsoft.com/office/drawing/2014/main" id="{9D7E975D-7EAA-8A13-F793-C7ECAFA89B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D3A581F9-D81B-A0D3-54C1-4A8DFB1730F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4FF0AC7-FEE7-726F-206C-31391A20862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CF8056D7-DE00-AEA8-6D9E-F000D561AD1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B6A4C14-B5C9-AA71-CA7D-1FE42F599BE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grpSp>
        <p:nvGrpSpPr>
          <p:cNvPr id="7" name="Group 6" descr="University of Nottingham logo">
            <a:extLst>
              <a:ext uri="{FF2B5EF4-FFF2-40B4-BE49-F238E27FC236}">
                <a16:creationId xmlns:a16="http://schemas.microsoft.com/office/drawing/2014/main" id="{3078B252-73A9-8E34-6C5E-BAD062758BCE}"/>
              </a:ext>
            </a:extLst>
          </p:cNvPr>
          <p:cNvGrpSpPr/>
          <p:nvPr userDrawn="1"/>
        </p:nvGrpSpPr>
        <p:grpSpPr>
          <a:xfrm>
            <a:off x="0" y="0"/>
            <a:ext cx="2414586" cy="900112"/>
            <a:chOff x="0" y="0"/>
            <a:chExt cx="2414586" cy="900112"/>
          </a:xfrm>
        </p:grpSpPr>
        <p:pic>
          <p:nvPicPr>
            <p:cNvPr id="2" name="Picture 1" descr="University of Nottingham logo">
              <a:extLst>
                <a:ext uri="{FF2B5EF4-FFF2-40B4-BE49-F238E27FC236}">
                  <a16:creationId xmlns:a16="http://schemas.microsoft.com/office/drawing/2014/main" id="{DAE6A334-8BAA-FF81-501D-901663A8A27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0" y="0"/>
              <a:ext cx="2414586" cy="900112"/>
            </a:xfrm>
            <a:prstGeom prst="rect">
              <a:avLst/>
            </a:prstGeom>
          </p:spPr>
        </p:pic>
        <p:pic>
          <p:nvPicPr>
            <p:cNvPr id="4" name="Picture 3" descr="University of Nottingham logo">
              <a:extLst>
                <a:ext uri="{FF2B5EF4-FFF2-40B4-BE49-F238E27FC236}">
                  <a16:creationId xmlns:a16="http://schemas.microsoft.com/office/drawing/2014/main" id="{99027B22-A8ED-5D91-EFD1-E3AC533D7CB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00000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240493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U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 picture of the Trent Building on a bright day">
            <a:extLst>
              <a:ext uri="{FF2B5EF4-FFF2-40B4-BE49-F238E27FC236}">
                <a16:creationId xmlns:a16="http://schemas.microsoft.com/office/drawing/2014/main" id="{6BD05CDF-6F3D-E5F3-AAAF-26A13E5C44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C5153F9A-EC43-77E6-376C-598AC060ADF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0B8EA4E0-4AC7-76E6-62C9-CEEC9D8C2C8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4D72A9E-1EF8-9E50-2D9F-E2FBD578FFB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C1D7A32-2962-8D38-3872-0223C4B7CB6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grpSp>
        <p:nvGrpSpPr>
          <p:cNvPr id="5" name="Group 4" descr="University of Nottingham logo">
            <a:extLst>
              <a:ext uri="{FF2B5EF4-FFF2-40B4-BE49-F238E27FC236}">
                <a16:creationId xmlns:a16="http://schemas.microsoft.com/office/drawing/2014/main" id="{2B2D1A39-0397-9271-C41D-BD0DDBC49432}"/>
              </a:ext>
            </a:extLst>
          </p:cNvPr>
          <p:cNvGrpSpPr/>
          <p:nvPr userDrawn="1"/>
        </p:nvGrpSpPr>
        <p:grpSpPr>
          <a:xfrm>
            <a:off x="0" y="0"/>
            <a:ext cx="2414586" cy="900112"/>
            <a:chOff x="0" y="0"/>
            <a:chExt cx="2414586" cy="900112"/>
          </a:xfrm>
        </p:grpSpPr>
        <p:pic>
          <p:nvPicPr>
            <p:cNvPr id="6" name="Picture 5" descr="University of Nottingham logo">
              <a:extLst>
                <a:ext uri="{FF2B5EF4-FFF2-40B4-BE49-F238E27FC236}">
                  <a16:creationId xmlns:a16="http://schemas.microsoft.com/office/drawing/2014/main" id="{B6936C8D-5139-3496-BA36-DA3B9A8D405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0" y="0"/>
              <a:ext cx="2414586" cy="900112"/>
            </a:xfrm>
            <a:prstGeom prst="rect">
              <a:avLst/>
            </a:prstGeom>
          </p:spPr>
        </p:pic>
        <p:pic>
          <p:nvPicPr>
            <p:cNvPr id="2" name="Picture 1" descr="University of Nottingham logo">
              <a:extLst>
                <a:ext uri="{FF2B5EF4-FFF2-40B4-BE49-F238E27FC236}">
                  <a16:creationId xmlns:a16="http://schemas.microsoft.com/office/drawing/2014/main" id="{5132A84A-F57F-6FA7-519F-93E0C35B71F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00000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069758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Ch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picture of the China campus at sunset">
            <a:extLst>
              <a:ext uri="{FF2B5EF4-FFF2-40B4-BE49-F238E27FC236}">
                <a16:creationId xmlns:a16="http://schemas.microsoft.com/office/drawing/2014/main" id="{3362EB9C-5AAD-43BA-3FD9-74FC97B7F0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D36CBA7F-C2A7-43D6-A0CA-C9D42B551B9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6619C8FE-768C-3612-1440-9A6561A8B3C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4706116-848E-CFD6-3CFC-91CCB1945E2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0D04B19-D275-4903-FB7C-59F4342B7BB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grpSp>
        <p:nvGrpSpPr>
          <p:cNvPr id="4" name="Group 3" descr="University of Nottingham logo">
            <a:extLst>
              <a:ext uri="{FF2B5EF4-FFF2-40B4-BE49-F238E27FC236}">
                <a16:creationId xmlns:a16="http://schemas.microsoft.com/office/drawing/2014/main" id="{64A855BE-1E23-08C7-2D4C-463A35683911}"/>
              </a:ext>
            </a:extLst>
          </p:cNvPr>
          <p:cNvGrpSpPr/>
          <p:nvPr userDrawn="1"/>
        </p:nvGrpSpPr>
        <p:grpSpPr>
          <a:xfrm>
            <a:off x="0" y="0"/>
            <a:ext cx="2414586" cy="900112"/>
            <a:chOff x="0" y="0"/>
            <a:chExt cx="2414586" cy="900112"/>
          </a:xfrm>
        </p:grpSpPr>
        <p:pic>
          <p:nvPicPr>
            <p:cNvPr id="6" name="Picture 5" descr="University of Nottingham logo">
              <a:extLst>
                <a:ext uri="{FF2B5EF4-FFF2-40B4-BE49-F238E27FC236}">
                  <a16:creationId xmlns:a16="http://schemas.microsoft.com/office/drawing/2014/main" id="{B6936C8D-5139-3496-BA36-DA3B9A8D405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0" y="0"/>
              <a:ext cx="2414586" cy="900112"/>
            </a:xfrm>
            <a:prstGeom prst="rect">
              <a:avLst/>
            </a:prstGeom>
          </p:spPr>
        </p:pic>
        <p:pic>
          <p:nvPicPr>
            <p:cNvPr id="2" name="Picture 1" descr="University of Nottingham logo">
              <a:extLst>
                <a:ext uri="{FF2B5EF4-FFF2-40B4-BE49-F238E27FC236}">
                  <a16:creationId xmlns:a16="http://schemas.microsoft.com/office/drawing/2014/main" id="{262AEAE6-DD60-DF47-23EC-66DCA2A2584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00000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065728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Malays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View of the Malaysia campus through the trees with a body of water in front of the building&#10;">
            <a:extLst>
              <a:ext uri="{FF2B5EF4-FFF2-40B4-BE49-F238E27FC236}">
                <a16:creationId xmlns:a16="http://schemas.microsoft.com/office/drawing/2014/main" id="{8A8D9DF8-CB1D-EAF2-E07B-89D7D22340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2" name="Rectangle 41">
            <a:extLst>
              <a:ext uri="{FF2B5EF4-FFF2-40B4-BE49-F238E27FC236}">
                <a16:creationId xmlns:a16="http://schemas.microsoft.com/office/drawing/2014/main" id="{E2869C89-8AB9-091A-625C-9C45184424B7}"/>
              </a:ext>
            </a:extLst>
          </p:cNvPr>
          <p:cNvSpPr/>
          <p:nvPr userDrawn="1"/>
        </p:nvSpPr>
        <p:spPr>
          <a:xfrm>
            <a:off x="0" y="0"/>
            <a:ext cx="7986252" cy="6858000"/>
          </a:xfrm>
          <a:prstGeom prst="rect">
            <a:avLst/>
          </a:prstGeom>
          <a:gradFill>
            <a:gsLst>
              <a:gs pos="0">
                <a:schemeClr val="bg1">
                  <a:lumMod val="10000"/>
                  <a:alpha val="55443"/>
                </a:schemeClr>
              </a:gs>
              <a:gs pos="88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32116587-F663-143F-75BC-3014C842DB4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953B9A27-851E-55AB-119E-61C5C475DA4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4CC4A3B0-71B3-4C2B-7CB1-FF680E1BD51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09FB2E1-0CA5-164F-BB88-A99DCC79315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pic>
        <p:nvPicPr>
          <p:cNvPr id="41" name="Picture 40" descr="University of Nottingham logo">
            <a:extLst>
              <a:ext uri="{FF2B5EF4-FFF2-40B4-BE49-F238E27FC236}">
                <a16:creationId xmlns:a16="http://schemas.microsoft.com/office/drawing/2014/main" id="{E88CCC24-EB1E-6A4A-85E4-27558E4718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060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utton_Boningt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view of the Sutton Bonington campus on a bright day">
            <a:extLst>
              <a:ext uri="{FF2B5EF4-FFF2-40B4-BE49-F238E27FC236}">
                <a16:creationId xmlns:a16="http://schemas.microsoft.com/office/drawing/2014/main" id="{7B4A215F-5265-E937-A182-3ADB3161F9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6789"/>
            <a:ext cx="12192000" cy="686478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B35A95C-C6CA-475F-7F2E-2D3DEE82541F}"/>
              </a:ext>
            </a:extLst>
          </p:cNvPr>
          <p:cNvSpPr/>
          <p:nvPr userDrawn="1"/>
        </p:nvSpPr>
        <p:spPr>
          <a:xfrm>
            <a:off x="0" y="0"/>
            <a:ext cx="7986252" cy="6858000"/>
          </a:xfrm>
          <a:prstGeom prst="rect">
            <a:avLst/>
          </a:prstGeom>
          <a:gradFill>
            <a:gsLst>
              <a:gs pos="0">
                <a:schemeClr val="bg1">
                  <a:lumMod val="10000"/>
                  <a:alpha val="55443"/>
                </a:schemeClr>
              </a:gs>
              <a:gs pos="88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44CEBF8-B4F3-8B7D-FC0E-DEE8182A20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8B52A8B-C3B3-C40B-83CE-26F42289F76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7F47A76-C945-91CB-5549-433224A0BA8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933EC02-81D9-2D0A-2981-160986CA1B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pic>
        <p:nvPicPr>
          <p:cNvPr id="11" name="Picture 10" descr="University of Nottingham logo">
            <a:extLst>
              <a:ext uri="{FF2B5EF4-FFF2-40B4-BE49-F238E27FC236}">
                <a16:creationId xmlns:a16="http://schemas.microsoft.com/office/drawing/2014/main" id="{085511E6-A05D-133B-58DE-91F1088AC79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2472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Jubil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view of the Jubilee campus with the buildings reflecting in the water.">
            <a:extLst>
              <a:ext uri="{FF2B5EF4-FFF2-40B4-BE49-F238E27FC236}">
                <a16:creationId xmlns:a16="http://schemas.microsoft.com/office/drawing/2014/main" id="{77FD8D84-1679-38C7-0289-DCCDBBF4271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B35A95C-C6CA-475F-7F2E-2D3DEE82541F}"/>
              </a:ext>
            </a:extLst>
          </p:cNvPr>
          <p:cNvSpPr/>
          <p:nvPr userDrawn="1"/>
        </p:nvSpPr>
        <p:spPr>
          <a:xfrm>
            <a:off x="0" y="0"/>
            <a:ext cx="7986252" cy="6858000"/>
          </a:xfrm>
          <a:prstGeom prst="rect">
            <a:avLst/>
          </a:prstGeom>
          <a:gradFill>
            <a:gsLst>
              <a:gs pos="0">
                <a:schemeClr val="bg1">
                  <a:lumMod val="10000"/>
                  <a:alpha val="55443"/>
                </a:schemeClr>
              </a:gs>
              <a:gs pos="88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44CEBF8-B4F3-8B7D-FC0E-DEE8182A20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8B52A8B-C3B3-C40B-83CE-26F42289F76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7F47A76-C945-91CB-5549-433224A0BA8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933EC02-81D9-2D0A-2981-160986CA1B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pic>
        <p:nvPicPr>
          <p:cNvPr id="11" name="Picture 10" descr="University of Nottingham logo">
            <a:extLst>
              <a:ext uri="{FF2B5EF4-FFF2-40B4-BE49-F238E27FC236}">
                <a16:creationId xmlns:a16="http://schemas.microsoft.com/office/drawing/2014/main" id="{085511E6-A05D-133B-58DE-91F1088AC79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2071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ustainabil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sky with the GSK Building, Jubilee Campus. This represents sustainability.">
            <a:extLst>
              <a:ext uri="{FF2B5EF4-FFF2-40B4-BE49-F238E27FC236}">
                <a16:creationId xmlns:a16="http://schemas.microsoft.com/office/drawing/2014/main" id="{8E0A4445-18E5-C130-2732-8D1767178C3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44CEBF8-B4F3-8B7D-FC0E-DEE8182A20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68B52A8B-C3B3-C40B-83CE-26F42289F76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87F47A76-C945-91CB-5549-433224A0BA8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933EC02-81D9-2D0A-2981-160986CA1B1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grpSp>
        <p:nvGrpSpPr>
          <p:cNvPr id="4" name="Group 3" descr="University of Nottingham logo">
            <a:extLst>
              <a:ext uri="{FF2B5EF4-FFF2-40B4-BE49-F238E27FC236}">
                <a16:creationId xmlns:a16="http://schemas.microsoft.com/office/drawing/2014/main" id="{B3F55132-FFB5-5664-C457-AAEEBC1C9461}"/>
              </a:ext>
            </a:extLst>
          </p:cNvPr>
          <p:cNvGrpSpPr/>
          <p:nvPr userDrawn="1"/>
        </p:nvGrpSpPr>
        <p:grpSpPr>
          <a:xfrm>
            <a:off x="0" y="0"/>
            <a:ext cx="2414586" cy="900112"/>
            <a:chOff x="0" y="0"/>
            <a:chExt cx="2414586" cy="900112"/>
          </a:xfrm>
        </p:grpSpPr>
        <p:pic>
          <p:nvPicPr>
            <p:cNvPr id="6" name="Picture 5" descr="University of Nottingham logo">
              <a:extLst>
                <a:ext uri="{FF2B5EF4-FFF2-40B4-BE49-F238E27FC236}">
                  <a16:creationId xmlns:a16="http://schemas.microsoft.com/office/drawing/2014/main" id="{B6936C8D-5139-3496-BA36-DA3B9A8D405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0" y="0"/>
              <a:ext cx="2414586" cy="900112"/>
            </a:xfrm>
            <a:prstGeom prst="rect">
              <a:avLst/>
            </a:prstGeom>
          </p:spPr>
        </p:pic>
        <p:pic>
          <p:nvPicPr>
            <p:cNvPr id="2" name="Picture 1" descr="University of Nottingham logo">
              <a:extLst>
                <a:ext uri="{FF2B5EF4-FFF2-40B4-BE49-F238E27FC236}">
                  <a16:creationId xmlns:a16="http://schemas.microsoft.com/office/drawing/2014/main" id="{E56D2AD0-5B66-68D3-EC24-8D74D025FE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00000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690768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research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lose up image of a solder iron and circuit board representing research and the university">
            <a:extLst>
              <a:ext uri="{FF2B5EF4-FFF2-40B4-BE49-F238E27FC236}">
                <a16:creationId xmlns:a16="http://schemas.microsoft.com/office/drawing/2014/main" id="{B2FCE108-38BB-55A0-EDF7-8C89407783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8B1269C2-F17F-E221-0E5A-FBA04F2F119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20E116F-B78E-E6CF-85BA-9F027A61F56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55D9DFDB-5A7C-D207-F19E-20F14279B08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1954F94-8460-0421-7AB1-DA51CF9FF5B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pic>
        <p:nvPicPr>
          <p:cNvPr id="6" name="Picture 5" descr="University of Nottingham logo">
            <a:extLst>
              <a:ext uri="{FF2B5EF4-FFF2-40B4-BE49-F238E27FC236}">
                <a16:creationId xmlns:a16="http://schemas.microsoft.com/office/drawing/2014/main" id="{B6936C8D-5139-3496-BA36-DA3B9A8D405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3340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research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image of a Petri dish representing research at the university.">
            <a:extLst>
              <a:ext uri="{FF2B5EF4-FFF2-40B4-BE49-F238E27FC236}">
                <a16:creationId xmlns:a16="http://schemas.microsoft.com/office/drawing/2014/main" id="{960DD3FF-75B1-18A9-9303-69E04FC310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666CAED-D510-1F1E-E4A0-F1D2FD61E2EB}"/>
              </a:ext>
            </a:extLst>
          </p:cNvPr>
          <p:cNvSpPr/>
          <p:nvPr userDrawn="1"/>
        </p:nvSpPr>
        <p:spPr>
          <a:xfrm>
            <a:off x="0" y="0"/>
            <a:ext cx="5105868" cy="68580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55000"/>
                </a:schemeClr>
              </a:gs>
              <a:gs pos="74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868E9B4-6EE2-4451-F95E-40AABDC86B3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64A1B2BA-B0FF-65C8-752C-032EA5940A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3E713FE3-C318-030C-E350-B79800091D7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1C3934D-A361-752E-306D-CABE6FAC90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grpSp>
        <p:nvGrpSpPr>
          <p:cNvPr id="9" name="Group 8" descr="University of Nottingham logo">
            <a:extLst>
              <a:ext uri="{FF2B5EF4-FFF2-40B4-BE49-F238E27FC236}">
                <a16:creationId xmlns:a16="http://schemas.microsoft.com/office/drawing/2014/main" id="{FE1D6E92-5290-1C2E-0615-02172335E21D}"/>
              </a:ext>
            </a:extLst>
          </p:cNvPr>
          <p:cNvGrpSpPr/>
          <p:nvPr userDrawn="1"/>
        </p:nvGrpSpPr>
        <p:grpSpPr>
          <a:xfrm>
            <a:off x="0" y="0"/>
            <a:ext cx="2414586" cy="900112"/>
            <a:chOff x="0" y="0"/>
            <a:chExt cx="2414586" cy="900112"/>
          </a:xfrm>
        </p:grpSpPr>
        <p:pic>
          <p:nvPicPr>
            <p:cNvPr id="4" name="Picture 3" descr="University of Nottingham logo">
              <a:extLst>
                <a:ext uri="{FF2B5EF4-FFF2-40B4-BE49-F238E27FC236}">
                  <a16:creationId xmlns:a16="http://schemas.microsoft.com/office/drawing/2014/main" id="{5E91A821-D390-B9E9-1E6B-240DC4A2544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0" y="0"/>
              <a:ext cx="2414586" cy="900112"/>
            </a:xfrm>
            <a:prstGeom prst="rect">
              <a:avLst/>
            </a:prstGeom>
          </p:spPr>
        </p:pic>
        <p:pic>
          <p:nvPicPr>
            <p:cNvPr id="2" name="Picture 1" descr="University of Nottingham logo">
              <a:extLst>
                <a:ext uri="{FF2B5EF4-FFF2-40B4-BE49-F238E27FC236}">
                  <a16:creationId xmlns:a16="http://schemas.microsoft.com/office/drawing/2014/main" id="{3751951F-6AEC-26B3-51D3-81A4705EA85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00000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225962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faculty_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tudent indoor looking at printed posters to represent the arts faculty at the university">
            <a:extLst>
              <a:ext uri="{FF2B5EF4-FFF2-40B4-BE49-F238E27FC236}">
                <a16:creationId xmlns:a16="http://schemas.microsoft.com/office/drawing/2014/main" id="{9C68E323-7A9A-640F-9BA6-836C099A90A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086D71E-9909-A50C-8DFD-139989AA6262}"/>
              </a:ext>
            </a:extLst>
          </p:cNvPr>
          <p:cNvSpPr/>
          <p:nvPr userDrawn="1"/>
        </p:nvSpPr>
        <p:spPr>
          <a:xfrm>
            <a:off x="0" y="0"/>
            <a:ext cx="7986252" cy="6858000"/>
          </a:xfrm>
          <a:prstGeom prst="rect">
            <a:avLst/>
          </a:prstGeom>
          <a:gradFill>
            <a:gsLst>
              <a:gs pos="0">
                <a:schemeClr val="tx1">
                  <a:alpha val="50000"/>
                </a:schemeClr>
              </a:gs>
              <a:gs pos="88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AD97A24-4AE6-1670-120F-0B2EA995213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EE723E9-5220-358B-4CE9-424926AAE43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B6A391B4-D1A3-07B0-2040-B1E4DD0E15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739940D-65C5-FB7F-9FCE-1C2E3D92DC6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pic>
        <p:nvPicPr>
          <p:cNvPr id="9" name="Picture 8" descr="University of Nottingham logo">
            <a:extLst>
              <a:ext uri="{FF2B5EF4-FFF2-40B4-BE49-F238E27FC236}">
                <a16:creationId xmlns:a16="http://schemas.microsoft.com/office/drawing/2014/main" id="{14686114-02E6-D92C-A5FC-B12555FEF7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3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faculty_social_scien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tudent sitting in a library reading a book to represent social sciences faculty">
            <a:extLst>
              <a:ext uri="{FF2B5EF4-FFF2-40B4-BE49-F238E27FC236}">
                <a16:creationId xmlns:a16="http://schemas.microsoft.com/office/drawing/2014/main" id="{B565E0CA-EE73-59A5-7B15-8184F1AF3A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5032" y="0"/>
            <a:ext cx="12197032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18B5A38-C5EF-6CA8-FB44-853EF7B9B764}"/>
              </a:ext>
            </a:extLst>
          </p:cNvPr>
          <p:cNvSpPr/>
          <p:nvPr userDrawn="1"/>
        </p:nvSpPr>
        <p:spPr>
          <a:xfrm>
            <a:off x="0" y="0"/>
            <a:ext cx="7986252" cy="6858000"/>
          </a:xfrm>
          <a:prstGeom prst="rect">
            <a:avLst/>
          </a:prstGeom>
          <a:gradFill>
            <a:gsLst>
              <a:gs pos="0">
                <a:schemeClr val="bg1">
                  <a:alpha val="30000"/>
                </a:schemeClr>
              </a:gs>
              <a:gs pos="88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AD97A24-4AE6-1670-120F-0B2EA995213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EE723E9-5220-358B-4CE9-424926AAE43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B6A391B4-D1A3-07B0-2040-B1E4DD0E15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739940D-65C5-FB7F-9FCE-1C2E3D92DC6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5B6BDB7-93E8-A9D5-A974-108B82ACE397}"/>
              </a:ext>
            </a:extLst>
          </p:cNvPr>
          <p:cNvGrpSpPr/>
          <p:nvPr userDrawn="1"/>
        </p:nvGrpSpPr>
        <p:grpSpPr>
          <a:xfrm>
            <a:off x="0" y="0"/>
            <a:ext cx="2414586" cy="900112"/>
            <a:chOff x="0" y="0"/>
            <a:chExt cx="2414586" cy="900112"/>
          </a:xfrm>
        </p:grpSpPr>
        <p:pic>
          <p:nvPicPr>
            <p:cNvPr id="4" name="Picture 3" descr="University of Nottingham logo">
              <a:extLst>
                <a:ext uri="{FF2B5EF4-FFF2-40B4-BE49-F238E27FC236}">
                  <a16:creationId xmlns:a16="http://schemas.microsoft.com/office/drawing/2014/main" id="{5E91A821-D390-B9E9-1E6B-240DC4A2544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0" y="0"/>
              <a:ext cx="2414586" cy="900112"/>
            </a:xfrm>
            <a:prstGeom prst="rect">
              <a:avLst/>
            </a:prstGeom>
          </p:spPr>
        </p:pic>
        <p:pic>
          <p:nvPicPr>
            <p:cNvPr id="2" name="Picture 1" descr="University of Nottingham logo">
              <a:extLst>
                <a:ext uri="{FF2B5EF4-FFF2-40B4-BE49-F238E27FC236}">
                  <a16:creationId xmlns:a16="http://schemas.microsoft.com/office/drawing/2014/main" id="{DD42F20C-5448-89E8-1BAC-6774371348E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00000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66557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faculty_engineer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person wearing goggles while operating machinery to represent the engineering faculty">
            <a:extLst>
              <a:ext uri="{FF2B5EF4-FFF2-40B4-BE49-F238E27FC236}">
                <a16:creationId xmlns:a16="http://schemas.microsoft.com/office/drawing/2014/main" id="{937042E3-1F94-D876-D855-C0086C1E1D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18B5A38-C5EF-6CA8-FB44-853EF7B9B764}"/>
              </a:ext>
            </a:extLst>
          </p:cNvPr>
          <p:cNvSpPr/>
          <p:nvPr userDrawn="1"/>
        </p:nvSpPr>
        <p:spPr>
          <a:xfrm>
            <a:off x="0" y="0"/>
            <a:ext cx="7986252" cy="6858000"/>
          </a:xfrm>
          <a:prstGeom prst="rect">
            <a:avLst/>
          </a:prstGeom>
          <a:gradFill>
            <a:gsLst>
              <a:gs pos="0">
                <a:schemeClr val="bg1">
                  <a:alpha val="30000"/>
                </a:schemeClr>
              </a:gs>
              <a:gs pos="88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AD97A24-4AE6-1670-120F-0B2EA995213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951739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EE723E9-5220-358B-4CE9-424926AAE43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450" y="5207617"/>
            <a:ext cx="4679958" cy="360699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B6A391B4-D1A3-07B0-2040-B1E4DD0E15B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5989" y="3947752"/>
            <a:ext cx="4679880" cy="88639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739940D-65C5-FB7F-9FCE-1C2E3D92DC6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989" y="1817028"/>
            <a:ext cx="4679880" cy="1902398"/>
          </a:xfrm>
          <a:prstGeom prst="rect">
            <a:avLst/>
          </a:prstGeom>
        </p:spPr>
        <p:txBody>
          <a:bodyPr wrap="square" anchor="ctr">
            <a:spAutoFit/>
          </a:bodyPr>
          <a:lstStyle>
            <a:lvl1pPr algn="l"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GB"/>
              <a:t>The title goes here</a:t>
            </a:r>
            <a:endParaRPr lang="en-US"/>
          </a:p>
        </p:txBody>
      </p:sp>
      <p:grpSp>
        <p:nvGrpSpPr>
          <p:cNvPr id="12" name="Group 11" descr="University of Nottingham logo">
            <a:extLst>
              <a:ext uri="{FF2B5EF4-FFF2-40B4-BE49-F238E27FC236}">
                <a16:creationId xmlns:a16="http://schemas.microsoft.com/office/drawing/2014/main" id="{183F7270-4379-F8B2-5D8E-518A76505B08}"/>
              </a:ext>
            </a:extLst>
          </p:cNvPr>
          <p:cNvGrpSpPr/>
          <p:nvPr userDrawn="1"/>
        </p:nvGrpSpPr>
        <p:grpSpPr>
          <a:xfrm>
            <a:off x="0" y="0"/>
            <a:ext cx="2414586" cy="900112"/>
            <a:chOff x="0" y="0"/>
            <a:chExt cx="2414586" cy="900112"/>
          </a:xfrm>
        </p:grpSpPr>
        <p:pic>
          <p:nvPicPr>
            <p:cNvPr id="4" name="Picture 3" descr="University of Nottingham logo">
              <a:extLst>
                <a:ext uri="{FF2B5EF4-FFF2-40B4-BE49-F238E27FC236}">
                  <a16:creationId xmlns:a16="http://schemas.microsoft.com/office/drawing/2014/main" id="{5E91A821-D390-B9E9-1E6B-240DC4A2544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0" y="0"/>
              <a:ext cx="2414586" cy="900112"/>
            </a:xfrm>
            <a:prstGeom prst="rect">
              <a:avLst/>
            </a:prstGeom>
          </p:spPr>
        </p:pic>
        <p:pic>
          <p:nvPicPr>
            <p:cNvPr id="2" name="Picture 1" descr="University of Nottingham logo&#10;">
              <a:extLst>
                <a:ext uri="{FF2B5EF4-FFF2-40B4-BE49-F238E27FC236}">
                  <a16:creationId xmlns:a16="http://schemas.microsoft.com/office/drawing/2014/main" id="{DD42F20C-5448-89E8-1BAC-6774371348E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00000" cy="9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257215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_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320CE6D5-BD3C-E1D9-4759-3B4EA6BE4B38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557363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B93E08E4-1BF9-8CA3-4C65-FF7B43AB22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989" y="5229240"/>
            <a:ext cx="4225925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91764B8-A98D-B024-D18E-427B6AC849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528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22ABA4-3700-BF47-C5C3-AD2A7C00FB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528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Title of presentation </a:t>
            </a:r>
            <a:br>
              <a:rPr lang="en-GB"/>
            </a:br>
            <a:r>
              <a:rPr lang="en-GB"/>
              <a:t>or section goes here</a:t>
            </a:r>
            <a:endParaRPr lang="en-US"/>
          </a:p>
        </p:txBody>
      </p:sp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F1EA9D3F-EDF8-DEC2-BF2D-AE3CF2580B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7577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_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236E9D49-337F-82A4-1332-A4CD0B82E4CB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557363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B033AEE-5A46-6AD6-1141-0D13DA32B82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989" y="5229240"/>
            <a:ext cx="4225925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54708EE-9DCC-D954-B2AB-46FED4C0EAF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528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D2D73A5-D9F3-41EE-E7DB-D68266D900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528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Title of presentation </a:t>
            </a:r>
            <a:br>
              <a:rPr lang="en-GB"/>
            </a:br>
            <a:r>
              <a:rPr lang="en-GB"/>
              <a:t>or section goes here</a:t>
            </a:r>
            <a:endParaRPr lang="en-US"/>
          </a:p>
        </p:txBody>
      </p:sp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F1EA9D3F-EDF8-DEC2-BF2D-AE3CF2580B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0736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_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17790C14-E84E-D22B-241E-70A189E4A88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557363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53F9965-8A47-94FA-C04E-A27D2EA8DD9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989" y="5229240"/>
            <a:ext cx="4225925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1D309B2-0B3C-7544-CF55-A9DA0836EA0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528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B4F4275-3E4F-D80E-F9C8-47C67E6181C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528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Title of presentation </a:t>
            </a:r>
            <a:br>
              <a:rPr lang="en-GB"/>
            </a:br>
            <a:r>
              <a:rPr lang="en-GB"/>
              <a:t>or section goes here</a:t>
            </a:r>
            <a:endParaRPr lang="en-US"/>
          </a:p>
        </p:txBody>
      </p:sp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F1EA9D3F-EDF8-DEC2-BF2D-AE3CF2580B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0047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ue_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D29B8919-ECAB-740A-54B2-F6ADBF999ED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9557363" y="5499101"/>
            <a:ext cx="1800000" cy="900112"/>
          </a:xfrm>
          <a:solidFill>
            <a:schemeClr val="bg1"/>
          </a:solidFill>
        </p:spPr>
        <p:txBody>
          <a:bodyPr lIns="180000" rIns="180000" anchor="ctr">
            <a:normAutofit/>
          </a:bodyPr>
          <a:lstStyle>
            <a:lvl1pPr marL="0" indent="0" algn="ctr">
              <a:buNone/>
              <a:defRPr sz="1200"/>
            </a:lvl1pPr>
          </a:lstStyle>
          <a:p>
            <a:r>
              <a:rPr lang="en-US"/>
              <a:t>Inset a partner logo here or remove this box if not needed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FEF38FB-2DE7-E0FC-2BEF-2C1C3010133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989" y="5229240"/>
            <a:ext cx="4225925" cy="360699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Name of presenter</a:t>
            </a:r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65196FB-C293-6637-2C20-F6F5A3B3F2F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6528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98903FF-2ED4-C86B-64A8-AC2ED1D1999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6528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Title of presentation </a:t>
            </a:r>
            <a:br>
              <a:rPr lang="en-GB"/>
            </a:br>
            <a:r>
              <a:rPr lang="en-GB"/>
              <a:t>or section goes here</a:t>
            </a:r>
            <a:endParaRPr lang="en-US"/>
          </a:p>
        </p:txBody>
      </p:sp>
      <p:pic>
        <p:nvPicPr>
          <p:cNvPr id="4" name="Picture 3" descr="University of Nottingham logo">
            <a:extLst>
              <a:ext uri="{FF2B5EF4-FFF2-40B4-BE49-F238E27FC236}">
                <a16:creationId xmlns:a16="http://schemas.microsoft.com/office/drawing/2014/main" id="{F1EA9D3F-EDF8-DEC2-BF2D-AE3CF2580B0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43655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8958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blue_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91764B8-A98D-B024-D18E-427B6AC849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7089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22ABA4-3700-BF47-C5C3-AD2A7C00FB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7089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Section title</a:t>
            </a:r>
            <a:endParaRPr lang="en-US"/>
          </a:p>
        </p:txBody>
      </p:sp>
      <p:pic>
        <p:nvPicPr>
          <p:cNvPr id="3" name="Picture 2" descr="University of Nottingham castle icon">
            <a:extLst>
              <a:ext uri="{FF2B5EF4-FFF2-40B4-BE49-F238E27FC236}">
                <a16:creationId xmlns:a16="http://schemas.microsoft.com/office/drawing/2014/main" id="{ABE46430-C869-FB5B-1543-5658FF4DB2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3696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blue_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ED93F1-6799-698D-3691-2B55FC98EC6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7089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167CB6-25ED-5142-E060-0D1155D6892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7089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Section title</a:t>
            </a:r>
            <a:endParaRPr lang="en-US"/>
          </a:p>
        </p:txBody>
      </p:sp>
      <p:pic>
        <p:nvPicPr>
          <p:cNvPr id="6" name="Picture 5" descr="University of Nottingham castle icon">
            <a:extLst>
              <a:ext uri="{FF2B5EF4-FFF2-40B4-BE49-F238E27FC236}">
                <a16:creationId xmlns:a16="http://schemas.microsoft.com/office/drawing/2014/main" id="{0F4B7E7B-C184-0FD6-967A-1495A016AA9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5359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blue_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F5C707-8C61-7BF9-EF26-9346A39155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766550" y="0"/>
            <a:ext cx="425450" cy="6858000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2F8BB8-6D58-2478-03AA-191002128E5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27089" y="3969375"/>
            <a:ext cx="9269952" cy="72009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Your subheading goes here</a:t>
            </a:r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1B7C56-46BC-877A-A8BB-101B90BFD2B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7089" y="1808163"/>
            <a:ext cx="9269952" cy="1796732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ts val="6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GB"/>
              <a:t>Section title</a:t>
            </a:r>
            <a:endParaRPr lang="en-US"/>
          </a:p>
        </p:txBody>
      </p:sp>
      <p:pic>
        <p:nvPicPr>
          <p:cNvPr id="6" name="Picture 5" descr="University of Nottingham castle icon">
            <a:extLst>
              <a:ext uri="{FF2B5EF4-FFF2-40B4-BE49-F238E27FC236}">
                <a16:creationId xmlns:a16="http://schemas.microsoft.com/office/drawing/2014/main" id="{EE74AC68-18AF-B6C5-ADFC-35E4DB4B92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6969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139" userDrawn="1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1FBF756-7938-DF8A-6396-399256C9906D}"/>
              </a:ext>
            </a:extLst>
          </p:cNvPr>
          <p:cNvSpPr/>
          <p:nvPr userDrawn="1"/>
        </p:nvSpPr>
        <p:spPr>
          <a:xfrm>
            <a:off x="-1315704" y="9000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2158669"/>
            <a:ext cx="11341100" cy="37779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2F1BA355-872A-DEBD-83F0-DEB26F407380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33472" y="1358900"/>
            <a:ext cx="11333076" cy="45036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3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Subheading goes here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E7C0ADF4-0D4B-B1BD-FF64-E8E537692D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0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0269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026" userDrawn="1">
          <p15:clr>
            <a:srgbClr val="9FCC3B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D9B2B3E-7582-7286-13C3-D6FB10512B05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1B6B00A-DA58-B7AA-2824-078C084AE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458788"/>
            <a:ext cx="5211794" cy="5761037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C7E7DBA9-86CE-B2F4-C934-CC6EEA02C1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9031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  <p15:guide id="4" orient="horz" pos="1876" userDrawn="1">
          <p15:clr>
            <a:srgbClr val="9FCC3B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0181FBF-FF29-7EEB-B956-87316803BB80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BCB23B47-37ED-75C0-0F34-9D3C03F793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458788"/>
            <a:ext cx="5211794" cy="5761037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DEDEE7F-F97B-7B97-02BF-AF74423C78A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3519012"/>
            <a:ext cx="5211677" cy="2700813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087C9B7B-EA93-3AB0-06E0-7F98E483636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33473" y="2707856"/>
            <a:ext cx="5211677" cy="45036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3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Subheading goes here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34CF4F-FADD-27CF-D87D-D9D07A4A13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0800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  <p15:guide id="4" orient="horz" pos="1876" userDrawn="1">
          <p15:clr>
            <a:srgbClr val="9FCC3B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1358900"/>
            <a:ext cx="6096000" cy="54991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74E01E-D3F9-8614-6E3C-62268CBD2CB4}"/>
              </a:ext>
            </a:extLst>
          </p:cNvPr>
          <p:cNvSpPr/>
          <p:nvPr userDrawn="1"/>
        </p:nvSpPr>
        <p:spPr>
          <a:xfrm>
            <a:off x="0" y="-1"/>
            <a:ext cx="12192000" cy="13589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1B6B00A-DA58-B7AA-2824-078C084AE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1812413"/>
            <a:ext cx="5211794" cy="440741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1817688"/>
            <a:ext cx="5219518" cy="4402138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pic>
        <p:nvPicPr>
          <p:cNvPr id="5" name="Picture 4" descr="University of Nottingham castle icon">
            <a:extLst>
              <a:ext uri="{FF2B5EF4-FFF2-40B4-BE49-F238E27FC236}">
                <a16:creationId xmlns:a16="http://schemas.microsoft.com/office/drawing/2014/main" id="{D7395279-FD9F-F3B7-B55E-F407BE7B3E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F91BDDD1-ABB8-5513-0EBE-12EB29040A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463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header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1358900"/>
            <a:ext cx="6096000" cy="54991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74E01E-D3F9-8614-6E3C-62268CBD2CB4}"/>
              </a:ext>
            </a:extLst>
          </p:cNvPr>
          <p:cNvSpPr/>
          <p:nvPr userDrawn="1"/>
        </p:nvSpPr>
        <p:spPr>
          <a:xfrm>
            <a:off x="0" y="-1"/>
            <a:ext cx="12192000" cy="135890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1B6B00A-DA58-B7AA-2824-078C084AE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1812413"/>
            <a:ext cx="5211794" cy="440741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5" name="Picture 4" descr="University of Nottingham castle icon">
            <a:extLst>
              <a:ext uri="{FF2B5EF4-FFF2-40B4-BE49-F238E27FC236}">
                <a16:creationId xmlns:a16="http://schemas.microsoft.com/office/drawing/2014/main" id="{D7395279-FD9F-F3B7-B55E-F407BE7B3E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F91BDDD1-ABB8-5513-0EBE-12EB29040A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9079674-2601-E1DB-B666-2D0B774D04F2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33473" y="2623569"/>
            <a:ext cx="5211677" cy="3596255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116A886-E557-330B-11EE-42F5D3EE412A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433473" y="1812413"/>
            <a:ext cx="5211677" cy="45036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3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Subheading goes here</a:t>
            </a:r>
          </a:p>
        </p:txBody>
      </p:sp>
    </p:spTree>
    <p:extLst>
      <p:ext uri="{BB962C8B-B14F-4D97-AF65-F5344CB8AC3E}">
        <p14:creationId xmlns:p14="http://schemas.microsoft.com/office/powerpoint/2010/main" val="27078733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thir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075613" y="0"/>
            <a:ext cx="4116387" cy="68580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B3C1180-494D-3A45-3D53-7113F7295561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75EE26C-6F7A-8BE8-0244-7469236EB1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6463" y="458788"/>
            <a:ext cx="3240087" cy="5761037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02E2F637-A3FE-B82F-49CB-F653C711B92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2" y="2708904"/>
            <a:ext cx="7192877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CDDB14-B4F8-AF81-C172-8590ED48C9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7192876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51429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804" userDrawn="1">
          <p15:clr>
            <a:srgbClr val="FBAE40"/>
          </p15:clr>
        </p15:guide>
        <p15:guide id="2" pos="5087" userDrawn="1">
          <p15:clr>
            <a:srgbClr val="FBAE40"/>
          </p15:clr>
        </p15:guide>
        <p15:guide id="3" pos="5371" userDrawn="1">
          <p15:clr>
            <a:srgbClr val="FBAE40"/>
          </p15:clr>
        </p15:guide>
        <p15:guide id="4" orient="horz" pos="1865" userDrawn="1">
          <p15:clr>
            <a:srgbClr val="9FCC3B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third_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</a:extLst>
          </p:cNvPr>
          <p:cNvSpPr/>
          <p:nvPr userDrawn="1"/>
        </p:nvSpPr>
        <p:spPr>
          <a:xfrm>
            <a:off x="8075613" y="0"/>
            <a:ext cx="4116387" cy="68580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BBED16-29E0-32E0-53EF-E6BDB0D777AB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46B96E7-E547-78AA-C543-83A2072295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6463" y="458788"/>
            <a:ext cx="3240087" cy="5761037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D55CA27-D589-3763-3734-33D51772846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3520060"/>
            <a:ext cx="7192877" cy="2699765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0E56A981-CD9B-8BA7-562F-FBFBA8722568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33473" y="2708904"/>
            <a:ext cx="7192877" cy="45036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32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Subheading goes here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E7D4E18-50DC-7E45-B2D8-00BB10340B4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7192876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5530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804" userDrawn="1">
          <p15:clr>
            <a:srgbClr val="FBAE40"/>
          </p15:clr>
        </p15:guide>
        <p15:guide id="2" pos="5087" userDrawn="1">
          <p15:clr>
            <a:srgbClr val="FBAE40"/>
          </p15:clr>
        </p15:guide>
        <p15:guide id="3" pos="5371" userDrawn="1">
          <p15:clr>
            <a:srgbClr val="FBAE40"/>
          </p15:clr>
        </p15:guide>
        <p15:guide id="4" orient="horz" pos="1876" userDrawn="1">
          <p15:clr>
            <a:srgbClr val="9FCC3B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_column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988ED98-95EA-FDDD-D6DB-6552BA7D87B7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346300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F026A85C-1590-9B87-05AC-DC21A8499DC1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8381022" y="1888084"/>
            <a:ext cx="1051727" cy="744973"/>
          </a:xfrm>
          <a:custGeom>
            <a:avLst/>
            <a:gdLst>
              <a:gd name="connsiteX0" fmla="*/ 236879 w 1051727"/>
              <a:gd name="connsiteY0" fmla="*/ 115951 h 744973"/>
              <a:gd name="connsiteX1" fmla="*/ 191593 w 1051727"/>
              <a:gd name="connsiteY1" fmla="*/ 132125 h 744973"/>
              <a:gd name="connsiteX2" fmla="*/ 160739 w 1051727"/>
              <a:gd name="connsiteY2" fmla="*/ 190100 h 744973"/>
              <a:gd name="connsiteX3" fmla="*/ 146308 w 1051727"/>
              <a:gd name="connsiteY3" fmla="*/ 372736 h 744973"/>
              <a:gd name="connsiteX4" fmla="*/ 159246 w 1051727"/>
              <a:gd name="connsiteY4" fmla="*/ 549150 h 744973"/>
              <a:gd name="connsiteX5" fmla="*/ 191842 w 1051727"/>
              <a:gd name="connsiteY5" fmla="*/ 613098 h 744973"/>
              <a:gd name="connsiteX6" fmla="*/ 236879 w 1051727"/>
              <a:gd name="connsiteY6" fmla="*/ 629022 h 744973"/>
              <a:gd name="connsiteX7" fmla="*/ 282165 w 1051727"/>
              <a:gd name="connsiteY7" fmla="*/ 612849 h 744973"/>
              <a:gd name="connsiteX8" fmla="*/ 313018 w 1051727"/>
              <a:gd name="connsiteY8" fmla="*/ 554873 h 744973"/>
              <a:gd name="connsiteX9" fmla="*/ 327450 w 1051727"/>
              <a:gd name="connsiteY9" fmla="*/ 372736 h 744973"/>
              <a:gd name="connsiteX10" fmla="*/ 314511 w 1051727"/>
              <a:gd name="connsiteY10" fmla="*/ 196321 h 744973"/>
              <a:gd name="connsiteX11" fmla="*/ 281916 w 1051727"/>
              <a:gd name="connsiteY11" fmla="*/ 132125 h 744973"/>
              <a:gd name="connsiteX12" fmla="*/ 236879 w 1051727"/>
              <a:gd name="connsiteY12" fmla="*/ 115951 h 744973"/>
              <a:gd name="connsiteX13" fmla="*/ 802407 w 1051727"/>
              <a:gd name="connsiteY13" fmla="*/ 0 h 744973"/>
              <a:gd name="connsiteX14" fmla="*/ 967625 w 1051727"/>
              <a:gd name="connsiteY14" fmla="*/ 65689 h 744973"/>
              <a:gd name="connsiteX15" fmla="*/ 1018882 w 1051727"/>
              <a:gd name="connsiteY15" fmla="*/ 187114 h 744973"/>
              <a:gd name="connsiteX16" fmla="*/ 913879 w 1051727"/>
              <a:gd name="connsiteY16" fmla="*/ 340389 h 744973"/>
              <a:gd name="connsiteX17" fmla="*/ 1014155 w 1051727"/>
              <a:gd name="connsiteY17" fmla="*/ 400604 h 744973"/>
              <a:gd name="connsiteX18" fmla="*/ 1051727 w 1051727"/>
              <a:gd name="connsiteY18" fmla="*/ 513569 h 744973"/>
              <a:gd name="connsiteX19" fmla="*/ 981559 w 1051727"/>
              <a:gd name="connsiteY19" fmla="*/ 677294 h 744973"/>
              <a:gd name="connsiteX20" fmla="*/ 806886 w 1051727"/>
              <a:gd name="connsiteY20" fmla="*/ 744973 h 744973"/>
              <a:gd name="connsiteX21" fmla="*/ 642663 w 1051727"/>
              <a:gd name="connsiteY21" fmla="*/ 687993 h 744973"/>
              <a:gd name="connsiteX22" fmla="*/ 567022 w 1051727"/>
              <a:gd name="connsiteY22" fmla="*/ 538949 h 744973"/>
              <a:gd name="connsiteX23" fmla="*/ 702381 w 1051727"/>
              <a:gd name="connsiteY23" fmla="*/ 522526 h 744973"/>
              <a:gd name="connsiteX24" fmla="*/ 737216 w 1051727"/>
              <a:gd name="connsiteY24" fmla="*/ 601652 h 744973"/>
              <a:gd name="connsiteX25" fmla="*/ 805891 w 1051727"/>
              <a:gd name="connsiteY25" fmla="*/ 629022 h 744973"/>
              <a:gd name="connsiteX26" fmla="*/ 878796 w 1051727"/>
              <a:gd name="connsiteY26" fmla="*/ 596178 h 744973"/>
              <a:gd name="connsiteX27" fmla="*/ 908405 w 1051727"/>
              <a:gd name="connsiteY27" fmla="*/ 507597 h 744973"/>
              <a:gd name="connsiteX28" fmla="*/ 880040 w 1051727"/>
              <a:gd name="connsiteY28" fmla="*/ 423993 h 744973"/>
              <a:gd name="connsiteX29" fmla="*/ 810867 w 1051727"/>
              <a:gd name="connsiteY29" fmla="*/ 393139 h 744973"/>
              <a:gd name="connsiteX30" fmla="*/ 746671 w 1051727"/>
              <a:gd name="connsiteY30" fmla="*/ 403589 h 744973"/>
              <a:gd name="connsiteX31" fmla="*/ 762098 w 1051727"/>
              <a:gd name="connsiteY31" fmla="*/ 289629 h 744973"/>
              <a:gd name="connsiteX32" fmla="*/ 848688 w 1051727"/>
              <a:gd name="connsiteY32" fmla="*/ 264996 h 744973"/>
              <a:gd name="connsiteX33" fmla="*/ 878547 w 1051727"/>
              <a:gd name="connsiteY33" fmla="*/ 195574 h 744973"/>
              <a:gd name="connsiteX34" fmla="*/ 856650 w 1051727"/>
              <a:gd name="connsiteY34" fmla="*/ 136852 h 744973"/>
              <a:gd name="connsiteX35" fmla="*/ 798426 w 1051727"/>
              <a:gd name="connsiteY35" fmla="*/ 114956 h 744973"/>
              <a:gd name="connsiteX36" fmla="*/ 737216 w 1051727"/>
              <a:gd name="connsiteY36" fmla="*/ 139838 h 744973"/>
              <a:gd name="connsiteX37" fmla="*/ 706362 w 1051727"/>
              <a:gd name="connsiteY37" fmla="*/ 212494 h 744973"/>
              <a:gd name="connsiteX38" fmla="*/ 577472 w 1051727"/>
              <a:gd name="connsiteY38" fmla="*/ 190598 h 744973"/>
              <a:gd name="connsiteX39" fmla="*/ 618030 w 1051727"/>
              <a:gd name="connsiteY39" fmla="*/ 84848 h 744973"/>
              <a:gd name="connsiteX40" fmla="*/ 693672 w 1051727"/>
              <a:gd name="connsiteY40" fmla="*/ 22643 h 744973"/>
              <a:gd name="connsiteX41" fmla="*/ 802407 w 1051727"/>
              <a:gd name="connsiteY41" fmla="*/ 0 h 744973"/>
              <a:gd name="connsiteX42" fmla="*/ 236879 w 1051727"/>
              <a:gd name="connsiteY42" fmla="*/ 0 h 744973"/>
              <a:gd name="connsiteX43" fmla="*/ 402594 w 1051727"/>
              <a:gd name="connsiteY43" fmla="*/ 75642 h 744973"/>
              <a:gd name="connsiteX44" fmla="*/ 473758 w 1051727"/>
              <a:gd name="connsiteY44" fmla="*/ 372736 h 744973"/>
              <a:gd name="connsiteX45" fmla="*/ 402097 w 1051727"/>
              <a:gd name="connsiteY45" fmla="*/ 670327 h 744973"/>
              <a:gd name="connsiteX46" fmla="*/ 236879 w 1051727"/>
              <a:gd name="connsiteY46" fmla="*/ 744973 h 744973"/>
              <a:gd name="connsiteX47" fmla="*/ 65192 w 1051727"/>
              <a:gd name="connsiteY47" fmla="*/ 663111 h 744973"/>
              <a:gd name="connsiteX48" fmla="*/ 0 w 1051727"/>
              <a:gd name="connsiteY48" fmla="*/ 371243 h 744973"/>
              <a:gd name="connsiteX49" fmla="*/ 71661 w 1051727"/>
              <a:gd name="connsiteY49" fmla="*/ 74647 h 744973"/>
              <a:gd name="connsiteX50" fmla="*/ 236879 w 1051727"/>
              <a:gd name="connsiteY50" fmla="*/ 0 h 74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51727" h="744973">
                <a:moveTo>
                  <a:pt x="236879" y="115951"/>
                </a:moveTo>
                <a:cubicBezTo>
                  <a:pt x="219959" y="115951"/>
                  <a:pt x="204864" y="121342"/>
                  <a:pt x="191593" y="132125"/>
                </a:cubicBezTo>
                <a:cubicBezTo>
                  <a:pt x="178323" y="142907"/>
                  <a:pt x="168038" y="162232"/>
                  <a:pt x="160739" y="190100"/>
                </a:cubicBezTo>
                <a:cubicBezTo>
                  <a:pt x="151118" y="226262"/>
                  <a:pt x="146308" y="287141"/>
                  <a:pt x="146308" y="372736"/>
                </a:cubicBezTo>
                <a:cubicBezTo>
                  <a:pt x="146308" y="458330"/>
                  <a:pt x="150621" y="517135"/>
                  <a:pt x="159246" y="549150"/>
                </a:cubicBezTo>
                <a:cubicBezTo>
                  <a:pt x="167872" y="581165"/>
                  <a:pt x="178738" y="602481"/>
                  <a:pt x="191842" y="613098"/>
                </a:cubicBezTo>
                <a:cubicBezTo>
                  <a:pt x="204947" y="623714"/>
                  <a:pt x="219959" y="629022"/>
                  <a:pt x="236879" y="629022"/>
                </a:cubicBezTo>
                <a:cubicBezTo>
                  <a:pt x="253799" y="629022"/>
                  <a:pt x="268894" y="623631"/>
                  <a:pt x="282165" y="612849"/>
                </a:cubicBezTo>
                <a:cubicBezTo>
                  <a:pt x="295435" y="602066"/>
                  <a:pt x="305720" y="582741"/>
                  <a:pt x="313018" y="554873"/>
                </a:cubicBezTo>
                <a:cubicBezTo>
                  <a:pt x="322640" y="519043"/>
                  <a:pt x="327450" y="458330"/>
                  <a:pt x="327450" y="372736"/>
                </a:cubicBezTo>
                <a:cubicBezTo>
                  <a:pt x="327450" y="287141"/>
                  <a:pt x="323137" y="228336"/>
                  <a:pt x="314511" y="196321"/>
                </a:cubicBezTo>
                <a:cubicBezTo>
                  <a:pt x="305886" y="164306"/>
                  <a:pt x="295020" y="142907"/>
                  <a:pt x="281916" y="132125"/>
                </a:cubicBezTo>
                <a:cubicBezTo>
                  <a:pt x="268811" y="121342"/>
                  <a:pt x="253799" y="115951"/>
                  <a:pt x="236879" y="115951"/>
                </a:cubicBezTo>
                <a:close/>
                <a:moveTo>
                  <a:pt x="802407" y="0"/>
                </a:moveTo>
                <a:cubicBezTo>
                  <a:pt x="871082" y="0"/>
                  <a:pt x="926155" y="21896"/>
                  <a:pt x="967625" y="65689"/>
                </a:cubicBezTo>
                <a:cubicBezTo>
                  <a:pt x="1001796" y="101519"/>
                  <a:pt x="1018882" y="141994"/>
                  <a:pt x="1018882" y="187114"/>
                </a:cubicBezTo>
                <a:cubicBezTo>
                  <a:pt x="1018882" y="251145"/>
                  <a:pt x="983881" y="302236"/>
                  <a:pt x="913879" y="340389"/>
                </a:cubicBezTo>
                <a:cubicBezTo>
                  <a:pt x="955682" y="349346"/>
                  <a:pt x="989107" y="369418"/>
                  <a:pt x="1014155" y="400604"/>
                </a:cubicBezTo>
                <a:cubicBezTo>
                  <a:pt x="1039203" y="431789"/>
                  <a:pt x="1051727" y="469444"/>
                  <a:pt x="1051727" y="513569"/>
                </a:cubicBezTo>
                <a:cubicBezTo>
                  <a:pt x="1051727" y="577599"/>
                  <a:pt x="1028338" y="632174"/>
                  <a:pt x="981559" y="677294"/>
                </a:cubicBezTo>
                <a:cubicBezTo>
                  <a:pt x="934780" y="722413"/>
                  <a:pt x="876556" y="744973"/>
                  <a:pt x="806886" y="744973"/>
                </a:cubicBezTo>
                <a:cubicBezTo>
                  <a:pt x="740865" y="744973"/>
                  <a:pt x="686124" y="725980"/>
                  <a:pt x="642663" y="687993"/>
                </a:cubicBezTo>
                <a:cubicBezTo>
                  <a:pt x="599202" y="650006"/>
                  <a:pt x="573988" y="600325"/>
                  <a:pt x="567022" y="538949"/>
                </a:cubicBezTo>
                <a:lnTo>
                  <a:pt x="702381" y="522526"/>
                </a:lnTo>
                <a:cubicBezTo>
                  <a:pt x="706694" y="557030"/>
                  <a:pt x="718305" y="583405"/>
                  <a:pt x="737216" y="601652"/>
                </a:cubicBezTo>
                <a:cubicBezTo>
                  <a:pt x="756126" y="619899"/>
                  <a:pt x="779018" y="629022"/>
                  <a:pt x="805891" y="629022"/>
                </a:cubicBezTo>
                <a:cubicBezTo>
                  <a:pt x="834754" y="629022"/>
                  <a:pt x="859056" y="618074"/>
                  <a:pt x="878796" y="596178"/>
                </a:cubicBezTo>
                <a:cubicBezTo>
                  <a:pt x="898535" y="574281"/>
                  <a:pt x="908405" y="544754"/>
                  <a:pt x="908405" y="507597"/>
                </a:cubicBezTo>
                <a:cubicBezTo>
                  <a:pt x="908405" y="472430"/>
                  <a:pt x="898950" y="444562"/>
                  <a:pt x="880040" y="423993"/>
                </a:cubicBezTo>
                <a:cubicBezTo>
                  <a:pt x="861129" y="403424"/>
                  <a:pt x="838072" y="393139"/>
                  <a:pt x="810867" y="393139"/>
                </a:cubicBezTo>
                <a:cubicBezTo>
                  <a:pt x="792952" y="393139"/>
                  <a:pt x="771553" y="396622"/>
                  <a:pt x="746671" y="403589"/>
                </a:cubicBezTo>
                <a:lnTo>
                  <a:pt x="762098" y="289629"/>
                </a:lnTo>
                <a:cubicBezTo>
                  <a:pt x="799919" y="290624"/>
                  <a:pt x="828782" y="282413"/>
                  <a:pt x="848688" y="264996"/>
                </a:cubicBezTo>
                <a:cubicBezTo>
                  <a:pt x="868594" y="247578"/>
                  <a:pt x="878547" y="224438"/>
                  <a:pt x="878547" y="195574"/>
                </a:cubicBezTo>
                <a:cubicBezTo>
                  <a:pt x="878547" y="171024"/>
                  <a:pt x="871248" y="151450"/>
                  <a:pt x="856650" y="136852"/>
                </a:cubicBezTo>
                <a:cubicBezTo>
                  <a:pt x="842053" y="122255"/>
                  <a:pt x="822645" y="114956"/>
                  <a:pt x="798426" y="114956"/>
                </a:cubicBezTo>
                <a:cubicBezTo>
                  <a:pt x="774539" y="114956"/>
                  <a:pt x="754136" y="123250"/>
                  <a:pt x="737216" y="139838"/>
                </a:cubicBezTo>
                <a:cubicBezTo>
                  <a:pt x="720296" y="156426"/>
                  <a:pt x="710011" y="180645"/>
                  <a:pt x="706362" y="212494"/>
                </a:cubicBezTo>
                <a:lnTo>
                  <a:pt x="577472" y="190598"/>
                </a:lnTo>
                <a:cubicBezTo>
                  <a:pt x="586430" y="146473"/>
                  <a:pt x="599949" y="111223"/>
                  <a:pt x="618030" y="84848"/>
                </a:cubicBezTo>
                <a:cubicBezTo>
                  <a:pt x="636111" y="58473"/>
                  <a:pt x="661325" y="37738"/>
                  <a:pt x="693672" y="22643"/>
                </a:cubicBezTo>
                <a:cubicBezTo>
                  <a:pt x="726019" y="7548"/>
                  <a:pt x="762264" y="0"/>
                  <a:pt x="802407" y="0"/>
                </a:cubicBezTo>
                <a:close/>
                <a:moveTo>
                  <a:pt x="236879" y="0"/>
                </a:moveTo>
                <a:cubicBezTo>
                  <a:pt x="307544" y="0"/>
                  <a:pt x="362783" y="25214"/>
                  <a:pt x="402594" y="75642"/>
                </a:cubicBezTo>
                <a:cubicBezTo>
                  <a:pt x="450036" y="135359"/>
                  <a:pt x="473758" y="234390"/>
                  <a:pt x="473758" y="372736"/>
                </a:cubicBezTo>
                <a:cubicBezTo>
                  <a:pt x="473758" y="510749"/>
                  <a:pt x="449871" y="609946"/>
                  <a:pt x="402097" y="670327"/>
                </a:cubicBezTo>
                <a:cubicBezTo>
                  <a:pt x="362617" y="720091"/>
                  <a:pt x="307544" y="744973"/>
                  <a:pt x="236879" y="744973"/>
                </a:cubicBezTo>
                <a:cubicBezTo>
                  <a:pt x="165882" y="744973"/>
                  <a:pt x="108653" y="717686"/>
                  <a:pt x="65192" y="663111"/>
                </a:cubicBezTo>
                <a:cubicBezTo>
                  <a:pt x="21731" y="608536"/>
                  <a:pt x="0" y="511246"/>
                  <a:pt x="0" y="371243"/>
                </a:cubicBezTo>
                <a:cubicBezTo>
                  <a:pt x="0" y="233893"/>
                  <a:pt x="23887" y="135027"/>
                  <a:pt x="71661" y="74647"/>
                </a:cubicBezTo>
                <a:cubicBezTo>
                  <a:pt x="111141" y="24882"/>
                  <a:pt x="166214" y="0"/>
                  <a:pt x="236879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anchor="ctr">
            <a:noAutofit/>
          </a:bodyPr>
          <a:lstStyle>
            <a:lvl1pPr marL="0" indent="0">
              <a:buNone/>
              <a:defRPr sz="1000" b="1">
                <a:solidFill>
                  <a:schemeClr val="accent6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 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5178B68-4973-59C0-D306-617FE8FC88C2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385772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E424C8A6-52D7-7C7B-EC56-68B4872A10C9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4434199" y="1888084"/>
            <a:ext cx="1044261" cy="744973"/>
          </a:xfrm>
          <a:custGeom>
            <a:avLst/>
            <a:gdLst>
              <a:gd name="connsiteX0" fmla="*/ 236878 w 1044261"/>
              <a:gd name="connsiteY0" fmla="*/ 115951 h 744973"/>
              <a:gd name="connsiteX1" fmla="*/ 191593 w 1044261"/>
              <a:gd name="connsiteY1" fmla="*/ 132125 h 744973"/>
              <a:gd name="connsiteX2" fmla="*/ 160739 w 1044261"/>
              <a:gd name="connsiteY2" fmla="*/ 190100 h 744973"/>
              <a:gd name="connsiteX3" fmla="*/ 146307 w 1044261"/>
              <a:gd name="connsiteY3" fmla="*/ 372736 h 744973"/>
              <a:gd name="connsiteX4" fmla="*/ 159246 w 1044261"/>
              <a:gd name="connsiteY4" fmla="*/ 549150 h 744973"/>
              <a:gd name="connsiteX5" fmla="*/ 191841 w 1044261"/>
              <a:gd name="connsiteY5" fmla="*/ 613098 h 744973"/>
              <a:gd name="connsiteX6" fmla="*/ 236878 w 1044261"/>
              <a:gd name="connsiteY6" fmla="*/ 629022 h 744973"/>
              <a:gd name="connsiteX7" fmla="*/ 282164 w 1044261"/>
              <a:gd name="connsiteY7" fmla="*/ 612849 h 744973"/>
              <a:gd name="connsiteX8" fmla="*/ 313018 w 1044261"/>
              <a:gd name="connsiteY8" fmla="*/ 554873 h 744973"/>
              <a:gd name="connsiteX9" fmla="*/ 327449 w 1044261"/>
              <a:gd name="connsiteY9" fmla="*/ 372736 h 744973"/>
              <a:gd name="connsiteX10" fmla="*/ 314511 w 1044261"/>
              <a:gd name="connsiteY10" fmla="*/ 196321 h 744973"/>
              <a:gd name="connsiteX11" fmla="*/ 281915 w 1044261"/>
              <a:gd name="connsiteY11" fmla="*/ 132125 h 744973"/>
              <a:gd name="connsiteX12" fmla="*/ 236878 w 1044261"/>
              <a:gd name="connsiteY12" fmla="*/ 115951 h 744973"/>
              <a:gd name="connsiteX13" fmla="*/ 812857 w 1044261"/>
              <a:gd name="connsiteY13" fmla="*/ 0 h 744973"/>
              <a:gd name="connsiteX14" fmla="*/ 982553 w 1044261"/>
              <a:gd name="connsiteY14" fmla="*/ 58224 h 744973"/>
              <a:gd name="connsiteX15" fmla="*/ 1044261 w 1044261"/>
              <a:gd name="connsiteY15" fmla="*/ 203039 h 744973"/>
              <a:gd name="connsiteX16" fmla="*/ 1026595 w 1044261"/>
              <a:gd name="connsiteY16" fmla="*/ 296845 h 744973"/>
              <a:gd name="connsiteX17" fmla="*/ 970610 w 1044261"/>
              <a:gd name="connsiteY17" fmla="*/ 390153 h 744973"/>
              <a:gd name="connsiteX18" fmla="*/ 879044 w 1044261"/>
              <a:gd name="connsiteY18" fmla="*/ 483213 h 744973"/>
              <a:gd name="connsiteX19" fmla="*/ 795191 w 1044261"/>
              <a:gd name="connsiteY19" fmla="*/ 563831 h 744973"/>
              <a:gd name="connsiteX20" fmla="*/ 766576 w 1044261"/>
              <a:gd name="connsiteY20" fmla="*/ 602647 h 744973"/>
              <a:gd name="connsiteX21" fmla="*/ 1044261 w 1044261"/>
              <a:gd name="connsiteY21" fmla="*/ 602647 h 744973"/>
              <a:gd name="connsiteX22" fmla="*/ 1044261 w 1044261"/>
              <a:gd name="connsiteY22" fmla="*/ 732532 h 744973"/>
              <a:gd name="connsiteX23" fmla="*/ 554082 w 1044261"/>
              <a:gd name="connsiteY23" fmla="*/ 732532 h 744973"/>
              <a:gd name="connsiteX24" fmla="*/ 601856 w 1044261"/>
              <a:gd name="connsiteY24" fmla="*/ 592943 h 744973"/>
              <a:gd name="connsiteX25" fmla="*/ 759111 w 1044261"/>
              <a:gd name="connsiteY25" fmla="*/ 418021 h 744973"/>
              <a:gd name="connsiteX26" fmla="*/ 875062 w 1044261"/>
              <a:gd name="connsiteY26" fmla="*/ 298587 h 744973"/>
              <a:gd name="connsiteX27" fmla="*/ 903926 w 1044261"/>
              <a:gd name="connsiteY27" fmla="*/ 212992 h 744973"/>
              <a:gd name="connsiteX28" fmla="*/ 878795 w 1044261"/>
              <a:gd name="connsiteY28" fmla="*/ 141082 h 744973"/>
              <a:gd name="connsiteX29" fmla="*/ 809373 w 1044261"/>
              <a:gd name="connsiteY29" fmla="*/ 115951 h 744973"/>
              <a:gd name="connsiteX30" fmla="*/ 739703 w 1044261"/>
              <a:gd name="connsiteY30" fmla="*/ 142326 h 744973"/>
              <a:gd name="connsiteX31" fmla="*/ 709845 w 1044261"/>
              <a:gd name="connsiteY31" fmla="*/ 229912 h 744973"/>
              <a:gd name="connsiteX32" fmla="*/ 570504 w 1044261"/>
              <a:gd name="connsiteY32" fmla="*/ 215978 h 744973"/>
              <a:gd name="connsiteX33" fmla="*/ 648634 w 1044261"/>
              <a:gd name="connsiteY33" fmla="*/ 50262 h 744973"/>
              <a:gd name="connsiteX34" fmla="*/ 812857 w 1044261"/>
              <a:gd name="connsiteY34" fmla="*/ 0 h 744973"/>
              <a:gd name="connsiteX35" fmla="*/ 236878 w 1044261"/>
              <a:gd name="connsiteY35" fmla="*/ 0 h 744973"/>
              <a:gd name="connsiteX36" fmla="*/ 402594 w 1044261"/>
              <a:gd name="connsiteY36" fmla="*/ 75642 h 744973"/>
              <a:gd name="connsiteX37" fmla="*/ 473757 w 1044261"/>
              <a:gd name="connsiteY37" fmla="*/ 372736 h 744973"/>
              <a:gd name="connsiteX38" fmla="*/ 402096 w 1044261"/>
              <a:gd name="connsiteY38" fmla="*/ 670327 h 744973"/>
              <a:gd name="connsiteX39" fmla="*/ 236878 w 1044261"/>
              <a:gd name="connsiteY39" fmla="*/ 744973 h 744973"/>
              <a:gd name="connsiteX40" fmla="*/ 65191 w 1044261"/>
              <a:gd name="connsiteY40" fmla="*/ 663111 h 744973"/>
              <a:gd name="connsiteX41" fmla="*/ 0 w 1044261"/>
              <a:gd name="connsiteY41" fmla="*/ 371243 h 744973"/>
              <a:gd name="connsiteX42" fmla="*/ 71660 w 1044261"/>
              <a:gd name="connsiteY42" fmla="*/ 74647 h 744973"/>
              <a:gd name="connsiteX43" fmla="*/ 236878 w 1044261"/>
              <a:gd name="connsiteY43" fmla="*/ 0 h 74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044261" h="744973">
                <a:moveTo>
                  <a:pt x="236878" y="115951"/>
                </a:moveTo>
                <a:cubicBezTo>
                  <a:pt x="219958" y="115951"/>
                  <a:pt x="204863" y="121342"/>
                  <a:pt x="191593" y="132125"/>
                </a:cubicBezTo>
                <a:cubicBezTo>
                  <a:pt x="178322" y="142907"/>
                  <a:pt x="168037" y="162232"/>
                  <a:pt x="160739" y="190100"/>
                </a:cubicBezTo>
                <a:cubicBezTo>
                  <a:pt x="151118" y="226262"/>
                  <a:pt x="146307" y="287141"/>
                  <a:pt x="146307" y="372736"/>
                </a:cubicBezTo>
                <a:cubicBezTo>
                  <a:pt x="146307" y="458330"/>
                  <a:pt x="150620" y="517135"/>
                  <a:pt x="159246" y="549150"/>
                </a:cubicBezTo>
                <a:cubicBezTo>
                  <a:pt x="167872" y="581165"/>
                  <a:pt x="178737" y="602481"/>
                  <a:pt x="191841" y="613098"/>
                </a:cubicBezTo>
                <a:cubicBezTo>
                  <a:pt x="204946" y="623714"/>
                  <a:pt x="219958" y="629022"/>
                  <a:pt x="236878" y="629022"/>
                </a:cubicBezTo>
                <a:cubicBezTo>
                  <a:pt x="253798" y="629022"/>
                  <a:pt x="268893" y="623631"/>
                  <a:pt x="282164" y="612849"/>
                </a:cubicBezTo>
                <a:cubicBezTo>
                  <a:pt x="295434" y="602066"/>
                  <a:pt x="305719" y="582741"/>
                  <a:pt x="313018" y="554873"/>
                </a:cubicBezTo>
                <a:cubicBezTo>
                  <a:pt x="322639" y="519043"/>
                  <a:pt x="327449" y="458330"/>
                  <a:pt x="327449" y="372736"/>
                </a:cubicBezTo>
                <a:cubicBezTo>
                  <a:pt x="327449" y="287141"/>
                  <a:pt x="323136" y="228336"/>
                  <a:pt x="314511" y="196321"/>
                </a:cubicBezTo>
                <a:cubicBezTo>
                  <a:pt x="305885" y="164306"/>
                  <a:pt x="295020" y="142907"/>
                  <a:pt x="281915" y="132125"/>
                </a:cubicBezTo>
                <a:cubicBezTo>
                  <a:pt x="268810" y="121342"/>
                  <a:pt x="253798" y="115951"/>
                  <a:pt x="236878" y="115951"/>
                </a:cubicBezTo>
                <a:close/>
                <a:moveTo>
                  <a:pt x="812857" y="0"/>
                </a:moveTo>
                <a:cubicBezTo>
                  <a:pt x="884849" y="0"/>
                  <a:pt x="941415" y="19408"/>
                  <a:pt x="982553" y="58224"/>
                </a:cubicBezTo>
                <a:cubicBezTo>
                  <a:pt x="1023692" y="97041"/>
                  <a:pt x="1044261" y="145312"/>
                  <a:pt x="1044261" y="203039"/>
                </a:cubicBezTo>
                <a:cubicBezTo>
                  <a:pt x="1044261" y="235883"/>
                  <a:pt x="1038373" y="267152"/>
                  <a:pt x="1026595" y="296845"/>
                </a:cubicBezTo>
                <a:cubicBezTo>
                  <a:pt x="1014817" y="326538"/>
                  <a:pt x="996156" y="357640"/>
                  <a:pt x="970610" y="390153"/>
                </a:cubicBezTo>
                <a:cubicBezTo>
                  <a:pt x="953690" y="411718"/>
                  <a:pt x="923168" y="442737"/>
                  <a:pt x="879044" y="483213"/>
                </a:cubicBezTo>
                <a:cubicBezTo>
                  <a:pt x="834919" y="523688"/>
                  <a:pt x="806968" y="550560"/>
                  <a:pt x="795191" y="563831"/>
                </a:cubicBezTo>
                <a:cubicBezTo>
                  <a:pt x="783413" y="577101"/>
                  <a:pt x="773875" y="590040"/>
                  <a:pt x="766576" y="602647"/>
                </a:cubicBezTo>
                <a:lnTo>
                  <a:pt x="1044261" y="602647"/>
                </a:lnTo>
                <a:lnTo>
                  <a:pt x="1044261" y="732532"/>
                </a:lnTo>
                <a:lnTo>
                  <a:pt x="554082" y="732532"/>
                </a:lnTo>
                <a:cubicBezTo>
                  <a:pt x="559390" y="683431"/>
                  <a:pt x="575315" y="636902"/>
                  <a:pt x="601856" y="592943"/>
                </a:cubicBezTo>
                <a:cubicBezTo>
                  <a:pt x="628397" y="548984"/>
                  <a:pt x="680815" y="490677"/>
                  <a:pt x="759111" y="418021"/>
                </a:cubicBezTo>
                <a:cubicBezTo>
                  <a:pt x="822146" y="359299"/>
                  <a:pt x="860797" y="319488"/>
                  <a:pt x="875062" y="298587"/>
                </a:cubicBezTo>
                <a:cubicBezTo>
                  <a:pt x="894305" y="269723"/>
                  <a:pt x="903926" y="241192"/>
                  <a:pt x="903926" y="212992"/>
                </a:cubicBezTo>
                <a:cubicBezTo>
                  <a:pt x="903926" y="181806"/>
                  <a:pt x="895549" y="157836"/>
                  <a:pt x="878795" y="141082"/>
                </a:cubicBezTo>
                <a:cubicBezTo>
                  <a:pt x="862041" y="124328"/>
                  <a:pt x="838900" y="115951"/>
                  <a:pt x="809373" y="115951"/>
                </a:cubicBezTo>
                <a:cubicBezTo>
                  <a:pt x="780178" y="115951"/>
                  <a:pt x="756955" y="124743"/>
                  <a:pt x="739703" y="142326"/>
                </a:cubicBezTo>
                <a:cubicBezTo>
                  <a:pt x="722452" y="159910"/>
                  <a:pt x="712499" y="189105"/>
                  <a:pt x="709845" y="229912"/>
                </a:cubicBezTo>
                <a:lnTo>
                  <a:pt x="570504" y="215978"/>
                </a:lnTo>
                <a:cubicBezTo>
                  <a:pt x="578798" y="139009"/>
                  <a:pt x="604842" y="83770"/>
                  <a:pt x="648634" y="50262"/>
                </a:cubicBezTo>
                <a:cubicBezTo>
                  <a:pt x="692427" y="16754"/>
                  <a:pt x="747168" y="0"/>
                  <a:pt x="812857" y="0"/>
                </a:cubicBezTo>
                <a:close/>
                <a:moveTo>
                  <a:pt x="236878" y="0"/>
                </a:moveTo>
                <a:cubicBezTo>
                  <a:pt x="307544" y="0"/>
                  <a:pt x="362782" y="25214"/>
                  <a:pt x="402594" y="75642"/>
                </a:cubicBezTo>
                <a:cubicBezTo>
                  <a:pt x="450036" y="135359"/>
                  <a:pt x="473757" y="234390"/>
                  <a:pt x="473757" y="372736"/>
                </a:cubicBezTo>
                <a:cubicBezTo>
                  <a:pt x="473757" y="510749"/>
                  <a:pt x="449870" y="609946"/>
                  <a:pt x="402096" y="670327"/>
                </a:cubicBezTo>
                <a:cubicBezTo>
                  <a:pt x="362616" y="720091"/>
                  <a:pt x="307544" y="744973"/>
                  <a:pt x="236878" y="744973"/>
                </a:cubicBezTo>
                <a:cubicBezTo>
                  <a:pt x="165881" y="744973"/>
                  <a:pt x="108652" y="717686"/>
                  <a:pt x="65191" y="663111"/>
                </a:cubicBezTo>
                <a:cubicBezTo>
                  <a:pt x="21730" y="608536"/>
                  <a:pt x="0" y="511246"/>
                  <a:pt x="0" y="371243"/>
                </a:cubicBezTo>
                <a:cubicBezTo>
                  <a:pt x="0" y="233893"/>
                  <a:pt x="23887" y="135027"/>
                  <a:pt x="71660" y="74647"/>
                </a:cubicBezTo>
                <a:cubicBezTo>
                  <a:pt x="111140" y="24882"/>
                  <a:pt x="166213" y="0"/>
                  <a:pt x="236878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anchor="ctr">
            <a:noAutofit/>
          </a:bodyPr>
          <a:lstStyle>
            <a:lvl1pPr marL="0" indent="0">
              <a:buNone/>
              <a:defRPr sz="1000" b="1">
                <a:solidFill>
                  <a:schemeClr val="accent6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5451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1AE66F7C-0862-6967-4E53-1DD8AD95FF6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73999" y="1882297"/>
            <a:ext cx="929803" cy="744973"/>
          </a:xfrm>
          <a:custGeom>
            <a:avLst/>
            <a:gdLst>
              <a:gd name="connsiteX0" fmla="*/ 236878 w 929803"/>
              <a:gd name="connsiteY0" fmla="*/ 115951 h 744973"/>
              <a:gd name="connsiteX1" fmla="*/ 191593 w 929803"/>
              <a:gd name="connsiteY1" fmla="*/ 132125 h 744973"/>
              <a:gd name="connsiteX2" fmla="*/ 160739 w 929803"/>
              <a:gd name="connsiteY2" fmla="*/ 190100 h 744973"/>
              <a:gd name="connsiteX3" fmla="*/ 146307 w 929803"/>
              <a:gd name="connsiteY3" fmla="*/ 372736 h 744973"/>
              <a:gd name="connsiteX4" fmla="*/ 159246 w 929803"/>
              <a:gd name="connsiteY4" fmla="*/ 549150 h 744973"/>
              <a:gd name="connsiteX5" fmla="*/ 191841 w 929803"/>
              <a:gd name="connsiteY5" fmla="*/ 613098 h 744973"/>
              <a:gd name="connsiteX6" fmla="*/ 236878 w 929803"/>
              <a:gd name="connsiteY6" fmla="*/ 629022 h 744973"/>
              <a:gd name="connsiteX7" fmla="*/ 282164 w 929803"/>
              <a:gd name="connsiteY7" fmla="*/ 612849 h 744973"/>
              <a:gd name="connsiteX8" fmla="*/ 313018 w 929803"/>
              <a:gd name="connsiteY8" fmla="*/ 554873 h 744973"/>
              <a:gd name="connsiteX9" fmla="*/ 327449 w 929803"/>
              <a:gd name="connsiteY9" fmla="*/ 372736 h 744973"/>
              <a:gd name="connsiteX10" fmla="*/ 314511 w 929803"/>
              <a:gd name="connsiteY10" fmla="*/ 196321 h 744973"/>
              <a:gd name="connsiteX11" fmla="*/ 281915 w 929803"/>
              <a:gd name="connsiteY11" fmla="*/ 132125 h 744973"/>
              <a:gd name="connsiteX12" fmla="*/ 236878 w 929803"/>
              <a:gd name="connsiteY12" fmla="*/ 115951 h 744973"/>
              <a:gd name="connsiteX13" fmla="*/ 816340 w 929803"/>
              <a:gd name="connsiteY13" fmla="*/ 0 h 744973"/>
              <a:gd name="connsiteX14" fmla="*/ 929803 w 929803"/>
              <a:gd name="connsiteY14" fmla="*/ 0 h 744973"/>
              <a:gd name="connsiteX15" fmla="*/ 929803 w 929803"/>
              <a:gd name="connsiteY15" fmla="*/ 732532 h 744973"/>
              <a:gd name="connsiteX16" fmla="*/ 789965 w 929803"/>
              <a:gd name="connsiteY16" fmla="*/ 732532 h 744973"/>
              <a:gd name="connsiteX17" fmla="*/ 789965 w 929803"/>
              <a:gd name="connsiteY17" fmla="*/ 205527 h 744973"/>
              <a:gd name="connsiteX18" fmla="*/ 609320 w 929803"/>
              <a:gd name="connsiteY18" fmla="*/ 311525 h 744973"/>
              <a:gd name="connsiteX19" fmla="*/ 609320 w 929803"/>
              <a:gd name="connsiteY19" fmla="*/ 184626 h 744973"/>
              <a:gd name="connsiteX20" fmla="*/ 728257 w 929803"/>
              <a:gd name="connsiteY20" fmla="*/ 116698 h 744973"/>
              <a:gd name="connsiteX21" fmla="*/ 816340 w 929803"/>
              <a:gd name="connsiteY21" fmla="*/ 0 h 744973"/>
              <a:gd name="connsiteX22" fmla="*/ 236878 w 929803"/>
              <a:gd name="connsiteY22" fmla="*/ 0 h 744973"/>
              <a:gd name="connsiteX23" fmla="*/ 402594 w 929803"/>
              <a:gd name="connsiteY23" fmla="*/ 75642 h 744973"/>
              <a:gd name="connsiteX24" fmla="*/ 473757 w 929803"/>
              <a:gd name="connsiteY24" fmla="*/ 372736 h 744973"/>
              <a:gd name="connsiteX25" fmla="*/ 402096 w 929803"/>
              <a:gd name="connsiteY25" fmla="*/ 670327 h 744973"/>
              <a:gd name="connsiteX26" fmla="*/ 236878 w 929803"/>
              <a:gd name="connsiteY26" fmla="*/ 744973 h 744973"/>
              <a:gd name="connsiteX27" fmla="*/ 65191 w 929803"/>
              <a:gd name="connsiteY27" fmla="*/ 663111 h 744973"/>
              <a:gd name="connsiteX28" fmla="*/ 0 w 929803"/>
              <a:gd name="connsiteY28" fmla="*/ 371243 h 744973"/>
              <a:gd name="connsiteX29" fmla="*/ 71660 w 929803"/>
              <a:gd name="connsiteY29" fmla="*/ 74647 h 744973"/>
              <a:gd name="connsiteX30" fmla="*/ 236878 w 929803"/>
              <a:gd name="connsiteY30" fmla="*/ 0 h 74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29803" h="744973">
                <a:moveTo>
                  <a:pt x="236878" y="115951"/>
                </a:moveTo>
                <a:cubicBezTo>
                  <a:pt x="219958" y="115951"/>
                  <a:pt x="204863" y="121342"/>
                  <a:pt x="191593" y="132125"/>
                </a:cubicBezTo>
                <a:cubicBezTo>
                  <a:pt x="178322" y="142907"/>
                  <a:pt x="168037" y="162232"/>
                  <a:pt x="160739" y="190100"/>
                </a:cubicBezTo>
                <a:cubicBezTo>
                  <a:pt x="151117" y="226262"/>
                  <a:pt x="146307" y="287141"/>
                  <a:pt x="146307" y="372736"/>
                </a:cubicBezTo>
                <a:cubicBezTo>
                  <a:pt x="146307" y="458330"/>
                  <a:pt x="150620" y="517135"/>
                  <a:pt x="159246" y="549150"/>
                </a:cubicBezTo>
                <a:cubicBezTo>
                  <a:pt x="167871" y="581165"/>
                  <a:pt x="178737" y="602481"/>
                  <a:pt x="191841" y="613098"/>
                </a:cubicBezTo>
                <a:cubicBezTo>
                  <a:pt x="204946" y="623714"/>
                  <a:pt x="219958" y="629022"/>
                  <a:pt x="236878" y="629022"/>
                </a:cubicBezTo>
                <a:cubicBezTo>
                  <a:pt x="253798" y="629022"/>
                  <a:pt x="268893" y="623631"/>
                  <a:pt x="282164" y="612849"/>
                </a:cubicBezTo>
                <a:cubicBezTo>
                  <a:pt x="295434" y="602066"/>
                  <a:pt x="305719" y="582741"/>
                  <a:pt x="313018" y="554873"/>
                </a:cubicBezTo>
                <a:cubicBezTo>
                  <a:pt x="322639" y="519043"/>
                  <a:pt x="327449" y="458330"/>
                  <a:pt x="327449" y="372736"/>
                </a:cubicBezTo>
                <a:cubicBezTo>
                  <a:pt x="327449" y="287141"/>
                  <a:pt x="323136" y="228336"/>
                  <a:pt x="314511" y="196321"/>
                </a:cubicBezTo>
                <a:cubicBezTo>
                  <a:pt x="305885" y="164306"/>
                  <a:pt x="295019" y="142907"/>
                  <a:pt x="281915" y="132125"/>
                </a:cubicBezTo>
                <a:cubicBezTo>
                  <a:pt x="268810" y="121342"/>
                  <a:pt x="253798" y="115951"/>
                  <a:pt x="236878" y="115951"/>
                </a:cubicBezTo>
                <a:close/>
                <a:moveTo>
                  <a:pt x="816340" y="0"/>
                </a:moveTo>
                <a:lnTo>
                  <a:pt x="929803" y="0"/>
                </a:lnTo>
                <a:lnTo>
                  <a:pt x="929803" y="732532"/>
                </a:lnTo>
                <a:lnTo>
                  <a:pt x="789965" y="732532"/>
                </a:lnTo>
                <a:lnTo>
                  <a:pt x="789965" y="205527"/>
                </a:lnTo>
                <a:cubicBezTo>
                  <a:pt x="738874" y="253301"/>
                  <a:pt x="678659" y="288634"/>
                  <a:pt x="609320" y="311525"/>
                </a:cubicBezTo>
                <a:lnTo>
                  <a:pt x="609320" y="184626"/>
                </a:lnTo>
                <a:cubicBezTo>
                  <a:pt x="645814" y="172683"/>
                  <a:pt x="685460" y="150040"/>
                  <a:pt x="728257" y="116698"/>
                </a:cubicBezTo>
                <a:cubicBezTo>
                  <a:pt x="771055" y="83355"/>
                  <a:pt x="800416" y="44456"/>
                  <a:pt x="816340" y="0"/>
                </a:cubicBezTo>
                <a:close/>
                <a:moveTo>
                  <a:pt x="236878" y="0"/>
                </a:moveTo>
                <a:cubicBezTo>
                  <a:pt x="307544" y="0"/>
                  <a:pt x="362782" y="25214"/>
                  <a:pt x="402594" y="75642"/>
                </a:cubicBezTo>
                <a:cubicBezTo>
                  <a:pt x="450036" y="135359"/>
                  <a:pt x="473757" y="234390"/>
                  <a:pt x="473757" y="372736"/>
                </a:cubicBezTo>
                <a:cubicBezTo>
                  <a:pt x="473757" y="510749"/>
                  <a:pt x="449870" y="609946"/>
                  <a:pt x="402096" y="670327"/>
                </a:cubicBezTo>
                <a:cubicBezTo>
                  <a:pt x="362616" y="720091"/>
                  <a:pt x="307544" y="744973"/>
                  <a:pt x="236878" y="744973"/>
                </a:cubicBezTo>
                <a:cubicBezTo>
                  <a:pt x="165881" y="744973"/>
                  <a:pt x="108652" y="717686"/>
                  <a:pt x="65191" y="663111"/>
                </a:cubicBezTo>
                <a:cubicBezTo>
                  <a:pt x="21730" y="608536"/>
                  <a:pt x="0" y="511246"/>
                  <a:pt x="0" y="371243"/>
                </a:cubicBezTo>
                <a:cubicBezTo>
                  <a:pt x="0" y="233893"/>
                  <a:pt x="23886" y="135027"/>
                  <a:pt x="71660" y="74647"/>
                </a:cubicBezTo>
                <a:cubicBezTo>
                  <a:pt x="111140" y="24882"/>
                  <a:pt x="166213" y="0"/>
                  <a:pt x="236878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anchor="ctr">
            <a:noAutofit/>
          </a:bodyPr>
          <a:lstStyle>
            <a:lvl1pPr marL="0" indent="0">
              <a:buNone/>
              <a:defRPr sz="1000" b="1">
                <a:solidFill>
                  <a:schemeClr val="accent6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 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5AA1B0-C99D-5E34-36D6-FAE430BD23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1828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_column_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id="{05D963DC-89DD-8A35-4B08-82291CD1D70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31242" y="1888085"/>
            <a:ext cx="1064665" cy="744973"/>
          </a:xfrm>
          <a:custGeom>
            <a:avLst/>
            <a:gdLst>
              <a:gd name="connsiteX0" fmla="*/ 236878 w 1064665"/>
              <a:gd name="connsiteY0" fmla="*/ 115951 h 744973"/>
              <a:gd name="connsiteX1" fmla="*/ 191593 w 1064665"/>
              <a:gd name="connsiteY1" fmla="*/ 132125 h 744973"/>
              <a:gd name="connsiteX2" fmla="*/ 160739 w 1064665"/>
              <a:gd name="connsiteY2" fmla="*/ 190100 h 744973"/>
              <a:gd name="connsiteX3" fmla="*/ 146307 w 1064665"/>
              <a:gd name="connsiteY3" fmla="*/ 372736 h 744973"/>
              <a:gd name="connsiteX4" fmla="*/ 159246 w 1064665"/>
              <a:gd name="connsiteY4" fmla="*/ 549150 h 744973"/>
              <a:gd name="connsiteX5" fmla="*/ 191841 w 1064665"/>
              <a:gd name="connsiteY5" fmla="*/ 613098 h 744973"/>
              <a:gd name="connsiteX6" fmla="*/ 236878 w 1064665"/>
              <a:gd name="connsiteY6" fmla="*/ 629022 h 744973"/>
              <a:gd name="connsiteX7" fmla="*/ 282164 w 1064665"/>
              <a:gd name="connsiteY7" fmla="*/ 612849 h 744973"/>
              <a:gd name="connsiteX8" fmla="*/ 313018 w 1064665"/>
              <a:gd name="connsiteY8" fmla="*/ 554873 h 744973"/>
              <a:gd name="connsiteX9" fmla="*/ 327449 w 1064665"/>
              <a:gd name="connsiteY9" fmla="*/ 372736 h 744973"/>
              <a:gd name="connsiteX10" fmla="*/ 314511 w 1064665"/>
              <a:gd name="connsiteY10" fmla="*/ 196321 h 744973"/>
              <a:gd name="connsiteX11" fmla="*/ 281915 w 1064665"/>
              <a:gd name="connsiteY11" fmla="*/ 132125 h 744973"/>
              <a:gd name="connsiteX12" fmla="*/ 236878 w 1064665"/>
              <a:gd name="connsiteY12" fmla="*/ 115951 h 744973"/>
              <a:gd name="connsiteX13" fmla="*/ 662568 w 1064665"/>
              <a:gd name="connsiteY13" fmla="*/ 12939 h 744973"/>
              <a:gd name="connsiteX14" fmla="*/ 1032318 w 1064665"/>
              <a:gd name="connsiteY14" fmla="*/ 12939 h 744973"/>
              <a:gd name="connsiteX15" fmla="*/ 1032318 w 1064665"/>
              <a:gd name="connsiteY15" fmla="*/ 143819 h 744973"/>
              <a:gd name="connsiteX16" fmla="*/ 768567 w 1064665"/>
              <a:gd name="connsiteY16" fmla="*/ 143819 h 744973"/>
              <a:gd name="connsiteX17" fmla="*/ 746670 w 1064665"/>
              <a:gd name="connsiteY17" fmla="*/ 267733 h 744973"/>
              <a:gd name="connsiteX18" fmla="*/ 842218 w 1064665"/>
              <a:gd name="connsiteY18" fmla="*/ 244343 h 744973"/>
              <a:gd name="connsiteX19" fmla="*/ 999971 w 1064665"/>
              <a:gd name="connsiteY19" fmla="*/ 312023 h 744973"/>
              <a:gd name="connsiteX20" fmla="*/ 1064665 w 1064665"/>
              <a:gd name="connsiteY20" fmla="*/ 487691 h 744973"/>
              <a:gd name="connsiteX21" fmla="*/ 1012412 w 1064665"/>
              <a:gd name="connsiteY21" fmla="*/ 648430 h 744973"/>
              <a:gd name="connsiteX22" fmla="*/ 814847 w 1064665"/>
              <a:gd name="connsiteY22" fmla="*/ 744973 h 744973"/>
              <a:gd name="connsiteX23" fmla="*/ 650127 w 1064665"/>
              <a:gd name="connsiteY23" fmla="*/ 690730 h 744973"/>
              <a:gd name="connsiteX24" fmla="*/ 573988 w 1064665"/>
              <a:gd name="connsiteY24" fmla="*/ 544920 h 744973"/>
              <a:gd name="connsiteX25" fmla="*/ 713328 w 1064665"/>
              <a:gd name="connsiteY25" fmla="*/ 530489 h 744973"/>
              <a:gd name="connsiteX26" fmla="*/ 748661 w 1064665"/>
              <a:gd name="connsiteY26" fmla="*/ 605384 h 744973"/>
              <a:gd name="connsiteX27" fmla="*/ 816340 w 1064665"/>
              <a:gd name="connsiteY27" fmla="*/ 633003 h 744973"/>
              <a:gd name="connsiteX28" fmla="*/ 890489 w 1064665"/>
              <a:gd name="connsiteY28" fmla="*/ 597422 h 744973"/>
              <a:gd name="connsiteX29" fmla="*/ 920846 w 1064665"/>
              <a:gd name="connsiteY29" fmla="*/ 490180 h 744973"/>
              <a:gd name="connsiteX30" fmla="*/ 890738 w 1064665"/>
              <a:gd name="connsiteY30" fmla="*/ 389407 h 744973"/>
              <a:gd name="connsiteX31" fmla="*/ 812359 w 1064665"/>
              <a:gd name="connsiteY31" fmla="*/ 355816 h 744973"/>
              <a:gd name="connsiteX32" fmla="*/ 704370 w 1064665"/>
              <a:gd name="connsiteY32" fmla="*/ 409064 h 744973"/>
              <a:gd name="connsiteX33" fmla="*/ 590908 w 1064665"/>
              <a:gd name="connsiteY33" fmla="*/ 392641 h 744973"/>
              <a:gd name="connsiteX34" fmla="*/ 236878 w 1064665"/>
              <a:gd name="connsiteY34" fmla="*/ 0 h 744973"/>
              <a:gd name="connsiteX35" fmla="*/ 402594 w 1064665"/>
              <a:gd name="connsiteY35" fmla="*/ 75642 h 744973"/>
              <a:gd name="connsiteX36" fmla="*/ 473757 w 1064665"/>
              <a:gd name="connsiteY36" fmla="*/ 372736 h 744973"/>
              <a:gd name="connsiteX37" fmla="*/ 402096 w 1064665"/>
              <a:gd name="connsiteY37" fmla="*/ 670327 h 744973"/>
              <a:gd name="connsiteX38" fmla="*/ 236878 w 1064665"/>
              <a:gd name="connsiteY38" fmla="*/ 744973 h 744973"/>
              <a:gd name="connsiteX39" fmla="*/ 65191 w 1064665"/>
              <a:gd name="connsiteY39" fmla="*/ 663111 h 744973"/>
              <a:gd name="connsiteX40" fmla="*/ 0 w 1064665"/>
              <a:gd name="connsiteY40" fmla="*/ 371243 h 744973"/>
              <a:gd name="connsiteX41" fmla="*/ 71660 w 1064665"/>
              <a:gd name="connsiteY41" fmla="*/ 74647 h 744973"/>
              <a:gd name="connsiteX42" fmla="*/ 236878 w 1064665"/>
              <a:gd name="connsiteY42" fmla="*/ 0 h 74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064665" h="744973">
                <a:moveTo>
                  <a:pt x="236878" y="115951"/>
                </a:moveTo>
                <a:cubicBezTo>
                  <a:pt x="219958" y="115951"/>
                  <a:pt x="204863" y="121342"/>
                  <a:pt x="191593" y="132125"/>
                </a:cubicBezTo>
                <a:cubicBezTo>
                  <a:pt x="178322" y="142907"/>
                  <a:pt x="168037" y="162232"/>
                  <a:pt x="160739" y="190100"/>
                </a:cubicBezTo>
                <a:cubicBezTo>
                  <a:pt x="151118" y="226262"/>
                  <a:pt x="146307" y="287141"/>
                  <a:pt x="146307" y="372736"/>
                </a:cubicBezTo>
                <a:cubicBezTo>
                  <a:pt x="146307" y="458330"/>
                  <a:pt x="150620" y="517135"/>
                  <a:pt x="159246" y="549150"/>
                </a:cubicBezTo>
                <a:cubicBezTo>
                  <a:pt x="167872" y="581165"/>
                  <a:pt x="178737" y="602481"/>
                  <a:pt x="191841" y="613098"/>
                </a:cubicBezTo>
                <a:cubicBezTo>
                  <a:pt x="204946" y="623714"/>
                  <a:pt x="219958" y="629022"/>
                  <a:pt x="236878" y="629022"/>
                </a:cubicBezTo>
                <a:cubicBezTo>
                  <a:pt x="253798" y="629022"/>
                  <a:pt x="268893" y="623631"/>
                  <a:pt x="282164" y="612849"/>
                </a:cubicBezTo>
                <a:cubicBezTo>
                  <a:pt x="295434" y="602066"/>
                  <a:pt x="305719" y="582741"/>
                  <a:pt x="313018" y="554873"/>
                </a:cubicBezTo>
                <a:cubicBezTo>
                  <a:pt x="322639" y="519043"/>
                  <a:pt x="327449" y="458330"/>
                  <a:pt x="327449" y="372736"/>
                </a:cubicBezTo>
                <a:cubicBezTo>
                  <a:pt x="327449" y="287141"/>
                  <a:pt x="323136" y="228336"/>
                  <a:pt x="314511" y="196321"/>
                </a:cubicBezTo>
                <a:cubicBezTo>
                  <a:pt x="305885" y="164306"/>
                  <a:pt x="295020" y="142907"/>
                  <a:pt x="281915" y="132125"/>
                </a:cubicBezTo>
                <a:cubicBezTo>
                  <a:pt x="268810" y="121342"/>
                  <a:pt x="253798" y="115951"/>
                  <a:pt x="236878" y="115951"/>
                </a:cubicBezTo>
                <a:close/>
                <a:moveTo>
                  <a:pt x="662568" y="12939"/>
                </a:moveTo>
                <a:lnTo>
                  <a:pt x="1032318" y="12939"/>
                </a:lnTo>
                <a:lnTo>
                  <a:pt x="1032318" y="143819"/>
                </a:lnTo>
                <a:lnTo>
                  <a:pt x="768567" y="143819"/>
                </a:lnTo>
                <a:lnTo>
                  <a:pt x="746670" y="267733"/>
                </a:lnTo>
                <a:cubicBezTo>
                  <a:pt x="777856" y="252140"/>
                  <a:pt x="809705" y="244343"/>
                  <a:pt x="842218" y="244343"/>
                </a:cubicBezTo>
                <a:cubicBezTo>
                  <a:pt x="904257" y="244343"/>
                  <a:pt x="956842" y="266903"/>
                  <a:pt x="999971" y="312023"/>
                </a:cubicBezTo>
                <a:cubicBezTo>
                  <a:pt x="1043100" y="357143"/>
                  <a:pt x="1064665" y="415699"/>
                  <a:pt x="1064665" y="487691"/>
                </a:cubicBezTo>
                <a:cubicBezTo>
                  <a:pt x="1064665" y="547740"/>
                  <a:pt x="1047247" y="601320"/>
                  <a:pt x="1012412" y="648430"/>
                </a:cubicBezTo>
                <a:cubicBezTo>
                  <a:pt x="964970" y="712792"/>
                  <a:pt x="899115" y="744973"/>
                  <a:pt x="814847" y="744973"/>
                </a:cubicBezTo>
                <a:cubicBezTo>
                  <a:pt x="747500" y="744973"/>
                  <a:pt x="692593" y="726892"/>
                  <a:pt x="650127" y="690730"/>
                </a:cubicBezTo>
                <a:cubicBezTo>
                  <a:pt x="607662" y="654568"/>
                  <a:pt x="582282" y="605965"/>
                  <a:pt x="573988" y="544920"/>
                </a:cubicBezTo>
                <a:lnTo>
                  <a:pt x="713328" y="530489"/>
                </a:lnTo>
                <a:cubicBezTo>
                  <a:pt x="717309" y="562006"/>
                  <a:pt x="729087" y="586971"/>
                  <a:pt x="748661" y="605384"/>
                </a:cubicBezTo>
                <a:cubicBezTo>
                  <a:pt x="768235" y="623797"/>
                  <a:pt x="790795" y="633003"/>
                  <a:pt x="816340" y="633003"/>
                </a:cubicBezTo>
                <a:cubicBezTo>
                  <a:pt x="845535" y="633003"/>
                  <a:pt x="870252" y="621143"/>
                  <a:pt x="890489" y="597422"/>
                </a:cubicBezTo>
                <a:cubicBezTo>
                  <a:pt x="910727" y="573701"/>
                  <a:pt x="920846" y="537953"/>
                  <a:pt x="920846" y="490180"/>
                </a:cubicBezTo>
                <a:cubicBezTo>
                  <a:pt x="920846" y="445392"/>
                  <a:pt x="910810" y="411801"/>
                  <a:pt x="890738" y="389407"/>
                </a:cubicBezTo>
                <a:cubicBezTo>
                  <a:pt x="870667" y="367013"/>
                  <a:pt x="844540" y="355816"/>
                  <a:pt x="812359" y="355816"/>
                </a:cubicBezTo>
                <a:cubicBezTo>
                  <a:pt x="772216" y="355816"/>
                  <a:pt x="736220" y="373565"/>
                  <a:pt x="704370" y="409064"/>
                </a:cubicBezTo>
                <a:lnTo>
                  <a:pt x="590908" y="392641"/>
                </a:lnTo>
                <a:close/>
                <a:moveTo>
                  <a:pt x="236878" y="0"/>
                </a:moveTo>
                <a:cubicBezTo>
                  <a:pt x="307544" y="0"/>
                  <a:pt x="362782" y="25214"/>
                  <a:pt x="402594" y="75642"/>
                </a:cubicBezTo>
                <a:cubicBezTo>
                  <a:pt x="450036" y="135359"/>
                  <a:pt x="473757" y="234390"/>
                  <a:pt x="473757" y="372736"/>
                </a:cubicBezTo>
                <a:cubicBezTo>
                  <a:pt x="473757" y="510749"/>
                  <a:pt x="449870" y="609946"/>
                  <a:pt x="402096" y="670327"/>
                </a:cubicBezTo>
                <a:cubicBezTo>
                  <a:pt x="362616" y="720091"/>
                  <a:pt x="307544" y="744973"/>
                  <a:pt x="236878" y="744973"/>
                </a:cubicBezTo>
                <a:cubicBezTo>
                  <a:pt x="165881" y="744973"/>
                  <a:pt x="108652" y="717686"/>
                  <a:pt x="65191" y="663111"/>
                </a:cubicBezTo>
                <a:cubicBezTo>
                  <a:pt x="21730" y="608536"/>
                  <a:pt x="0" y="511246"/>
                  <a:pt x="0" y="371243"/>
                </a:cubicBezTo>
                <a:cubicBezTo>
                  <a:pt x="0" y="233893"/>
                  <a:pt x="23887" y="135027"/>
                  <a:pt x="71660" y="74647"/>
                </a:cubicBezTo>
                <a:cubicBezTo>
                  <a:pt x="111140" y="24882"/>
                  <a:pt x="166213" y="0"/>
                  <a:pt x="236878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>
            <a:lvl1pPr marL="0" indent="0">
              <a:buNone/>
              <a:defRPr sz="1000"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0FD1988E-4D71-D026-C911-A21AA07AE79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381021" y="1888085"/>
            <a:ext cx="1059192" cy="744973"/>
          </a:xfrm>
          <a:custGeom>
            <a:avLst/>
            <a:gdLst>
              <a:gd name="connsiteX0" fmla="*/ 824801 w 1059192"/>
              <a:gd name="connsiteY0" fmla="*/ 361787 h 744973"/>
              <a:gd name="connsiteX1" fmla="*/ 756624 w 1059192"/>
              <a:gd name="connsiteY1" fmla="*/ 393388 h 744973"/>
              <a:gd name="connsiteX2" fmla="*/ 728756 w 1059192"/>
              <a:gd name="connsiteY2" fmla="*/ 486696 h 744973"/>
              <a:gd name="connsiteX3" fmla="*/ 760107 w 1059192"/>
              <a:gd name="connsiteY3" fmla="*/ 591948 h 744973"/>
              <a:gd name="connsiteX4" fmla="*/ 831768 w 1059192"/>
              <a:gd name="connsiteY4" fmla="*/ 629022 h 744973"/>
              <a:gd name="connsiteX5" fmla="*/ 896462 w 1059192"/>
              <a:gd name="connsiteY5" fmla="*/ 598666 h 744973"/>
              <a:gd name="connsiteX6" fmla="*/ 922339 w 1059192"/>
              <a:gd name="connsiteY6" fmla="*/ 499137 h 744973"/>
              <a:gd name="connsiteX7" fmla="*/ 894471 w 1059192"/>
              <a:gd name="connsiteY7" fmla="*/ 394881 h 744973"/>
              <a:gd name="connsiteX8" fmla="*/ 824801 w 1059192"/>
              <a:gd name="connsiteY8" fmla="*/ 361787 h 744973"/>
              <a:gd name="connsiteX9" fmla="*/ 236879 w 1059192"/>
              <a:gd name="connsiteY9" fmla="*/ 115951 h 744973"/>
              <a:gd name="connsiteX10" fmla="*/ 191593 w 1059192"/>
              <a:gd name="connsiteY10" fmla="*/ 132125 h 744973"/>
              <a:gd name="connsiteX11" fmla="*/ 160739 w 1059192"/>
              <a:gd name="connsiteY11" fmla="*/ 190100 h 744973"/>
              <a:gd name="connsiteX12" fmla="*/ 146308 w 1059192"/>
              <a:gd name="connsiteY12" fmla="*/ 372736 h 744973"/>
              <a:gd name="connsiteX13" fmla="*/ 159246 w 1059192"/>
              <a:gd name="connsiteY13" fmla="*/ 549150 h 744973"/>
              <a:gd name="connsiteX14" fmla="*/ 191842 w 1059192"/>
              <a:gd name="connsiteY14" fmla="*/ 613098 h 744973"/>
              <a:gd name="connsiteX15" fmla="*/ 236879 w 1059192"/>
              <a:gd name="connsiteY15" fmla="*/ 629022 h 744973"/>
              <a:gd name="connsiteX16" fmla="*/ 282165 w 1059192"/>
              <a:gd name="connsiteY16" fmla="*/ 612849 h 744973"/>
              <a:gd name="connsiteX17" fmla="*/ 313018 w 1059192"/>
              <a:gd name="connsiteY17" fmla="*/ 554873 h 744973"/>
              <a:gd name="connsiteX18" fmla="*/ 327450 w 1059192"/>
              <a:gd name="connsiteY18" fmla="*/ 372736 h 744973"/>
              <a:gd name="connsiteX19" fmla="*/ 314511 w 1059192"/>
              <a:gd name="connsiteY19" fmla="*/ 196321 h 744973"/>
              <a:gd name="connsiteX20" fmla="*/ 281916 w 1059192"/>
              <a:gd name="connsiteY20" fmla="*/ 132125 h 744973"/>
              <a:gd name="connsiteX21" fmla="*/ 236879 w 1059192"/>
              <a:gd name="connsiteY21" fmla="*/ 115951 h 744973"/>
              <a:gd name="connsiteX22" fmla="*/ 838735 w 1059192"/>
              <a:gd name="connsiteY22" fmla="*/ 0 h 744973"/>
              <a:gd name="connsiteX23" fmla="*/ 976334 w 1059192"/>
              <a:gd name="connsiteY23" fmla="*/ 46530 h 744973"/>
              <a:gd name="connsiteX24" fmla="*/ 1045755 w 1059192"/>
              <a:gd name="connsiteY24" fmla="*/ 181640 h 744973"/>
              <a:gd name="connsiteX25" fmla="*/ 910396 w 1059192"/>
              <a:gd name="connsiteY25" fmla="*/ 196569 h 744973"/>
              <a:gd name="connsiteX26" fmla="*/ 884518 w 1059192"/>
              <a:gd name="connsiteY26" fmla="*/ 134862 h 744973"/>
              <a:gd name="connsiteX27" fmla="*/ 830275 w 1059192"/>
              <a:gd name="connsiteY27" fmla="*/ 114956 h 744973"/>
              <a:gd name="connsiteX28" fmla="*/ 755380 w 1059192"/>
              <a:gd name="connsiteY28" fmla="*/ 154767 h 744973"/>
              <a:gd name="connsiteX29" fmla="*/ 716812 w 1059192"/>
              <a:gd name="connsiteY29" fmla="*/ 320483 h 744973"/>
              <a:gd name="connsiteX30" fmla="*/ 846697 w 1059192"/>
              <a:gd name="connsiteY30" fmla="*/ 258775 h 744973"/>
              <a:gd name="connsiteX31" fmla="*/ 996737 w 1059192"/>
              <a:gd name="connsiteY31" fmla="*/ 325459 h 744973"/>
              <a:gd name="connsiteX32" fmla="*/ 1059192 w 1059192"/>
              <a:gd name="connsiteY32" fmla="*/ 497644 h 744973"/>
              <a:gd name="connsiteX33" fmla="*/ 993502 w 1059192"/>
              <a:gd name="connsiteY33" fmla="*/ 677294 h 744973"/>
              <a:gd name="connsiteX34" fmla="*/ 824801 w 1059192"/>
              <a:gd name="connsiteY34" fmla="*/ 744973 h 744973"/>
              <a:gd name="connsiteX35" fmla="*/ 643161 w 1059192"/>
              <a:gd name="connsiteY35" fmla="*/ 659130 h 744973"/>
              <a:gd name="connsiteX36" fmla="*/ 571998 w 1059192"/>
              <a:gd name="connsiteY36" fmla="*/ 377712 h 744973"/>
              <a:gd name="connsiteX37" fmla="*/ 646147 w 1059192"/>
              <a:gd name="connsiteY37" fmla="*/ 88581 h 744973"/>
              <a:gd name="connsiteX38" fmla="*/ 838735 w 1059192"/>
              <a:gd name="connsiteY38" fmla="*/ 0 h 744973"/>
              <a:gd name="connsiteX39" fmla="*/ 236879 w 1059192"/>
              <a:gd name="connsiteY39" fmla="*/ 0 h 744973"/>
              <a:gd name="connsiteX40" fmla="*/ 402594 w 1059192"/>
              <a:gd name="connsiteY40" fmla="*/ 75642 h 744973"/>
              <a:gd name="connsiteX41" fmla="*/ 473758 w 1059192"/>
              <a:gd name="connsiteY41" fmla="*/ 372736 h 744973"/>
              <a:gd name="connsiteX42" fmla="*/ 402097 w 1059192"/>
              <a:gd name="connsiteY42" fmla="*/ 670327 h 744973"/>
              <a:gd name="connsiteX43" fmla="*/ 236879 w 1059192"/>
              <a:gd name="connsiteY43" fmla="*/ 744973 h 744973"/>
              <a:gd name="connsiteX44" fmla="*/ 65192 w 1059192"/>
              <a:gd name="connsiteY44" fmla="*/ 663111 h 744973"/>
              <a:gd name="connsiteX45" fmla="*/ 0 w 1059192"/>
              <a:gd name="connsiteY45" fmla="*/ 371243 h 744973"/>
              <a:gd name="connsiteX46" fmla="*/ 71661 w 1059192"/>
              <a:gd name="connsiteY46" fmla="*/ 74647 h 744973"/>
              <a:gd name="connsiteX47" fmla="*/ 236879 w 1059192"/>
              <a:gd name="connsiteY47" fmla="*/ 0 h 74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059192" h="744973">
                <a:moveTo>
                  <a:pt x="824801" y="361787"/>
                </a:moveTo>
                <a:cubicBezTo>
                  <a:pt x="797928" y="361787"/>
                  <a:pt x="775203" y="372321"/>
                  <a:pt x="756624" y="393388"/>
                </a:cubicBezTo>
                <a:cubicBezTo>
                  <a:pt x="738045" y="414455"/>
                  <a:pt x="728756" y="445557"/>
                  <a:pt x="728756" y="486696"/>
                </a:cubicBezTo>
                <a:cubicBezTo>
                  <a:pt x="728756" y="532147"/>
                  <a:pt x="739206" y="567231"/>
                  <a:pt x="760107" y="591948"/>
                </a:cubicBezTo>
                <a:cubicBezTo>
                  <a:pt x="781008" y="616664"/>
                  <a:pt x="804895" y="629022"/>
                  <a:pt x="831768" y="629022"/>
                </a:cubicBezTo>
                <a:cubicBezTo>
                  <a:pt x="857646" y="629022"/>
                  <a:pt x="879210" y="618903"/>
                  <a:pt x="896462" y="598666"/>
                </a:cubicBezTo>
                <a:cubicBezTo>
                  <a:pt x="913714" y="578428"/>
                  <a:pt x="922339" y="545252"/>
                  <a:pt x="922339" y="499137"/>
                </a:cubicBezTo>
                <a:cubicBezTo>
                  <a:pt x="922339" y="451695"/>
                  <a:pt x="913050" y="416943"/>
                  <a:pt x="894471" y="394881"/>
                </a:cubicBezTo>
                <a:cubicBezTo>
                  <a:pt x="875893" y="372818"/>
                  <a:pt x="852669" y="361787"/>
                  <a:pt x="824801" y="361787"/>
                </a:cubicBezTo>
                <a:close/>
                <a:moveTo>
                  <a:pt x="236879" y="115951"/>
                </a:moveTo>
                <a:cubicBezTo>
                  <a:pt x="219959" y="115951"/>
                  <a:pt x="204864" y="121342"/>
                  <a:pt x="191593" y="132125"/>
                </a:cubicBezTo>
                <a:cubicBezTo>
                  <a:pt x="178323" y="142907"/>
                  <a:pt x="168038" y="162232"/>
                  <a:pt x="160739" y="190100"/>
                </a:cubicBezTo>
                <a:cubicBezTo>
                  <a:pt x="151118" y="226262"/>
                  <a:pt x="146308" y="287141"/>
                  <a:pt x="146308" y="372736"/>
                </a:cubicBezTo>
                <a:cubicBezTo>
                  <a:pt x="146308" y="458330"/>
                  <a:pt x="150621" y="517135"/>
                  <a:pt x="159246" y="549150"/>
                </a:cubicBezTo>
                <a:cubicBezTo>
                  <a:pt x="167872" y="581165"/>
                  <a:pt x="178738" y="602481"/>
                  <a:pt x="191842" y="613098"/>
                </a:cubicBezTo>
                <a:cubicBezTo>
                  <a:pt x="204947" y="623714"/>
                  <a:pt x="219959" y="629022"/>
                  <a:pt x="236879" y="629022"/>
                </a:cubicBezTo>
                <a:cubicBezTo>
                  <a:pt x="253799" y="629022"/>
                  <a:pt x="268894" y="623631"/>
                  <a:pt x="282165" y="612849"/>
                </a:cubicBezTo>
                <a:cubicBezTo>
                  <a:pt x="295435" y="602066"/>
                  <a:pt x="305720" y="582741"/>
                  <a:pt x="313018" y="554873"/>
                </a:cubicBezTo>
                <a:cubicBezTo>
                  <a:pt x="322640" y="519043"/>
                  <a:pt x="327450" y="458330"/>
                  <a:pt x="327450" y="372736"/>
                </a:cubicBezTo>
                <a:cubicBezTo>
                  <a:pt x="327450" y="287141"/>
                  <a:pt x="323137" y="228336"/>
                  <a:pt x="314511" y="196321"/>
                </a:cubicBezTo>
                <a:cubicBezTo>
                  <a:pt x="305886" y="164306"/>
                  <a:pt x="295020" y="142907"/>
                  <a:pt x="281916" y="132125"/>
                </a:cubicBezTo>
                <a:cubicBezTo>
                  <a:pt x="268811" y="121342"/>
                  <a:pt x="253799" y="115951"/>
                  <a:pt x="236879" y="115951"/>
                </a:cubicBezTo>
                <a:close/>
                <a:moveTo>
                  <a:pt x="838735" y="0"/>
                </a:moveTo>
                <a:cubicBezTo>
                  <a:pt x="894140" y="0"/>
                  <a:pt x="940006" y="15510"/>
                  <a:pt x="976334" y="46530"/>
                </a:cubicBezTo>
                <a:cubicBezTo>
                  <a:pt x="1012662" y="77550"/>
                  <a:pt x="1035802" y="122586"/>
                  <a:pt x="1045755" y="181640"/>
                </a:cubicBezTo>
                <a:lnTo>
                  <a:pt x="910396" y="196569"/>
                </a:lnTo>
                <a:cubicBezTo>
                  <a:pt x="907078" y="168701"/>
                  <a:pt x="898452" y="148132"/>
                  <a:pt x="884518" y="134862"/>
                </a:cubicBezTo>
                <a:cubicBezTo>
                  <a:pt x="870584" y="121591"/>
                  <a:pt x="852503" y="114956"/>
                  <a:pt x="830275" y="114956"/>
                </a:cubicBezTo>
                <a:cubicBezTo>
                  <a:pt x="800748" y="114956"/>
                  <a:pt x="775783" y="128226"/>
                  <a:pt x="755380" y="154767"/>
                </a:cubicBezTo>
                <a:cubicBezTo>
                  <a:pt x="734976" y="181308"/>
                  <a:pt x="722121" y="236547"/>
                  <a:pt x="716812" y="320483"/>
                </a:cubicBezTo>
                <a:cubicBezTo>
                  <a:pt x="751647" y="279344"/>
                  <a:pt x="794942" y="258775"/>
                  <a:pt x="846697" y="258775"/>
                </a:cubicBezTo>
                <a:cubicBezTo>
                  <a:pt x="905088" y="258775"/>
                  <a:pt x="955101" y="281003"/>
                  <a:pt x="996737" y="325459"/>
                </a:cubicBezTo>
                <a:cubicBezTo>
                  <a:pt x="1038373" y="369916"/>
                  <a:pt x="1059192" y="427310"/>
                  <a:pt x="1059192" y="497644"/>
                </a:cubicBezTo>
                <a:cubicBezTo>
                  <a:pt x="1059192" y="572291"/>
                  <a:pt x="1037295" y="632174"/>
                  <a:pt x="993502" y="677294"/>
                </a:cubicBezTo>
                <a:cubicBezTo>
                  <a:pt x="949710" y="722413"/>
                  <a:pt x="893476" y="744973"/>
                  <a:pt x="824801" y="744973"/>
                </a:cubicBezTo>
                <a:cubicBezTo>
                  <a:pt x="751150" y="744973"/>
                  <a:pt x="690603" y="716359"/>
                  <a:pt x="643161" y="659130"/>
                </a:cubicBezTo>
                <a:cubicBezTo>
                  <a:pt x="595719" y="601901"/>
                  <a:pt x="571998" y="508095"/>
                  <a:pt x="571998" y="377712"/>
                </a:cubicBezTo>
                <a:cubicBezTo>
                  <a:pt x="571998" y="244012"/>
                  <a:pt x="596714" y="147634"/>
                  <a:pt x="646147" y="88581"/>
                </a:cubicBezTo>
                <a:cubicBezTo>
                  <a:pt x="695580" y="29527"/>
                  <a:pt x="759776" y="0"/>
                  <a:pt x="838735" y="0"/>
                </a:cubicBezTo>
                <a:close/>
                <a:moveTo>
                  <a:pt x="236879" y="0"/>
                </a:moveTo>
                <a:cubicBezTo>
                  <a:pt x="307544" y="0"/>
                  <a:pt x="362783" y="25214"/>
                  <a:pt x="402594" y="75642"/>
                </a:cubicBezTo>
                <a:cubicBezTo>
                  <a:pt x="450036" y="135359"/>
                  <a:pt x="473758" y="234390"/>
                  <a:pt x="473758" y="372736"/>
                </a:cubicBezTo>
                <a:cubicBezTo>
                  <a:pt x="473758" y="510749"/>
                  <a:pt x="449871" y="609946"/>
                  <a:pt x="402097" y="670327"/>
                </a:cubicBezTo>
                <a:cubicBezTo>
                  <a:pt x="362617" y="720091"/>
                  <a:pt x="307544" y="744973"/>
                  <a:pt x="236879" y="744973"/>
                </a:cubicBezTo>
                <a:cubicBezTo>
                  <a:pt x="165882" y="744973"/>
                  <a:pt x="108653" y="717686"/>
                  <a:pt x="65192" y="663111"/>
                </a:cubicBezTo>
                <a:cubicBezTo>
                  <a:pt x="21731" y="608536"/>
                  <a:pt x="0" y="511246"/>
                  <a:pt x="0" y="371243"/>
                </a:cubicBezTo>
                <a:cubicBezTo>
                  <a:pt x="0" y="233893"/>
                  <a:pt x="23887" y="135027"/>
                  <a:pt x="71661" y="74647"/>
                </a:cubicBezTo>
                <a:cubicBezTo>
                  <a:pt x="111141" y="24882"/>
                  <a:pt x="166214" y="0"/>
                  <a:pt x="236879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>
            <a:lvl1pPr marL="0" indent="0">
              <a:buNone/>
              <a:defRPr sz="1000"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8748D080-8535-DC05-48C7-E304D254FC0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3999" y="1888085"/>
            <a:ext cx="1072129" cy="744973"/>
          </a:xfrm>
          <a:custGeom>
            <a:avLst/>
            <a:gdLst>
              <a:gd name="connsiteX0" fmla="*/ 846199 w 1072129"/>
              <a:gd name="connsiteY0" fmla="*/ 213489 h 744973"/>
              <a:gd name="connsiteX1" fmla="*/ 678493 w 1072129"/>
              <a:gd name="connsiteY1" fmla="*/ 462809 h 744973"/>
              <a:gd name="connsiteX2" fmla="*/ 846199 w 1072129"/>
              <a:gd name="connsiteY2" fmla="*/ 462809 h 744973"/>
              <a:gd name="connsiteX3" fmla="*/ 236878 w 1072129"/>
              <a:gd name="connsiteY3" fmla="*/ 115951 h 744973"/>
              <a:gd name="connsiteX4" fmla="*/ 191592 w 1072129"/>
              <a:gd name="connsiteY4" fmla="*/ 132125 h 744973"/>
              <a:gd name="connsiteX5" fmla="*/ 160739 w 1072129"/>
              <a:gd name="connsiteY5" fmla="*/ 190100 h 744973"/>
              <a:gd name="connsiteX6" fmla="*/ 146307 w 1072129"/>
              <a:gd name="connsiteY6" fmla="*/ 372736 h 744973"/>
              <a:gd name="connsiteX7" fmla="*/ 159246 w 1072129"/>
              <a:gd name="connsiteY7" fmla="*/ 549150 h 744973"/>
              <a:gd name="connsiteX8" fmla="*/ 191841 w 1072129"/>
              <a:gd name="connsiteY8" fmla="*/ 613098 h 744973"/>
              <a:gd name="connsiteX9" fmla="*/ 236878 w 1072129"/>
              <a:gd name="connsiteY9" fmla="*/ 629022 h 744973"/>
              <a:gd name="connsiteX10" fmla="*/ 282164 w 1072129"/>
              <a:gd name="connsiteY10" fmla="*/ 612849 h 744973"/>
              <a:gd name="connsiteX11" fmla="*/ 313018 w 1072129"/>
              <a:gd name="connsiteY11" fmla="*/ 554873 h 744973"/>
              <a:gd name="connsiteX12" fmla="*/ 327449 w 1072129"/>
              <a:gd name="connsiteY12" fmla="*/ 372736 h 744973"/>
              <a:gd name="connsiteX13" fmla="*/ 314511 w 1072129"/>
              <a:gd name="connsiteY13" fmla="*/ 196321 h 744973"/>
              <a:gd name="connsiteX14" fmla="*/ 281915 w 1072129"/>
              <a:gd name="connsiteY14" fmla="*/ 132125 h 744973"/>
              <a:gd name="connsiteX15" fmla="*/ 236878 w 1072129"/>
              <a:gd name="connsiteY15" fmla="*/ 115951 h 744973"/>
              <a:gd name="connsiteX16" fmla="*/ 864114 w 1072129"/>
              <a:gd name="connsiteY16" fmla="*/ 0 h 744973"/>
              <a:gd name="connsiteX17" fmla="*/ 981558 w 1072129"/>
              <a:gd name="connsiteY17" fmla="*/ 0 h 744973"/>
              <a:gd name="connsiteX18" fmla="*/ 981558 w 1072129"/>
              <a:gd name="connsiteY18" fmla="*/ 462809 h 744973"/>
              <a:gd name="connsiteX19" fmla="*/ 1072129 w 1072129"/>
              <a:gd name="connsiteY19" fmla="*/ 462809 h 744973"/>
              <a:gd name="connsiteX20" fmla="*/ 1072129 w 1072129"/>
              <a:gd name="connsiteY20" fmla="*/ 585727 h 744973"/>
              <a:gd name="connsiteX21" fmla="*/ 981558 w 1072129"/>
              <a:gd name="connsiteY21" fmla="*/ 585727 h 744973"/>
              <a:gd name="connsiteX22" fmla="*/ 981558 w 1072129"/>
              <a:gd name="connsiteY22" fmla="*/ 732532 h 744973"/>
              <a:gd name="connsiteX23" fmla="*/ 846199 w 1072129"/>
              <a:gd name="connsiteY23" fmla="*/ 732532 h 744973"/>
              <a:gd name="connsiteX24" fmla="*/ 846199 w 1072129"/>
              <a:gd name="connsiteY24" fmla="*/ 585727 h 744973"/>
              <a:gd name="connsiteX25" fmla="*/ 547613 w 1072129"/>
              <a:gd name="connsiteY25" fmla="*/ 585727 h 744973"/>
              <a:gd name="connsiteX26" fmla="*/ 547613 w 1072129"/>
              <a:gd name="connsiteY26" fmla="*/ 463307 h 744973"/>
              <a:gd name="connsiteX27" fmla="*/ 236878 w 1072129"/>
              <a:gd name="connsiteY27" fmla="*/ 0 h 744973"/>
              <a:gd name="connsiteX28" fmla="*/ 402594 w 1072129"/>
              <a:gd name="connsiteY28" fmla="*/ 75642 h 744973"/>
              <a:gd name="connsiteX29" fmla="*/ 473757 w 1072129"/>
              <a:gd name="connsiteY29" fmla="*/ 372736 h 744973"/>
              <a:gd name="connsiteX30" fmla="*/ 402096 w 1072129"/>
              <a:gd name="connsiteY30" fmla="*/ 670327 h 744973"/>
              <a:gd name="connsiteX31" fmla="*/ 236878 w 1072129"/>
              <a:gd name="connsiteY31" fmla="*/ 744973 h 744973"/>
              <a:gd name="connsiteX32" fmla="*/ 65191 w 1072129"/>
              <a:gd name="connsiteY32" fmla="*/ 663111 h 744973"/>
              <a:gd name="connsiteX33" fmla="*/ 0 w 1072129"/>
              <a:gd name="connsiteY33" fmla="*/ 371243 h 744973"/>
              <a:gd name="connsiteX34" fmla="*/ 71660 w 1072129"/>
              <a:gd name="connsiteY34" fmla="*/ 74647 h 744973"/>
              <a:gd name="connsiteX35" fmla="*/ 236878 w 1072129"/>
              <a:gd name="connsiteY35" fmla="*/ 0 h 744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72129" h="744973">
                <a:moveTo>
                  <a:pt x="846199" y="213489"/>
                </a:moveTo>
                <a:lnTo>
                  <a:pt x="678493" y="462809"/>
                </a:lnTo>
                <a:lnTo>
                  <a:pt x="846199" y="462809"/>
                </a:lnTo>
                <a:close/>
                <a:moveTo>
                  <a:pt x="236878" y="115951"/>
                </a:moveTo>
                <a:cubicBezTo>
                  <a:pt x="219958" y="115951"/>
                  <a:pt x="204863" y="121342"/>
                  <a:pt x="191592" y="132125"/>
                </a:cubicBezTo>
                <a:cubicBezTo>
                  <a:pt x="178322" y="142907"/>
                  <a:pt x="168037" y="162232"/>
                  <a:pt x="160739" y="190100"/>
                </a:cubicBezTo>
                <a:cubicBezTo>
                  <a:pt x="151117" y="226262"/>
                  <a:pt x="146307" y="287141"/>
                  <a:pt x="146307" y="372736"/>
                </a:cubicBezTo>
                <a:cubicBezTo>
                  <a:pt x="146307" y="458330"/>
                  <a:pt x="150620" y="517135"/>
                  <a:pt x="159246" y="549150"/>
                </a:cubicBezTo>
                <a:cubicBezTo>
                  <a:pt x="167871" y="581165"/>
                  <a:pt x="178737" y="602481"/>
                  <a:pt x="191841" y="613098"/>
                </a:cubicBezTo>
                <a:cubicBezTo>
                  <a:pt x="204946" y="623714"/>
                  <a:pt x="219958" y="629022"/>
                  <a:pt x="236878" y="629022"/>
                </a:cubicBezTo>
                <a:cubicBezTo>
                  <a:pt x="253798" y="629022"/>
                  <a:pt x="268893" y="623631"/>
                  <a:pt x="282164" y="612849"/>
                </a:cubicBezTo>
                <a:cubicBezTo>
                  <a:pt x="295434" y="602066"/>
                  <a:pt x="305719" y="582741"/>
                  <a:pt x="313018" y="554873"/>
                </a:cubicBezTo>
                <a:cubicBezTo>
                  <a:pt x="322639" y="519043"/>
                  <a:pt x="327449" y="458330"/>
                  <a:pt x="327449" y="372736"/>
                </a:cubicBezTo>
                <a:cubicBezTo>
                  <a:pt x="327449" y="287141"/>
                  <a:pt x="323136" y="228336"/>
                  <a:pt x="314511" y="196321"/>
                </a:cubicBezTo>
                <a:cubicBezTo>
                  <a:pt x="305885" y="164306"/>
                  <a:pt x="295020" y="142907"/>
                  <a:pt x="281915" y="132125"/>
                </a:cubicBezTo>
                <a:cubicBezTo>
                  <a:pt x="268810" y="121342"/>
                  <a:pt x="253798" y="115951"/>
                  <a:pt x="236878" y="115951"/>
                </a:cubicBezTo>
                <a:close/>
                <a:moveTo>
                  <a:pt x="864114" y="0"/>
                </a:moveTo>
                <a:lnTo>
                  <a:pt x="981558" y="0"/>
                </a:lnTo>
                <a:lnTo>
                  <a:pt x="981558" y="462809"/>
                </a:lnTo>
                <a:lnTo>
                  <a:pt x="1072129" y="462809"/>
                </a:lnTo>
                <a:lnTo>
                  <a:pt x="1072129" y="585727"/>
                </a:lnTo>
                <a:lnTo>
                  <a:pt x="981558" y="585727"/>
                </a:lnTo>
                <a:lnTo>
                  <a:pt x="981558" y="732532"/>
                </a:lnTo>
                <a:lnTo>
                  <a:pt x="846199" y="732532"/>
                </a:lnTo>
                <a:lnTo>
                  <a:pt x="846199" y="585727"/>
                </a:lnTo>
                <a:lnTo>
                  <a:pt x="547613" y="585727"/>
                </a:lnTo>
                <a:lnTo>
                  <a:pt x="547613" y="463307"/>
                </a:lnTo>
                <a:close/>
                <a:moveTo>
                  <a:pt x="236878" y="0"/>
                </a:moveTo>
                <a:cubicBezTo>
                  <a:pt x="307544" y="0"/>
                  <a:pt x="362782" y="25214"/>
                  <a:pt x="402594" y="75642"/>
                </a:cubicBezTo>
                <a:cubicBezTo>
                  <a:pt x="450036" y="135359"/>
                  <a:pt x="473757" y="234390"/>
                  <a:pt x="473757" y="372736"/>
                </a:cubicBezTo>
                <a:cubicBezTo>
                  <a:pt x="473757" y="510749"/>
                  <a:pt x="449870" y="609946"/>
                  <a:pt x="402096" y="670327"/>
                </a:cubicBezTo>
                <a:cubicBezTo>
                  <a:pt x="362616" y="720091"/>
                  <a:pt x="307544" y="744973"/>
                  <a:pt x="236878" y="744973"/>
                </a:cubicBezTo>
                <a:cubicBezTo>
                  <a:pt x="165881" y="744973"/>
                  <a:pt x="108652" y="717686"/>
                  <a:pt x="65191" y="663111"/>
                </a:cubicBezTo>
                <a:cubicBezTo>
                  <a:pt x="21730" y="608536"/>
                  <a:pt x="0" y="511246"/>
                  <a:pt x="0" y="371243"/>
                </a:cubicBezTo>
                <a:cubicBezTo>
                  <a:pt x="0" y="233893"/>
                  <a:pt x="23886" y="135027"/>
                  <a:pt x="71660" y="74647"/>
                </a:cubicBezTo>
                <a:cubicBezTo>
                  <a:pt x="111140" y="24882"/>
                  <a:pt x="166213" y="0"/>
                  <a:pt x="236878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>
            <a:lvl1pPr marL="0" indent="0">
              <a:buNone/>
              <a:defRPr sz="1000"/>
            </a:lvl1pPr>
          </a:lstStyle>
          <a:p>
            <a:pPr lvl="0"/>
            <a:r>
              <a:rPr lang="en-US"/>
              <a:t> 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988ED98-95EA-FDDD-D6DB-6552BA7D87B7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346300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5178B68-4973-59C0-D306-617FE8FC88C2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385772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5451" y="3159585"/>
            <a:ext cx="3345691" cy="27902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GB"/>
              <a:t>Your text goes here</a:t>
            </a:r>
            <a:endParaRPr lang="en-US"/>
          </a:p>
        </p:txBody>
      </p:sp>
      <p:sp>
        <p:nvSpPr>
          <p:cNvPr id="17" name="Title Placeholder 1">
            <a:extLst>
              <a:ext uri="{FF2B5EF4-FFF2-40B4-BE49-F238E27FC236}">
                <a16:creationId xmlns:a16="http://schemas.microsoft.com/office/drawing/2014/main" id="{BA62D1B7-1580-A1C2-197B-0F085CE1F2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0713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dar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B74EC4-F077-7ACF-63E6-7A6072899E75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513B074-6D4D-5E65-E763-4CBE80D664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458788"/>
            <a:ext cx="5211794" cy="5761037"/>
          </a:xfrm>
          <a:prstGeom prst="rect">
            <a:avLst/>
          </a:prstGeom>
        </p:spPr>
        <p:txBody>
          <a:bodyPr bIns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18B36-7136-2B46-5099-B25A0C21EFC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144ED2-A07C-2BEB-4CC6-8EE32AF098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0958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  <p15:guide id="4" orient="horz" pos="1876" userDrawn="1">
          <p15:clr>
            <a:srgbClr val="9FCC3B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header_revers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8FCFD66-2782-25FD-4B6B-8E3FBA800B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1358900"/>
            <a:ext cx="6096000" cy="5499100"/>
          </a:xfrm>
          <a:prstGeom prst="rect">
            <a:avLst/>
          </a:prstGeom>
          <a:solidFill>
            <a:srgbClr val="CFD4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1358900"/>
            <a:ext cx="6096000" cy="54991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1B6B00A-DA58-B7AA-2824-078C084AEA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EB655E7-91E1-1C07-7B06-2DA668B7F52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6554756" y="1812413"/>
            <a:ext cx="5211794" cy="4407411"/>
          </a:xfrm>
          <a:prstGeom prst="rect">
            <a:avLst/>
          </a:prstGeom>
        </p:spPr>
        <p:txBody>
          <a:bodyPr b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CA4DB-7437-56B6-3837-AC3C5EEB09F8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1817688"/>
            <a:ext cx="5219518" cy="4402138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F91BDDD1-ABB8-5513-0EBE-12EB29040A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5386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9835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grid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wo students looking at a computer together.">
            <a:extLst>
              <a:ext uri="{FF2B5EF4-FFF2-40B4-BE49-F238E27FC236}">
                <a16:creationId xmlns:a16="http://schemas.microsoft.com/office/drawing/2014/main" id="{E088E9FE-9D2F-707D-553D-DD7D8D0BF5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75071" y="3429001"/>
            <a:ext cx="6116930" cy="3429000"/>
          </a:xfrm>
          <a:prstGeom prst="rect">
            <a:avLst/>
          </a:prstGeom>
        </p:spPr>
      </p:pic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15B60017-6E9F-37A8-BC85-B1B623D25C2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09950" y="3429000"/>
            <a:ext cx="6082050" cy="3429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447ADA44-5ECF-D81F-2E99-B0A321C86A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0767FC-B0EE-2180-5D56-1FD4F2E49ED5}"/>
              </a:ext>
            </a:extLst>
          </p:cNvPr>
          <p:cNvSpPr/>
          <p:nvPr userDrawn="1"/>
        </p:nvSpPr>
        <p:spPr>
          <a:xfrm>
            <a:off x="9156408" y="0"/>
            <a:ext cx="3035592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 Placeholder 16">
            <a:extLst>
              <a:ext uri="{FF2B5EF4-FFF2-40B4-BE49-F238E27FC236}">
                <a16:creationId xmlns:a16="http://schemas.microsoft.com/office/drawing/2014/main" id="{7D5F2ED6-EDF6-AE45-DB32-B0BFFD4C080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170358" y="0"/>
            <a:ext cx="3021642" cy="3429000"/>
          </a:xfrm>
          <a:prstGeom prst="rect">
            <a:avLst/>
          </a:prstGeom>
        </p:spPr>
        <p:txBody>
          <a:bodyPr lIns="360000" tIns="432000" rIns="360000" bIns="360000"/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 marL="0" indent="0">
              <a:buNone/>
              <a:defRPr sz="2400">
                <a:solidFill>
                  <a:schemeClr val="bg1"/>
                </a:solidFill>
              </a:defRPr>
            </a:lvl2pPr>
          </a:lstStyle>
          <a:p>
            <a:pPr lvl="0"/>
            <a:r>
              <a:rPr lang="en-GB"/>
              <a:t>Text box 3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91FD6D-ACBB-795F-A648-16926841CC51}"/>
              </a:ext>
            </a:extLst>
          </p:cNvPr>
          <p:cNvSpPr/>
          <p:nvPr userDrawn="1"/>
        </p:nvSpPr>
        <p:spPr>
          <a:xfrm>
            <a:off x="6096000" y="0"/>
            <a:ext cx="3060408" cy="3429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60000" rtlCol="0" anchor="ctr"/>
          <a:lstStyle/>
          <a:p>
            <a:pPr algn="ctr"/>
            <a:endParaRPr lang="en-US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CF8E0CD1-94EB-05D7-D056-7768B00D42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09950" y="0"/>
            <a:ext cx="3046458" cy="3429000"/>
          </a:xfrm>
          <a:prstGeom prst="rect">
            <a:avLst/>
          </a:prstGeom>
        </p:spPr>
        <p:txBody>
          <a:bodyPr lIns="360000" tIns="432000" rIns="360000" bIns="360000"/>
          <a:lstStyle>
            <a:lvl1pPr marL="0" indent="0">
              <a:buNone/>
              <a:defRPr sz="2800" b="1"/>
            </a:lvl1pPr>
            <a:lvl2pPr marL="0" indent="0">
              <a:buNone/>
              <a:defRPr sz="2400"/>
            </a:lvl2pPr>
          </a:lstStyle>
          <a:p>
            <a:pPr lvl="0"/>
            <a:r>
              <a:rPr lang="en-GB"/>
              <a:t>Text box 2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8AE549-3D8C-F8C5-5564-74DC0B0E758A}"/>
              </a:ext>
            </a:extLst>
          </p:cNvPr>
          <p:cNvSpPr/>
          <p:nvPr userDrawn="1"/>
        </p:nvSpPr>
        <p:spPr>
          <a:xfrm>
            <a:off x="3035592" y="3429000"/>
            <a:ext cx="3060408" cy="3429000"/>
          </a:xfrm>
          <a:prstGeom prst="rect">
            <a:avLst/>
          </a:prstGeom>
          <a:solidFill>
            <a:srgbClr val="66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44000" rIns="180000" rtlCol="0" anchor="ctr"/>
          <a:lstStyle/>
          <a:p>
            <a:pPr algn="ctr"/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EED4FDFF-01CC-7D91-5FE8-76C56AA43EA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035300" y="3429000"/>
            <a:ext cx="3060700" cy="3429000"/>
          </a:xfrm>
          <a:prstGeom prst="rect">
            <a:avLst/>
          </a:prstGeom>
        </p:spPr>
        <p:txBody>
          <a:bodyPr lIns="360000" tIns="360000" rIns="360000" bIns="900000"/>
          <a:lstStyle>
            <a:lvl1pPr marL="0" indent="0">
              <a:buNone/>
              <a:defRPr sz="2800" b="1"/>
            </a:lvl1pPr>
            <a:lvl2pPr marL="0" indent="0">
              <a:buNone/>
              <a:defRPr sz="2400"/>
            </a:lvl2pPr>
          </a:lstStyle>
          <a:p>
            <a:pPr lvl="0"/>
            <a:r>
              <a:rPr lang="en-GB"/>
              <a:t>Text box 1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pic>
        <p:nvPicPr>
          <p:cNvPr id="27" name="Picture 26" descr="Image of the Trent Building through the trees">
            <a:extLst>
              <a:ext uri="{FF2B5EF4-FFF2-40B4-BE49-F238E27FC236}">
                <a16:creationId xmlns:a16="http://schemas.microsoft.com/office/drawing/2014/main" id="{9E54FF2A-2B74-5BA4-CF40-EC745ED38F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29000"/>
            <a:ext cx="3035299" cy="3429000"/>
          </a:xfrm>
          <a:prstGeom prst="rect">
            <a:avLst/>
          </a:prstGeom>
        </p:spPr>
      </p:pic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EDCCA7DA-43AB-3A07-EF33-FACF17E6C0B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3429000"/>
            <a:ext cx="3035300" cy="3429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/>
              <a:t>  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5E44EC-D851-12E4-A4FC-326A1D3AEF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7157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grid_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students sitting at a table discussing their notes">
            <a:extLst>
              <a:ext uri="{FF2B5EF4-FFF2-40B4-BE49-F238E27FC236}">
                <a16:creationId xmlns:a16="http://schemas.microsoft.com/office/drawing/2014/main" id="{277CEDCB-2DF9-43E7-3E2C-8D6555253C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9950" y="3429000"/>
            <a:ext cx="6082050" cy="3429000"/>
          </a:xfrm>
          <a:prstGeom prst="rect">
            <a:avLst/>
          </a:prstGeom>
        </p:spPr>
      </p:pic>
      <p:sp>
        <p:nvSpPr>
          <p:cNvPr id="10" name="Picture Placeholder 12">
            <a:extLst>
              <a:ext uri="{FF2B5EF4-FFF2-40B4-BE49-F238E27FC236}">
                <a16:creationId xmlns:a16="http://schemas.microsoft.com/office/drawing/2014/main" id="{212BCA2A-7A54-C6A7-06AA-26279F9F311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09950" y="3429000"/>
            <a:ext cx="6082050" cy="3429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7" name="Slide Number Placeholder 5">
            <a:extLst>
              <a:ext uri="{FF2B5EF4-FFF2-40B4-BE49-F238E27FC236}">
                <a16:creationId xmlns:a16="http://schemas.microsoft.com/office/drawing/2014/main" id="{92DEC5A4-D2F7-DF4A-E9B6-9EEEB81A0D46}"/>
              </a:ext>
            </a:extLst>
          </p:cNvPr>
          <p:cNvSpPr txBox="1">
            <a:spLocks/>
          </p:cNvSpPr>
          <p:nvPr userDrawn="1"/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0EACED-CA5D-B048-836B-BF30EF0E914A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B0674E-8EA7-AED4-D11A-4B5776ED278A}"/>
              </a:ext>
            </a:extLst>
          </p:cNvPr>
          <p:cNvSpPr/>
          <p:nvPr userDrawn="1"/>
        </p:nvSpPr>
        <p:spPr>
          <a:xfrm>
            <a:off x="6096000" y="0"/>
            <a:ext cx="6096000" cy="3429000"/>
          </a:xfrm>
          <a:prstGeom prst="rect">
            <a:avLst/>
          </a:prstGeom>
          <a:solidFill>
            <a:srgbClr val="1026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60000" rtlCol="0" anchor="ctr"/>
          <a:lstStyle/>
          <a:p>
            <a:pPr algn="ctr"/>
            <a:endParaRPr lang="en-US"/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DB2B333-8E79-CCA2-11F6-ACE5708FCD4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09950" y="0"/>
            <a:ext cx="5656600" cy="3429000"/>
          </a:xfrm>
          <a:prstGeom prst="rect">
            <a:avLst/>
          </a:prstGeom>
        </p:spPr>
        <p:txBody>
          <a:bodyPr lIns="360000" tIns="432000" rIns="360000" bIns="360000"/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 marL="0" indent="0">
              <a:buNone/>
              <a:defRPr sz="2400">
                <a:solidFill>
                  <a:schemeClr val="bg1"/>
                </a:solidFill>
              </a:defRPr>
            </a:lvl2pPr>
          </a:lstStyle>
          <a:p>
            <a:pPr lvl="0"/>
            <a:r>
              <a:rPr lang="en-GB"/>
              <a:t>Text box 2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D8AE549-3D8C-F8C5-5564-74DC0B0E758A}"/>
              </a:ext>
            </a:extLst>
          </p:cNvPr>
          <p:cNvSpPr/>
          <p:nvPr userDrawn="1"/>
        </p:nvSpPr>
        <p:spPr>
          <a:xfrm>
            <a:off x="0" y="3429000"/>
            <a:ext cx="6095998" cy="3429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16">
            <a:extLst>
              <a:ext uri="{FF2B5EF4-FFF2-40B4-BE49-F238E27FC236}">
                <a16:creationId xmlns:a16="http://schemas.microsoft.com/office/drawing/2014/main" id="{13120BCC-8BEC-DF67-24F5-634A4A8C8B4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33473" y="3429000"/>
            <a:ext cx="5662527" cy="3429000"/>
          </a:xfrm>
          <a:prstGeom prst="rect">
            <a:avLst/>
          </a:prstGeom>
        </p:spPr>
        <p:txBody>
          <a:bodyPr lIns="0" tIns="360000" rIns="360000" bIns="900000"/>
          <a:lstStyle>
            <a:lvl1pPr marL="0" indent="0">
              <a:buNone/>
              <a:defRPr sz="2800" b="1">
                <a:solidFill>
                  <a:schemeClr val="tx1"/>
                </a:solidFill>
              </a:defRPr>
            </a:lvl1pPr>
            <a:lvl2pPr marL="0" indent="0">
              <a:buNone/>
              <a:defRPr sz="2400">
                <a:solidFill>
                  <a:schemeClr val="tx1"/>
                </a:solidFill>
              </a:defRPr>
            </a:lvl2pPr>
          </a:lstStyle>
          <a:p>
            <a:pPr lvl="0"/>
            <a:r>
              <a:rPr lang="en-GB"/>
              <a:t>Text box 1</a:t>
            </a:r>
          </a:p>
          <a:p>
            <a:pPr lvl="1"/>
            <a:r>
              <a:rPr lang="en-GB"/>
              <a:t>Text goes here</a:t>
            </a: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BFA4EF-A742-5BA9-C34E-7BBDD53BD3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1749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half_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icture of a goose at the Jubilee campus surrounded by grass and yellow flowers.&#10;">
            <a:extLst>
              <a:ext uri="{FF2B5EF4-FFF2-40B4-BE49-F238E27FC236}">
                <a16:creationId xmlns:a16="http://schemas.microsoft.com/office/drawing/2014/main" id="{D44FE04A-D494-B805-4FFC-3E58CDD228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03840" y="0"/>
            <a:ext cx="6088160" cy="6858000"/>
          </a:xfrm>
          <a:prstGeom prst="rect">
            <a:avLst/>
          </a:prstGeom>
        </p:spPr>
      </p:pic>
      <p:sp>
        <p:nvSpPr>
          <p:cNvPr id="6" name="Picture Placeholder 4">
            <a:extLst>
              <a:ext uri="{FF2B5EF4-FFF2-40B4-BE49-F238E27FC236}">
                <a16:creationId xmlns:a16="http://schemas.microsoft.com/office/drawing/2014/main" id="{C3D460CB-C830-EC38-98D8-0FCA20D78F6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CD0FB5E-1C0D-25FF-B88F-DE34AC42DB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3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C39AFA-7D75-A7A1-4DAF-0ABAD9DF1B34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E3DEE5-A7EF-7B8E-B77B-FA9951B99AF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47E610-1FA4-7CBB-1A5C-327EEBFC458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7056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  <p15:guide id="4" orient="horz" pos="1876" userDrawn="1">
          <p15:clr>
            <a:srgbClr val="9FCC3B"/>
          </p15:clr>
        </p15:guide>
      </p15:sldGuideLst>
    </p:ext>
  </p:extLs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third_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E1D539C-2810-8838-FCB1-661F2CC4B5E5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pic>
        <p:nvPicPr>
          <p:cNvPr id="4" name="Picture 3" descr="Student sitting at a table looking up in thought">
            <a:extLst>
              <a:ext uri="{FF2B5EF4-FFF2-40B4-BE49-F238E27FC236}">
                <a16:creationId xmlns:a16="http://schemas.microsoft.com/office/drawing/2014/main" id="{1CA42153-23F5-5B5B-930F-FC9F400FB5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79197" y="0"/>
            <a:ext cx="4112804" cy="6858000"/>
          </a:xfrm>
          <a:prstGeom prst="rect">
            <a:avLst/>
          </a:prstGeom>
        </p:spPr>
      </p:pic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6FF842C-0A1C-5BFB-750B-CF8A5DCA721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75613" y="0"/>
            <a:ext cx="4116387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275EE26C-6F7A-8BE8-0244-7469236EB1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375DF16-3906-148C-E1CC-C228D62951A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2" y="2708904"/>
            <a:ext cx="7192877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BD230BE-0CFA-E6A8-3D27-DD65772DDEF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71928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9378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804" userDrawn="1">
          <p15:clr>
            <a:srgbClr val="FBAE40"/>
          </p15:clr>
        </p15:guide>
        <p15:guide id="2" pos="5087" userDrawn="1">
          <p15:clr>
            <a:srgbClr val="FBAE40"/>
          </p15:clr>
        </p15:guide>
        <p15:guide id="3" pos="5371" userDrawn="1">
          <p15:clr>
            <a:srgbClr val="FBAE40"/>
          </p15:clr>
        </p15:guide>
        <p15:guide id="4" orient="horz" pos="1876" userDrawn="1">
          <p15:clr>
            <a:srgbClr val="9FCC3B"/>
          </p15:clr>
        </p15:guide>
      </p15:sldGuideLst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cts_figures_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13D343D-58FF-90A8-CF12-B58A1EB3555B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A7B29CE-90AB-9EAE-FE9F-A4E16C05F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6408" y="3429000"/>
            <a:ext cx="3035592" cy="3429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97FB61D5-B7FA-990B-A16B-05A03FC0098F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9606468" y="5252587"/>
            <a:ext cx="224950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CD0FB5E-1C0D-25FF-B88F-DE34AC42DB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3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15B44D9F-3A2F-44F2-0CDF-18ED34B0DDEB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606468" y="3876637"/>
            <a:ext cx="2249509" cy="108256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7200" b="1" i="0">
                <a:solidFill>
                  <a:schemeClr val="tx1"/>
                </a:solidFill>
                <a:latin typeface="Georgia" panose="02040502050405020303" pitchFamily="18" charset="0"/>
              </a:defRPr>
            </a:lvl1pPr>
          </a:lstStyle>
          <a:p>
            <a:pPr lvl="0"/>
            <a:r>
              <a:rPr lang="en-GB"/>
              <a:t>£2m</a:t>
            </a:r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B09CE73-4B0C-AB83-FA25-0A89E08DEC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3429000"/>
            <a:ext cx="3060408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60000" rtlCol="0" anchor="ctr"/>
          <a:lstStyle/>
          <a:p>
            <a:pPr algn="ctr"/>
            <a:endParaRPr lang="en-US"/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F696236F-C55D-63EF-E40F-86CAA3745B5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546851" y="5252587"/>
            <a:ext cx="224950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43F88302-7C4F-4C28-041C-8FC161F7E0C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546851" y="3876637"/>
            <a:ext cx="2249509" cy="108256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7200" b="1" i="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pPr lvl="0"/>
            <a:r>
              <a:rPr lang="en-GB"/>
              <a:t>75%</a:t>
            </a:r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6172501-84CA-2832-09E3-09993272A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0"/>
            <a:ext cx="60960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CBF27F4D-00D6-8DC3-B716-37C42ED523D8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46851" y="2005609"/>
            <a:ext cx="521969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D4264C15-FC9D-A249-9CBE-5788F74796D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546851" y="458787"/>
            <a:ext cx="5219700" cy="1253440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9600" b="1" i="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pPr lvl="0"/>
            <a:r>
              <a:rPr lang="en-GB"/>
              <a:t>1 in 5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E3DEE5-A7EF-7B8E-B77B-FA9951B99AF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A4E089-8BEE-9B30-F0FF-FE3EA050FD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1706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  <p15:guide id="4" orient="horz" pos="1876" userDrawn="1">
          <p15:clr>
            <a:srgbClr val="9FCC3B"/>
          </p15:clr>
        </p15:guide>
      </p15:sldGuideLst>
    </p:ext>
  </p:extLs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cts_figures_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3AFB14D-FD03-B8EA-7C18-4C05CC9350BB}"/>
              </a:ext>
            </a:extLst>
          </p:cNvPr>
          <p:cNvSpPr/>
          <p:nvPr userDrawn="1"/>
        </p:nvSpPr>
        <p:spPr>
          <a:xfrm>
            <a:off x="-1315704" y="2258900"/>
            <a:ext cx="1284984" cy="719250"/>
          </a:xfrm>
          <a:prstGeom prst="rect">
            <a:avLst/>
          </a:prstGeom>
          <a:solidFill>
            <a:schemeClr val="accent4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>
                <a:solidFill>
                  <a:schemeClr val="accent4"/>
                </a:solidFill>
              </a:rPr>
              <a:t>Move your text box to this guide if your title goes over two lines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6172501-84CA-2832-09E3-09993272A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4062" y="3429000"/>
            <a:ext cx="60960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CBF27F4D-00D6-8DC3-B716-37C42ED523D8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44913" y="5434609"/>
            <a:ext cx="521969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D4264C15-FC9D-A249-9CBE-5788F74796D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544913" y="3887787"/>
            <a:ext cx="5219700" cy="1253440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9600" b="1" i="0">
                <a:solidFill>
                  <a:schemeClr val="bg1"/>
                </a:solidFill>
                <a:latin typeface="Georgia" panose="02040502050405020303" pitchFamily="18" charset="0"/>
              </a:defRPr>
            </a:lvl1pPr>
          </a:lstStyle>
          <a:p>
            <a:pPr lvl="0"/>
            <a:r>
              <a:rPr lang="en-GB"/>
              <a:t>1 in 5</a:t>
            </a:r>
            <a:endParaRPr lang="en-US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CD0FB5E-1C0D-25FF-B88F-DE34AC42DB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3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A7B29CE-90AB-9EAE-FE9F-A4E16C05F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6408" y="-2273"/>
            <a:ext cx="3035592" cy="3429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97FB61D5-B7FA-990B-A16B-05A03FC0098F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9606468" y="1821314"/>
            <a:ext cx="224950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15B44D9F-3A2F-44F2-0CDF-18ED34B0DDEB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606468" y="445364"/>
            <a:ext cx="2249509" cy="108256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7200" b="1" i="0">
                <a:solidFill>
                  <a:schemeClr val="tx1"/>
                </a:solidFill>
                <a:latin typeface="Georgia" panose="02040502050405020303" pitchFamily="18" charset="0"/>
              </a:defRPr>
            </a:lvl1pPr>
          </a:lstStyle>
          <a:p>
            <a:pPr lvl="0"/>
            <a:r>
              <a:rPr lang="en-GB"/>
              <a:t>£2m</a:t>
            </a:r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B09CE73-4B0C-AB83-FA25-0A89E08DEC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96000" y="-2273"/>
            <a:ext cx="3060408" cy="3429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360000" rtlCol="0" anchor="ctr"/>
          <a:lstStyle/>
          <a:p>
            <a:pPr algn="ctr"/>
            <a:endParaRPr lang="en-US"/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F696236F-C55D-63EF-E40F-86CAA3745B5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546851" y="1821314"/>
            <a:ext cx="2249509" cy="803563"/>
          </a:xfrm>
          <a:prstGeom prst="rect">
            <a:avLst/>
          </a:prstGeom>
        </p:spPr>
        <p:txBody>
          <a:bodyPr bIns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Lorem ipsum </a:t>
            </a:r>
            <a:r>
              <a:rPr lang="en-GB" err="1"/>
              <a:t>dolor</a:t>
            </a:r>
            <a:r>
              <a:rPr lang="en-GB"/>
              <a:t> sit </a:t>
            </a:r>
            <a:r>
              <a:rPr lang="en-GB" err="1"/>
              <a:t>amet</a:t>
            </a:r>
            <a:endParaRPr lang="en-US"/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43F88302-7C4F-4C28-041C-8FC161F7E0CB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546851" y="445364"/>
            <a:ext cx="2249509" cy="1082568"/>
          </a:xfrm>
          <a:prstGeom prst="rect">
            <a:avLst/>
          </a:prstGeom>
        </p:spPr>
        <p:txBody>
          <a:bodyPr bIns="0">
            <a:noAutofit/>
          </a:bodyPr>
          <a:lstStyle>
            <a:lvl1pPr marL="0" indent="0">
              <a:buNone/>
              <a:defRPr sz="7200" b="1" i="0">
                <a:solidFill>
                  <a:schemeClr val="tx1"/>
                </a:solidFill>
                <a:latin typeface="Georgia" panose="02040502050405020303" pitchFamily="18" charset="0"/>
              </a:defRPr>
            </a:lvl1pPr>
          </a:lstStyle>
          <a:p>
            <a:pPr lvl="0"/>
            <a:r>
              <a:rPr lang="en-GB"/>
              <a:t>75%</a:t>
            </a:r>
            <a:endParaRPr lang="en-US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1E3DEE5-A7EF-7B8E-B77B-FA9951B99AF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3473" y="2708904"/>
            <a:ext cx="5219518" cy="3510921"/>
          </a:xfrm>
          <a:prstGeom prst="rect">
            <a:avLst/>
          </a:prstGeom>
        </p:spPr>
        <p:txBody>
          <a:bodyPr bIns="0"/>
          <a:lstStyle/>
          <a:p>
            <a:pPr lvl="0"/>
            <a:r>
              <a:rPr lang="en-GB"/>
              <a:t>Text goes here</a:t>
            </a: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6A4589-2070-6A43-66F9-67B8DA6A11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3473" y="1358900"/>
            <a:ext cx="521167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2276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556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4124" userDrawn="1">
          <p15:clr>
            <a:srgbClr val="FBAE40"/>
          </p15:clr>
        </p15:guide>
        <p15:guide id="4" orient="horz" pos="1876" userDrawn="1">
          <p15:clr>
            <a:srgbClr val="9FCC3B"/>
          </p15:clr>
        </p15:guide>
      </p15:sldGuideLst>
    </p:ext>
  </p:extLs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n image of a person heating glass tubes in a workshop wearing safety gear">
            <a:extLst>
              <a:ext uri="{FF2B5EF4-FFF2-40B4-BE49-F238E27FC236}">
                <a16:creationId xmlns:a16="http://schemas.microsoft.com/office/drawing/2014/main" id="{B066E837-9D3C-251E-819F-79926122AB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B8D2C-97CD-1805-B625-00C5EC15055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63773DA-86C6-B330-CF4F-A36E9B51F5E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0" y="0"/>
            <a:ext cx="900113" cy="900112"/>
          </a:xfrm>
          <a:blipFill>
            <a:blip r:embed="rId3"/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1270782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2D29242E-E9EF-E406-E157-D46F6BBDF47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25563" y="0"/>
            <a:ext cx="10440987" cy="900000"/>
          </a:xfrm>
          <a:prstGeom prst="rect">
            <a:avLst/>
          </a:prstGeom>
        </p:spPr>
        <p:txBody>
          <a:bodyPr vert="horz" lIns="0" tIns="216000" rIns="0" bIns="144000" rtlCol="0" anchor="t" anchorCtr="0">
            <a:normAutofit/>
          </a:bodyPr>
          <a:lstStyle/>
          <a:p>
            <a:r>
              <a:rPr lang="en-GB"/>
              <a:t>Your title goes here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4395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9C51863-6EFE-20EA-B8AF-703D276164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DF74E32-2383-DB11-F16E-2B4CE60172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5450" y="1628776"/>
            <a:ext cx="11341100" cy="3960512"/>
          </a:xfrm>
        </p:spPr>
        <p:txBody>
          <a:bodyPr anchor="ctr">
            <a:normAutofit/>
          </a:bodyPr>
          <a:lstStyle>
            <a:lvl1pPr marL="0" indent="0">
              <a:buNone/>
              <a:defRPr sz="4400" b="1" i="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0" indent="0">
              <a:spcBef>
                <a:spcPts val="1200"/>
              </a:spcBef>
              <a:buNone/>
              <a:defRPr b="0" i="0">
                <a:solidFill>
                  <a:schemeClr val="bg1"/>
                </a:solidFill>
                <a:latin typeface="+mj-lt"/>
              </a:defRPr>
            </a:lvl2pPr>
            <a:lvl3pPr>
              <a:defRPr b="1" i="0">
                <a:solidFill>
                  <a:schemeClr val="bg1"/>
                </a:solidFill>
                <a:latin typeface="Georgia" panose="02040502050405020303" pitchFamily="18" charset="0"/>
              </a:defRPr>
            </a:lvl3pPr>
            <a:lvl4pPr>
              <a:defRPr b="1" i="0">
                <a:solidFill>
                  <a:schemeClr val="bg1"/>
                </a:solidFill>
                <a:latin typeface="Georgia" panose="02040502050405020303" pitchFamily="18" charset="0"/>
              </a:defRPr>
            </a:lvl4pPr>
            <a:lvl5pPr>
              <a:defRPr b="1" i="0">
                <a:solidFill>
                  <a:schemeClr val="bg1"/>
                </a:solidFill>
                <a:latin typeface="Georgia" panose="02040502050405020303" pitchFamily="18" charset="0"/>
              </a:defRPr>
            </a:lvl5pPr>
          </a:lstStyle>
          <a:p>
            <a:pPr lvl="0"/>
            <a:r>
              <a:rPr lang="en-US"/>
              <a:t>“Your inspiring quote goes here.”</a:t>
            </a:r>
          </a:p>
          <a:p>
            <a:pPr lvl="1"/>
            <a:r>
              <a:rPr lang="en-US"/>
              <a:t>– Name of person, year</a:t>
            </a:r>
          </a:p>
        </p:txBody>
      </p:sp>
    </p:spTree>
    <p:extLst>
      <p:ext uri="{BB962C8B-B14F-4D97-AF65-F5344CB8AC3E}">
        <p14:creationId xmlns:p14="http://schemas.microsoft.com/office/powerpoint/2010/main" val="418667023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69825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FAE1E0-DF47-D7BC-2E0F-0A302DD887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69497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_blank_blu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5FAE1E0-DF47-D7BC-2E0F-0A302DD887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12557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blu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33EE2B-307D-7AE4-C35B-9A718BF028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lIns="0" tIns="0" rIns="0" bIns="0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2" name="Picture 1" descr="University of Nottingham castle icon">
            <a:extLst>
              <a:ext uri="{FF2B5EF4-FFF2-40B4-BE49-F238E27FC236}">
                <a16:creationId xmlns:a16="http://schemas.microsoft.com/office/drawing/2014/main" id="{C5BFE164-6BFE-040B-E8AE-85C76B8EAD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00113" cy="900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254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63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image" Target="../media/image1.png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BA8B18-6F03-40F8-BCB4-58BFC74C2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4CF20-5BF8-43DD-949E-7F50D616E5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4E1733-B8B8-462A-8C05-B28AFF6EE0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569BF-3357-4369-A356-3AA1C47F42FC}" type="datetimeFigureOut">
              <a:rPr lang="en-GB" smtClean="0"/>
              <a:t>24/08/2024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0EEA36-D091-4616-AE4E-48682A1BE7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F486E-7ED4-49B9-AAA0-EF837EAAB4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EACED-CA5D-B048-836B-BF30EF0E914A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University of Nottingham castle icon">
            <a:extLst>
              <a:ext uri="{FF2B5EF4-FFF2-40B4-BE49-F238E27FC236}">
                <a16:creationId xmlns:a16="http://schemas.microsoft.com/office/drawing/2014/main" id="{5185DD66-6C54-4210-9C70-D2FF1E5DA3C3}"/>
              </a:ext>
            </a:extLst>
          </p:cNvPr>
          <p:cNvPicPr>
            <a:picLocks noChangeAspect="1"/>
          </p:cNvPicPr>
          <p:nvPr userDrawn="1"/>
        </p:nvPicPr>
        <p:blipFill>
          <a:blip r:embed="rId64"/>
          <a:stretch>
            <a:fillRect/>
          </a:stretch>
        </p:blipFill>
        <p:spPr>
          <a:xfrm>
            <a:off x="0" y="0"/>
            <a:ext cx="900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034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664" r:id="rId17"/>
    <p:sldLayoutId id="2147483668" r:id="rId18"/>
    <p:sldLayoutId id="2147483669" r:id="rId19"/>
    <p:sldLayoutId id="2147483670" r:id="rId20"/>
    <p:sldLayoutId id="2147483677" r:id="rId21"/>
    <p:sldLayoutId id="2147483679" r:id="rId22"/>
    <p:sldLayoutId id="2147483680" r:id="rId23"/>
    <p:sldLayoutId id="2147483704" r:id="rId24"/>
    <p:sldLayoutId id="2147483705" r:id="rId25"/>
    <p:sldLayoutId id="2147483681" r:id="rId26"/>
    <p:sldLayoutId id="2147483682" r:id="rId27"/>
    <p:sldLayoutId id="2147483684" r:id="rId28"/>
    <p:sldLayoutId id="2147483702" r:id="rId29"/>
    <p:sldLayoutId id="2147483701" r:id="rId30"/>
    <p:sldLayoutId id="2147483703" r:id="rId31"/>
    <p:sldLayoutId id="2147483671" r:id="rId32"/>
    <p:sldLayoutId id="2147483672" r:id="rId33"/>
    <p:sldLayoutId id="2147483673" r:id="rId34"/>
    <p:sldLayoutId id="2147483674" r:id="rId35"/>
    <p:sldLayoutId id="2147483697" r:id="rId36"/>
    <p:sldLayoutId id="2147483698" r:id="rId37"/>
    <p:sldLayoutId id="2147483700" r:id="rId38"/>
    <p:sldLayoutId id="2147483694" r:id="rId39"/>
    <p:sldLayoutId id="2147483650" r:id="rId40"/>
    <p:sldLayoutId id="2147483662" r:id="rId41"/>
    <p:sldLayoutId id="2147483709" r:id="rId42"/>
    <p:sldLayoutId id="2147483710" r:id="rId43"/>
    <p:sldLayoutId id="2147483675" r:id="rId44"/>
    <p:sldLayoutId id="2147483676" r:id="rId45"/>
    <p:sldLayoutId id="2147483687" r:id="rId46"/>
    <p:sldLayoutId id="2147483708" r:id="rId47"/>
    <p:sldLayoutId id="2147483665" r:id="rId48"/>
    <p:sldLayoutId id="2147483711" r:id="rId49"/>
    <p:sldLayoutId id="2147483666" r:id="rId50"/>
    <p:sldLayoutId id="2147483667" r:id="rId51"/>
    <p:sldLayoutId id="2147483663" r:id="rId52"/>
    <p:sldLayoutId id="2147483678" r:id="rId53"/>
    <p:sldLayoutId id="2147483689" r:id="rId54"/>
    <p:sldLayoutId id="2147483690" r:id="rId55"/>
    <p:sldLayoutId id="2147483688" r:id="rId56"/>
    <p:sldLayoutId id="2147483693" r:id="rId57"/>
    <p:sldLayoutId id="2147483686" r:id="rId58"/>
    <p:sldLayoutId id="2147483685" r:id="rId59"/>
    <p:sldLayoutId id="2147483706" r:id="rId60"/>
    <p:sldLayoutId id="2147483707" r:id="rId61"/>
    <p:sldLayoutId id="2147483696" r:id="rId62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835" userDrawn="1">
          <p15:clr>
            <a:srgbClr val="5ACBF0"/>
          </p15:clr>
        </p15:guide>
        <p15:guide id="2" orient="horz" pos="289" userDrawn="1">
          <p15:clr>
            <a:srgbClr val="5ACBF0"/>
          </p15:clr>
        </p15:guide>
        <p15:guide id="3" pos="7412" userDrawn="1">
          <p15:clr>
            <a:srgbClr val="5ACBF0"/>
          </p15:clr>
        </p15:guide>
        <p15:guide id="4" orient="horz" pos="4031" userDrawn="1">
          <p15:clr>
            <a:srgbClr val="5ACBF0"/>
          </p15:clr>
        </p15:guide>
        <p15:guide id="5" pos="268" userDrawn="1">
          <p15:clr>
            <a:srgbClr val="5ACBF0"/>
          </p15:clr>
        </p15:guide>
        <p15:guide id="6" orient="horz" pos="856" userDrawn="1">
          <p15:clr>
            <a:srgbClr val="5ACBF0"/>
          </p15:clr>
        </p15:guide>
        <p15:guide id="7" pos="551" userDrawn="1">
          <p15:clr>
            <a:srgbClr val="5ACBF0"/>
          </p15:clr>
        </p15:guide>
        <p15:guide id="8" orient="horz" pos="572" userDrawn="1">
          <p15:clr>
            <a:srgbClr val="5ACBF0"/>
          </p15:clr>
        </p15:guide>
        <p15:guide id="9" orient="horz" pos="3918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doi.org/10.1515/cti-2022-0003" TargetMode="Externa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chart" Target="../charts/char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9.png"/><Relationship Id="rId4" Type="http://schemas.openxmlformats.org/officeDocument/2006/relationships/chart" Target="../charts/char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chart" Target="../charts/char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9.png"/><Relationship Id="rId4" Type="http://schemas.openxmlformats.org/officeDocument/2006/relationships/chart" Target="../charts/char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6.png"/><Relationship Id="rId4" Type="http://schemas.openxmlformats.org/officeDocument/2006/relationships/chart" Target="../charts/char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18E9D282-2952-464F-AC8D-5A0C6FD15C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450" y="4244162"/>
            <a:ext cx="11055350" cy="720096"/>
          </a:xfrm>
        </p:spPr>
        <p:txBody>
          <a:bodyPr>
            <a:normAutofit fontScale="85000" lnSpcReduction="10000"/>
          </a:bodyPr>
          <a:lstStyle/>
          <a:p>
            <a:r>
              <a:rPr lang="en-US"/>
              <a:t>Anna Bertram, Craig Campbell, Megan Midson, Malcolm Stewart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6E5559-C677-D860-B78E-E702CAFCDE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Chemistry Teaching in Practice Satellite Meeting</a:t>
            </a:r>
          </a:p>
        </p:txBody>
      </p:sp>
      <p:pic>
        <p:nvPicPr>
          <p:cNvPr id="14" name="Picture 13" descr="A blue sign with white text&#10;&#10;Description automatically generated">
            <a:extLst>
              <a:ext uri="{FF2B5EF4-FFF2-40B4-BE49-F238E27FC236}">
                <a16:creationId xmlns:a16="http://schemas.microsoft.com/office/drawing/2014/main" id="{D47495BB-7E3B-4EA9-52C9-F4E32DE81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4640" y="245533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1071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6728DB-BC72-D2DD-8FA7-115C9186D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9E9C27-30CC-12B9-BC92-28CF4DDBF1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National Skills Inventory - Background</a:t>
            </a:r>
          </a:p>
          <a:p>
            <a:r>
              <a:rPr lang="en-GB" dirty="0"/>
              <a:t>Aims</a:t>
            </a:r>
          </a:p>
          <a:p>
            <a:r>
              <a:rPr lang="en-GB" dirty="0"/>
              <a:t>Summary of survey responses</a:t>
            </a:r>
          </a:p>
          <a:p>
            <a:r>
              <a:rPr lang="en-GB" dirty="0"/>
              <a:t>Discussion</a:t>
            </a:r>
          </a:p>
          <a:p>
            <a:r>
              <a:rPr lang="en-GB" dirty="0"/>
              <a:t>Workshop Session at </a:t>
            </a:r>
            <a:r>
              <a:rPr lang="en-GB" dirty="0" err="1"/>
              <a:t>ViCEPHEC</a:t>
            </a:r>
            <a:r>
              <a:rPr lang="en-GB" dirty="0"/>
              <a:t> 2024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296910F-EB5C-A4DD-4693-FE08A898E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Report Update on Skills Inventory</a:t>
            </a:r>
            <a:endParaRPr lang="en-US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 descr="A blue sign with white text&#10;&#10;Description automatically generated">
            <a:extLst>
              <a:ext uri="{FF2B5EF4-FFF2-40B4-BE49-F238E27FC236}">
                <a16:creationId xmlns:a16="http://schemas.microsoft.com/office/drawing/2014/main" id="{1E115CD5-D77A-D9F3-C1DD-4F7995181D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733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6728DB-BC72-D2DD-8FA7-115C9186D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3A5479-ACFD-A9CC-6746-624502D92D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1472021"/>
            <a:ext cx="11341100" cy="4860925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‘Future of Labs’ Conferences at Oxford in 2015, 2017 &amp; 2020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Set of educators from 37 national institutions and the RSC met to discuss the potential practical skills that a chemistry student could be exposed to as part of their degree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Reported our Spiral Curriculum Design of undergraduate practical teaching programme at Oxford: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Campbell, C. D.; Midson, M. O., Stewart, M. I.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et al.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Developing a Skills-Based Practical Chemistry Programme: An Integrated, Spiral Curriculum Approach.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Chemistry Teacher International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2022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400" i="1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(3), 243–257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https://doi.org/10.1515/cti-2022-0003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296910F-EB5C-A4DD-4693-FE08A898E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National Skills Inventory - Background</a:t>
            </a:r>
          </a:p>
        </p:txBody>
      </p:sp>
      <p:pic>
        <p:nvPicPr>
          <p:cNvPr id="7" name="Picture 6" descr="A blue sign with white text&#10;&#10;Description automatically generated">
            <a:extLst>
              <a:ext uri="{FF2B5EF4-FFF2-40B4-BE49-F238E27FC236}">
                <a16:creationId xmlns:a16="http://schemas.microsoft.com/office/drawing/2014/main" id="{F519FF85-286B-44B9-A0F0-1233132E20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28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6728DB-BC72-D2DD-8FA7-115C9186D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3A5479-ACFD-A9CC-6746-624502D92D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1472021"/>
            <a:ext cx="11341100" cy="4860925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sz="2400" dirty="0">
                <a:latin typeface="Calibri"/>
                <a:cs typeface="Calibri"/>
              </a:rPr>
              <a:t>Are there particular skills that we teach but are outdated/redundant?</a:t>
            </a:r>
            <a:endParaRPr lang="en-US" dirty="0"/>
          </a:p>
          <a:p>
            <a:r>
              <a:rPr lang="en-GB" sz="2400" dirty="0">
                <a:latin typeface="Calibri"/>
                <a:cs typeface="Calibri"/>
              </a:rPr>
              <a:t>What particular skills do we wish we taught, but don’t? </a:t>
            </a:r>
          </a:p>
          <a:p>
            <a:r>
              <a:rPr lang="en-GB" sz="2400" dirty="0">
                <a:latin typeface="Calibri"/>
                <a:cs typeface="Calibri"/>
              </a:rPr>
              <a:t>Who within our network may have that experience?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/>
                <a:cs typeface="Calibri"/>
              </a:rPr>
              <a:t>Differences between different types of institution, departmental expertise?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/>
                <a:cs typeface="Calibri"/>
              </a:rPr>
              <a:t>Opportunities for institutions to carve out USP.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296910F-EB5C-A4DD-4693-FE08A898E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National Skills Inventory</a:t>
            </a:r>
          </a:p>
        </p:txBody>
      </p:sp>
      <p:pic>
        <p:nvPicPr>
          <p:cNvPr id="6" name="Picture 5" descr="A blue sign with white text&#10;&#10;Description automatically generated">
            <a:extLst>
              <a:ext uri="{FF2B5EF4-FFF2-40B4-BE49-F238E27FC236}">
                <a16:creationId xmlns:a16="http://schemas.microsoft.com/office/drawing/2014/main" id="{05579B60-4ECB-4364-8107-C33A603091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947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6728DB-BC72-D2DD-8FA7-115C9186D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3A5479-ACFD-A9CC-6746-624502D92D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450" y="1472021"/>
            <a:ext cx="11341100" cy="4860925"/>
          </a:xfrm>
        </p:spPr>
        <p:txBody>
          <a:bodyPr vert="horz" lIns="0" tIns="0" rIns="0" bIns="0" rtlCol="0" anchor="t">
            <a:norm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Update the National Skills Inventory and survey the landscape of practical teaching across the sector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Gain an understanding of how institutions teach &amp; assess practical chemistry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Who teaches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Who assesses</a:t>
            </a:r>
          </a:p>
          <a:p>
            <a:pPr lvl="1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How the course is structured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Explore strategies to engage students and encourage students to take ownership of their learning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296910F-EB5C-A4DD-4693-FE08A898E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8134254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General aims for Skills-focused Practical Programmes</a:t>
            </a:r>
          </a:p>
        </p:txBody>
      </p:sp>
      <p:pic>
        <p:nvPicPr>
          <p:cNvPr id="7" name="Picture 6" descr="A blue sign with white text&#10;&#10;Description automatically generated">
            <a:extLst>
              <a:ext uri="{FF2B5EF4-FFF2-40B4-BE49-F238E27FC236}">
                <a16:creationId xmlns:a16="http://schemas.microsoft.com/office/drawing/2014/main" id="{6E774AB7-7429-4BB2-B6A3-09DD581D2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459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6728DB-BC72-D2DD-8FA7-115C9186D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296910F-EB5C-A4DD-4693-FE08A898E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4" y="0"/>
            <a:ext cx="8134254" cy="9000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August 2023 Teaching in Practice Survey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73994C-C27A-1060-FA7F-D28EAFE8DE9A}"/>
              </a:ext>
            </a:extLst>
          </p:cNvPr>
          <p:cNvSpPr txBox="1"/>
          <p:nvPr/>
        </p:nvSpPr>
        <p:spPr>
          <a:xfrm>
            <a:off x="387976" y="1621595"/>
            <a:ext cx="534956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Initially, at the last HEG satellite meeting to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ViCEPHEC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2023, (August 2023), to gauge interest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Significant response and discussion about the potential impact of this study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We asked institutions to attribute importance to teaching different skills: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510808B8-5F2E-4654-99C7-4BC6E1D81F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3" t="744" r="1449" b="880"/>
          <a:stretch/>
        </p:blipFill>
        <p:spPr>
          <a:xfrm>
            <a:off x="6587412" y="1073021"/>
            <a:ext cx="4730621" cy="5376996"/>
          </a:xfrm>
          <a:prstGeom prst="rect">
            <a:avLst/>
          </a:prstGeom>
        </p:spPr>
      </p:pic>
      <p:pic>
        <p:nvPicPr>
          <p:cNvPr id="7" name="Picture 6" descr="A blue sign with white text&#10;&#10;Description automatically generated">
            <a:extLst>
              <a:ext uri="{FF2B5EF4-FFF2-40B4-BE49-F238E27FC236}">
                <a16:creationId xmlns:a16="http://schemas.microsoft.com/office/drawing/2014/main" id="{721E78D7-CFEE-49EA-8D8D-82D007E76B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441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6728DB-BC72-D2DD-8FA7-115C9186D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296910F-EB5C-A4DD-4693-FE08A898E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4" y="0"/>
            <a:ext cx="8134254" cy="9000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August 2023 Teaching in Practice Survey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173994C-C27A-1060-FA7F-D28EAFE8DE9A}"/>
              </a:ext>
            </a:extLst>
          </p:cNvPr>
          <p:cNvSpPr txBox="1"/>
          <p:nvPr/>
        </p:nvSpPr>
        <p:spPr>
          <a:xfrm>
            <a:off x="387976" y="1506495"/>
            <a:ext cx="534956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Follow-up Chemistry Teaching in Practice (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CTiP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) meeting in January 2024, focused on investigating what people teach, when, and the importance of each skill</a:t>
            </a:r>
            <a:endParaRPr lang="en-GB" sz="2400" dirty="0"/>
          </a:p>
        </p:txBody>
      </p:sp>
      <p:pic>
        <p:nvPicPr>
          <p:cNvPr id="7" name="Picture 6" descr="Magnifying glass showing decling performance">
            <a:extLst>
              <a:ext uri="{FF2B5EF4-FFF2-40B4-BE49-F238E27FC236}">
                <a16:creationId xmlns:a16="http://schemas.microsoft.com/office/drawing/2014/main" id="{19F7C265-0430-4ED4-8598-A7FB458F62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069" y="1796827"/>
            <a:ext cx="5410988" cy="36064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CFBBB85-98DA-4070-8297-661C6E3F9BB4}"/>
              </a:ext>
            </a:extLst>
          </p:cNvPr>
          <p:cNvSpPr txBox="1"/>
          <p:nvPr/>
        </p:nvSpPr>
        <p:spPr>
          <a:xfrm>
            <a:off x="6243495" y="5605310"/>
            <a:ext cx="53495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findings we will discuss today!</a:t>
            </a: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FDDD62-4967-4B9C-AA6F-7BDBBB256C3E}"/>
              </a:ext>
            </a:extLst>
          </p:cNvPr>
          <p:cNvSpPr txBox="1"/>
          <p:nvPr/>
        </p:nvSpPr>
        <p:spPr>
          <a:xfrm>
            <a:off x="387976" y="3781845"/>
            <a:ext cx="53495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Results from 12 UK institutions </a:t>
            </a:r>
            <a:endParaRPr lang="en-GB" sz="2400" dirty="0"/>
          </a:p>
        </p:txBody>
      </p:sp>
      <p:pic>
        <p:nvPicPr>
          <p:cNvPr id="11" name="Picture 10" descr="A blue sign with white text&#10;&#10;Description automatically generated">
            <a:extLst>
              <a:ext uri="{FF2B5EF4-FFF2-40B4-BE49-F238E27FC236}">
                <a16:creationId xmlns:a16="http://schemas.microsoft.com/office/drawing/2014/main" id="{4534AA37-ADCC-4FE7-9847-4D257F2382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129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B3E4910-97EF-2D37-2185-9C04A6D7DD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989" y="4709752"/>
            <a:ext cx="2766390" cy="886397"/>
          </a:xfrm>
        </p:spPr>
        <p:txBody>
          <a:bodyPr/>
          <a:lstStyle/>
          <a:p>
            <a:r>
              <a:rPr lang="en-US" dirty="0"/>
              <a:t>How relevant </a:t>
            </a:r>
            <a:br>
              <a:rPr lang="en-US" dirty="0"/>
            </a:br>
            <a:r>
              <a:rPr lang="en-US" dirty="0"/>
              <a:t>is it now?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48513D-D0C5-7289-648C-A01B48961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5989" y="1432307"/>
            <a:ext cx="4679880" cy="2671840"/>
          </a:xfrm>
        </p:spPr>
        <p:txBody>
          <a:bodyPr/>
          <a:lstStyle/>
          <a:p>
            <a:r>
              <a:rPr lang="en-US"/>
              <a:t>National Skills Inventory</a:t>
            </a:r>
          </a:p>
        </p:txBody>
      </p:sp>
      <p:pic>
        <p:nvPicPr>
          <p:cNvPr id="5" name="Picture 4" descr="A blue sign with white text&#10;&#10;Description automatically generated">
            <a:extLst>
              <a:ext uri="{FF2B5EF4-FFF2-40B4-BE49-F238E27FC236}">
                <a16:creationId xmlns:a16="http://schemas.microsoft.com/office/drawing/2014/main" id="{EEDEE57F-BA7A-532E-22B8-A3D39803E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29" y="0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883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6728DB-BC72-D2DD-8FA7-115C9186D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72793" y="6304889"/>
            <a:ext cx="187174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820EACED-CA5D-B048-836B-BF30EF0E914A}" type="slidenum">
              <a:rPr lang="en-US" dirty="0" smtClean="0"/>
              <a:pPr>
                <a:spcAft>
                  <a:spcPts val="600"/>
                </a:spcAft>
              </a:pPr>
              <a:t>9</a:t>
            </a:fld>
            <a:endParaRPr lang="en-US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524B9C1-4C86-9AC9-CE68-04A2BCB34923}"/>
              </a:ext>
            </a:extLst>
          </p:cNvPr>
          <p:cNvSpPr txBox="1">
            <a:spLocks/>
          </p:cNvSpPr>
          <p:nvPr/>
        </p:nvSpPr>
        <p:spPr>
          <a:xfrm>
            <a:off x="231997" y="1330961"/>
            <a:ext cx="2066634" cy="209803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2000" dirty="0">
                <a:cs typeface="Arial"/>
              </a:rPr>
              <a:t>Of the 25 designated synthetic skills, the findings show many of the skills regarded to be most important are introduced widely, and early.</a:t>
            </a:r>
            <a:endParaRPr lang="en-US" sz="2000" b="1" dirty="0">
              <a:cs typeface="Arial"/>
            </a:endParaRPr>
          </a:p>
        </p:txBody>
      </p:sp>
      <p:graphicFrame>
        <p:nvGraphicFramePr>
          <p:cNvPr id="21" name="Chart 20">
            <a:extLst>
              <a:ext uri="{FF2B5EF4-FFF2-40B4-BE49-F238E27FC236}">
                <a16:creationId xmlns:a16="http://schemas.microsoft.com/office/drawing/2014/main" id="{75E09205-478E-4802-943E-38A12B2E21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9076103"/>
              </p:ext>
            </p:extLst>
          </p:nvPr>
        </p:nvGraphicFramePr>
        <p:xfrm>
          <a:off x="8152148" y="1018692"/>
          <a:ext cx="3080534" cy="5404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87D3A8FD-1017-441B-8F09-34A06CF202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7331775"/>
              </p:ext>
            </p:extLst>
          </p:nvPr>
        </p:nvGraphicFramePr>
        <p:xfrm>
          <a:off x="2429776" y="1018692"/>
          <a:ext cx="5953254" cy="5404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Title 4">
            <a:extLst>
              <a:ext uri="{FF2B5EF4-FFF2-40B4-BE49-F238E27FC236}">
                <a16:creationId xmlns:a16="http://schemas.microsoft.com/office/drawing/2014/main" id="{47379054-4165-4A25-8430-879868067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Synthetic Skills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77434B4-05ED-4464-86E6-EC6573DB0B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450" y="4552717"/>
            <a:ext cx="1667108" cy="1667108"/>
          </a:xfrm>
          <a:prstGeom prst="rect">
            <a:avLst/>
          </a:prstGeom>
        </p:spPr>
      </p:pic>
      <p:pic>
        <p:nvPicPr>
          <p:cNvPr id="9" name="Picture 8" descr="A blue sign with white text&#10;&#10;Description automatically generated">
            <a:extLst>
              <a:ext uri="{FF2B5EF4-FFF2-40B4-BE49-F238E27FC236}">
                <a16:creationId xmlns:a16="http://schemas.microsoft.com/office/drawing/2014/main" id="{80F1D586-C807-441B-A112-4642A0B65E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405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FFDAFC2F-0AA0-4E0E-BB43-954895C0F1A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129860"/>
              </p:ext>
            </p:extLst>
          </p:nvPr>
        </p:nvGraphicFramePr>
        <p:xfrm>
          <a:off x="2401720" y="1018692"/>
          <a:ext cx="6009365" cy="5404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524B9C1-4C86-9AC9-CE68-04A2BCB34923}"/>
              </a:ext>
            </a:extLst>
          </p:cNvPr>
          <p:cNvSpPr txBox="1">
            <a:spLocks/>
          </p:cNvSpPr>
          <p:nvPr/>
        </p:nvSpPr>
        <p:spPr>
          <a:xfrm>
            <a:off x="292246" y="1882501"/>
            <a:ext cx="2066634" cy="30929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1800" dirty="0">
                <a:cs typeface="Arial"/>
              </a:rPr>
              <a:t>Many of the skills we think should be compulsory, are taught multiple times.</a:t>
            </a:r>
          </a:p>
          <a:p>
            <a:pPr marL="0" indent="0">
              <a:buFont typeface="Wingdings" pitchFamily="2" charset="2"/>
              <a:buNone/>
            </a:pPr>
            <a:r>
              <a:rPr lang="en-US" sz="1800" dirty="0">
                <a:cs typeface="Arial"/>
              </a:rPr>
              <a:t>Tracking individual institution responses shows correlation in this data.</a:t>
            </a:r>
          </a:p>
          <a:p>
            <a:pPr marL="0" indent="0">
              <a:buFont typeface="Wingdings" pitchFamily="2" charset="2"/>
              <a:buNone/>
            </a:pPr>
            <a:endParaRPr lang="en-US" sz="1800" dirty="0">
              <a:cs typeface="Arial"/>
            </a:endParaRPr>
          </a:p>
          <a:p>
            <a:pPr marL="0" indent="0">
              <a:buFont typeface="Wingdings" pitchFamily="2" charset="2"/>
              <a:buNone/>
            </a:pPr>
            <a:endParaRPr lang="en-US" sz="1800" b="1" dirty="0">
              <a:cs typeface="Arial"/>
            </a:endParaRPr>
          </a:p>
        </p:txBody>
      </p:sp>
      <p:graphicFrame>
        <p:nvGraphicFramePr>
          <p:cNvPr id="25" name="Chart 24">
            <a:extLst>
              <a:ext uri="{FF2B5EF4-FFF2-40B4-BE49-F238E27FC236}">
                <a16:creationId xmlns:a16="http://schemas.microsoft.com/office/drawing/2014/main" id="{DB0DCC1B-ABA0-4EE7-8629-AF174323F63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8870676"/>
              </p:ext>
            </p:extLst>
          </p:nvPr>
        </p:nvGraphicFramePr>
        <p:xfrm>
          <a:off x="8216444" y="1018692"/>
          <a:ext cx="3006335" cy="5404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837B9E87-7278-4DE3-ADC5-D32BBE225496}"/>
              </a:ext>
            </a:extLst>
          </p:cNvPr>
          <p:cNvSpPr txBox="1"/>
          <p:nvPr/>
        </p:nvSpPr>
        <p:spPr>
          <a:xfrm>
            <a:off x="7912141" y="1079998"/>
            <a:ext cx="375627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GB" sz="1400" dirty="0">
                <a:solidFill>
                  <a:srgbClr val="080808"/>
                </a:solidFill>
              </a:rPr>
              <a:t>If Compulsory,</a:t>
            </a:r>
            <a:r>
              <a:rPr lang="en-GB" sz="1400" baseline="0" dirty="0">
                <a:solidFill>
                  <a:srgbClr val="080808"/>
                </a:solidFill>
              </a:rPr>
              <a:t> % Performing Multiple Times</a:t>
            </a:r>
            <a:endParaRPr lang="en-GB" sz="1400" dirty="0">
              <a:solidFill>
                <a:srgbClr val="080808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D22203-906E-4701-821F-7A4452C0E953}"/>
              </a:ext>
            </a:extLst>
          </p:cNvPr>
          <p:cNvSpPr/>
          <p:nvPr/>
        </p:nvSpPr>
        <p:spPr>
          <a:xfrm>
            <a:off x="9459817" y="6169087"/>
            <a:ext cx="651263" cy="164460"/>
          </a:xfrm>
          <a:prstGeom prst="rect">
            <a:avLst/>
          </a:prstGeom>
          <a:solidFill>
            <a:srgbClr val="FDF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itle 4">
            <a:extLst>
              <a:ext uri="{FF2B5EF4-FFF2-40B4-BE49-F238E27FC236}">
                <a16:creationId xmlns:a16="http://schemas.microsoft.com/office/drawing/2014/main" id="{3C228C5A-8AE5-406E-8531-43DA26009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Synthetic Skills</a:t>
            </a:r>
          </a:p>
        </p:txBody>
      </p:sp>
      <p:sp>
        <p:nvSpPr>
          <p:cNvPr id="26" name="Slide Number Placeholder 1">
            <a:extLst>
              <a:ext uri="{FF2B5EF4-FFF2-40B4-BE49-F238E27FC236}">
                <a16:creationId xmlns:a16="http://schemas.microsoft.com/office/drawing/2014/main" id="{3A6BB09B-9FE9-40D2-9075-78C6C7B11311}"/>
              </a:ext>
            </a:extLst>
          </p:cNvPr>
          <p:cNvSpPr txBox="1">
            <a:spLocks/>
          </p:cNvSpPr>
          <p:nvPr/>
        </p:nvSpPr>
        <p:spPr>
          <a:xfrm>
            <a:off x="9972793" y="6304889"/>
            <a:ext cx="187174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820EACED-CA5D-B048-836B-BF30EF0E914A}" type="slidenum">
              <a:rPr lang="en-US" smtClean="0"/>
              <a:pPr>
                <a:spcAft>
                  <a:spcPts val="600"/>
                </a:spcAft>
              </a:pPr>
              <a:t>10</a:t>
            </a:fld>
            <a:endParaRPr lang="en-US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343D7BA-BD0B-4B7B-8120-40F511C13A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450" y="4552717"/>
            <a:ext cx="1667108" cy="1667108"/>
          </a:xfrm>
          <a:prstGeom prst="rect">
            <a:avLst/>
          </a:prstGeom>
        </p:spPr>
      </p:pic>
      <p:pic>
        <p:nvPicPr>
          <p:cNvPr id="11" name="Picture 10" descr="A blue sign with white text&#10;&#10;Description automatically generated">
            <a:extLst>
              <a:ext uri="{FF2B5EF4-FFF2-40B4-BE49-F238E27FC236}">
                <a16:creationId xmlns:a16="http://schemas.microsoft.com/office/drawing/2014/main" id="{C4470699-30D3-4BB1-A422-01AA8E4F2F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380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87D3A8FD-1017-441B-8F09-34A06CF202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9706215"/>
              </p:ext>
            </p:extLst>
          </p:nvPr>
        </p:nvGraphicFramePr>
        <p:xfrm>
          <a:off x="88242" y="1025404"/>
          <a:ext cx="5953254" cy="5404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6" name="Chart 15">
            <a:extLst>
              <a:ext uri="{FF2B5EF4-FFF2-40B4-BE49-F238E27FC236}">
                <a16:creationId xmlns:a16="http://schemas.microsoft.com/office/drawing/2014/main" id="{B11B887B-E73C-4293-BD4F-A908341253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6716515"/>
              </p:ext>
            </p:extLst>
          </p:nvPr>
        </p:nvGraphicFramePr>
        <p:xfrm>
          <a:off x="8560031" y="1024769"/>
          <a:ext cx="3006335" cy="5404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Rectangle 19">
            <a:extLst>
              <a:ext uri="{FF2B5EF4-FFF2-40B4-BE49-F238E27FC236}">
                <a16:creationId xmlns:a16="http://schemas.microsoft.com/office/drawing/2014/main" id="{441A9825-69D0-4A5A-B731-432D65A9F345}"/>
              </a:ext>
            </a:extLst>
          </p:cNvPr>
          <p:cNvSpPr/>
          <p:nvPr/>
        </p:nvSpPr>
        <p:spPr>
          <a:xfrm>
            <a:off x="9872990" y="6055365"/>
            <a:ext cx="651263" cy="164460"/>
          </a:xfrm>
          <a:prstGeom prst="rect">
            <a:avLst/>
          </a:prstGeom>
          <a:solidFill>
            <a:srgbClr val="FDF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3DAB9081-CA4A-4670-B914-CF253C88BB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9617248"/>
              </p:ext>
            </p:extLst>
          </p:nvPr>
        </p:nvGraphicFramePr>
        <p:xfrm>
          <a:off x="5821047" y="1025404"/>
          <a:ext cx="2961706" cy="5404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2" name="Title 4">
            <a:extLst>
              <a:ext uri="{FF2B5EF4-FFF2-40B4-BE49-F238E27FC236}">
                <a16:creationId xmlns:a16="http://schemas.microsoft.com/office/drawing/2014/main" id="{28ACDE71-EBF1-4102-9D8A-F73BF9A89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Synthetic Skills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E63AA89-897A-4F8F-8154-7BFF2E4E5CE9}"/>
              </a:ext>
            </a:extLst>
          </p:cNvPr>
          <p:cNvSpPr txBox="1"/>
          <p:nvPr/>
        </p:nvSpPr>
        <p:spPr>
          <a:xfrm>
            <a:off x="8136934" y="984982"/>
            <a:ext cx="3756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GB" sz="1400" dirty="0">
                <a:solidFill>
                  <a:srgbClr val="080808"/>
                </a:solidFill>
              </a:rPr>
              <a:t>If Compulsory,</a:t>
            </a:r>
            <a:r>
              <a:rPr lang="en-GB" sz="1400" baseline="0" dirty="0">
                <a:solidFill>
                  <a:srgbClr val="080808"/>
                </a:solidFill>
              </a:rPr>
              <a:t> </a:t>
            </a:r>
          </a:p>
          <a:p>
            <a:pPr algn="ctr" rtl="0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GB" sz="1400" baseline="0" dirty="0">
                <a:solidFill>
                  <a:srgbClr val="080808"/>
                </a:solidFill>
              </a:rPr>
              <a:t>% Performing Multiple Times</a:t>
            </a:r>
            <a:endParaRPr lang="en-GB" sz="1400" dirty="0">
              <a:solidFill>
                <a:srgbClr val="080808"/>
              </a:solidFill>
            </a:endParaRPr>
          </a:p>
        </p:txBody>
      </p:sp>
      <p:sp>
        <p:nvSpPr>
          <p:cNvPr id="27" name="Slide Number Placeholder 1">
            <a:extLst>
              <a:ext uri="{FF2B5EF4-FFF2-40B4-BE49-F238E27FC236}">
                <a16:creationId xmlns:a16="http://schemas.microsoft.com/office/drawing/2014/main" id="{A6C85496-6FE1-40B7-85FD-8998AA965888}"/>
              </a:ext>
            </a:extLst>
          </p:cNvPr>
          <p:cNvSpPr txBox="1">
            <a:spLocks/>
          </p:cNvSpPr>
          <p:nvPr/>
        </p:nvSpPr>
        <p:spPr>
          <a:xfrm>
            <a:off x="9972793" y="6304889"/>
            <a:ext cx="187174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820EACED-CA5D-B048-836B-BF30EF0E914A}" type="slidenum">
              <a:rPr lang="en-US" smtClean="0"/>
              <a:pPr>
                <a:spcAft>
                  <a:spcPts val="600"/>
                </a:spcAft>
              </a:pPr>
              <a:t>11</a:t>
            </a:fld>
            <a:endParaRPr lang="en-US" dirty="0"/>
          </a:p>
        </p:txBody>
      </p:sp>
      <p:pic>
        <p:nvPicPr>
          <p:cNvPr id="10" name="Picture 9" descr="A blue sign with white text&#10;&#10;Description automatically generated">
            <a:extLst>
              <a:ext uri="{FF2B5EF4-FFF2-40B4-BE49-F238E27FC236}">
                <a16:creationId xmlns:a16="http://schemas.microsoft.com/office/drawing/2014/main" id="{41B2EEC1-D4AB-4A44-92C6-D3366FA39F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10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524B9C1-4C86-9AC9-CE68-04A2BCB34923}"/>
              </a:ext>
            </a:extLst>
          </p:cNvPr>
          <p:cNvSpPr txBox="1">
            <a:spLocks/>
          </p:cNvSpPr>
          <p:nvPr/>
        </p:nvSpPr>
        <p:spPr>
          <a:xfrm>
            <a:off x="231997" y="1388283"/>
            <a:ext cx="2066634" cy="27738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2000" dirty="0">
                <a:cs typeface="Arial"/>
              </a:rPr>
              <a:t>Of the 43 designated Measurement skills, the findings are a little more varied. GC-MS, HPLC and CV stand out as compulsory skills, mainly taught later in the course.</a:t>
            </a:r>
            <a:endParaRPr lang="en-US" sz="2000" b="1" dirty="0">
              <a:cs typeface="Arial"/>
            </a:endParaRPr>
          </a:p>
        </p:txBody>
      </p:sp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42C161C2-28EA-4963-ACEB-BDB8510BD89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4388679"/>
              </p:ext>
            </p:extLst>
          </p:nvPr>
        </p:nvGraphicFramePr>
        <p:xfrm>
          <a:off x="2704700" y="1018692"/>
          <a:ext cx="5251744" cy="54040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0" name="Chart 19">
            <a:extLst>
              <a:ext uri="{FF2B5EF4-FFF2-40B4-BE49-F238E27FC236}">
                <a16:creationId xmlns:a16="http://schemas.microsoft.com/office/drawing/2014/main" id="{3C579074-85EE-41BA-B471-E9B84BADA47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8764602"/>
              </p:ext>
            </p:extLst>
          </p:nvPr>
        </p:nvGraphicFramePr>
        <p:xfrm>
          <a:off x="7918097" y="1009229"/>
          <a:ext cx="3083440" cy="5389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2" name="Title 4">
            <a:extLst>
              <a:ext uri="{FF2B5EF4-FFF2-40B4-BE49-F238E27FC236}">
                <a16:creationId xmlns:a16="http://schemas.microsoft.com/office/drawing/2014/main" id="{BE67D56D-BC49-4397-8CC3-9BAC14536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Measurement Skills I</a:t>
            </a:r>
          </a:p>
        </p:txBody>
      </p:sp>
      <p:sp>
        <p:nvSpPr>
          <p:cNvPr id="33" name="Slide Number Placeholder 1">
            <a:extLst>
              <a:ext uri="{FF2B5EF4-FFF2-40B4-BE49-F238E27FC236}">
                <a16:creationId xmlns:a16="http://schemas.microsoft.com/office/drawing/2014/main" id="{E32DE414-BDDC-47EA-8A54-655E6052E037}"/>
              </a:ext>
            </a:extLst>
          </p:cNvPr>
          <p:cNvSpPr txBox="1">
            <a:spLocks/>
          </p:cNvSpPr>
          <p:nvPr/>
        </p:nvSpPr>
        <p:spPr>
          <a:xfrm>
            <a:off x="9972793" y="6304889"/>
            <a:ext cx="187174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820EACED-CA5D-B048-836B-BF30EF0E914A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 dirty="0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81CC64D6-FC7E-4F13-B44E-2FF6196C86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450" y="4552717"/>
            <a:ext cx="1667108" cy="1667108"/>
          </a:xfrm>
          <a:prstGeom prst="rect">
            <a:avLst/>
          </a:prstGeom>
        </p:spPr>
      </p:pic>
      <p:pic>
        <p:nvPicPr>
          <p:cNvPr id="9" name="Picture 8" descr="A blue sign with white text&#10;&#10;Description automatically generated">
            <a:extLst>
              <a:ext uri="{FF2B5EF4-FFF2-40B4-BE49-F238E27FC236}">
                <a16:creationId xmlns:a16="http://schemas.microsoft.com/office/drawing/2014/main" id="{531F6E51-1EFE-43CB-B3A0-2EDF1432CE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503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>
            <a:extLst>
              <a:ext uri="{FF2B5EF4-FFF2-40B4-BE49-F238E27FC236}">
                <a16:creationId xmlns:a16="http://schemas.microsoft.com/office/drawing/2014/main" id="{6A41EF72-7F95-45EA-BA51-356529A93A2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954419"/>
              </p:ext>
            </p:extLst>
          </p:nvPr>
        </p:nvGraphicFramePr>
        <p:xfrm>
          <a:off x="2234071" y="1029322"/>
          <a:ext cx="6066437" cy="53295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524B9C1-4C86-9AC9-CE68-04A2BCB34923}"/>
              </a:ext>
            </a:extLst>
          </p:cNvPr>
          <p:cNvSpPr txBox="1">
            <a:spLocks/>
          </p:cNvSpPr>
          <p:nvPr/>
        </p:nvSpPr>
        <p:spPr>
          <a:xfrm>
            <a:off x="225687" y="1558294"/>
            <a:ext cx="2066634" cy="209803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2000" dirty="0">
                <a:cs typeface="Arial"/>
              </a:rPr>
              <a:t>Tracking individual institution responses shows correlation between regarding a skill as compulsory and teaching multiple times.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7B9E87-7278-4DE3-ADC5-D32BBE225496}"/>
              </a:ext>
            </a:extLst>
          </p:cNvPr>
          <p:cNvSpPr txBox="1"/>
          <p:nvPr/>
        </p:nvSpPr>
        <p:spPr>
          <a:xfrm>
            <a:off x="7861245" y="1084355"/>
            <a:ext cx="375627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GB" sz="1400" dirty="0">
                <a:solidFill>
                  <a:srgbClr val="080808"/>
                </a:solidFill>
              </a:rPr>
              <a:t>If Compulsory,</a:t>
            </a:r>
            <a:r>
              <a:rPr lang="en-GB" sz="1400" baseline="0" dirty="0">
                <a:solidFill>
                  <a:srgbClr val="080808"/>
                </a:solidFill>
              </a:rPr>
              <a:t> % Performing Multiple Times</a:t>
            </a:r>
            <a:endParaRPr lang="en-GB" sz="1400" dirty="0">
              <a:solidFill>
                <a:srgbClr val="080808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D22203-906E-4701-821F-7A4452C0E953}"/>
              </a:ext>
            </a:extLst>
          </p:cNvPr>
          <p:cNvSpPr/>
          <p:nvPr/>
        </p:nvSpPr>
        <p:spPr>
          <a:xfrm>
            <a:off x="9584756" y="5828478"/>
            <a:ext cx="651263" cy="164460"/>
          </a:xfrm>
          <a:prstGeom prst="rect">
            <a:avLst/>
          </a:prstGeom>
          <a:solidFill>
            <a:srgbClr val="FDF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CAAD9382-0A3C-4026-9668-19D8833288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483541"/>
              </p:ext>
            </p:extLst>
          </p:nvPr>
        </p:nvGraphicFramePr>
        <p:xfrm>
          <a:off x="8229337" y="1307415"/>
          <a:ext cx="3362099" cy="46978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itle 4">
            <a:extLst>
              <a:ext uri="{FF2B5EF4-FFF2-40B4-BE49-F238E27FC236}">
                <a16:creationId xmlns:a16="http://schemas.microsoft.com/office/drawing/2014/main" id="{550DB711-8D8C-4AED-BEA4-04806269D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Measurement Skills I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F145B5C-0D9F-4E9C-94D6-AAE4A53726B5}"/>
              </a:ext>
            </a:extLst>
          </p:cNvPr>
          <p:cNvSpPr/>
          <p:nvPr/>
        </p:nvSpPr>
        <p:spPr>
          <a:xfrm>
            <a:off x="9459817" y="6169087"/>
            <a:ext cx="651263" cy="164460"/>
          </a:xfrm>
          <a:prstGeom prst="rect">
            <a:avLst/>
          </a:prstGeom>
          <a:solidFill>
            <a:srgbClr val="FDF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lide Number Placeholder 1">
            <a:extLst>
              <a:ext uri="{FF2B5EF4-FFF2-40B4-BE49-F238E27FC236}">
                <a16:creationId xmlns:a16="http://schemas.microsoft.com/office/drawing/2014/main" id="{1714AE4B-96CF-440F-B841-6C8471156F00}"/>
              </a:ext>
            </a:extLst>
          </p:cNvPr>
          <p:cNvSpPr txBox="1">
            <a:spLocks/>
          </p:cNvSpPr>
          <p:nvPr/>
        </p:nvSpPr>
        <p:spPr>
          <a:xfrm>
            <a:off x="9972793" y="6304889"/>
            <a:ext cx="187174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820EACED-CA5D-B048-836B-BF30EF0E914A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CA7122F-E8E0-4EBA-B3A5-D5C6EC8A84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450" y="4552717"/>
            <a:ext cx="1667108" cy="1667108"/>
          </a:xfrm>
          <a:prstGeom prst="rect">
            <a:avLst/>
          </a:prstGeom>
        </p:spPr>
      </p:pic>
      <p:pic>
        <p:nvPicPr>
          <p:cNvPr id="12" name="Picture 11" descr="A blue sign with white text&#10;&#10;Description automatically generated">
            <a:extLst>
              <a:ext uri="{FF2B5EF4-FFF2-40B4-BE49-F238E27FC236}">
                <a16:creationId xmlns:a16="http://schemas.microsoft.com/office/drawing/2014/main" id="{BD3C3773-EEB7-4071-A5E9-5FABAC2EC7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179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Chart 32">
            <a:extLst>
              <a:ext uri="{FF2B5EF4-FFF2-40B4-BE49-F238E27FC236}">
                <a16:creationId xmlns:a16="http://schemas.microsoft.com/office/drawing/2014/main" id="{ABB209F3-0847-477A-B319-1DB0C4E0B4E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92327316"/>
              </p:ext>
            </p:extLst>
          </p:nvPr>
        </p:nvGraphicFramePr>
        <p:xfrm>
          <a:off x="5439067" y="1019564"/>
          <a:ext cx="3006335" cy="53796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1" name="Chart 20">
            <a:extLst>
              <a:ext uri="{FF2B5EF4-FFF2-40B4-BE49-F238E27FC236}">
                <a16:creationId xmlns:a16="http://schemas.microsoft.com/office/drawing/2014/main" id="{FDEC7173-5AE5-48B4-945C-719014C440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0895915"/>
              </p:ext>
            </p:extLst>
          </p:nvPr>
        </p:nvGraphicFramePr>
        <p:xfrm>
          <a:off x="672989" y="1023612"/>
          <a:ext cx="4973344" cy="5399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Rectangle 19">
            <a:extLst>
              <a:ext uri="{FF2B5EF4-FFF2-40B4-BE49-F238E27FC236}">
                <a16:creationId xmlns:a16="http://schemas.microsoft.com/office/drawing/2014/main" id="{441A9825-69D0-4A5A-B731-432D65A9F345}"/>
              </a:ext>
            </a:extLst>
          </p:cNvPr>
          <p:cNvSpPr/>
          <p:nvPr/>
        </p:nvSpPr>
        <p:spPr>
          <a:xfrm>
            <a:off x="9940700" y="5828478"/>
            <a:ext cx="651263" cy="164460"/>
          </a:xfrm>
          <a:prstGeom prst="rect">
            <a:avLst/>
          </a:prstGeom>
          <a:solidFill>
            <a:srgbClr val="FDF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Chart 31">
            <a:extLst>
              <a:ext uri="{FF2B5EF4-FFF2-40B4-BE49-F238E27FC236}">
                <a16:creationId xmlns:a16="http://schemas.microsoft.com/office/drawing/2014/main" id="{6B054B04-E448-4C5E-B9D2-BD2E2FB134C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7861849"/>
              </p:ext>
            </p:extLst>
          </p:nvPr>
        </p:nvGraphicFramePr>
        <p:xfrm>
          <a:off x="8368629" y="797571"/>
          <a:ext cx="3362099" cy="52797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itle 4">
            <a:extLst>
              <a:ext uri="{FF2B5EF4-FFF2-40B4-BE49-F238E27FC236}">
                <a16:creationId xmlns:a16="http://schemas.microsoft.com/office/drawing/2014/main" id="{4F5D1EB7-378C-4CFD-BF5D-9D573A211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Measurement Skills I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80BC398-C941-4F74-AFE7-7ED2DC040F38}"/>
              </a:ext>
            </a:extLst>
          </p:cNvPr>
          <p:cNvSpPr/>
          <p:nvPr/>
        </p:nvSpPr>
        <p:spPr>
          <a:xfrm>
            <a:off x="9872990" y="6055365"/>
            <a:ext cx="651263" cy="164460"/>
          </a:xfrm>
          <a:prstGeom prst="rect">
            <a:avLst/>
          </a:prstGeom>
          <a:solidFill>
            <a:srgbClr val="FDF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250A8C3-9062-4E4C-8FFC-B3808948D55F}"/>
              </a:ext>
            </a:extLst>
          </p:cNvPr>
          <p:cNvSpPr txBox="1"/>
          <p:nvPr/>
        </p:nvSpPr>
        <p:spPr>
          <a:xfrm>
            <a:off x="8136934" y="984982"/>
            <a:ext cx="3756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GB" sz="1400" dirty="0">
                <a:solidFill>
                  <a:srgbClr val="080808"/>
                </a:solidFill>
              </a:rPr>
              <a:t>If Compulsory,</a:t>
            </a:r>
            <a:r>
              <a:rPr lang="en-GB" sz="1400" baseline="0" dirty="0">
                <a:solidFill>
                  <a:srgbClr val="080808"/>
                </a:solidFill>
              </a:rPr>
              <a:t> </a:t>
            </a:r>
          </a:p>
          <a:p>
            <a:pPr algn="ctr" rtl="0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GB" sz="1400" baseline="0" dirty="0">
                <a:solidFill>
                  <a:srgbClr val="080808"/>
                </a:solidFill>
              </a:rPr>
              <a:t>% Performing Multiple Times</a:t>
            </a:r>
            <a:endParaRPr lang="en-GB" sz="1400" dirty="0">
              <a:solidFill>
                <a:srgbClr val="080808"/>
              </a:solidFill>
            </a:endParaRPr>
          </a:p>
        </p:txBody>
      </p:sp>
      <p:sp>
        <p:nvSpPr>
          <p:cNvPr id="43" name="Slide Number Placeholder 1">
            <a:extLst>
              <a:ext uri="{FF2B5EF4-FFF2-40B4-BE49-F238E27FC236}">
                <a16:creationId xmlns:a16="http://schemas.microsoft.com/office/drawing/2014/main" id="{1A868BF7-F68C-4774-9B05-E5A9A56347B7}"/>
              </a:ext>
            </a:extLst>
          </p:cNvPr>
          <p:cNvSpPr txBox="1">
            <a:spLocks/>
          </p:cNvSpPr>
          <p:nvPr/>
        </p:nvSpPr>
        <p:spPr>
          <a:xfrm>
            <a:off x="9972793" y="6304889"/>
            <a:ext cx="187174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820EACED-CA5D-B048-836B-BF30EF0E914A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 dirty="0"/>
          </a:p>
        </p:txBody>
      </p:sp>
      <p:pic>
        <p:nvPicPr>
          <p:cNvPr id="11" name="Picture 10" descr="A blue sign with white text&#10;&#10;Description automatically generated">
            <a:extLst>
              <a:ext uri="{FF2B5EF4-FFF2-40B4-BE49-F238E27FC236}">
                <a16:creationId xmlns:a16="http://schemas.microsoft.com/office/drawing/2014/main" id="{E08CE60A-5A4B-407F-9F79-EC121D6548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70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524B9C1-4C86-9AC9-CE68-04A2BCB34923}"/>
              </a:ext>
            </a:extLst>
          </p:cNvPr>
          <p:cNvSpPr txBox="1">
            <a:spLocks/>
          </p:cNvSpPr>
          <p:nvPr/>
        </p:nvSpPr>
        <p:spPr>
          <a:xfrm>
            <a:off x="231997" y="1358900"/>
            <a:ext cx="2066634" cy="2456355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1900" dirty="0">
                <a:cs typeface="Arial"/>
              </a:rPr>
              <a:t>Data shows significant number of skills from skills list regarded as optional.</a:t>
            </a:r>
          </a:p>
          <a:p>
            <a:pPr marL="0" indent="0">
              <a:buFont typeface="Wingdings" pitchFamily="2" charset="2"/>
              <a:buNone/>
            </a:pPr>
            <a:r>
              <a:rPr lang="en-US" sz="1900" dirty="0">
                <a:cs typeface="Arial"/>
              </a:rPr>
              <a:t>Differences between institutions apparent here.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ED54212A-747B-49CC-A0E8-A9B942A7A4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178767"/>
              </p:ext>
            </p:extLst>
          </p:nvPr>
        </p:nvGraphicFramePr>
        <p:xfrm>
          <a:off x="2757579" y="1018693"/>
          <a:ext cx="5174252" cy="5389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6" name="Chart 25">
            <a:extLst>
              <a:ext uri="{FF2B5EF4-FFF2-40B4-BE49-F238E27FC236}">
                <a16:creationId xmlns:a16="http://schemas.microsoft.com/office/drawing/2014/main" id="{476F3A50-10F1-4E1D-A969-D6088F776D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7048853"/>
              </p:ext>
            </p:extLst>
          </p:nvPr>
        </p:nvGraphicFramePr>
        <p:xfrm>
          <a:off x="7780187" y="1015997"/>
          <a:ext cx="3675214" cy="5383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0" name="Title 4">
            <a:extLst>
              <a:ext uri="{FF2B5EF4-FFF2-40B4-BE49-F238E27FC236}">
                <a16:creationId xmlns:a16="http://schemas.microsoft.com/office/drawing/2014/main" id="{1F7E925A-4557-4E13-8C32-0DBD8E587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Measurement Skills II</a:t>
            </a:r>
          </a:p>
        </p:txBody>
      </p:sp>
      <p:sp>
        <p:nvSpPr>
          <p:cNvPr id="31" name="Slide Number Placeholder 1">
            <a:extLst>
              <a:ext uri="{FF2B5EF4-FFF2-40B4-BE49-F238E27FC236}">
                <a16:creationId xmlns:a16="http://schemas.microsoft.com/office/drawing/2014/main" id="{0B006EAE-443A-448E-9364-BC92E62188FF}"/>
              </a:ext>
            </a:extLst>
          </p:cNvPr>
          <p:cNvSpPr txBox="1">
            <a:spLocks/>
          </p:cNvSpPr>
          <p:nvPr/>
        </p:nvSpPr>
        <p:spPr>
          <a:xfrm>
            <a:off x="9972793" y="6304889"/>
            <a:ext cx="187174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820EACED-CA5D-B048-836B-BF30EF0E914A}" type="slidenum">
              <a:rPr lang="en-US" smtClean="0"/>
              <a:pPr>
                <a:spcAft>
                  <a:spcPts val="600"/>
                </a:spcAft>
              </a:pPr>
              <a:t>15</a:t>
            </a:fld>
            <a:endParaRPr lang="en-US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7D253723-29F4-41A4-B68C-D8205C78DC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450" y="4552717"/>
            <a:ext cx="1667108" cy="1667108"/>
          </a:xfrm>
          <a:prstGeom prst="rect">
            <a:avLst/>
          </a:prstGeom>
        </p:spPr>
      </p:pic>
      <p:pic>
        <p:nvPicPr>
          <p:cNvPr id="9" name="Picture 8" descr="A blue sign with white text&#10;&#10;Description automatically generated">
            <a:extLst>
              <a:ext uri="{FF2B5EF4-FFF2-40B4-BE49-F238E27FC236}">
                <a16:creationId xmlns:a16="http://schemas.microsoft.com/office/drawing/2014/main" id="{E3149240-EBFB-4C5F-A0C1-756A01755B0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82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DA3752D4-A3D8-4573-BB7F-FA76D6970BB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5177372"/>
              </p:ext>
            </p:extLst>
          </p:nvPr>
        </p:nvGraphicFramePr>
        <p:xfrm>
          <a:off x="2508818" y="1029322"/>
          <a:ext cx="5623037" cy="54115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524B9C1-4C86-9AC9-CE68-04A2BCB34923}"/>
              </a:ext>
            </a:extLst>
          </p:cNvPr>
          <p:cNvSpPr txBox="1">
            <a:spLocks/>
          </p:cNvSpPr>
          <p:nvPr/>
        </p:nvSpPr>
        <p:spPr>
          <a:xfrm>
            <a:off x="231997" y="1392132"/>
            <a:ext cx="2066634" cy="209803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2000" dirty="0">
                <a:cs typeface="Arial"/>
              </a:rPr>
              <a:t>Skills widely considered optional often only encountered by students once or twice, if at all.</a:t>
            </a:r>
            <a:endParaRPr lang="en-US" sz="2000" b="1" dirty="0">
              <a:cs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D22203-906E-4701-821F-7A4452C0E953}"/>
              </a:ext>
            </a:extLst>
          </p:cNvPr>
          <p:cNvSpPr/>
          <p:nvPr/>
        </p:nvSpPr>
        <p:spPr>
          <a:xfrm>
            <a:off x="9584756" y="5828478"/>
            <a:ext cx="651263" cy="164460"/>
          </a:xfrm>
          <a:prstGeom prst="rect">
            <a:avLst/>
          </a:prstGeom>
          <a:solidFill>
            <a:srgbClr val="FDF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1" name="Chart 20">
            <a:extLst>
              <a:ext uri="{FF2B5EF4-FFF2-40B4-BE49-F238E27FC236}">
                <a16:creationId xmlns:a16="http://schemas.microsoft.com/office/drawing/2014/main" id="{A7E6CA9A-7ABD-4E6B-879E-619725F450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961909"/>
              </p:ext>
            </p:extLst>
          </p:nvPr>
        </p:nvGraphicFramePr>
        <p:xfrm>
          <a:off x="8224800" y="1358899"/>
          <a:ext cx="3032735" cy="47371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6" name="Title 4">
            <a:extLst>
              <a:ext uri="{FF2B5EF4-FFF2-40B4-BE49-F238E27FC236}">
                <a16:creationId xmlns:a16="http://schemas.microsoft.com/office/drawing/2014/main" id="{67CCC442-0A0E-41AE-BA62-A3CB62C49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0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Measurement Skills II</a:t>
            </a:r>
          </a:p>
        </p:txBody>
      </p:sp>
      <p:sp>
        <p:nvSpPr>
          <p:cNvPr id="27" name="Slide Number Placeholder 1">
            <a:extLst>
              <a:ext uri="{FF2B5EF4-FFF2-40B4-BE49-F238E27FC236}">
                <a16:creationId xmlns:a16="http://schemas.microsoft.com/office/drawing/2014/main" id="{91EC1C46-C6AA-46B0-B5A7-AD5729F311F7}"/>
              </a:ext>
            </a:extLst>
          </p:cNvPr>
          <p:cNvSpPr txBox="1">
            <a:spLocks/>
          </p:cNvSpPr>
          <p:nvPr/>
        </p:nvSpPr>
        <p:spPr>
          <a:xfrm>
            <a:off x="9972793" y="6304889"/>
            <a:ext cx="187174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820EACED-CA5D-B048-836B-BF30EF0E914A}" type="slidenum">
              <a:rPr lang="en-US" smtClean="0"/>
              <a:pPr>
                <a:spcAft>
                  <a:spcPts val="600"/>
                </a:spcAft>
              </a:pPr>
              <a:t>16</a:t>
            </a:fld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DAC2736-50D2-4088-B115-4E714AF1B9E1}"/>
              </a:ext>
            </a:extLst>
          </p:cNvPr>
          <p:cNvSpPr txBox="1"/>
          <p:nvPr/>
        </p:nvSpPr>
        <p:spPr>
          <a:xfrm>
            <a:off x="7861245" y="1084355"/>
            <a:ext cx="375627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GB" sz="1400" dirty="0">
                <a:solidFill>
                  <a:srgbClr val="080808"/>
                </a:solidFill>
              </a:rPr>
              <a:t>If Compulsory,</a:t>
            </a:r>
            <a:r>
              <a:rPr lang="en-GB" sz="1400" baseline="0" dirty="0">
                <a:solidFill>
                  <a:srgbClr val="080808"/>
                </a:solidFill>
              </a:rPr>
              <a:t> % Performing Multiple Times</a:t>
            </a:r>
            <a:endParaRPr lang="en-GB" sz="1400" dirty="0">
              <a:solidFill>
                <a:srgbClr val="080808"/>
              </a:solidFill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4AC4CA9-DA3B-49E2-BF37-1D89B7668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5450" y="4552717"/>
            <a:ext cx="1667108" cy="1667108"/>
          </a:xfrm>
          <a:prstGeom prst="rect">
            <a:avLst/>
          </a:prstGeom>
        </p:spPr>
      </p:pic>
      <p:pic>
        <p:nvPicPr>
          <p:cNvPr id="11" name="Picture 10" descr="A blue sign with white text&#10;&#10;Description automatically generated">
            <a:extLst>
              <a:ext uri="{FF2B5EF4-FFF2-40B4-BE49-F238E27FC236}">
                <a16:creationId xmlns:a16="http://schemas.microsoft.com/office/drawing/2014/main" id="{C7790F1E-3AD6-4C53-852C-EFAD28DC31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6908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47BCB4F3-ABCC-4CC0-9F90-F96CB277C9B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0068574"/>
              </p:ext>
            </p:extLst>
          </p:nvPr>
        </p:nvGraphicFramePr>
        <p:xfrm>
          <a:off x="823326" y="1034984"/>
          <a:ext cx="4845841" cy="54468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Rectangle 19">
            <a:extLst>
              <a:ext uri="{FF2B5EF4-FFF2-40B4-BE49-F238E27FC236}">
                <a16:creationId xmlns:a16="http://schemas.microsoft.com/office/drawing/2014/main" id="{441A9825-69D0-4A5A-B731-432D65A9F345}"/>
              </a:ext>
            </a:extLst>
          </p:cNvPr>
          <p:cNvSpPr/>
          <p:nvPr/>
        </p:nvSpPr>
        <p:spPr>
          <a:xfrm>
            <a:off x="9940700" y="5828478"/>
            <a:ext cx="651263" cy="164460"/>
          </a:xfrm>
          <a:prstGeom prst="rect">
            <a:avLst/>
          </a:prstGeom>
          <a:solidFill>
            <a:srgbClr val="FDFB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" name="Chart 21">
            <a:extLst>
              <a:ext uri="{FF2B5EF4-FFF2-40B4-BE49-F238E27FC236}">
                <a16:creationId xmlns:a16="http://schemas.microsoft.com/office/drawing/2014/main" id="{FFD14D66-1B04-40B3-877A-6F6A6E95E5C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2727662"/>
              </p:ext>
            </p:extLst>
          </p:nvPr>
        </p:nvGraphicFramePr>
        <p:xfrm>
          <a:off x="5484585" y="1034983"/>
          <a:ext cx="3006335" cy="5446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3DF1775E-242F-4B44-AE1C-D66C294FC3C4}"/>
              </a:ext>
            </a:extLst>
          </p:cNvPr>
          <p:cNvSpPr txBox="1"/>
          <p:nvPr/>
        </p:nvSpPr>
        <p:spPr>
          <a:xfrm>
            <a:off x="7973274" y="922519"/>
            <a:ext cx="3756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GB" sz="1400" dirty="0">
                <a:solidFill>
                  <a:srgbClr val="080808"/>
                </a:solidFill>
              </a:rPr>
              <a:t>If Compulsory,</a:t>
            </a:r>
            <a:r>
              <a:rPr lang="en-GB" sz="1400" baseline="0" dirty="0">
                <a:solidFill>
                  <a:srgbClr val="080808"/>
                </a:solidFill>
              </a:rPr>
              <a:t> </a:t>
            </a:r>
          </a:p>
          <a:p>
            <a:pPr algn="ctr" rtl="0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GB" sz="1400" baseline="0" dirty="0">
                <a:solidFill>
                  <a:srgbClr val="080808"/>
                </a:solidFill>
              </a:rPr>
              <a:t>% Performing Multiple Times</a:t>
            </a:r>
            <a:endParaRPr lang="en-GB" sz="1400" dirty="0">
              <a:solidFill>
                <a:srgbClr val="080808"/>
              </a:solidFill>
            </a:endParaRPr>
          </a:p>
        </p:txBody>
      </p:sp>
      <p:graphicFrame>
        <p:nvGraphicFramePr>
          <p:cNvPr id="26" name="Chart 25">
            <a:extLst>
              <a:ext uri="{FF2B5EF4-FFF2-40B4-BE49-F238E27FC236}">
                <a16:creationId xmlns:a16="http://schemas.microsoft.com/office/drawing/2014/main" id="{1BE1B6B8-A15C-4B46-898F-E8CE92F183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9886277"/>
              </p:ext>
            </p:extLst>
          </p:nvPr>
        </p:nvGraphicFramePr>
        <p:xfrm>
          <a:off x="8412164" y="1380696"/>
          <a:ext cx="3032735" cy="4755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itle 4">
            <a:extLst>
              <a:ext uri="{FF2B5EF4-FFF2-40B4-BE49-F238E27FC236}">
                <a16:creationId xmlns:a16="http://schemas.microsoft.com/office/drawing/2014/main" id="{F13D0CB6-2581-4173-8806-AEAFC6D55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-33166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/>
                <a:cs typeface="Calibri"/>
              </a:rPr>
              <a:t>Measurement Skills II</a:t>
            </a:r>
          </a:p>
        </p:txBody>
      </p:sp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655B7E28-8350-46CB-ABBB-1D1EE68FF636}"/>
              </a:ext>
            </a:extLst>
          </p:cNvPr>
          <p:cNvSpPr txBox="1">
            <a:spLocks/>
          </p:cNvSpPr>
          <p:nvPr/>
        </p:nvSpPr>
        <p:spPr>
          <a:xfrm>
            <a:off x="9978990" y="6299307"/>
            <a:ext cx="187174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820EACED-CA5D-B048-836B-BF30EF0E914A}" type="slidenum">
              <a:rPr lang="en-US" smtClean="0"/>
              <a:pPr>
                <a:spcAft>
                  <a:spcPts val="600"/>
                </a:spcAft>
              </a:pPr>
              <a:t>17</a:t>
            </a:fld>
            <a:endParaRPr lang="en-US" dirty="0"/>
          </a:p>
        </p:txBody>
      </p:sp>
      <p:pic>
        <p:nvPicPr>
          <p:cNvPr id="12" name="Picture 11" descr="A blue sign with white text&#10;&#10;Description automatically generated">
            <a:extLst>
              <a:ext uri="{FF2B5EF4-FFF2-40B4-BE49-F238E27FC236}">
                <a16:creationId xmlns:a16="http://schemas.microsoft.com/office/drawing/2014/main" id="{30B9C0BB-AF56-4417-95A8-D7C7582E7F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3935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34E4A-E644-D4DC-A535-2F7E57FFFA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Discussion</a:t>
            </a:r>
          </a:p>
        </p:txBody>
      </p:sp>
      <p:pic>
        <p:nvPicPr>
          <p:cNvPr id="3" name="Picture 2" descr="A blue sign with white text&#10;&#10;Description automatically generated">
            <a:extLst>
              <a:ext uri="{FF2B5EF4-FFF2-40B4-BE49-F238E27FC236}">
                <a16:creationId xmlns:a16="http://schemas.microsoft.com/office/drawing/2014/main" id="{B24A44E1-41B2-BA40-6E56-0D9D1CA9C5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2065" y="47837"/>
            <a:ext cx="2743200" cy="8602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09584A-5BCA-4892-8EE9-06CC8EA16C6E}"/>
              </a:ext>
            </a:extLst>
          </p:cNvPr>
          <p:cNvSpPr txBox="1"/>
          <p:nvPr/>
        </p:nvSpPr>
        <p:spPr>
          <a:xfrm>
            <a:off x="5440352" y="2190613"/>
            <a:ext cx="55850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Are these data in line with your own expectations?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Are there areas that need further exploration?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Is the breakdown of the skills inventory fit for purpose?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How often should students have to practice a skill, especially those we deem ‘compulsory’?</a:t>
            </a:r>
          </a:p>
          <a:p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6464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D0F185C-2AAE-5567-584A-629B48A775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820EACED-CA5D-B048-836B-BF30EF0E914A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50E3E6-3E8C-8680-1D20-4107596AC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Share the outputs from the survey and today's discussion at future ‘Chemistry Teaching in Practice’ meetings.</a:t>
            </a:r>
          </a:p>
          <a:p>
            <a:r>
              <a:rPr lang="en-GB" dirty="0">
                <a:solidFill>
                  <a:srgbClr val="080808"/>
                </a:solidFill>
              </a:rPr>
              <a:t>We will be hosting a workshop tomorrow to explore a more refined, redefined version of the skills inventory, considering the idea of ‘Chemistry Transferable Practical Skills’.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lvl="1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533075C-3B78-C9B6-56FA-2C3CBA148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5563" y="49269"/>
            <a:ext cx="10440987" cy="900000"/>
          </a:xfrm>
        </p:spPr>
        <p:txBody>
          <a:bodyPr>
            <a:normAutofit fontScale="90000"/>
          </a:bodyPr>
          <a:lstStyle/>
          <a:p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Next Steps</a:t>
            </a:r>
          </a:p>
        </p:txBody>
      </p:sp>
      <p:pic>
        <p:nvPicPr>
          <p:cNvPr id="6" name="Picture 5" descr="A blue sign with white text&#10;&#10;Description automatically generated">
            <a:extLst>
              <a:ext uri="{FF2B5EF4-FFF2-40B4-BE49-F238E27FC236}">
                <a16:creationId xmlns:a16="http://schemas.microsoft.com/office/drawing/2014/main" id="{4D80E629-51A5-451A-9596-FF26018EC3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6921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>
            <a:extLst>
              <a:ext uri="{FF2B5EF4-FFF2-40B4-BE49-F238E27FC236}">
                <a16:creationId xmlns:a16="http://schemas.microsoft.com/office/drawing/2014/main" id="{0BE156C8-8EA1-4822-6A0B-F5270E485C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82474" y="3722240"/>
            <a:ext cx="11017426" cy="602110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We’d be delighted to continue discussions over the next few days in Guildford…..</a:t>
            </a:r>
          </a:p>
        </p:txBody>
      </p:sp>
      <p:pic>
        <p:nvPicPr>
          <p:cNvPr id="2" name="Picture 1" descr="A blue sign with white text&#10;&#10;Description automatically generated">
            <a:extLst>
              <a:ext uri="{FF2B5EF4-FFF2-40B4-BE49-F238E27FC236}">
                <a16:creationId xmlns:a16="http://schemas.microsoft.com/office/drawing/2014/main" id="{50D9723F-EC93-9C73-AACE-B63805AE85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2065" y="47837"/>
            <a:ext cx="2743200" cy="86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345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AF0CB49-6F5A-459A-9BB1-3D66A1C506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50" y="4552717"/>
            <a:ext cx="1667108" cy="166710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6728DB-BC72-D2DD-8FA7-115C9186D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492240"/>
            <a:ext cx="1871749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820EACED-CA5D-B048-836B-BF30EF0E914A}" type="slidenum">
              <a:rPr lang="en-US" dirty="0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21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B524B9C1-4C86-9AC9-CE68-04A2BCB34923}"/>
              </a:ext>
            </a:extLst>
          </p:cNvPr>
          <p:cNvSpPr txBox="1">
            <a:spLocks/>
          </p:cNvSpPr>
          <p:nvPr/>
        </p:nvSpPr>
        <p:spPr>
          <a:xfrm>
            <a:off x="231997" y="1141357"/>
            <a:ext cx="2066634" cy="107543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itchFamily="2" charset="2"/>
              <a:buNone/>
            </a:pPr>
            <a:r>
              <a:rPr lang="en-US" sz="2000" dirty="0">
                <a:cs typeface="Arial"/>
              </a:rPr>
              <a:t>Comparing with the initial results at HEG 2023, where &gt;30% suggested removing:</a:t>
            </a:r>
            <a:endParaRPr lang="en-US" sz="2000" b="1" dirty="0">
              <a:cs typeface="Arial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5B3A7EAE-6FE7-4A5E-9FA5-2942A126841A}"/>
              </a:ext>
            </a:extLst>
          </p:cNvPr>
          <p:cNvSpPr txBox="1">
            <a:spLocks/>
          </p:cNvSpPr>
          <p:nvPr/>
        </p:nvSpPr>
        <p:spPr>
          <a:xfrm>
            <a:off x="8610600" y="6492240"/>
            <a:ext cx="1871749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fld id="{820EACED-CA5D-B048-836B-BF30EF0E914A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21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pic>
        <p:nvPicPr>
          <p:cNvPr id="10" name="Picture 9" descr="A red blue and yellow chart&#10;&#10;Description automatically generated">
            <a:extLst>
              <a:ext uri="{FF2B5EF4-FFF2-40B4-BE49-F238E27FC236}">
                <a16:creationId xmlns:a16="http://schemas.microsoft.com/office/drawing/2014/main" id="{4AAE2269-4642-47B1-A9D2-4249A33EE8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48" t="650" r="878" b="1938"/>
          <a:stretch/>
        </p:blipFill>
        <p:spPr>
          <a:xfrm>
            <a:off x="2298632" y="737118"/>
            <a:ext cx="8991410" cy="626084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AEBE3D7-9235-4800-BF9E-5E4B2C0190F7}"/>
              </a:ext>
            </a:extLst>
          </p:cNvPr>
          <p:cNvSpPr txBox="1"/>
          <p:nvPr/>
        </p:nvSpPr>
        <p:spPr>
          <a:xfrm>
            <a:off x="5198853" y="2323381"/>
            <a:ext cx="701615" cy="3847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900">
              <a:cs typeface="Segoe U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8C46DE4-250E-4853-8CB8-EEEDDE07A692}"/>
              </a:ext>
            </a:extLst>
          </p:cNvPr>
          <p:cNvSpPr txBox="1"/>
          <p:nvPr/>
        </p:nvSpPr>
        <p:spPr>
          <a:xfrm>
            <a:off x="5342626" y="1503871"/>
            <a:ext cx="701615" cy="3847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900">
              <a:cs typeface="Segoe UI"/>
            </a:endParaRPr>
          </a:p>
        </p:txBody>
      </p:sp>
      <p:pic>
        <p:nvPicPr>
          <p:cNvPr id="25" name="Picture 24" descr="A blue sign with white text&#10;&#10;Description automatically generated">
            <a:extLst>
              <a:ext uri="{FF2B5EF4-FFF2-40B4-BE49-F238E27FC236}">
                <a16:creationId xmlns:a16="http://schemas.microsoft.com/office/drawing/2014/main" id="{CDD62300-17BF-4234-B57F-9154874FA3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9817" y="-11017"/>
            <a:ext cx="2743200" cy="860213"/>
          </a:xfrm>
          <a:prstGeom prst="rect">
            <a:avLst/>
          </a:prstGeom>
        </p:spPr>
      </p:pic>
      <p:sp>
        <p:nvSpPr>
          <p:cNvPr id="26" name="Slide Number Placeholder 1">
            <a:extLst>
              <a:ext uri="{FF2B5EF4-FFF2-40B4-BE49-F238E27FC236}">
                <a16:creationId xmlns:a16="http://schemas.microsoft.com/office/drawing/2014/main" id="{56C18D4B-530C-4105-82F8-13111311EA17}"/>
              </a:ext>
            </a:extLst>
          </p:cNvPr>
          <p:cNvSpPr txBox="1">
            <a:spLocks/>
          </p:cNvSpPr>
          <p:nvPr/>
        </p:nvSpPr>
        <p:spPr>
          <a:xfrm>
            <a:off x="11046660" y="6399212"/>
            <a:ext cx="719890" cy="19781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20EACED-CA5D-B048-836B-BF30EF0E914A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849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14E7EA99-4611-4A63-8798-486077D9BD92}">
  <we:reference id="wa104051163" version="1.2.0.3" store="en-US" storeType="OMEX"/>
  <we:alternateReferences>
    <we:reference id="WA104051163" version="1.2.0.3" store="WA104051163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349959D2E9B948B81791A770BDBF08" ma:contentTypeVersion="4" ma:contentTypeDescription="Create a new document." ma:contentTypeScope="" ma:versionID="0b7c5364f8fcfaf8837be9338013bf25">
  <xsd:schema xmlns:xsd="http://www.w3.org/2001/XMLSchema" xmlns:xs="http://www.w3.org/2001/XMLSchema" xmlns:p="http://schemas.microsoft.com/office/2006/metadata/properties" xmlns:ns2="b28eda74-4cff-4758-906d-1260d2f26f3f" targetNamespace="http://schemas.microsoft.com/office/2006/metadata/properties" ma:root="true" ma:fieldsID="a5c27a29d389ff98e827ea91552c3f6f" ns2:_="">
    <xsd:import namespace="b28eda74-4cff-4758-906d-1260d2f26f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8eda74-4cff-4758-906d-1260d2f26f3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D3B762E-9FDC-4C13-8ABA-46B1AD237E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8eda74-4cff-4758-906d-1260d2f26f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B2469E7-8A0F-4418-BEDB-BF9B70F3FA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C5CDAE5-4013-487B-B5F6-00B41D8E4896}">
  <ds:schemaRefs>
    <ds:schemaRef ds:uri="16640679-8aa6-4262-947d-54cfc3df5a39"/>
    <ds:schemaRef ds:uri="c9a8d30e-3eb0-4167-b686-5fd4d1de55f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948</TotalTime>
  <Words>796</Words>
  <Application>Microsoft Office PowerPoint</Application>
  <PresentationFormat>Widescreen</PresentationFormat>
  <Paragraphs>118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Georgia</vt:lpstr>
      <vt:lpstr>Wingdings</vt:lpstr>
      <vt:lpstr>Office Theme</vt:lpstr>
      <vt:lpstr>Chemistry Teaching in Practice Satellite Meeting</vt:lpstr>
      <vt:lpstr>Report Update on Skills Inventory</vt:lpstr>
      <vt:lpstr>National Skills Inventory - Background</vt:lpstr>
      <vt:lpstr>National Skills Inventory</vt:lpstr>
      <vt:lpstr>General aims for Skills-focused Practical Programmes</vt:lpstr>
      <vt:lpstr>August 2023 Teaching in Practice Survey</vt:lpstr>
      <vt:lpstr>August 2023 Teaching in Practice Survey</vt:lpstr>
      <vt:lpstr>National Skills Inventory</vt:lpstr>
      <vt:lpstr>Synthetic Skills</vt:lpstr>
      <vt:lpstr>Synthetic Skills</vt:lpstr>
      <vt:lpstr>Synthetic Skills</vt:lpstr>
      <vt:lpstr>Measurement Skills I</vt:lpstr>
      <vt:lpstr>Measurement Skills I</vt:lpstr>
      <vt:lpstr>Measurement Skills I</vt:lpstr>
      <vt:lpstr>Measurement Skills II</vt:lpstr>
      <vt:lpstr>Measurement Skills II</vt:lpstr>
      <vt:lpstr>Measurement Skills II</vt:lpstr>
      <vt:lpstr>Discussion</vt:lpstr>
      <vt:lpstr>Next Steps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Turton</dc:creator>
  <cp:lastModifiedBy>Megan Midson</cp:lastModifiedBy>
  <cp:revision>60</cp:revision>
  <dcterms:created xsi:type="dcterms:W3CDTF">2023-03-13T14:10:52Z</dcterms:created>
  <dcterms:modified xsi:type="dcterms:W3CDTF">2024-08-24T11:19:41Z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0x010100B2349959D2E9B948B81791A770BDBF08</vt:lpwstr>
  </property>
  <property fmtid="{D5CDD505-2E9C-101B-9397-08002B2CF9AE}" pid="3" name="MediaServiceImageTags">
    <vt:lpwstr/>
  </property>
</Properties>
</file>