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5"/>
  </p:notesMasterIdLst>
  <p:sldIdLst>
    <p:sldId id="282" r:id="rId5"/>
    <p:sldId id="267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</p:sldIdLst>
  <p:sldSz cx="6858000" cy="9906000" type="A4"/>
  <p:notesSz cx="6858000" cy="9525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ush" initials="AB" lastIdx="3" clrIdx="0">
    <p:extLst>
      <p:ext uri="{19B8F6BF-5375-455C-9EA6-DF929625EA0E}">
        <p15:presenceInfo xmlns:p15="http://schemas.microsoft.com/office/powerpoint/2012/main" userId="S::ashley.bush@florey.edu.au::ccfdf918-dc7e-488e-8067-78be7e3544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57A3EF-9EFB-C942-A6C2-831A431BD1CA}" v="1" dt="2022-10-18T17:25:58.1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79" autoAdjust="0"/>
    <p:restoredTop sz="94719"/>
  </p:normalViewPr>
  <p:slideViewPr>
    <p:cSldViewPr snapToGrid="0">
      <p:cViewPr>
        <p:scale>
          <a:sx n="246" d="100"/>
          <a:sy n="246" d="100"/>
        </p:scale>
        <p:origin x="-124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ig, Craig" userId="75b9c155-e2cb-44d8-be65-cd65a02a85e7" providerId="ADAL" clId="{8B57A3EF-9EFB-C942-A6C2-831A431BD1CA}"/>
    <pc:docChg chg="modSld">
      <pc:chgData name="Doig, Craig" userId="75b9c155-e2cb-44d8-be65-cd65a02a85e7" providerId="ADAL" clId="{8B57A3EF-9EFB-C942-A6C2-831A431BD1CA}" dt="2022-10-18T17:25:58.121" v="0" actId="767"/>
      <pc:docMkLst>
        <pc:docMk/>
      </pc:docMkLst>
      <pc:sldChg chg="addSp modSp">
        <pc:chgData name="Doig, Craig" userId="75b9c155-e2cb-44d8-be65-cd65a02a85e7" providerId="ADAL" clId="{8B57A3EF-9EFB-C942-A6C2-831A431BD1CA}" dt="2022-10-18T17:25:58.121" v="0" actId="767"/>
        <pc:sldMkLst>
          <pc:docMk/>
          <pc:sldMk cId="1230936736" sldId="290"/>
        </pc:sldMkLst>
        <pc:spChg chg="add mod">
          <ac:chgData name="Doig, Craig" userId="75b9c155-e2cb-44d8-be65-cd65a02a85e7" providerId="ADAL" clId="{8B57A3EF-9EFB-C942-A6C2-831A431BD1CA}" dt="2022-10-18T17:25:58.121" v="0" actId="767"/>
          <ac:spMkLst>
            <pc:docMk/>
            <pc:sldMk cId="1230936736" sldId="290"/>
            <ac:spMk id="2" creationId="{593CD0B1-CABD-C443-B5EE-EB6C090B606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779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779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1C74B-C84C-4B42-9BAA-FF5AAC6830BA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7750" y="1190625"/>
            <a:ext cx="2222500" cy="3214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583906"/>
            <a:ext cx="5486400" cy="375046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047097"/>
            <a:ext cx="2971800" cy="4779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047097"/>
            <a:ext cx="2971800" cy="4779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7F2107-66CA-E940-BCFC-E4643BDC0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914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7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06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48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931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34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933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8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98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28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384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A5C96-8D8A-1440-ACFD-9DEDDB82EF36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56BD3-7B83-0D4D-AD8B-455DD4A2D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0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iff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tiff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323A3-CD9C-480B-B27A-A9EAD2DA92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Supplemental Material – Original Blots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86617A-A89B-417A-8B2E-D4E14296BA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Relevant areas for cropped blots in the main and Extended Data figures are shown with a dashed box.</a:t>
            </a:r>
          </a:p>
        </p:txBody>
      </p:sp>
    </p:spTree>
    <p:extLst>
      <p:ext uri="{BB962C8B-B14F-4D97-AF65-F5344CB8AC3E}">
        <p14:creationId xmlns:p14="http://schemas.microsoft.com/office/powerpoint/2010/main" val="3271450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FB69A2AA-BF48-4827-BCE4-D6832FB1C3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205" y="1297422"/>
            <a:ext cx="5083845" cy="12829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47693A-BCF8-8CFF-AA43-438A264415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3652" y="2414424"/>
            <a:ext cx="4071307" cy="12829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BC2D8E-6F3D-C141-AEFD-C0F9B044E0EA}"/>
              </a:ext>
            </a:extLst>
          </p:cNvPr>
          <p:cNvSpPr txBox="1"/>
          <p:nvPr/>
        </p:nvSpPr>
        <p:spPr>
          <a:xfrm>
            <a:off x="204939" y="62212"/>
            <a:ext cx="42755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Material to </a:t>
            </a:r>
            <a:r>
              <a:rPr 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Fig 6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(original blots)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siPARP1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E9D31-5949-49FB-A0E7-6D2B0C405A29}"/>
              </a:ext>
            </a:extLst>
          </p:cNvPr>
          <p:cNvSpPr txBox="1"/>
          <p:nvPr/>
        </p:nvSpPr>
        <p:spPr>
          <a:xfrm flipH="1">
            <a:off x="835450" y="1506374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68AB2D8-5030-4255-98D0-8FD76A88600B}"/>
              </a:ext>
            </a:extLst>
          </p:cNvPr>
          <p:cNvCxnSpPr>
            <a:cxnSpLocks/>
          </p:cNvCxnSpPr>
          <p:nvPr/>
        </p:nvCxnSpPr>
        <p:spPr>
          <a:xfrm flipH="1">
            <a:off x="1217912" y="1645335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FE184AFF-A8E8-7171-198F-5A69CD02809D}"/>
              </a:ext>
            </a:extLst>
          </p:cNvPr>
          <p:cNvSpPr txBox="1"/>
          <p:nvPr/>
        </p:nvSpPr>
        <p:spPr>
          <a:xfrm flipH="1">
            <a:off x="5896030" y="1800390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F5ABC42-A471-7A41-2AE1-78C221A5FA13}"/>
              </a:ext>
            </a:extLst>
          </p:cNvPr>
          <p:cNvSpPr txBox="1"/>
          <p:nvPr/>
        </p:nvSpPr>
        <p:spPr>
          <a:xfrm flipH="1">
            <a:off x="959097" y="284727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6B6D88-9430-9A2A-DC45-7F7D38977159}"/>
              </a:ext>
            </a:extLst>
          </p:cNvPr>
          <p:cNvCxnSpPr>
            <a:cxnSpLocks/>
          </p:cNvCxnSpPr>
          <p:nvPr/>
        </p:nvCxnSpPr>
        <p:spPr>
          <a:xfrm flipH="1">
            <a:off x="1239917" y="2987965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949FD06-A9CA-5321-9FB3-A19F8DE9F9FC}"/>
              </a:ext>
            </a:extLst>
          </p:cNvPr>
          <p:cNvSpPr txBox="1"/>
          <p:nvPr/>
        </p:nvSpPr>
        <p:spPr>
          <a:xfrm flipH="1">
            <a:off x="859950" y="192847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714C7E-D1DC-853D-F8DE-E1E35E5C36E2}"/>
              </a:ext>
            </a:extLst>
          </p:cNvPr>
          <p:cNvCxnSpPr>
            <a:cxnSpLocks/>
          </p:cNvCxnSpPr>
          <p:nvPr/>
        </p:nvCxnSpPr>
        <p:spPr>
          <a:xfrm flipH="1">
            <a:off x="1242412" y="2067434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8126E52-3FEE-886E-B28E-DF56218EDB41}"/>
              </a:ext>
            </a:extLst>
          </p:cNvPr>
          <p:cNvSpPr/>
          <p:nvPr/>
        </p:nvSpPr>
        <p:spPr>
          <a:xfrm>
            <a:off x="1878996" y="2580359"/>
            <a:ext cx="566300" cy="859605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7B4638-180B-CA5A-9833-019BDFE30479}"/>
              </a:ext>
            </a:extLst>
          </p:cNvPr>
          <p:cNvSpPr txBox="1"/>
          <p:nvPr/>
        </p:nvSpPr>
        <p:spPr>
          <a:xfrm flipH="1">
            <a:off x="5134337" y="2905063"/>
            <a:ext cx="1108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6DB844D-4EEE-5CEE-0C01-5148A01AFF85}"/>
              </a:ext>
            </a:extLst>
          </p:cNvPr>
          <p:cNvSpPr/>
          <p:nvPr/>
        </p:nvSpPr>
        <p:spPr>
          <a:xfrm>
            <a:off x="1668586" y="1297421"/>
            <a:ext cx="654050" cy="1094000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3CD0B1-CABD-C443-B5EE-EB6C090B6065}"/>
              </a:ext>
            </a:extLst>
          </p:cNvPr>
          <p:cNvSpPr txBox="1"/>
          <p:nvPr/>
        </p:nvSpPr>
        <p:spPr>
          <a:xfrm>
            <a:off x="3249386" y="54537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936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white&#10;&#10;Description automatically generated">
            <a:extLst>
              <a:ext uri="{FF2B5EF4-FFF2-40B4-BE49-F238E27FC236}">
                <a16:creationId xmlns:a16="http://schemas.microsoft.com/office/drawing/2014/main" id="{DCFD45E5-EC11-FC98-D3B3-982815B35E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696" y="880142"/>
            <a:ext cx="3046440" cy="13092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BC2D8E-6F3D-C141-AEFD-C0F9B044E0EA}"/>
              </a:ext>
            </a:extLst>
          </p:cNvPr>
          <p:cNvSpPr txBox="1"/>
          <p:nvPr/>
        </p:nvSpPr>
        <p:spPr>
          <a:xfrm>
            <a:off x="204939" y="62212"/>
            <a:ext cx="6319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Material to Fig 1 (original blots)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PARP1 and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PARylation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dynamic in (A) C2C12 and (B) LHCN-M2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D5FBF5-EAA1-F041-8DE3-3854B9CE6D7F}"/>
              </a:ext>
            </a:extLst>
          </p:cNvPr>
          <p:cNvSpPr txBox="1"/>
          <p:nvPr/>
        </p:nvSpPr>
        <p:spPr>
          <a:xfrm>
            <a:off x="110815" y="673356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52E2C3-791E-1F4E-9629-448760B3720E}"/>
              </a:ext>
            </a:extLst>
          </p:cNvPr>
          <p:cNvSpPr txBox="1"/>
          <p:nvPr/>
        </p:nvSpPr>
        <p:spPr>
          <a:xfrm>
            <a:off x="3648212" y="612186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0BE9B-DAB7-FC46-8CFC-87D179AE4C8A}"/>
              </a:ext>
            </a:extLst>
          </p:cNvPr>
          <p:cNvSpPr txBox="1"/>
          <p:nvPr/>
        </p:nvSpPr>
        <p:spPr>
          <a:xfrm flipH="1">
            <a:off x="3079855" y="3443238"/>
            <a:ext cx="712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MYOG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E5F217-8DC9-4B30-B501-E1599CC5FA09}"/>
              </a:ext>
            </a:extLst>
          </p:cNvPr>
          <p:cNvSpPr txBox="1"/>
          <p:nvPr/>
        </p:nvSpPr>
        <p:spPr>
          <a:xfrm flipH="1">
            <a:off x="3122439" y="1468403"/>
            <a:ext cx="585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21EEB1-83E2-416E-8C98-F376ED92C661}"/>
              </a:ext>
            </a:extLst>
          </p:cNvPr>
          <p:cNvSpPr/>
          <p:nvPr/>
        </p:nvSpPr>
        <p:spPr>
          <a:xfrm>
            <a:off x="927656" y="1241238"/>
            <a:ext cx="1820453" cy="791758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E9D31-5949-49FB-A0E7-6D2B0C405A29}"/>
              </a:ext>
            </a:extLst>
          </p:cNvPr>
          <p:cNvSpPr txBox="1"/>
          <p:nvPr/>
        </p:nvSpPr>
        <p:spPr>
          <a:xfrm flipH="1">
            <a:off x="-69766" y="211730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68AB2D8-5030-4255-98D0-8FD76A88600B}"/>
              </a:ext>
            </a:extLst>
          </p:cNvPr>
          <p:cNvCxnSpPr>
            <a:cxnSpLocks/>
          </p:cNvCxnSpPr>
          <p:nvPr/>
        </p:nvCxnSpPr>
        <p:spPr>
          <a:xfrm flipH="1">
            <a:off x="312696" y="2256267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31B2F1A-051A-4102-A3E9-A24CBF0486CF}"/>
              </a:ext>
            </a:extLst>
          </p:cNvPr>
          <p:cNvSpPr txBox="1"/>
          <p:nvPr/>
        </p:nvSpPr>
        <p:spPr>
          <a:xfrm flipH="1">
            <a:off x="-7371" y="129998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665FA92-F2F8-47F8-B774-23CEC45956EE}"/>
              </a:ext>
            </a:extLst>
          </p:cNvPr>
          <p:cNvCxnSpPr>
            <a:cxnSpLocks/>
          </p:cNvCxnSpPr>
          <p:nvPr/>
        </p:nvCxnSpPr>
        <p:spPr>
          <a:xfrm flipH="1">
            <a:off x="396814" y="1460510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56E56CC8-F1E1-4EA9-BE8C-5668D6AB56BB}"/>
              </a:ext>
            </a:extLst>
          </p:cNvPr>
          <p:cNvSpPr txBox="1"/>
          <p:nvPr/>
        </p:nvSpPr>
        <p:spPr>
          <a:xfrm flipH="1">
            <a:off x="5073915" y="151007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DD644AE-DF72-472F-849F-1DED54504D73}"/>
              </a:ext>
            </a:extLst>
          </p:cNvPr>
          <p:cNvCxnSpPr>
            <a:cxnSpLocks/>
          </p:cNvCxnSpPr>
          <p:nvPr/>
        </p:nvCxnSpPr>
        <p:spPr>
          <a:xfrm flipH="1">
            <a:off x="5591544" y="1566276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F12A98-5692-C5C4-4F5C-7D277355CB32}"/>
              </a:ext>
            </a:extLst>
          </p:cNvPr>
          <p:cNvSpPr txBox="1"/>
          <p:nvPr/>
        </p:nvSpPr>
        <p:spPr>
          <a:xfrm flipH="1">
            <a:off x="-19223" y="1533138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6871DF-5BA0-538B-4AF6-0A93577BCF08}"/>
              </a:ext>
            </a:extLst>
          </p:cNvPr>
          <p:cNvCxnSpPr>
            <a:cxnSpLocks/>
          </p:cNvCxnSpPr>
          <p:nvPr/>
        </p:nvCxnSpPr>
        <p:spPr>
          <a:xfrm flipH="1">
            <a:off x="384962" y="1693665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0E454F-7C4C-9490-4438-1E8280229EEF}"/>
              </a:ext>
            </a:extLst>
          </p:cNvPr>
          <p:cNvSpPr txBox="1"/>
          <p:nvPr/>
        </p:nvSpPr>
        <p:spPr>
          <a:xfrm flipH="1">
            <a:off x="89960" y="176541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337550-F145-E162-7C39-97A447AC518E}"/>
              </a:ext>
            </a:extLst>
          </p:cNvPr>
          <p:cNvCxnSpPr>
            <a:cxnSpLocks/>
          </p:cNvCxnSpPr>
          <p:nvPr/>
        </p:nvCxnSpPr>
        <p:spPr>
          <a:xfrm flipH="1">
            <a:off x="382185" y="192594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9" descr="A picture containing antenna&#10;&#10;Description automatically generated">
            <a:extLst>
              <a:ext uri="{FF2B5EF4-FFF2-40B4-BE49-F238E27FC236}">
                <a16:creationId xmlns:a16="http://schemas.microsoft.com/office/drawing/2014/main" id="{077CE0D5-6AB6-4934-2AE1-21F2A0BCB6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461" y="2027824"/>
            <a:ext cx="2784805" cy="899857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06DB844D-4EEE-5CEE-0C01-5148A01AFF85}"/>
              </a:ext>
            </a:extLst>
          </p:cNvPr>
          <p:cNvSpPr/>
          <p:nvPr/>
        </p:nvSpPr>
        <p:spPr>
          <a:xfrm>
            <a:off x="897731" y="2119367"/>
            <a:ext cx="1850378" cy="502970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3" name="Picture 62" descr="A picture containing jack&#10;&#10;Description automatically generated">
            <a:extLst>
              <a:ext uri="{FF2B5EF4-FFF2-40B4-BE49-F238E27FC236}">
                <a16:creationId xmlns:a16="http://schemas.microsoft.com/office/drawing/2014/main" id="{15021019-D7F6-6B48-F1F3-1B6DB5E92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589" y="2807279"/>
            <a:ext cx="2544117" cy="1401375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78126E52-3FEE-886E-B28E-DF56218EDB41}"/>
              </a:ext>
            </a:extLst>
          </p:cNvPr>
          <p:cNvSpPr/>
          <p:nvPr/>
        </p:nvSpPr>
        <p:spPr>
          <a:xfrm>
            <a:off x="1156996" y="3250499"/>
            <a:ext cx="1495306" cy="724061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E184AFF-A8E8-7171-198F-5A69CD02809D}"/>
              </a:ext>
            </a:extLst>
          </p:cNvPr>
          <p:cNvSpPr txBox="1"/>
          <p:nvPr/>
        </p:nvSpPr>
        <p:spPr>
          <a:xfrm flipH="1">
            <a:off x="2704912" y="2500639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AB0CAC2-5922-3A87-E523-77E155959282}"/>
              </a:ext>
            </a:extLst>
          </p:cNvPr>
          <p:cNvSpPr txBox="1"/>
          <p:nvPr/>
        </p:nvSpPr>
        <p:spPr>
          <a:xfrm flipH="1">
            <a:off x="407619" y="3312424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3DD2776-7556-5792-FCED-9E7C7EC388AA}"/>
              </a:ext>
            </a:extLst>
          </p:cNvPr>
          <p:cNvCxnSpPr>
            <a:cxnSpLocks/>
          </p:cNvCxnSpPr>
          <p:nvPr/>
        </p:nvCxnSpPr>
        <p:spPr>
          <a:xfrm flipH="1">
            <a:off x="699844" y="3472951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>
            <a:extLst>
              <a:ext uri="{FF2B5EF4-FFF2-40B4-BE49-F238E27FC236}">
                <a16:creationId xmlns:a16="http://schemas.microsoft.com/office/drawing/2014/main" id="{E670D087-57DC-0863-25BF-C6653E204F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403" y="4055896"/>
            <a:ext cx="2301632" cy="761398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AF5ABC42-A471-7A41-2AE1-78C221A5FA13}"/>
              </a:ext>
            </a:extLst>
          </p:cNvPr>
          <p:cNvSpPr txBox="1"/>
          <p:nvPr/>
        </p:nvSpPr>
        <p:spPr>
          <a:xfrm flipH="1">
            <a:off x="348774" y="4164891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6B6D88-9430-9A2A-DC45-7F7D38977159}"/>
              </a:ext>
            </a:extLst>
          </p:cNvPr>
          <p:cNvCxnSpPr>
            <a:cxnSpLocks/>
          </p:cNvCxnSpPr>
          <p:nvPr/>
        </p:nvCxnSpPr>
        <p:spPr>
          <a:xfrm flipH="1">
            <a:off x="640999" y="4325418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6884B5E0-1ED9-843A-449F-5902CAECFFEC}"/>
              </a:ext>
            </a:extLst>
          </p:cNvPr>
          <p:cNvSpPr txBox="1"/>
          <p:nvPr/>
        </p:nvSpPr>
        <p:spPr>
          <a:xfrm flipH="1">
            <a:off x="3032984" y="4325606"/>
            <a:ext cx="771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5B8A15-99DC-15F6-4FD0-7766CFC8AB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3093" y="912543"/>
            <a:ext cx="2931539" cy="1002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890D70-9562-08A2-C03C-452130D6E3E3}"/>
              </a:ext>
            </a:extLst>
          </p:cNvPr>
          <p:cNvSpPr txBox="1"/>
          <p:nvPr/>
        </p:nvSpPr>
        <p:spPr>
          <a:xfrm flipH="1">
            <a:off x="3286746" y="1196961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C3750B-757F-5B18-F6E7-E557FDBABC9D}"/>
              </a:ext>
            </a:extLst>
          </p:cNvPr>
          <p:cNvCxnSpPr>
            <a:cxnSpLocks/>
          </p:cNvCxnSpPr>
          <p:nvPr/>
        </p:nvCxnSpPr>
        <p:spPr>
          <a:xfrm flipH="1">
            <a:off x="3690931" y="1357488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43C3CC9-A577-9303-F290-8CA5B426EA0E}"/>
              </a:ext>
            </a:extLst>
          </p:cNvPr>
          <p:cNvSpPr txBox="1"/>
          <p:nvPr/>
        </p:nvSpPr>
        <p:spPr>
          <a:xfrm flipH="1">
            <a:off x="6389006" y="1360118"/>
            <a:ext cx="585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94861A4-C19B-420E-AC82-C18738559ACB}"/>
              </a:ext>
            </a:extLst>
          </p:cNvPr>
          <p:cNvSpPr/>
          <p:nvPr/>
        </p:nvSpPr>
        <p:spPr>
          <a:xfrm>
            <a:off x="4114549" y="1060633"/>
            <a:ext cx="1654969" cy="721847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ED183302-A78D-8453-6AE2-87B2188B789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6534" y="1914881"/>
            <a:ext cx="2745914" cy="78654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C91158D-17DE-4FBD-93CE-72F4D27AB04C}"/>
              </a:ext>
            </a:extLst>
          </p:cNvPr>
          <p:cNvSpPr txBox="1"/>
          <p:nvPr/>
        </p:nvSpPr>
        <p:spPr>
          <a:xfrm flipH="1">
            <a:off x="3384278" y="2041937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073E98E-0238-0552-BAC9-A0E6B55E8957}"/>
              </a:ext>
            </a:extLst>
          </p:cNvPr>
          <p:cNvCxnSpPr>
            <a:cxnSpLocks/>
          </p:cNvCxnSpPr>
          <p:nvPr/>
        </p:nvCxnSpPr>
        <p:spPr>
          <a:xfrm flipH="1">
            <a:off x="3766740" y="2180898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9C27C77-5203-E5E8-7D37-90BD4591E60A}"/>
              </a:ext>
            </a:extLst>
          </p:cNvPr>
          <p:cNvSpPr txBox="1"/>
          <p:nvPr/>
        </p:nvSpPr>
        <p:spPr>
          <a:xfrm flipH="1">
            <a:off x="3384278" y="231381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4306328-1D1C-289C-731B-3515B7DABA1B}"/>
              </a:ext>
            </a:extLst>
          </p:cNvPr>
          <p:cNvCxnSpPr>
            <a:cxnSpLocks/>
          </p:cNvCxnSpPr>
          <p:nvPr/>
        </p:nvCxnSpPr>
        <p:spPr>
          <a:xfrm flipH="1">
            <a:off x="3766740" y="2452774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4A54C067-673B-971F-01F8-4C3F99712FF6}"/>
              </a:ext>
            </a:extLst>
          </p:cNvPr>
          <p:cNvSpPr txBox="1"/>
          <p:nvPr/>
        </p:nvSpPr>
        <p:spPr>
          <a:xfrm flipH="1">
            <a:off x="6238362" y="2308792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pic>
        <p:nvPicPr>
          <p:cNvPr id="45" name="Picture 44" descr="A picture containing electronics, screenshot, projector&#10;&#10;Description automatically generated">
            <a:extLst>
              <a:ext uri="{FF2B5EF4-FFF2-40B4-BE49-F238E27FC236}">
                <a16:creationId xmlns:a16="http://schemas.microsoft.com/office/drawing/2014/main" id="{EEE72EAC-028C-E709-C091-95133E6CD58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5330" y="2829240"/>
            <a:ext cx="2297170" cy="1240701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54DEF08-71B9-446F-B8F3-0AB9982C2966}"/>
              </a:ext>
            </a:extLst>
          </p:cNvPr>
          <p:cNvSpPr/>
          <p:nvPr/>
        </p:nvSpPr>
        <p:spPr>
          <a:xfrm>
            <a:off x="4328222" y="2979195"/>
            <a:ext cx="1485497" cy="953630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6C91E91-1DBF-297C-9EC7-F69986D6A4B5}"/>
              </a:ext>
            </a:extLst>
          </p:cNvPr>
          <p:cNvSpPr txBox="1"/>
          <p:nvPr/>
        </p:nvSpPr>
        <p:spPr>
          <a:xfrm flipH="1">
            <a:off x="6166113" y="3369466"/>
            <a:ext cx="712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MYOG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26A4DC7-AFA1-B383-7EEB-6ACCE3686896}"/>
              </a:ext>
            </a:extLst>
          </p:cNvPr>
          <p:cNvSpPr txBox="1"/>
          <p:nvPr/>
        </p:nvSpPr>
        <p:spPr>
          <a:xfrm flipH="1">
            <a:off x="3507925" y="3089257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25045CD-22DB-C4DD-EE32-9365488BAE06}"/>
              </a:ext>
            </a:extLst>
          </p:cNvPr>
          <p:cNvCxnSpPr>
            <a:cxnSpLocks/>
          </p:cNvCxnSpPr>
          <p:nvPr/>
        </p:nvCxnSpPr>
        <p:spPr>
          <a:xfrm flipH="1">
            <a:off x="3800150" y="3249784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61" descr="Text&#10;&#10;Description automatically generated with low confidence">
            <a:extLst>
              <a:ext uri="{FF2B5EF4-FFF2-40B4-BE49-F238E27FC236}">
                <a16:creationId xmlns:a16="http://schemas.microsoft.com/office/drawing/2014/main" id="{8067B8EE-F747-BE15-5A3D-74400E3EF8D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3410" y="4083594"/>
            <a:ext cx="2301632" cy="1053145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AFD6EE3E-2B9C-C998-BB0F-0A443B460F9B}"/>
              </a:ext>
            </a:extLst>
          </p:cNvPr>
          <p:cNvSpPr txBox="1"/>
          <p:nvPr/>
        </p:nvSpPr>
        <p:spPr>
          <a:xfrm flipH="1">
            <a:off x="6202650" y="4678794"/>
            <a:ext cx="771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7039DF9-29F2-9CD7-8D00-8583CD3073CB}"/>
              </a:ext>
            </a:extLst>
          </p:cNvPr>
          <p:cNvSpPr txBox="1"/>
          <p:nvPr/>
        </p:nvSpPr>
        <p:spPr>
          <a:xfrm flipH="1">
            <a:off x="3725781" y="420972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613FB48B-E5B4-49D3-620F-15F81F8C4556}"/>
              </a:ext>
            </a:extLst>
          </p:cNvPr>
          <p:cNvCxnSpPr>
            <a:cxnSpLocks/>
          </p:cNvCxnSpPr>
          <p:nvPr/>
        </p:nvCxnSpPr>
        <p:spPr>
          <a:xfrm flipH="1">
            <a:off x="4018006" y="437024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E09F406F-6A84-6942-C735-9F4FD1FC42FE}"/>
              </a:ext>
            </a:extLst>
          </p:cNvPr>
          <p:cNvSpPr/>
          <p:nvPr/>
        </p:nvSpPr>
        <p:spPr>
          <a:xfrm>
            <a:off x="4284021" y="2027824"/>
            <a:ext cx="1485497" cy="673606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4F56E08-5BEF-A95D-2622-2EF4D0D76AF6}"/>
              </a:ext>
            </a:extLst>
          </p:cNvPr>
          <p:cNvSpPr/>
          <p:nvPr/>
        </p:nvSpPr>
        <p:spPr>
          <a:xfrm>
            <a:off x="4531296" y="4055896"/>
            <a:ext cx="1282423" cy="1053145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FDCCA76-4EF4-2D73-4092-8689F467741E}"/>
              </a:ext>
            </a:extLst>
          </p:cNvPr>
          <p:cNvSpPr/>
          <p:nvPr/>
        </p:nvSpPr>
        <p:spPr>
          <a:xfrm>
            <a:off x="1197663" y="4127302"/>
            <a:ext cx="1485497" cy="673606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2504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picture containing appliance&#10;&#10;Description automatically generated">
            <a:extLst>
              <a:ext uri="{FF2B5EF4-FFF2-40B4-BE49-F238E27FC236}">
                <a16:creationId xmlns:a16="http://schemas.microsoft.com/office/drawing/2014/main" id="{50D670BC-3CF9-6F50-4D9E-A3125753BF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7500" y="3368538"/>
            <a:ext cx="3828399" cy="1397924"/>
          </a:xfrm>
          <a:prstGeom prst="rect">
            <a:avLst/>
          </a:prstGeom>
        </p:spPr>
      </p:pic>
      <p:pic>
        <p:nvPicPr>
          <p:cNvPr id="15" name="Picture 14" descr="A picture containing antenna&#10;&#10;Description automatically generated">
            <a:extLst>
              <a:ext uri="{FF2B5EF4-FFF2-40B4-BE49-F238E27FC236}">
                <a16:creationId xmlns:a16="http://schemas.microsoft.com/office/drawing/2014/main" id="{1E81E437-E067-6E4B-4A8B-0190C5E366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0359" y="2233870"/>
            <a:ext cx="3681567" cy="11409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A33DC32-269E-14EE-AE15-94BD67445D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3859" y="893209"/>
            <a:ext cx="3622324" cy="13620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BC2D8E-6F3D-C141-AEFD-C0F9B044E0EA}"/>
              </a:ext>
            </a:extLst>
          </p:cNvPr>
          <p:cNvSpPr txBox="1"/>
          <p:nvPr/>
        </p:nvSpPr>
        <p:spPr>
          <a:xfrm>
            <a:off x="204939" y="62212"/>
            <a:ext cx="4610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Material to Fig 2a (original blots)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PARP1 and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PARylation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metabolically sensitive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 NR treatment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0BE9B-DAB7-FC46-8CFC-87D179AE4C8A}"/>
              </a:ext>
            </a:extLst>
          </p:cNvPr>
          <p:cNvSpPr txBox="1"/>
          <p:nvPr/>
        </p:nvSpPr>
        <p:spPr>
          <a:xfrm flipH="1">
            <a:off x="5333045" y="3960379"/>
            <a:ext cx="712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MYOD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E5F217-8DC9-4B30-B501-E1599CC5FA09}"/>
              </a:ext>
            </a:extLst>
          </p:cNvPr>
          <p:cNvSpPr txBox="1"/>
          <p:nvPr/>
        </p:nvSpPr>
        <p:spPr>
          <a:xfrm flipH="1">
            <a:off x="5401582" y="1445486"/>
            <a:ext cx="585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21EEB1-83E2-416E-8C98-F376ED92C661}"/>
              </a:ext>
            </a:extLst>
          </p:cNvPr>
          <p:cNvSpPr/>
          <p:nvPr/>
        </p:nvSpPr>
        <p:spPr>
          <a:xfrm>
            <a:off x="2184957" y="893209"/>
            <a:ext cx="1180544" cy="1008958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E9D31-5949-49FB-A0E7-6D2B0C405A29}"/>
              </a:ext>
            </a:extLst>
          </p:cNvPr>
          <p:cNvSpPr txBox="1"/>
          <p:nvPr/>
        </p:nvSpPr>
        <p:spPr>
          <a:xfrm flipH="1">
            <a:off x="1098473" y="236411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68AB2D8-5030-4255-98D0-8FD76A88600B}"/>
              </a:ext>
            </a:extLst>
          </p:cNvPr>
          <p:cNvCxnSpPr>
            <a:cxnSpLocks/>
          </p:cNvCxnSpPr>
          <p:nvPr/>
        </p:nvCxnSpPr>
        <p:spPr>
          <a:xfrm flipH="1">
            <a:off x="1480935" y="2503076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31B2F1A-051A-4102-A3E9-A24CBF0486CF}"/>
              </a:ext>
            </a:extLst>
          </p:cNvPr>
          <p:cNvSpPr txBox="1"/>
          <p:nvPr/>
        </p:nvSpPr>
        <p:spPr>
          <a:xfrm flipH="1">
            <a:off x="1456418" y="1316780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665FA92-F2F8-47F8-B774-23CEC45956EE}"/>
              </a:ext>
            </a:extLst>
          </p:cNvPr>
          <p:cNvCxnSpPr>
            <a:cxnSpLocks/>
          </p:cNvCxnSpPr>
          <p:nvPr/>
        </p:nvCxnSpPr>
        <p:spPr>
          <a:xfrm flipH="1">
            <a:off x="1860603" y="1477307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F12A98-5692-C5C4-4F5C-7D277355CB32}"/>
              </a:ext>
            </a:extLst>
          </p:cNvPr>
          <p:cNvSpPr txBox="1"/>
          <p:nvPr/>
        </p:nvSpPr>
        <p:spPr>
          <a:xfrm flipH="1">
            <a:off x="1444566" y="154993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6871DF-5BA0-538B-4AF6-0A93577BCF08}"/>
              </a:ext>
            </a:extLst>
          </p:cNvPr>
          <p:cNvCxnSpPr>
            <a:cxnSpLocks/>
          </p:cNvCxnSpPr>
          <p:nvPr/>
        </p:nvCxnSpPr>
        <p:spPr>
          <a:xfrm flipH="1">
            <a:off x="1848751" y="171046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0E454F-7C4C-9490-4438-1E8280229EEF}"/>
              </a:ext>
            </a:extLst>
          </p:cNvPr>
          <p:cNvSpPr txBox="1"/>
          <p:nvPr/>
        </p:nvSpPr>
        <p:spPr>
          <a:xfrm flipH="1">
            <a:off x="1553749" y="178221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337550-F145-E162-7C39-97A447AC518E}"/>
              </a:ext>
            </a:extLst>
          </p:cNvPr>
          <p:cNvCxnSpPr>
            <a:cxnSpLocks/>
          </p:cNvCxnSpPr>
          <p:nvPr/>
        </p:nvCxnSpPr>
        <p:spPr>
          <a:xfrm flipH="1">
            <a:off x="1845974" y="194273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06DB844D-4EEE-5CEE-0C01-5148A01AFF85}"/>
              </a:ext>
            </a:extLst>
          </p:cNvPr>
          <p:cNvSpPr/>
          <p:nvPr/>
        </p:nvSpPr>
        <p:spPr>
          <a:xfrm>
            <a:off x="1956641" y="2175016"/>
            <a:ext cx="1250109" cy="750454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E184AFF-A8E8-7171-198F-5A69CD02809D}"/>
              </a:ext>
            </a:extLst>
          </p:cNvPr>
          <p:cNvSpPr txBox="1"/>
          <p:nvPr/>
        </p:nvSpPr>
        <p:spPr>
          <a:xfrm flipH="1">
            <a:off x="5377065" y="2694682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AB0CAC2-5922-3A87-E523-77E155959282}"/>
              </a:ext>
            </a:extLst>
          </p:cNvPr>
          <p:cNvSpPr txBox="1"/>
          <p:nvPr/>
        </p:nvSpPr>
        <p:spPr>
          <a:xfrm flipH="1">
            <a:off x="1032468" y="423597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3DD2776-7556-5792-FCED-9E7C7EC388AA}"/>
              </a:ext>
            </a:extLst>
          </p:cNvPr>
          <p:cNvCxnSpPr>
            <a:cxnSpLocks/>
          </p:cNvCxnSpPr>
          <p:nvPr/>
        </p:nvCxnSpPr>
        <p:spPr>
          <a:xfrm flipH="1">
            <a:off x="1324693" y="439650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AF5ABC42-A471-7A41-2AE1-78C221A5FA13}"/>
              </a:ext>
            </a:extLst>
          </p:cNvPr>
          <p:cNvSpPr txBox="1"/>
          <p:nvPr/>
        </p:nvSpPr>
        <p:spPr>
          <a:xfrm flipH="1">
            <a:off x="1289136" y="494907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6B6D88-9430-9A2A-DC45-7F7D38977159}"/>
              </a:ext>
            </a:extLst>
          </p:cNvPr>
          <p:cNvCxnSpPr>
            <a:cxnSpLocks/>
          </p:cNvCxnSpPr>
          <p:nvPr/>
        </p:nvCxnSpPr>
        <p:spPr>
          <a:xfrm flipH="1">
            <a:off x="1581361" y="510960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6884B5E0-1ED9-843A-449F-5902CAECFFEC}"/>
              </a:ext>
            </a:extLst>
          </p:cNvPr>
          <p:cNvSpPr txBox="1"/>
          <p:nvPr/>
        </p:nvSpPr>
        <p:spPr>
          <a:xfrm flipH="1">
            <a:off x="5386183" y="5110237"/>
            <a:ext cx="771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FDCCA76-4EF4-2D73-4092-8689F467741E}"/>
              </a:ext>
            </a:extLst>
          </p:cNvPr>
          <p:cNvSpPr/>
          <p:nvPr/>
        </p:nvSpPr>
        <p:spPr>
          <a:xfrm>
            <a:off x="2015645" y="3341018"/>
            <a:ext cx="1191105" cy="813672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49FD06-A9CA-5321-9FB3-A19F8DE9F9FC}"/>
              </a:ext>
            </a:extLst>
          </p:cNvPr>
          <p:cNvSpPr txBox="1"/>
          <p:nvPr/>
        </p:nvSpPr>
        <p:spPr>
          <a:xfrm flipH="1">
            <a:off x="1098473" y="276083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714C7E-D1DC-853D-F8DE-E1E35E5C36E2}"/>
              </a:ext>
            </a:extLst>
          </p:cNvPr>
          <p:cNvCxnSpPr>
            <a:cxnSpLocks/>
          </p:cNvCxnSpPr>
          <p:nvPr/>
        </p:nvCxnSpPr>
        <p:spPr>
          <a:xfrm flipH="1">
            <a:off x="1480935" y="2899797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977DC71-4CB7-74CB-286A-1E1BD64CE931}"/>
              </a:ext>
            </a:extLst>
          </p:cNvPr>
          <p:cNvSpPr txBox="1"/>
          <p:nvPr/>
        </p:nvSpPr>
        <p:spPr>
          <a:xfrm flipH="1">
            <a:off x="1042620" y="353540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F0BEEE-7385-CDED-4983-6203D52A82C8}"/>
              </a:ext>
            </a:extLst>
          </p:cNvPr>
          <p:cNvCxnSpPr>
            <a:cxnSpLocks/>
          </p:cNvCxnSpPr>
          <p:nvPr/>
        </p:nvCxnSpPr>
        <p:spPr>
          <a:xfrm flipH="1">
            <a:off x="1334845" y="369593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D8FB3DFD-CE10-D2DF-A68E-F1A83C282C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5771" y="4766462"/>
            <a:ext cx="3578701" cy="964551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78126E52-3FEE-886E-B28E-DF56218EDB41}"/>
              </a:ext>
            </a:extLst>
          </p:cNvPr>
          <p:cNvSpPr/>
          <p:nvPr/>
        </p:nvSpPr>
        <p:spPr>
          <a:xfrm>
            <a:off x="2034695" y="4701955"/>
            <a:ext cx="1191105" cy="724061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2121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8FEE07D-7B66-4E4E-8DF5-4EBFC70C39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45" t="38283" r="28237" b="42087"/>
          <a:stretch/>
        </p:blipFill>
        <p:spPr>
          <a:xfrm>
            <a:off x="1768230" y="1005131"/>
            <a:ext cx="3818298" cy="1320608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95E2B663-0597-4F62-A47A-BCB76056B8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6102" y="4578262"/>
            <a:ext cx="3226402" cy="913964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21013F98-1CDC-4D96-BA71-FA9FE192BB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3475" y="2320612"/>
            <a:ext cx="3707501" cy="954195"/>
          </a:xfrm>
          <a:prstGeom prst="rect">
            <a:avLst/>
          </a:prstGeom>
        </p:spPr>
      </p:pic>
      <p:pic>
        <p:nvPicPr>
          <p:cNvPr id="3" name="Picture 2" descr="A picture containing electronics, screenshot, projector&#10;&#10;Description automatically generated">
            <a:extLst>
              <a:ext uri="{FF2B5EF4-FFF2-40B4-BE49-F238E27FC236}">
                <a16:creationId xmlns:a16="http://schemas.microsoft.com/office/drawing/2014/main" id="{605D5DE8-1C37-4AFD-B6FB-814E8545BD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2842" y="3170431"/>
            <a:ext cx="3660288" cy="14198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BC2D8E-6F3D-C141-AEFD-C0F9B044E0EA}"/>
              </a:ext>
            </a:extLst>
          </p:cNvPr>
          <p:cNvSpPr txBox="1"/>
          <p:nvPr/>
        </p:nvSpPr>
        <p:spPr>
          <a:xfrm>
            <a:off x="204939" y="62212"/>
            <a:ext cx="4610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Material to Fig 2b (original blots)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PARP1 and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PARylation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metabolically sensitive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 FK866 treatment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0BE9B-DAB7-FC46-8CFC-87D179AE4C8A}"/>
              </a:ext>
            </a:extLst>
          </p:cNvPr>
          <p:cNvSpPr txBox="1"/>
          <p:nvPr/>
        </p:nvSpPr>
        <p:spPr>
          <a:xfrm flipH="1">
            <a:off x="5333045" y="3960379"/>
            <a:ext cx="712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TNNT1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E5F217-8DC9-4B30-B501-E1599CC5FA09}"/>
              </a:ext>
            </a:extLst>
          </p:cNvPr>
          <p:cNvSpPr txBox="1"/>
          <p:nvPr/>
        </p:nvSpPr>
        <p:spPr>
          <a:xfrm flipH="1">
            <a:off x="5413550" y="1588085"/>
            <a:ext cx="585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21EEB1-83E2-416E-8C98-F376ED92C661}"/>
              </a:ext>
            </a:extLst>
          </p:cNvPr>
          <p:cNvSpPr/>
          <p:nvPr/>
        </p:nvSpPr>
        <p:spPr>
          <a:xfrm>
            <a:off x="2184957" y="1203181"/>
            <a:ext cx="1040843" cy="900859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E9D31-5949-49FB-A0E7-6D2B0C405A29}"/>
              </a:ext>
            </a:extLst>
          </p:cNvPr>
          <p:cNvSpPr txBox="1"/>
          <p:nvPr/>
        </p:nvSpPr>
        <p:spPr>
          <a:xfrm flipH="1">
            <a:off x="1392524" y="237111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68AB2D8-5030-4255-98D0-8FD76A88600B}"/>
              </a:ext>
            </a:extLst>
          </p:cNvPr>
          <p:cNvCxnSpPr>
            <a:cxnSpLocks/>
          </p:cNvCxnSpPr>
          <p:nvPr/>
        </p:nvCxnSpPr>
        <p:spPr>
          <a:xfrm flipH="1">
            <a:off x="1774986" y="2510074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31B2F1A-051A-4102-A3E9-A24CBF0486CF}"/>
              </a:ext>
            </a:extLst>
          </p:cNvPr>
          <p:cNvSpPr txBox="1"/>
          <p:nvPr/>
        </p:nvSpPr>
        <p:spPr>
          <a:xfrm flipH="1">
            <a:off x="1329291" y="144958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665FA92-F2F8-47F8-B774-23CEC45956EE}"/>
              </a:ext>
            </a:extLst>
          </p:cNvPr>
          <p:cNvCxnSpPr>
            <a:cxnSpLocks/>
          </p:cNvCxnSpPr>
          <p:nvPr/>
        </p:nvCxnSpPr>
        <p:spPr>
          <a:xfrm flipH="1">
            <a:off x="1733476" y="161011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F12A98-5692-C5C4-4F5C-7D277355CB32}"/>
              </a:ext>
            </a:extLst>
          </p:cNvPr>
          <p:cNvSpPr txBox="1"/>
          <p:nvPr/>
        </p:nvSpPr>
        <p:spPr>
          <a:xfrm flipH="1">
            <a:off x="1334845" y="1639528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6871DF-5BA0-538B-4AF6-0A93577BCF08}"/>
              </a:ext>
            </a:extLst>
          </p:cNvPr>
          <p:cNvCxnSpPr>
            <a:cxnSpLocks/>
          </p:cNvCxnSpPr>
          <p:nvPr/>
        </p:nvCxnSpPr>
        <p:spPr>
          <a:xfrm flipH="1">
            <a:off x="1739030" y="1800055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0E454F-7C4C-9490-4438-1E8280229EEF}"/>
              </a:ext>
            </a:extLst>
          </p:cNvPr>
          <p:cNvSpPr txBox="1"/>
          <p:nvPr/>
        </p:nvSpPr>
        <p:spPr>
          <a:xfrm flipH="1">
            <a:off x="1444028" y="182704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337550-F145-E162-7C39-97A447AC518E}"/>
              </a:ext>
            </a:extLst>
          </p:cNvPr>
          <p:cNvCxnSpPr>
            <a:cxnSpLocks/>
          </p:cNvCxnSpPr>
          <p:nvPr/>
        </p:nvCxnSpPr>
        <p:spPr>
          <a:xfrm flipH="1">
            <a:off x="1736253" y="198756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06DB844D-4EEE-5CEE-0C01-5148A01AFF85}"/>
              </a:ext>
            </a:extLst>
          </p:cNvPr>
          <p:cNvSpPr/>
          <p:nvPr/>
        </p:nvSpPr>
        <p:spPr>
          <a:xfrm>
            <a:off x="2162740" y="2471108"/>
            <a:ext cx="1044010" cy="534178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E184AFF-A8E8-7171-198F-5A69CD02809D}"/>
              </a:ext>
            </a:extLst>
          </p:cNvPr>
          <p:cNvSpPr txBox="1"/>
          <p:nvPr/>
        </p:nvSpPr>
        <p:spPr>
          <a:xfrm flipH="1">
            <a:off x="5377065" y="2694682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AB0CAC2-5922-3A87-E523-77E155959282}"/>
              </a:ext>
            </a:extLst>
          </p:cNvPr>
          <p:cNvSpPr txBox="1"/>
          <p:nvPr/>
        </p:nvSpPr>
        <p:spPr>
          <a:xfrm flipH="1">
            <a:off x="1032468" y="423597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3DD2776-7556-5792-FCED-9E7C7EC388AA}"/>
              </a:ext>
            </a:extLst>
          </p:cNvPr>
          <p:cNvCxnSpPr>
            <a:cxnSpLocks/>
          </p:cNvCxnSpPr>
          <p:nvPr/>
        </p:nvCxnSpPr>
        <p:spPr>
          <a:xfrm flipH="1">
            <a:off x="1324693" y="439650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AF5ABC42-A471-7A41-2AE1-78C221A5FA13}"/>
              </a:ext>
            </a:extLst>
          </p:cNvPr>
          <p:cNvSpPr txBox="1"/>
          <p:nvPr/>
        </p:nvSpPr>
        <p:spPr>
          <a:xfrm flipH="1">
            <a:off x="1289136" y="494907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6B6D88-9430-9A2A-DC45-7F7D38977159}"/>
              </a:ext>
            </a:extLst>
          </p:cNvPr>
          <p:cNvCxnSpPr>
            <a:cxnSpLocks/>
          </p:cNvCxnSpPr>
          <p:nvPr/>
        </p:nvCxnSpPr>
        <p:spPr>
          <a:xfrm flipH="1">
            <a:off x="1581361" y="510960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6884B5E0-1ED9-843A-449F-5902CAECFFEC}"/>
              </a:ext>
            </a:extLst>
          </p:cNvPr>
          <p:cNvSpPr txBox="1"/>
          <p:nvPr/>
        </p:nvSpPr>
        <p:spPr>
          <a:xfrm flipH="1">
            <a:off x="5386183" y="5110237"/>
            <a:ext cx="771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FDCCA76-4EF4-2D73-4092-8689F467741E}"/>
              </a:ext>
            </a:extLst>
          </p:cNvPr>
          <p:cNvSpPr/>
          <p:nvPr/>
        </p:nvSpPr>
        <p:spPr>
          <a:xfrm>
            <a:off x="2162740" y="3438304"/>
            <a:ext cx="1063060" cy="781170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49FD06-A9CA-5321-9FB3-A19F8DE9F9FC}"/>
              </a:ext>
            </a:extLst>
          </p:cNvPr>
          <p:cNvSpPr txBox="1"/>
          <p:nvPr/>
        </p:nvSpPr>
        <p:spPr>
          <a:xfrm flipH="1">
            <a:off x="1417024" y="2754971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714C7E-D1DC-853D-F8DE-E1E35E5C36E2}"/>
              </a:ext>
            </a:extLst>
          </p:cNvPr>
          <p:cNvCxnSpPr>
            <a:cxnSpLocks/>
          </p:cNvCxnSpPr>
          <p:nvPr/>
        </p:nvCxnSpPr>
        <p:spPr>
          <a:xfrm flipH="1">
            <a:off x="1799486" y="289393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977DC71-4CB7-74CB-286A-1E1BD64CE931}"/>
              </a:ext>
            </a:extLst>
          </p:cNvPr>
          <p:cNvSpPr txBox="1"/>
          <p:nvPr/>
        </p:nvSpPr>
        <p:spPr>
          <a:xfrm flipH="1">
            <a:off x="1042620" y="353540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F0BEEE-7385-CDED-4983-6203D52A82C8}"/>
              </a:ext>
            </a:extLst>
          </p:cNvPr>
          <p:cNvCxnSpPr>
            <a:cxnSpLocks/>
          </p:cNvCxnSpPr>
          <p:nvPr/>
        </p:nvCxnSpPr>
        <p:spPr>
          <a:xfrm flipH="1">
            <a:off x="1334845" y="369593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8126E52-3FEE-886E-B28E-DF56218EDB41}"/>
              </a:ext>
            </a:extLst>
          </p:cNvPr>
          <p:cNvSpPr/>
          <p:nvPr/>
        </p:nvSpPr>
        <p:spPr>
          <a:xfrm>
            <a:off x="2133731" y="4701955"/>
            <a:ext cx="876169" cy="724061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75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AFA4288-1740-8C99-3BCB-19F28090D7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4064" y="2241674"/>
            <a:ext cx="2670918" cy="1038323"/>
          </a:xfrm>
          <a:prstGeom prst="rect">
            <a:avLst/>
          </a:prstGeom>
        </p:spPr>
      </p:pic>
      <p:pic>
        <p:nvPicPr>
          <p:cNvPr id="3" name="Picture 2" descr="A picture containing appliance&#10;&#10;Description automatically generated">
            <a:extLst>
              <a:ext uri="{FF2B5EF4-FFF2-40B4-BE49-F238E27FC236}">
                <a16:creationId xmlns:a16="http://schemas.microsoft.com/office/drawing/2014/main" id="{CCE2E68F-0DFA-1AD9-C37E-E77A192DD8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3917" y="994657"/>
            <a:ext cx="3263168" cy="13875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BC2D8E-6F3D-C141-AEFD-C0F9B044E0EA}"/>
              </a:ext>
            </a:extLst>
          </p:cNvPr>
          <p:cNvSpPr txBox="1"/>
          <p:nvPr/>
        </p:nvSpPr>
        <p:spPr>
          <a:xfrm>
            <a:off x="204939" y="62212"/>
            <a:ext cx="4610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Material to Fig 2c (original blots)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PARP1 and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PARylation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metabolically sensitive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 Glucose deprivation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0BE9B-DAB7-FC46-8CFC-87D179AE4C8A}"/>
              </a:ext>
            </a:extLst>
          </p:cNvPr>
          <p:cNvSpPr txBox="1"/>
          <p:nvPr/>
        </p:nvSpPr>
        <p:spPr>
          <a:xfrm flipH="1">
            <a:off x="4391675" y="4602985"/>
            <a:ext cx="712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HKII ^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E5F217-8DC9-4B30-B501-E1599CC5FA09}"/>
              </a:ext>
            </a:extLst>
          </p:cNvPr>
          <p:cNvSpPr txBox="1"/>
          <p:nvPr/>
        </p:nvSpPr>
        <p:spPr>
          <a:xfrm flipH="1">
            <a:off x="4748010" y="1549934"/>
            <a:ext cx="585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21EEB1-83E2-416E-8C98-F376ED92C661}"/>
              </a:ext>
            </a:extLst>
          </p:cNvPr>
          <p:cNvSpPr/>
          <p:nvPr/>
        </p:nvSpPr>
        <p:spPr>
          <a:xfrm>
            <a:off x="3131107" y="1047750"/>
            <a:ext cx="596343" cy="1200902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E9D31-5949-49FB-A0E7-6D2B0C405A29}"/>
              </a:ext>
            </a:extLst>
          </p:cNvPr>
          <p:cNvSpPr txBox="1"/>
          <p:nvPr/>
        </p:nvSpPr>
        <p:spPr>
          <a:xfrm flipH="1">
            <a:off x="1619665" y="2387880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68AB2D8-5030-4255-98D0-8FD76A88600B}"/>
              </a:ext>
            </a:extLst>
          </p:cNvPr>
          <p:cNvCxnSpPr>
            <a:cxnSpLocks/>
          </p:cNvCxnSpPr>
          <p:nvPr/>
        </p:nvCxnSpPr>
        <p:spPr>
          <a:xfrm flipH="1">
            <a:off x="2002127" y="2526841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31B2F1A-051A-4102-A3E9-A24CBF0486CF}"/>
              </a:ext>
            </a:extLst>
          </p:cNvPr>
          <p:cNvSpPr txBox="1"/>
          <p:nvPr/>
        </p:nvSpPr>
        <p:spPr>
          <a:xfrm flipH="1">
            <a:off x="1519918" y="1316780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665FA92-F2F8-47F8-B774-23CEC45956EE}"/>
              </a:ext>
            </a:extLst>
          </p:cNvPr>
          <p:cNvCxnSpPr>
            <a:cxnSpLocks/>
          </p:cNvCxnSpPr>
          <p:nvPr/>
        </p:nvCxnSpPr>
        <p:spPr>
          <a:xfrm flipH="1">
            <a:off x="1924103" y="1477307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F12A98-5692-C5C4-4F5C-7D277355CB32}"/>
              </a:ext>
            </a:extLst>
          </p:cNvPr>
          <p:cNvSpPr txBox="1"/>
          <p:nvPr/>
        </p:nvSpPr>
        <p:spPr>
          <a:xfrm flipH="1">
            <a:off x="1508066" y="154993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6871DF-5BA0-538B-4AF6-0A93577BCF08}"/>
              </a:ext>
            </a:extLst>
          </p:cNvPr>
          <p:cNvCxnSpPr>
            <a:cxnSpLocks/>
          </p:cNvCxnSpPr>
          <p:nvPr/>
        </p:nvCxnSpPr>
        <p:spPr>
          <a:xfrm flipH="1">
            <a:off x="1912251" y="171046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0E454F-7C4C-9490-4438-1E8280229EEF}"/>
              </a:ext>
            </a:extLst>
          </p:cNvPr>
          <p:cNvSpPr txBox="1"/>
          <p:nvPr/>
        </p:nvSpPr>
        <p:spPr>
          <a:xfrm flipH="1">
            <a:off x="1617249" y="178221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337550-F145-E162-7C39-97A447AC518E}"/>
              </a:ext>
            </a:extLst>
          </p:cNvPr>
          <p:cNvCxnSpPr>
            <a:cxnSpLocks/>
          </p:cNvCxnSpPr>
          <p:nvPr/>
        </p:nvCxnSpPr>
        <p:spPr>
          <a:xfrm flipH="1">
            <a:off x="1909474" y="194273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06DB844D-4EEE-5CEE-0C01-5148A01AFF85}"/>
              </a:ext>
            </a:extLst>
          </p:cNvPr>
          <p:cNvSpPr/>
          <p:nvPr/>
        </p:nvSpPr>
        <p:spPr>
          <a:xfrm>
            <a:off x="3225801" y="2387880"/>
            <a:ext cx="590550" cy="780769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E184AFF-A8E8-7171-198F-5A69CD02809D}"/>
              </a:ext>
            </a:extLst>
          </p:cNvPr>
          <p:cNvSpPr txBox="1"/>
          <p:nvPr/>
        </p:nvSpPr>
        <p:spPr>
          <a:xfrm flipH="1">
            <a:off x="4767465" y="2643025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F5ABC42-A471-7A41-2AE1-78C221A5FA13}"/>
              </a:ext>
            </a:extLst>
          </p:cNvPr>
          <p:cNvSpPr txBox="1"/>
          <p:nvPr/>
        </p:nvSpPr>
        <p:spPr>
          <a:xfrm flipH="1">
            <a:off x="1650659" y="4650508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6B6D88-9430-9A2A-DC45-7F7D38977159}"/>
              </a:ext>
            </a:extLst>
          </p:cNvPr>
          <p:cNvCxnSpPr>
            <a:cxnSpLocks/>
          </p:cNvCxnSpPr>
          <p:nvPr/>
        </p:nvCxnSpPr>
        <p:spPr>
          <a:xfrm flipH="1">
            <a:off x="2021715" y="4807111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6884B5E0-1ED9-843A-449F-5902CAECFFEC}"/>
              </a:ext>
            </a:extLst>
          </p:cNvPr>
          <p:cNvSpPr txBox="1"/>
          <p:nvPr/>
        </p:nvSpPr>
        <p:spPr>
          <a:xfrm flipH="1">
            <a:off x="4683253" y="3623005"/>
            <a:ext cx="771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49FD06-A9CA-5321-9FB3-A19F8DE9F9FC}"/>
              </a:ext>
            </a:extLst>
          </p:cNvPr>
          <p:cNvSpPr txBox="1"/>
          <p:nvPr/>
        </p:nvSpPr>
        <p:spPr>
          <a:xfrm flipH="1">
            <a:off x="1614101" y="270229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714C7E-D1DC-853D-F8DE-E1E35E5C36E2}"/>
              </a:ext>
            </a:extLst>
          </p:cNvPr>
          <p:cNvCxnSpPr>
            <a:cxnSpLocks/>
          </p:cNvCxnSpPr>
          <p:nvPr/>
        </p:nvCxnSpPr>
        <p:spPr>
          <a:xfrm flipH="1">
            <a:off x="1996563" y="2841257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977DC71-4CB7-74CB-286A-1E1BD64CE931}"/>
              </a:ext>
            </a:extLst>
          </p:cNvPr>
          <p:cNvSpPr txBox="1"/>
          <p:nvPr/>
        </p:nvSpPr>
        <p:spPr>
          <a:xfrm flipH="1">
            <a:off x="1478934" y="348450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F0BEEE-7385-CDED-4983-6203D52A82C8}"/>
              </a:ext>
            </a:extLst>
          </p:cNvPr>
          <p:cNvCxnSpPr>
            <a:cxnSpLocks/>
          </p:cNvCxnSpPr>
          <p:nvPr/>
        </p:nvCxnSpPr>
        <p:spPr>
          <a:xfrm flipH="1">
            <a:off x="1771159" y="364503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F9E99543-16F7-7440-5845-56B93AB317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067" y="4249224"/>
            <a:ext cx="1872283" cy="906406"/>
          </a:xfrm>
          <a:prstGeom prst="rect">
            <a:avLst/>
          </a:prstGeom>
        </p:spPr>
      </p:pic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A145DA3A-5569-B4DD-2D4F-E1C4326745E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5147" y="3276103"/>
            <a:ext cx="2788752" cy="97312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991FD0A-E31A-0CC1-10A9-E99858E71CC4}"/>
              </a:ext>
            </a:extLst>
          </p:cNvPr>
          <p:cNvSpPr/>
          <p:nvPr/>
        </p:nvSpPr>
        <p:spPr>
          <a:xfrm>
            <a:off x="3225801" y="3285666"/>
            <a:ext cx="517629" cy="884591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8126E52-3FEE-886E-B28E-DF56218EDB41}"/>
              </a:ext>
            </a:extLst>
          </p:cNvPr>
          <p:cNvSpPr/>
          <p:nvPr/>
        </p:nvSpPr>
        <p:spPr>
          <a:xfrm>
            <a:off x="3232153" y="4367232"/>
            <a:ext cx="511278" cy="713634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C981BB-7C54-A7E3-CDAA-102C1B2F2752}"/>
              </a:ext>
            </a:extLst>
          </p:cNvPr>
          <p:cNvSpPr txBox="1"/>
          <p:nvPr/>
        </p:nvSpPr>
        <p:spPr>
          <a:xfrm>
            <a:off x="2094165" y="5218451"/>
            <a:ext cx="2902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/>
              <a:t>^ HKII was only blotted on day 0 , day 1 and day 3 glucose deprived lysates. This is </a:t>
            </a:r>
            <a:r>
              <a:rPr lang="en-GB" sz="1000" dirty="0"/>
              <a:t>because cell death was observed on glucose deprived lysates by day 6 of myogenesis and was hence omitted from HKII blotting.</a:t>
            </a:r>
            <a:endParaRPr lang="en-AU" sz="1000" dirty="0"/>
          </a:p>
        </p:txBody>
      </p:sp>
    </p:spTree>
    <p:extLst>
      <p:ext uri="{BB962C8B-B14F-4D97-AF65-F5344CB8AC3E}">
        <p14:creationId xmlns:p14="http://schemas.microsoft.com/office/powerpoint/2010/main" val="471886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91748EBF-1EF0-4900-A390-16E018FE30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56" t="41053" r="28227" b="32257"/>
          <a:stretch/>
        </p:blipFill>
        <p:spPr>
          <a:xfrm>
            <a:off x="2230044" y="3093016"/>
            <a:ext cx="2804425" cy="1295957"/>
          </a:xfrm>
          <a:prstGeom prst="rect">
            <a:avLst/>
          </a:prstGeom>
        </p:spPr>
      </p:pic>
      <p:pic>
        <p:nvPicPr>
          <p:cNvPr id="25" name="Picture 24" descr="Text&#10;&#10;Description automatically generated with medium confidence">
            <a:extLst>
              <a:ext uri="{FF2B5EF4-FFF2-40B4-BE49-F238E27FC236}">
                <a16:creationId xmlns:a16="http://schemas.microsoft.com/office/drawing/2014/main" id="{C86F5929-76F0-A872-5CB9-C9D5D32C46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0273" y="4305770"/>
            <a:ext cx="2804425" cy="1056197"/>
          </a:xfrm>
          <a:prstGeom prst="rect">
            <a:avLst/>
          </a:prstGeom>
        </p:spPr>
      </p:pic>
      <p:pic>
        <p:nvPicPr>
          <p:cNvPr id="10" name="Picture 9" descr="Text&#10;&#10;Description automatically generated with low confidence">
            <a:extLst>
              <a:ext uri="{FF2B5EF4-FFF2-40B4-BE49-F238E27FC236}">
                <a16:creationId xmlns:a16="http://schemas.microsoft.com/office/drawing/2014/main" id="{65057DD3-2560-1744-D919-8F82B80FFC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6586" y="2298446"/>
            <a:ext cx="3281749" cy="10561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AD4709-F497-3DC8-DCF4-6723018D89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7460" y="983173"/>
            <a:ext cx="3149594" cy="14912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BC2D8E-6F3D-C141-AEFD-C0F9B044E0EA}"/>
              </a:ext>
            </a:extLst>
          </p:cNvPr>
          <p:cNvSpPr txBox="1"/>
          <p:nvPr/>
        </p:nvSpPr>
        <p:spPr>
          <a:xfrm>
            <a:off x="204939" y="62212"/>
            <a:ext cx="4610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Material to Fig 2d (original blots)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PARP1 and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PARylation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metabolically sensitive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 Dexamethasone treatment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E5F217-8DC9-4B30-B501-E1599CC5FA09}"/>
              </a:ext>
            </a:extLst>
          </p:cNvPr>
          <p:cNvSpPr txBox="1"/>
          <p:nvPr/>
        </p:nvSpPr>
        <p:spPr>
          <a:xfrm flipH="1">
            <a:off x="5207054" y="1549934"/>
            <a:ext cx="585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21EEB1-83E2-416E-8C98-F376ED92C661}"/>
              </a:ext>
            </a:extLst>
          </p:cNvPr>
          <p:cNvSpPr/>
          <p:nvPr/>
        </p:nvSpPr>
        <p:spPr>
          <a:xfrm>
            <a:off x="2494895" y="1087982"/>
            <a:ext cx="845205" cy="1200902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E9D31-5949-49FB-A0E7-6D2B0C405A29}"/>
              </a:ext>
            </a:extLst>
          </p:cNvPr>
          <p:cNvSpPr txBox="1"/>
          <p:nvPr/>
        </p:nvSpPr>
        <p:spPr>
          <a:xfrm flipH="1">
            <a:off x="1628977" y="2438144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68AB2D8-5030-4255-98D0-8FD76A88600B}"/>
              </a:ext>
            </a:extLst>
          </p:cNvPr>
          <p:cNvCxnSpPr>
            <a:cxnSpLocks/>
          </p:cNvCxnSpPr>
          <p:nvPr/>
        </p:nvCxnSpPr>
        <p:spPr>
          <a:xfrm flipH="1">
            <a:off x="2011439" y="2577105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31B2F1A-051A-4102-A3E9-A24CBF0486CF}"/>
              </a:ext>
            </a:extLst>
          </p:cNvPr>
          <p:cNvSpPr txBox="1"/>
          <p:nvPr/>
        </p:nvSpPr>
        <p:spPr>
          <a:xfrm flipH="1">
            <a:off x="1519918" y="1507280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665FA92-F2F8-47F8-B774-23CEC45956EE}"/>
              </a:ext>
            </a:extLst>
          </p:cNvPr>
          <p:cNvCxnSpPr>
            <a:cxnSpLocks/>
          </p:cNvCxnSpPr>
          <p:nvPr/>
        </p:nvCxnSpPr>
        <p:spPr>
          <a:xfrm flipH="1">
            <a:off x="1924103" y="1667807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F12A98-5692-C5C4-4F5C-7D277355CB32}"/>
              </a:ext>
            </a:extLst>
          </p:cNvPr>
          <p:cNvSpPr txBox="1"/>
          <p:nvPr/>
        </p:nvSpPr>
        <p:spPr>
          <a:xfrm flipH="1">
            <a:off x="1508066" y="174043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6871DF-5BA0-538B-4AF6-0A93577BCF08}"/>
              </a:ext>
            </a:extLst>
          </p:cNvPr>
          <p:cNvCxnSpPr>
            <a:cxnSpLocks/>
          </p:cNvCxnSpPr>
          <p:nvPr/>
        </p:nvCxnSpPr>
        <p:spPr>
          <a:xfrm flipH="1">
            <a:off x="1912251" y="190096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0E454F-7C4C-9490-4438-1E8280229EEF}"/>
              </a:ext>
            </a:extLst>
          </p:cNvPr>
          <p:cNvSpPr txBox="1"/>
          <p:nvPr/>
        </p:nvSpPr>
        <p:spPr>
          <a:xfrm flipH="1">
            <a:off x="1617249" y="197271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337550-F145-E162-7C39-97A447AC518E}"/>
              </a:ext>
            </a:extLst>
          </p:cNvPr>
          <p:cNvCxnSpPr>
            <a:cxnSpLocks/>
          </p:cNvCxnSpPr>
          <p:nvPr/>
        </p:nvCxnSpPr>
        <p:spPr>
          <a:xfrm flipH="1">
            <a:off x="1909474" y="213323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06DB844D-4EEE-5CEE-0C01-5148A01AFF85}"/>
              </a:ext>
            </a:extLst>
          </p:cNvPr>
          <p:cNvSpPr/>
          <p:nvPr/>
        </p:nvSpPr>
        <p:spPr>
          <a:xfrm>
            <a:off x="2474214" y="2404794"/>
            <a:ext cx="910335" cy="780769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E184AFF-A8E8-7171-198F-5A69CD02809D}"/>
              </a:ext>
            </a:extLst>
          </p:cNvPr>
          <p:cNvSpPr txBox="1"/>
          <p:nvPr/>
        </p:nvSpPr>
        <p:spPr>
          <a:xfrm flipH="1">
            <a:off x="4957035" y="2656678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F5ABC42-A471-7A41-2AE1-78C221A5FA13}"/>
              </a:ext>
            </a:extLst>
          </p:cNvPr>
          <p:cNvSpPr txBox="1"/>
          <p:nvPr/>
        </p:nvSpPr>
        <p:spPr>
          <a:xfrm flipH="1">
            <a:off x="1766880" y="453141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6B6D88-9430-9A2A-DC45-7F7D38977159}"/>
              </a:ext>
            </a:extLst>
          </p:cNvPr>
          <p:cNvCxnSpPr>
            <a:cxnSpLocks/>
          </p:cNvCxnSpPr>
          <p:nvPr/>
        </p:nvCxnSpPr>
        <p:spPr>
          <a:xfrm flipH="1">
            <a:off x="2047699" y="467210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6884B5E0-1ED9-843A-449F-5902CAECFFEC}"/>
              </a:ext>
            </a:extLst>
          </p:cNvPr>
          <p:cNvSpPr txBox="1"/>
          <p:nvPr/>
        </p:nvSpPr>
        <p:spPr>
          <a:xfrm flipH="1">
            <a:off x="5034469" y="3639171"/>
            <a:ext cx="1108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Myogenin</a:t>
            </a:r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49FD06-A9CA-5321-9FB3-A19F8DE9F9FC}"/>
              </a:ext>
            </a:extLst>
          </p:cNvPr>
          <p:cNvSpPr txBox="1"/>
          <p:nvPr/>
        </p:nvSpPr>
        <p:spPr>
          <a:xfrm flipH="1">
            <a:off x="1617249" y="283095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714C7E-D1DC-853D-F8DE-E1E35E5C36E2}"/>
              </a:ext>
            </a:extLst>
          </p:cNvPr>
          <p:cNvCxnSpPr>
            <a:cxnSpLocks/>
          </p:cNvCxnSpPr>
          <p:nvPr/>
        </p:nvCxnSpPr>
        <p:spPr>
          <a:xfrm flipH="1">
            <a:off x="1999711" y="2969914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977DC71-4CB7-74CB-286A-1E1BD64CE931}"/>
              </a:ext>
            </a:extLst>
          </p:cNvPr>
          <p:cNvSpPr txBox="1"/>
          <p:nvPr/>
        </p:nvSpPr>
        <p:spPr>
          <a:xfrm flipH="1">
            <a:off x="1752624" y="346399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F0BEEE-7385-CDED-4983-6203D52A82C8}"/>
              </a:ext>
            </a:extLst>
          </p:cNvPr>
          <p:cNvCxnSpPr>
            <a:cxnSpLocks/>
          </p:cNvCxnSpPr>
          <p:nvPr/>
        </p:nvCxnSpPr>
        <p:spPr>
          <a:xfrm flipH="1">
            <a:off x="2044849" y="362452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8991FD0A-E31A-0CC1-10A9-E99858E71CC4}"/>
              </a:ext>
            </a:extLst>
          </p:cNvPr>
          <p:cNvSpPr/>
          <p:nvPr/>
        </p:nvSpPr>
        <p:spPr>
          <a:xfrm>
            <a:off x="2632936" y="3403378"/>
            <a:ext cx="796063" cy="674687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8126E52-3FEE-886E-B28E-DF56218EDB41}"/>
              </a:ext>
            </a:extLst>
          </p:cNvPr>
          <p:cNvSpPr/>
          <p:nvPr/>
        </p:nvSpPr>
        <p:spPr>
          <a:xfrm>
            <a:off x="2501244" y="4384460"/>
            <a:ext cx="845205" cy="713634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7B4638-180B-CA5A-9833-019BDFE30479}"/>
              </a:ext>
            </a:extLst>
          </p:cNvPr>
          <p:cNvSpPr txBox="1"/>
          <p:nvPr/>
        </p:nvSpPr>
        <p:spPr>
          <a:xfrm flipH="1">
            <a:off x="4922192" y="4695368"/>
            <a:ext cx="1108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60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icture containing text&#10;&#10;Description automatically generated">
            <a:extLst>
              <a:ext uri="{FF2B5EF4-FFF2-40B4-BE49-F238E27FC236}">
                <a16:creationId xmlns:a16="http://schemas.microsoft.com/office/drawing/2014/main" id="{C4548358-8089-F402-CF49-C0CF7F227C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4103" y="4187808"/>
            <a:ext cx="3197535" cy="11405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2DA9F8-8F05-95AD-91CC-F66C5A375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4103" y="3055036"/>
            <a:ext cx="3197534" cy="1316704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0645176B-96E9-F6A2-4134-A06047EEAD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807" y="2316918"/>
            <a:ext cx="3197534" cy="8845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B36238F-0EFC-F166-629C-8DD13CDD36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4103" y="1054249"/>
            <a:ext cx="3104310" cy="13723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BC2D8E-6F3D-C141-AEFD-C0F9B044E0EA}"/>
              </a:ext>
            </a:extLst>
          </p:cNvPr>
          <p:cNvSpPr txBox="1"/>
          <p:nvPr/>
        </p:nvSpPr>
        <p:spPr>
          <a:xfrm>
            <a:off x="204939" y="62212"/>
            <a:ext cx="5700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Material to Fig 2e (original blots)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PARP1 and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PARylation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metabolically sensitive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(E) Synergistic r/s between PARP inhibition and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Dex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treatment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E5F217-8DC9-4B30-B501-E1599CC5FA09}"/>
              </a:ext>
            </a:extLst>
          </p:cNvPr>
          <p:cNvSpPr txBox="1"/>
          <p:nvPr/>
        </p:nvSpPr>
        <p:spPr>
          <a:xfrm flipH="1">
            <a:off x="4914536" y="1561710"/>
            <a:ext cx="585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21EEB1-83E2-416E-8C98-F376ED92C661}"/>
              </a:ext>
            </a:extLst>
          </p:cNvPr>
          <p:cNvSpPr/>
          <p:nvPr/>
        </p:nvSpPr>
        <p:spPr>
          <a:xfrm>
            <a:off x="2312366" y="1081638"/>
            <a:ext cx="2246934" cy="929446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E9D31-5949-49FB-A0E7-6D2B0C405A29}"/>
              </a:ext>
            </a:extLst>
          </p:cNvPr>
          <p:cNvSpPr txBox="1"/>
          <p:nvPr/>
        </p:nvSpPr>
        <p:spPr>
          <a:xfrm flipH="1">
            <a:off x="1628977" y="2438144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68AB2D8-5030-4255-98D0-8FD76A88600B}"/>
              </a:ext>
            </a:extLst>
          </p:cNvPr>
          <p:cNvCxnSpPr>
            <a:cxnSpLocks/>
          </p:cNvCxnSpPr>
          <p:nvPr/>
        </p:nvCxnSpPr>
        <p:spPr>
          <a:xfrm flipH="1">
            <a:off x="2011439" y="2577105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31B2F1A-051A-4102-A3E9-A24CBF0486CF}"/>
              </a:ext>
            </a:extLst>
          </p:cNvPr>
          <p:cNvSpPr txBox="1"/>
          <p:nvPr/>
        </p:nvSpPr>
        <p:spPr>
          <a:xfrm flipH="1">
            <a:off x="1519918" y="1507280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665FA92-F2F8-47F8-B774-23CEC45956EE}"/>
              </a:ext>
            </a:extLst>
          </p:cNvPr>
          <p:cNvCxnSpPr>
            <a:cxnSpLocks/>
          </p:cNvCxnSpPr>
          <p:nvPr/>
        </p:nvCxnSpPr>
        <p:spPr>
          <a:xfrm flipH="1">
            <a:off x="1924103" y="1667807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F12A98-5692-C5C4-4F5C-7D277355CB32}"/>
              </a:ext>
            </a:extLst>
          </p:cNvPr>
          <p:cNvSpPr txBox="1"/>
          <p:nvPr/>
        </p:nvSpPr>
        <p:spPr>
          <a:xfrm flipH="1">
            <a:off x="1508066" y="1734085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6871DF-5BA0-538B-4AF6-0A93577BCF08}"/>
              </a:ext>
            </a:extLst>
          </p:cNvPr>
          <p:cNvCxnSpPr>
            <a:cxnSpLocks/>
          </p:cNvCxnSpPr>
          <p:nvPr/>
        </p:nvCxnSpPr>
        <p:spPr>
          <a:xfrm flipH="1">
            <a:off x="1912251" y="1894612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0E454F-7C4C-9490-4438-1E8280229EEF}"/>
              </a:ext>
            </a:extLst>
          </p:cNvPr>
          <p:cNvSpPr txBox="1"/>
          <p:nvPr/>
        </p:nvSpPr>
        <p:spPr>
          <a:xfrm flipH="1">
            <a:off x="1617249" y="194731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337550-F145-E162-7C39-97A447AC518E}"/>
              </a:ext>
            </a:extLst>
          </p:cNvPr>
          <p:cNvCxnSpPr>
            <a:cxnSpLocks/>
          </p:cNvCxnSpPr>
          <p:nvPr/>
        </p:nvCxnSpPr>
        <p:spPr>
          <a:xfrm flipH="1">
            <a:off x="1909474" y="210783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06DB844D-4EEE-5CEE-0C01-5148A01AFF85}"/>
              </a:ext>
            </a:extLst>
          </p:cNvPr>
          <p:cNvSpPr/>
          <p:nvPr/>
        </p:nvSpPr>
        <p:spPr>
          <a:xfrm>
            <a:off x="2356815" y="2397360"/>
            <a:ext cx="2285035" cy="686593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E184AFF-A8E8-7171-198F-5A69CD02809D}"/>
              </a:ext>
            </a:extLst>
          </p:cNvPr>
          <p:cNvSpPr txBox="1"/>
          <p:nvPr/>
        </p:nvSpPr>
        <p:spPr>
          <a:xfrm flipH="1">
            <a:off x="4957035" y="2656678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F5ABC42-A471-7A41-2AE1-78C221A5FA13}"/>
              </a:ext>
            </a:extLst>
          </p:cNvPr>
          <p:cNvSpPr txBox="1"/>
          <p:nvPr/>
        </p:nvSpPr>
        <p:spPr>
          <a:xfrm flipH="1">
            <a:off x="1766880" y="453141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6B6D88-9430-9A2A-DC45-7F7D38977159}"/>
              </a:ext>
            </a:extLst>
          </p:cNvPr>
          <p:cNvCxnSpPr>
            <a:cxnSpLocks/>
          </p:cNvCxnSpPr>
          <p:nvPr/>
        </p:nvCxnSpPr>
        <p:spPr>
          <a:xfrm flipH="1">
            <a:off x="2047699" y="467210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6884B5E0-1ED9-843A-449F-5902CAECFFEC}"/>
              </a:ext>
            </a:extLst>
          </p:cNvPr>
          <p:cNvSpPr txBox="1"/>
          <p:nvPr/>
        </p:nvSpPr>
        <p:spPr>
          <a:xfrm flipH="1">
            <a:off x="4945153" y="3640189"/>
            <a:ext cx="1108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>
                <a:latin typeface="Arial" panose="020B0604020202020204" pitchFamily="34" charset="0"/>
                <a:cs typeface="Arial" panose="020B0604020202020204" pitchFamily="34" charset="0"/>
              </a:rPr>
              <a:t>Myogenin</a:t>
            </a:r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49FD06-A9CA-5321-9FB3-A19F8DE9F9FC}"/>
              </a:ext>
            </a:extLst>
          </p:cNvPr>
          <p:cNvSpPr txBox="1"/>
          <p:nvPr/>
        </p:nvSpPr>
        <p:spPr>
          <a:xfrm flipH="1">
            <a:off x="1617249" y="283095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714C7E-D1DC-853D-F8DE-E1E35E5C36E2}"/>
              </a:ext>
            </a:extLst>
          </p:cNvPr>
          <p:cNvCxnSpPr>
            <a:cxnSpLocks/>
          </p:cNvCxnSpPr>
          <p:nvPr/>
        </p:nvCxnSpPr>
        <p:spPr>
          <a:xfrm flipH="1">
            <a:off x="1999711" y="2969914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977DC71-4CB7-74CB-286A-1E1BD64CE931}"/>
              </a:ext>
            </a:extLst>
          </p:cNvPr>
          <p:cNvSpPr txBox="1"/>
          <p:nvPr/>
        </p:nvSpPr>
        <p:spPr>
          <a:xfrm flipH="1">
            <a:off x="1752624" y="346399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F0BEEE-7385-CDED-4983-6203D52A82C8}"/>
              </a:ext>
            </a:extLst>
          </p:cNvPr>
          <p:cNvCxnSpPr>
            <a:cxnSpLocks/>
          </p:cNvCxnSpPr>
          <p:nvPr/>
        </p:nvCxnSpPr>
        <p:spPr>
          <a:xfrm flipH="1">
            <a:off x="2044849" y="362452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8991FD0A-E31A-0CC1-10A9-E99858E71CC4}"/>
              </a:ext>
            </a:extLst>
          </p:cNvPr>
          <p:cNvSpPr/>
          <p:nvPr/>
        </p:nvSpPr>
        <p:spPr>
          <a:xfrm>
            <a:off x="2520951" y="3463996"/>
            <a:ext cx="2120900" cy="712506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8126E52-3FEE-886E-B28E-DF56218EDB41}"/>
              </a:ext>
            </a:extLst>
          </p:cNvPr>
          <p:cNvSpPr/>
          <p:nvPr/>
        </p:nvSpPr>
        <p:spPr>
          <a:xfrm>
            <a:off x="2312366" y="4384460"/>
            <a:ext cx="2380284" cy="713634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7B4638-180B-CA5A-9833-019BDFE30479}"/>
              </a:ext>
            </a:extLst>
          </p:cNvPr>
          <p:cNvSpPr txBox="1"/>
          <p:nvPr/>
        </p:nvSpPr>
        <p:spPr>
          <a:xfrm flipH="1">
            <a:off x="5121637" y="4619563"/>
            <a:ext cx="1108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143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F45C472E-CCC6-35B7-AD82-5DC6E1186D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2028" y="4260542"/>
            <a:ext cx="3257554" cy="840807"/>
          </a:xfrm>
          <a:prstGeom prst="rect">
            <a:avLst/>
          </a:prstGeom>
        </p:spPr>
      </p:pic>
      <p:pic>
        <p:nvPicPr>
          <p:cNvPr id="14" name="Picture 13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24C59B07-064D-E32C-DA90-BCEC6C5330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5619" y="3182978"/>
            <a:ext cx="3091564" cy="1033507"/>
          </a:xfrm>
          <a:prstGeom prst="rect">
            <a:avLst/>
          </a:prstGeom>
        </p:spPr>
      </p:pic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C3D21BCA-EF40-5519-D5D3-1CAD89BD19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0831" y="2270036"/>
            <a:ext cx="3736338" cy="8672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A5F99B6-BCD0-8B55-2E9E-6DB4C3681E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807" y="1310229"/>
            <a:ext cx="3133438" cy="11323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BC2D8E-6F3D-C141-AEFD-C0F9B044E0EA}"/>
              </a:ext>
            </a:extLst>
          </p:cNvPr>
          <p:cNvSpPr txBox="1"/>
          <p:nvPr/>
        </p:nvSpPr>
        <p:spPr>
          <a:xfrm>
            <a:off x="204939" y="62212"/>
            <a:ext cx="44807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Material to Fig 3a (original blots)</a:t>
            </a:r>
          </a:p>
          <a:p>
            <a:r>
              <a:rPr lang="en-GB" sz="1600" b="1" dirty="0"/>
              <a:t>Modulation of PARylation during myogenesis. 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PJ34 inhibition during differentiation (A) C2C12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E5F217-8DC9-4B30-B501-E1599CC5FA09}"/>
              </a:ext>
            </a:extLst>
          </p:cNvPr>
          <p:cNvSpPr txBox="1"/>
          <p:nvPr/>
        </p:nvSpPr>
        <p:spPr>
          <a:xfrm flipH="1">
            <a:off x="5032972" y="1720364"/>
            <a:ext cx="585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21EEB1-83E2-416E-8C98-F376ED92C661}"/>
              </a:ext>
            </a:extLst>
          </p:cNvPr>
          <p:cNvSpPr/>
          <p:nvPr/>
        </p:nvSpPr>
        <p:spPr>
          <a:xfrm>
            <a:off x="2312366" y="1310228"/>
            <a:ext cx="2050084" cy="814554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E9D31-5949-49FB-A0E7-6D2B0C405A29}"/>
              </a:ext>
            </a:extLst>
          </p:cNvPr>
          <p:cNvSpPr txBox="1"/>
          <p:nvPr/>
        </p:nvSpPr>
        <p:spPr>
          <a:xfrm flipH="1">
            <a:off x="1355994" y="238496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68AB2D8-5030-4255-98D0-8FD76A88600B}"/>
              </a:ext>
            </a:extLst>
          </p:cNvPr>
          <p:cNvCxnSpPr>
            <a:cxnSpLocks/>
          </p:cNvCxnSpPr>
          <p:nvPr/>
        </p:nvCxnSpPr>
        <p:spPr>
          <a:xfrm flipH="1">
            <a:off x="1738456" y="2523924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31B2F1A-051A-4102-A3E9-A24CBF0486CF}"/>
              </a:ext>
            </a:extLst>
          </p:cNvPr>
          <p:cNvSpPr txBox="1"/>
          <p:nvPr/>
        </p:nvSpPr>
        <p:spPr>
          <a:xfrm flipH="1">
            <a:off x="1514606" y="1571309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665FA92-F2F8-47F8-B774-23CEC45956EE}"/>
              </a:ext>
            </a:extLst>
          </p:cNvPr>
          <p:cNvCxnSpPr>
            <a:cxnSpLocks/>
          </p:cNvCxnSpPr>
          <p:nvPr/>
        </p:nvCxnSpPr>
        <p:spPr>
          <a:xfrm flipH="1">
            <a:off x="1918791" y="1731836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F12A98-5692-C5C4-4F5C-7D277355CB32}"/>
              </a:ext>
            </a:extLst>
          </p:cNvPr>
          <p:cNvSpPr txBox="1"/>
          <p:nvPr/>
        </p:nvSpPr>
        <p:spPr>
          <a:xfrm flipH="1">
            <a:off x="1532510" y="174593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6871DF-5BA0-538B-4AF6-0A93577BCF08}"/>
              </a:ext>
            </a:extLst>
          </p:cNvPr>
          <p:cNvCxnSpPr>
            <a:cxnSpLocks/>
          </p:cNvCxnSpPr>
          <p:nvPr/>
        </p:nvCxnSpPr>
        <p:spPr>
          <a:xfrm flipH="1">
            <a:off x="1936695" y="1906460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0E454F-7C4C-9490-4438-1E8280229EEF}"/>
              </a:ext>
            </a:extLst>
          </p:cNvPr>
          <p:cNvSpPr txBox="1"/>
          <p:nvPr/>
        </p:nvSpPr>
        <p:spPr>
          <a:xfrm flipH="1">
            <a:off x="1617249" y="194731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337550-F145-E162-7C39-97A447AC518E}"/>
              </a:ext>
            </a:extLst>
          </p:cNvPr>
          <p:cNvCxnSpPr>
            <a:cxnSpLocks/>
          </p:cNvCxnSpPr>
          <p:nvPr/>
        </p:nvCxnSpPr>
        <p:spPr>
          <a:xfrm flipH="1">
            <a:off x="1909474" y="210783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06DB844D-4EEE-5CEE-0C01-5148A01AFF85}"/>
              </a:ext>
            </a:extLst>
          </p:cNvPr>
          <p:cNvSpPr/>
          <p:nvPr/>
        </p:nvSpPr>
        <p:spPr>
          <a:xfrm>
            <a:off x="2090190" y="2397360"/>
            <a:ext cx="2371926" cy="686593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E184AFF-A8E8-7171-198F-5A69CD02809D}"/>
              </a:ext>
            </a:extLst>
          </p:cNvPr>
          <p:cNvSpPr txBox="1"/>
          <p:nvPr/>
        </p:nvSpPr>
        <p:spPr>
          <a:xfrm flipH="1">
            <a:off x="4957035" y="2656678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F5ABC42-A471-7A41-2AE1-78C221A5FA13}"/>
              </a:ext>
            </a:extLst>
          </p:cNvPr>
          <p:cNvSpPr txBox="1"/>
          <p:nvPr/>
        </p:nvSpPr>
        <p:spPr>
          <a:xfrm flipH="1">
            <a:off x="1592651" y="4348710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6B6D88-9430-9A2A-DC45-7F7D38977159}"/>
              </a:ext>
            </a:extLst>
          </p:cNvPr>
          <p:cNvCxnSpPr>
            <a:cxnSpLocks/>
          </p:cNvCxnSpPr>
          <p:nvPr/>
        </p:nvCxnSpPr>
        <p:spPr>
          <a:xfrm flipH="1">
            <a:off x="1873470" y="448940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6884B5E0-1ED9-843A-449F-5902CAECFFEC}"/>
              </a:ext>
            </a:extLst>
          </p:cNvPr>
          <p:cNvSpPr txBox="1"/>
          <p:nvPr/>
        </p:nvSpPr>
        <p:spPr>
          <a:xfrm flipH="1">
            <a:off x="5014780" y="3386989"/>
            <a:ext cx="1108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Troponin-1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49FD06-A9CA-5321-9FB3-A19F8DE9F9FC}"/>
              </a:ext>
            </a:extLst>
          </p:cNvPr>
          <p:cNvSpPr txBox="1"/>
          <p:nvPr/>
        </p:nvSpPr>
        <p:spPr>
          <a:xfrm flipH="1">
            <a:off x="1344266" y="277777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714C7E-D1DC-853D-F8DE-E1E35E5C36E2}"/>
              </a:ext>
            </a:extLst>
          </p:cNvPr>
          <p:cNvCxnSpPr>
            <a:cxnSpLocks/>
          </p:cNvCxnSpPr>
          <p:nvPr/>
        </p:nvCxnSpPr>
        <p:spPr>
          <a:xfrm flipH="1">
            <a:off x="1726728" y="291673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977DC71-4CB7-74CB-286A-1E1BD64CE931}"/>
              </a:ext>
            </a:extLst>
          </p:cNvPr>
          <p:cNvSpPr txBox="1"/>
          <p:nvPr/>
        </p:nvSpPr>
        <p:spPr>
          <a:xfrm flipH="1">
            <a:off x="1529733" y="3325496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F0BEEE-7385-CDED-4983-6203D52A82C8}"/>
              </a:ext>
            </a:extLst>
          </p:cNvPr>
          <p:cNvCxnSpPr>
            <a:cxnSpLocks/>
          </p:cNvCxnSpPr>
          <p:nvPr/>
        </p:nvCxnSpPr>
        <p:spPr>
          <a:xfrm flipH="1">
            <a:off x="1821958" y="348602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8991FD0A-E31A-0CC1-10A9-E99858E71CC4}"/>
              </a:ext>
            </a:extLst>
          </p:cNvPr>
          <p:cNvSpPr/>
          <p:nvPr/>
        </p:nvSpPr>
        <p:spPr>
          <a:xfrm>
            <a:off x="2224851" y="3211277"/>
            <a:ext cx="2182050" cy="965225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8126E52-3FEE-886E-B28E-DF56218EDB41}"/>
              </a:ext>
            </a:extLst>
          </p:cNvPr>
          <p:cNvSpPr/>
          <p:nvPr/>
        </p:nvSpPr>
        <p:spPr>
          <a:xfrm>
            <a:off x="2391259" y="4324128"/>
            <a:ext cx="2117241" cy="713634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7B4638-180B-CA5A-9833-019BDFE30479}"/>
              </a:ext>
            </a:extLst>
          </p:cNvPr>
          <p:cNvSpPr txBox="1"/>
          <p:nvPr/>
        </p:nvSpPr>
        <p:spPr>
          <a:xfrm flipH="1">
            <a:off x="5121637" y="4619563"/>
            <a:ext cx="1108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361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BB87E98C-3BB8-8D8B-EC8D-A1DD201C47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6695" y="4089443"/>
            <a:ext cx="2977181" cy="1006953"/>
          </a:xfrm>
          <a:prstGeom prst="rect">
            <a:avLst/>
          </a:prstGeom>
        </p:spPr>
      </p:pic>
      <p:pic>
        <p:nvPicPr>
          <p:cNvPr id="11" name="Picture 10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C0DB8A98-6048-D07E-6F1F-A74159A2B4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9519" y="3006051"/>
            <a:ext cx="3094357" cy="888705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0BD6711-D1CF-F8BA-8F27-A6194D9B59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8803" y="2293657"/>
            <a:ext cx="3047561" cy="7872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708FC9-28EC-1562-740F-069BEF8E40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7395" y="1352463"/>
            <a:ext cx="3020994" cy="9908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BC2D8E-6F3D-C141-AEFD-C0F9B044E0EA}"/>
              </a:ext>
            </a:extLst>
          </p:cNvPr>
          <p:cNvSpPr txBox="1"/>
          <p:nvPr/>
        </p:nvSpPr>
        <p:spPr>
          <a:xfrm>
            <a:off x="204939" y="62212"/>
            <a:ext cx="48216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Material to Fig 3b (original blots)</a:t>
            </a:r>
          </a:p>
          <a:p>
            <a:r>
              <a:rPr lang="en-GB" sz="1600" b="1" dirty="0"/>
              <a:t>Modulation of PARylation during myogenesis. 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PJ34 inhibition during differentiation (B) LHCN-M2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E5F217-8DC9-4B30-B501-E1599CC5FA09}"/>
              </a:ext>
            </a:extLst>
          </p:cNvPr>
          <p:cNvSpPr txBox="1"/>
          <p:nvPr/>
        </p:nvSpPr>
        <p:spPr>
          <a:xfrm flipH="1">
            <a:off x="4888660" y="1767960"/>
            <a:ext cx="585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21EEB1-83E2-416E-8C98-F376ED92C661}"/>
              </a:ext>
            </a:extLst>
          </p:cNvPr>
          <p:cNvSpPr/>
          <p:nvPr/>
        </p:nvSpPr>
        <p:spPr>
          <a:xfrm>
            <a:off x="2251111" y="1412783"/>
            <a:ext cx="1920839" cy="814554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E9D31-5949-49FB-A0E7-6D2B0C405A29}"/>
              </a:ext>
            </a:extLst>
          </p:cNvPr>
          <p:cNvSpPr txBox="1"/>
          <p:nvPr/>
        </p:nvSpPr>
        <p:spPr>
          <a:xfrm flipH="1">
            <a:off x="1529733" y="2374544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68AB2D8-5030-4255-98D0-8FD76A88600B}"/>
              </a:ext>
            </a:extLst>
          </p:cNvPr>
          <p:cNvCxnSpPr>
            <a:cxnSpLocks/>
          </p:cNvCxnSpPr>
          <p:nvPr/>
        </p:nvCxnSpPr>
        <p:spPr>
          <a:xfrm flipH="1">
            <a:off x="1912195" y="2513505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31B2F1A-051A-4102-A3E9-A24CBF0486CF}"/>
              </a:ext>
            </a:extLst>
          </p:cNvPr>
          <p:cNvSpPr txBox="1"/>
          <p:nvPr/>
        </p:nvSpPr>
        <p:spPr>
          <a:xfrm flipH="1">
            <a:off x="1514606" y="1571309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665FA92-F2F8-47F8-B774-23CEC45956EE}"/>
              </a:ext>
            </a:extLst>
          </p:cNvPr>
          <p:cNvCxnSpPr>
            <a:cxnSpLocks/>
          </p:cNvCxnSpPr>
          <p:nvPr/>
        </p:nvCxnSpPr>
        <p:spPr>
          <a:xfrm flipH="1">
            <a:off x="1918791" y="1731836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F12A98-5692-C5C4-4F5C-7D277355CB32}"/>
              </a:ext>
            </a:extLst>
          </p:cNvPr>
          <p:cNvSpPr txBox="1"/>
          <p:nvPr/>
        </p:nvSpPr>
        <p:spPr>
          <a:xfrm flipH="1">
            <a:off x="1532510" y="174593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6871DF-5BA0-538B-4AF6-0A93577BCF08}"/>
              </a:ext>
            </a:extLst>
          </p:cNvPr>
          <p:cNvCxnSpPr>
            <a:cxnSpLocks/>
          </p:cNvCxnSpPr>
          <p:nvPr/>
        </p:nvCxnSpPr>
        <p:spPr>
          <a:xfrm flipH="1">
            <a:off x="1936695" y="1906460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0E454F-7C4C-9490-4438-1E8280229EEF}"/>
              </a:ext>
            </a:extLst>
          </p:cNvPr>
          <p:cNvSpPr txBox="1"/>
          <p:nvPr/>
        </p:nvSpPr>
        <p:spPr>
          <a:xfrm flipH="1">
            <a:off x="1617249" y="1947312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337550-F145-E162-7C39-97A447AC518E}"/>
              </a:ext>
            </a:extLst>
          </p:cNvPr>
          <p:cNvCxnSpPr>
            <a:cxnSpLocks/>
          </p:cNvCxnSpPr>
          <p:nvPr/>
        </p:nvCxnSpPr>
        <p:spPr>
          <a:xfrm flipH="1">
            <a:off x="1909474" y="2107839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06DB844D-4EEE-5CEE-0C01-5148A01AFF85}"/>
              </a:ext>
            </a:extLst>
          </p:cNvPr>
          <p:cNvSpPr/>
          <p:nvPr/>
        </p:nvSpPr>
        <p:spPr>
          <a:xfrm>
            <a:off x="2251111" y="2357701"/>
            <a:ext cx="1920839" cy="686593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E184AFF-A8E8-7171-198F-5A69CD02809D}"/>
              </a:ext>
            </a:extLst>
          </p:cNvPr>
          <p:cNvSpPr txBox="1"/>
          <p:nvPr/>
        </p:nvSpPr>
        <p:spPr>
          <a:xfrm flipH="1">
            <a:off x="4763650" y="2573618"/>
            <a:ext cx="835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PARP1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F5ABC42-A471-7A41-2AE1-78C221A5FA13}"/>
              </a:ext>
            </a:extLst>
          </p:cNvPr>
          <p:cNvSpPr txBox="1"/>
          <p:nvPr/>
        </p:nvSpPr>
        <p:spPr>
          <a:xfrm flipH="1">
            <a:off x="1592651" y="4348710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6B6D88-9430-9A2A-DC45-7F7D38977159}"/>
              </a:ext>
            </a:extLst>
          </p:cNvPr>
          <p:cNvCxnSpPr>
            <a:cxnSpLocks/>
          </p:cNvCxnSpPr>
          <p:nvPr/>
        </p:nvCxnSpPr>
        <p:spPr>
          <a:xfrm flipH="1">
            <a:off x="1873470" y="4489403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6884B5E0-1ED9-843A-449F-5902CAECFFEC}"/>
              </a:ext>
            </a:extLst>
          </p:cNvPr>
          <p:cNvSpPr txBox="1"/>
          <p:nvPr/>
        </p:nvSpPr>
        <p:spPr>
          <a:xfrm flipH="1">
            <a:off x="5014780" y="3386989"/>
            <a:ext cx="1108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Troponin-1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49FD06-A9CA-5321-9FB3-A19F8DE9F9FC}"/>
              </a:ext>
            </a:extLst>
          </p:cNvPr>
          <p:cNvSpPr txBox="1"/>
          <p:nvPr/>
        </p:nvSpPr>
        <p:spPr>
          <a:xfrm flipH="1">
            <a:off x="1515285" y="2734923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714C7E-D1DC-853D-F8DE-E1E35E5C36E2}"/>
              </a:ext>
            </a:extLst>
          </p:cNvPr>
          <p:cNvCxnSpPr>
            <a:cxnSpLocks/>
          </p:cNvCxnSpPr>
          <p:nvPr/>
        </p:nvCxnSpPr>
        <p:spPr>
          <a:xfrm flipH="1">
            <a:off x="1897747" y="2873884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977DC71-4CB7-74CB-286A-1E1BD64CE931}"/>
              </a:ext>
            </a:extLst>
          </p:cNvPr>
          <p:cNvSpPr txBox="1"/>
          <p:nvPr/>
        </p:nvSpPr>
        <p:spPr>
          <a:xfrm flipH="1">
            <a:off x="1539020" y="3255964"/>
            <a:ext cx="517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F0BEEE-7385-CDED-4983-6203D52A82C8}"/>
              </a:ext>
            </a:extLst>
          </p:cNvPr>
          <p:cNvCxnSpPr>
            <a:cxnSpLocks/>
          </p:cNvCxnSpPr>
          <p:nvPr/>
        </p:nvCxnSpPr>
        <p:spPr>
          <a:xfrm flipH="1">
            <a:off x="1831245" y="3416491"/>
            <a:ext cx="1106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8991FD0A-E31A-0CC1-10A9-E99858E71CC4}"/>
              </a:ext>
            </a:extLst>
          </p:cNvPr>
          <p:cNvSpPr/>
          <p:nvPr/>
        </p:nvSpPr>
        <p:spPr>
          <a:xfrm>
            <a:off x="2251111" y="3116656"/>
            <a:ext cx="1920839" cy="839393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8126E52-3FEE-886E-B28E-DF56218EDB41}"/>
              </a:ext>
            </a:extLst>
          </p:cNvPr>
          <p:cNvSpPr/>
          <p:nvPr/>
        </p:nvSpPr>
        <p:spPr>
          <a:xfrm>
            <a:off x="2318041" y="4132586"/>
            <a:ext cx="1853909" cy="713634"/>
          </a:xfrm>
          <a:prstGeom prst="rect">
            <a:avLst/>
          </a:prstGeom>
          <a:noFill/>
          <a:ln w="63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7B4638-180B-CA5A-9833-019BDFE30479}"/>
              </a:ext>
            </a:extLst>
          </p:cNvPr>
          <p:cNvSpPr txBox="1"/>
          <p:nvPr/>
        </p:nvSpPr>
        <p:spPr>
          <a:xfrm flipH="1">
            <a:off x="5121637" y="4619563"/>
            <a:ext cx="1108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en-A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136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1226513600554A9A80ABE863BFEB1D" ma:contentTypeVersion="4" ma:contentTypeDescription="Create a new document." ma:contentTypeScope="" ma:versionID="ffb08422cdf68c47c7408246d54e7fb0">
  <xsd:schema xmlns:xsd="http://www.w3.org/2001/XMLSchema" xmlns:xs="http://www.w3.org/2001/XMLSchema" xmlns:p="http://schemas.microsoft.com/office/2006/metadata/properties" xmlns:ns2="76f7f6f4-ae2b-4fbc-abd3-5231af0457d1" targetNamespace="http://schemas.microsoft.com/office/2006/metadata/properties" ma:root="true" ma:fieldsID="dba5553e234a27f40c99e016044f820d" ns2:_="">
    <xsd:import namespace="76f7f6f4-ae2b-4fbc-abd3-5231af0457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f7f6f4-ae2b-4fbc-abd3-5231af0457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780B5A-5D7F-4EF7-A72F-F90D75DB4C22}">
  <ds:schemaRefs>
    <ds:schemaRef ds:uri="http://schemas.microsoft.com/office/2006/metadata/properties"/>
    <ds:schemaRef ds:uri="76f7f6f4-ae2b-4fbc-abd3-5231af0457d1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BD8EA1B-C357-4C53-8E41-71FEE2C8EB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45AE89-727E-4C9E-9EDF-3632F5DAC375}">
  <ds:schemaRefs>
    <ds:schemaRef ds:uri="76f7f6f4-ae2b-4fbc-abd3-5231af0457d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361</Words>
  <Application>Microsoft Macintosh PowerPoint</Application>
  <PresentationFormat>A4 Paper (210x297 mm)</PresentationFormat>
  <Paragraphs>134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Supplemental Material – Original Blots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Greenough</dc:creator>
  <cp:lastModifiedBy>Doig, Craig</cp:lastModifiedBy>
  <cp:revision>6</cp:revision>
  <cp:lastPrinted>2022-03-03T00:23:26Z</cp:lastPrinted>
  <dcterms:created xsi:type="dcterms:W3CDTF">2020-07-24T00:25:10Z</dcterms:created>
  <dcterms:modified xsi:type="dcterms:W3CDTF">2022-10-18T17:26:13Z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0x010100E01226513600554A9A80ABE863BFEB1D</vt:lpwstr>
  </property>
</Properties>
</file>