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88" r:id="rId2"/>
    <p:sldId id="263" r:id="rId3"/>
    <p:sldId id="304" r:id="rId4"/>
    <p:sldId id="270" r:id="rId5"/>
    <p:sldId id="275" r:id="rId6"/>
    <p:sldId id="277" r:id="rId7"/>
    <p:sldId id="276" r:id="rId8"/>
    <p:sldId id="280" r:id="rId9"/>
    <p:sldId id="264" r:id="rId10"/>
    <p:sldId id="265" r:id="rId11"/>
    <p:sldId id="266" r:id="rId12"/>
    <p:sldId id="267" r:id="rId13"/>
    <p:sldId id="306" r:id="rId14"/>
    <p:sldId id="305" r:id="rId1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FFCCFF"/>
    <a:srgbClr val="C0C0C0"/>
    <a:srgbClr val="000066"/>
    <a:srgbClr val="663300"/>
    <a:srgbClr val="333333"/>
    <a:srgbClr val="FF3300"/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6" autoAdjust="0"/>
    <p:restoredTop sz="94660"/>
  </p:normalViewPr>
  <p:slideViewPr>
    <p:cSldViewPr>
      <p:cViewPr varScale="1">
        <p:scale>
          <a:sx n="74" d="100"/>
          <a:sy n="74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532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A60F64F-7619-403E-9295-4022E792E9BE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15FB9EB-04ED-4F57-925A-7B564FD5399A}" type="slidenum">
              <a:rPr lang="en-US"/>
              <a:pPr/>
              <a:t>1</a:t>
            </a:fld>
            <a:endParaRPr lang="en-US"/>
          </a:p>
        </p:txBody>
      </p:sp>
      <p:sp>
        <p:nvSpPr>
          <p:cNvPr id="54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C01D51-1DBB-4662-BBBD-EF4B1F455FA6}" type="slidenum">
              <a:rPr lang="en-US"/>
              <a:pPr/>
              <a:t>2</a:t>
            </a:fld>
            <a:endParaRPr lang="en-US"/>
          </a:p>
        </p:txBody>
      </p:sp>
      <p:sp>
        <p:nvSpPr>
          <p:cNvPr id="614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3EBB393-753D-4796-96B0-22BCA8D9A865}" type="slidenum">
              <a:rPr lang="en-US"/>
              <a:pPr/>
              <a:t>3</a:t>
            </a:fld>
            <a:endParaRPr lang="en-US"/>
          </a:p>
        </p:txBody>
      </p:sp>
      <p:sp>
        <p:nvSpPr>
          <p:cNvPr id="1064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CB6C005-74DD-4F59-AE63-06065E5608BE}" type="slidenum">
              <a:rPr lang="en-US"/>
              <a:pPr/>
              <a:t>4</a:t>
            </a:fld>
            <a:endParaRPr lang="en-US"/>
          </a:p>
        </p:txBody>
      </p:sp>
      <p:sp>
        <p:nvSpPr>
          <p:cNvPr id="624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B3A2B5-33D5-4554-80C3-E4A32314004F}" type="slidenum">
              <a:rPr lang="en-US"/>
              <a:pPr/>
              <a:t>5</a:t>
            </a:fld>
            <a:endParaRPr lang="en-US"/>
          </a:p>
        </p:txBody>
      </p:sp>
      <p:sp>
        <p:nvSpPr>
          <p:cNvPr id="634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B6A7B9-7BEA-40E6-B476-96BADA224E6B}" type="slidenum">
              <a:rPr lang="en-US"/>
              <a:pPr/>
              <a:t>6</a:t>
            </a:fld>
            <a:endParaRPr lang="en-US"/>
          </a:p>
        </p:txBody>
      </p:sp>
      <p:sp>
        <p:nvSpPr>
          <p:cNvPr id="645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D384A2-8A0E-4AFD-BCAC-98A5715EF36A}" type="slidenum">
              <a:rPr lang="en-US"/>
              <a:pPr/>
              <a:t>7</a:t>
            </a:fld>
            <a:endParaRPr lang="en-US"/>
          </a:p>
        </p:txBody>
      </p:sp>
      <p:sp>
        <p:nvSpPr>
          <p:cNvPr id="655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7A94165-58E6-46B5-95A3-542028C5E192}" type="slidenum">
              <a:rPr lang="en-US"/>
              <a:pPr/>
              <a:t>8</a:t>
            </a:fld>
            <a:endParaRPr lang="en-US"/>
          </a:p>
        </p:txBody>
      </p:sp>
      <p:sp>
        <p:nvSpPr>
          <p:cNvPr id="665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9181CB7-AA5B-468B-A67A-8E327FF3857A}" type="slidenum">
              <a:rPr lang="en-US"/>
              <a:pPr/>
              <a:t>9</a:t>
            </a:fld>
            <a:endParaRPr lang="en-US"/>
          </a:p>
        </p:txBody>
      </p:sp>
      <p:sp>
        <p:nvSpPr>
          <p:cNvPr id="675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8DAEEC1-CDC8-422E-B9B7-D9675CAD53B9}" type="slidenum">
              <a:rPr lang="en-US"/>
              <a:pPr/>
              <a:t>10</a:t>
            </a:fld>
            <a:endParaRPr lang="en-US"/>
          </a:p>
        </p:txBody>
      </p:sp>
      <p:sp>
        <p:nvSpPr>
          <p:cNvPr id="686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F335AD-CE1D-4326-AB92-FDA2D3550317}" type="slidenum">
              <a:rPr lang="en-US"/>
              <a:pPr/>
              <a:t>11</a:t>
            </a:fld>
            <a:endParaRPr lang="en-US"/>
          </a:p>
        </p:txBody>
      </p:sp>
      <p:sp>
        <p:nvSpPr>
          <p:cNvPr id="696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7E23C2F-1F7D-405F-BC18-7528024374F2}" type="slidenum">
              <a:rPr lang="en-US"/>
              <a:pPr/>
              <a:t>12</a:t>
            </a:fld>
            <a:endParaRPr lang="en-US"/>
          </a:p>
        </p:txBody>
      </p:sp>
      <p:sp>
        <p:nvSpPr>
          <p:cNvPr id="706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60F64F-7619-403E-9295-4022E792E9BE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60F64F-7619-403E-9295-4022E792E9BE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430AB0-20B8-4248-8384-D9FA500BE23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971FA5-59DC-4A1D-8952-A5A0212E2FF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ACBFF2-A34F-475E-B2CB-844D5D82EBE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14FBB8-0AA6-4121-8243-EEA614DD5C3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FDE41B-EE1B-415A-88FC-DE57DF0949F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8D3413-0461-4AB2-AAB8-A9FB14C1777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4E4AA2-F3A6-47D3-AC21-3868A51782D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2A87C6-0C25-46D5-A3E8-5CD06EE77DB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DA90E7-9A8E-406F-90DF-5532FAF7AC4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7B51CD-189A-4E7A-8F75-442359F7874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6C953D-A836-4638-B01F-43E7B1F32A9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502A2A9-AC6C-4111-B477-A7D27B1D535B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3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s.harvard.edu/~chgis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288925" y="2464035"/>
            <a:ext cx="8626475" cy="3582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lnSpc>
                <a:spcPct val="160000"/>
              </a:lnSpc>
            </a:pPr>
            <a:r>
              <a:rPr lang="en-US" sz="2800" b="1" dirty="0" smtClean="0">
                <a:solidFill>
                  <a:srgbClr val="FF0000"/>
                </a:solidFill>
              </a:rPr>
              <a:t>Reading Instructions for an Early Printed Map of the Chinese Empire: </a:t>
            </a:r>
          </a:p>
          <a:p>
            <a:pPr algn="ctr">
              <a:lnSpc>
                <a:spcPct val="160000"/>
              </a:lnSpc>
            </a:pPr>
            <a:r>
              <a:rPr lang="en-US" sz="2800" b="1" dirty="0" smtClean="0">
                <a:solidFill>
                  <a:srgbClr val="FF0000"/>
                </a:solidFill>
              </a:rPr>
              <a:t>A Digital Reconstruction</a:t>
            </a:r>
          </a:p>
          <a:p>
            <a:pPr algn="ctr">
              <a:lnSpc>
                <a:spcPct val="160000"/>
              </a:lnSpc>
            </a:pPr>
            <a:endParaRPr lang="en-US" altLang="zh-CN" sz="2400" dirty="0">
              <a:solidFill>
                <a:srgbClr val="FF3300"/>
              </a:solidFill>
              <a:ea typeface="SimSun" pitchFamily="2" charset="-122"/>
            </a:endParaRPr>
          </a:p>
          <a:p>
            <a:r>
              <a:rPr lang="en-US" b="1" dirty="0" smtClean="0">
                <a:solidFill>
                  <a:schemeClr val="tx1"/>
                </a:solidFill>
              </a:rPr>
              <a:t>Hilde De Weerdt</a:t>
            </a:r>
          </a:p>
          <a:p>
            <a:r>
              <a:rPr lang="en-US" b="1" dirty="0" smtClean="0">
                <a:solidFill>
                  <a:schemeClr val="tx1"/>
                </a:solidFill>
              </a:rPr>
              <a:t>The University of Oxford</a:t>
            </a:r>
          </a:p>
          <a:p>
            <a:r>
              <a:rPr lang="en-US" b="1" dirty="0" smtClean="0">
                <a:solidFill>
                  <a:schemeClr val="tx1"/>
                </a:solidFill>
              </a:rPr>
              <a:t>2009</a:t>
            </a:r>
            <a:endParaRPr lang="en-US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4D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bian song mark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1066800"/>
            <a:ext cx="8115300" cy="5600700"/>
          </a:xfrm>
          <a:prstGeom prst="rect">
            <a:avLst/>
          </a:prstGeom>
          <a:noFill/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r>
              <a:rPr lang="en-US" altLang="zh-CN" sz="2000" dirty="0" smtClean="0">
                <a:solidFill>
                  <a:srgbClr val="FFFF00"/>
                </a:solidFill>
                <a:ea typeface="SimSun" pitchFamily="2" charset="-122"/>
              </a:rPr>
              <a:t>Headings in </a:t>
            </a:r>
            <a:r>
              <a:rPr lang="en-US" altLang="zh-CN" sz="2000" dirty="0" smtClean="0">
                <a:solidFill>
                  <a:srgbClr val="FFFF00"/>
                </a:solidFill>
                <a:ea typeface="SimSun" pitchFamily="2" charset="-122"/>
              </a:rPr>
              <a:t>“supplemental notes” to </a:t>
            </a:r>
            <a:r>
              <a:rPr lang="zh-CN" sz="2000" dirty="0" smtClean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古</a:t>
            </a:r>
            <a:r>
              <a:rPr lang="zh-CN" sz="2000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今華夷區域揔要圖</a:t>
            </a:r>
            <a:r>
              <a:rPr lang="en-US" sz="2000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000" dirty="0" smtClean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(‘The </a:t>
            </a:r>
            <a:r>
              <a:rPr lang="en-US" sz="2000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general survey map of Chinese and non-Chinese territories from the past through the </a:t>
            </a:r>
            <a:r>
              <a:rPr lang="en-US" sz="2000" dirty="0" smtClean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present’) in </a:t>
            </a:r>
            <a:r>
              <a:rPr lang="zh-CN" altLang="en-US" sz="2000" dirty="0" smtClean="0">
                <a:solidFill>
                  <a:srgbClr val="FFFF00"/>
                </a:solidFill>
                <a:ea typeface="SimSun" pitchFamily="2" charset="-122"/>
              </a:rPr>
              <a:t>歷代地理指掌圖 </a:t>
            </a:r>
            <a:r>
              <a:rPr lang="en-US" altLang="zh-CN" sz="2000" dirty="0" smtClean="0">
                <a:solidFill>
                  <a:srgbClr val="FFFF00"/>
                </a:solidFill>
                <a:ea typeface="SimSun" pitchFamily="2" charset="-122"/>
              </a:rPr>
              <a:t>(</a:t>
            </a:r>
            <a:r>
              <a:rPr lang="en-US" sz="2000" i="1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Handy  geographical maps throughout the </a:t>
            </a:r>
            <a:r>
              <a:rPr lang="en-US" sz="2000" i="1" dirty="0" smtClean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ages)</a:t>
            </a:r>
            <a:endParaRPr lang="en-US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8" name="Rectangle 4"/>
          <p:cNvSpPr>
            <a:spLocks noChangeArrowheads="1"/>
          </p:cNvSpPr>
          <p:nvPr/>
        </p:nvSpPr>
        <p:spPr bwMode="auto">
          <a:xfrm>
            <a:off x="685800" y="201613"/>
            <a:ext cx="7853363" cy="645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sz="2200"/>
              <a:t>1) Mark administrative subdivisions past and present</a:t>
            </a:r>
          </a:p>
          <a:p>
            <a:r>
              <a:rPr lang="en-US" sz="2200"/>
              <a:t>2) The size of past and present geography</a:t>
            </a:r>
          </a:p>
          <a:p>
            <a:r>
              <a:rPr lang="en-US" sz="2200"/>
              <a:t>3) Mark the Great Wall(s)</a:t>
            </a:r>
          </a:p>
          <a:p>
            <a:r>
              <a:rPr lang="en-US" sz="2200"/>
              <a:t>4) Mark the northern barbarians</a:t>
            </a:r>
          </a:p>
          <a:p>
            <a:r>
              <a:rPr lang="en-US" sz="2200"/>
              <a:t>5) Mark the Khitan</a:t>
            </a:r>
          </a:p>
          <a:p>
            <a:r>
              <a:rPr lang="en-US" sz="2200"/>
              <a:t>6) Mark the western territories</a:t>
            </a:r>
          </a:p>
          <a:p>
            <a:r>
              <a:rPr lang="en-US" sz="2200"/>
              <a:t>7) The rise and fall of the western Tibetans</a:t>
            </a:r>
          </a:p>
          <a:p>
            <a:r>
              <a:rPr lang="en-US" sz="2200"/>
              <a:t>8) Mark Liaodong</a:t>
            </a:r>
          </a:p>
          <a:p>
            <a:r>
              <a:rPr lang="en-US" sz="2200"/>
              <a:t>9) Mark the eastern barbarians </a:t>
            </a:r>
          </a:p>
          <a:p>
            <a:r>
              <a:rPr lang="en-US" sz="2200"/>
              <a:t>10) The southwestern barbarians</a:t>
            </a:r>
          </a:p>
          <a:p>
            <a:r>
              <a:rPr lang="en-US" sz="2200"/>
              <a:t>11) Mark the Xia Kingdom</a:t>
            </a:r>
          </a:p>
          <a:p>
            <a:r>
              <a:rPr lang="en-US" sz="2200"/>
              <a:t>12) The five prefectures of Gan and Liang</a:t>
            </a:r>
          </a:p>
          <a:p>
            <a:r>
              <a:rPr lang="en-US" sz="2200"/>
              <a:t>13) Mark Rinan</a:t>
            </a:r>
          </a:p>
          <a:p>
            <a:r>
              <a:rPr lang="en-US" sz="2200"/>
              <a:t>14) Mark the five ranges</a:t>
            </a:r>
          </a:p>
          <a:p>
            <a:r>
              <a:rPr lang="en-US" sz="2200"/>
              <a:t>15) Mark India</a:t>
            </a:r>
          </a:p>
          <a:p>
            <a:r>
              <a:rPr lang="en-US" sz="2200"/>
              <a:t>16) The Xidong Man</a:t>
            </a:r>
          </a:p>
          <a:p>
            <a:r>
              <a:rPr lang="en-US" sz="2200"/>
              <a:t>17) The names of the states in Hainan</a:t>
            </a:r>
          </a:p>
          <a:p>
            <a:r>
              <a:rPr lang="en-US" sz="2200"/>
              <a:t>18) The names of the states in the western territories</a:t>
            </a:r>
          </a:p>
          <a:p>
            <a:r>
              <a:rPr lang="en-US" sz="2200"/>
              <a:t>19) Mark the four rivers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bian song marked up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8700" y="0"/>
            <a:ext cx="8115300" cy="5600700"/>
          </a:xfrm>
          <a:prstGeom prst="rect">
            <a:avLst/>
          </a:prstGeom>
          <a:noFill/>
        </p:spPr>
      </p:pic>
      <p:pic>
        <p:nvPicPr>
          <p:cNvPr id="17413" name="Picture 5" descr="huayitu 12th C text marku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1905000"/>
            <a:ext cx="4543425" cy="4683125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800600" y="5638800"/>
            <a:ext cx="4343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Comparison of the text-image relationship between the printed atlas map and the monumental stele map </a:t>
            </a:r>
            <a:r>
              <a:rPr lang="zh-CN" altLang="en-US" sz="1600" dirty="0" smtClean="0"/>
              <a:t>華</a:t>
            </a:r>
            <a:r>
              <a:rPr lang="zh-CN" altLang="en-US" sz="1600" dirty="0"/>
              <a:t>夷圖 </a:t>
            </a:r>
            <a:r>
              <a:rPr lang="en-US" sz="1600" dirty="0" smtClean="0"/>
              <a:t>(‘Map </a:t>
            </a:r>
            <a:r>
              <a:rPr lang="en-US" sz="1600" dirty="0"/>
              <a:t>of Chinese and non-Chinese </a:t>
            </a:r>
            <a:r>
              <a:rPr lang="en-US" sz="1600" dirty="0" smtClean="0"/>
              <a:t>territories’, 1136) 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32" name="Object 4"/>
          <p:cNvGraphicFramePr>
            <a:graphicFrameLocks noChangeAspect="1"/>
          </p:cNvGraphicFramePr>
          <p:nvPr/>
        </p:nvGraphicFramePr>
        <p:xfrm>
          <a:off x="228600" y="381000"/>
          <a:ext cx="8748713" cy="6042025"/>
        </p:xfrm>
        <a:graphic>
          <a:graphicData uri="http://schemas.openxmlformats.org/presentationml/2006/ole">
            <p:oleObj spid="_x0000_s22532" name="Photo Editor Photo" r:id="rId4" imgW="16066667" imgH="11095238" progId="MSPhotoEd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80" name="Object 4"/>
          <p:cNvGraphicFramePr>
            <a:graphicFrameLocks noChangeAspect="1"/>
          </p:cNvGraphicFramePr>
          <p:nvPr/>
        </p:nvGraphicFramePr>
        <p:xfrm>
          <a:off x="304800" y="457200"/>
          <a:ext cx="8593138" cy="5935663"/>
        </p:xfrm>
        <a:graphic>
          <a:graphicData uri="http://schemas.openxmlformats.org/presentationml/2006/ole">
            <p:oleObj spid="_x0000_s24580" name="Photo Editor Photo" r:id="rId4" imgW="15952381" imgH="11019048" progId="MSPhotoEd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56" name="Object 4"/>
          <p:cNvGraphicFramePr>
            <a:graphicFrameLocks noChangeAspect="1"/>
          </p:cNvGraphicFramePr>
          <p:nvPr/>
        </p:nvGraphicFramePr>
        <p:xfrm>
          <a:off x="304800" y="533400"/>
          <a:ext cx="8564563" cy="5824538"/>
        </p:xfrm>
        <a:graphic>
          <a:graphicData uri="http://schemas.openxmlformats.org/presentationml/2006/ole">
            <p:oleObj spid="_x0000_s23556" name="Photo Editor Photo" r:id="rId4" imgW="16009524" imgH="10885714" progId="MSPhotoEd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uayi quyu so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781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5" decel="100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155" decel="100000"/>
                                        <p:tgtEl>
                                          <p:spTgt spid="2969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155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155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huayi zongtu song changche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381000"/>
            <a:ext cx="8702675" cy="60721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huayi zongtu song changcheng and surrounding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533400"/>
            <a:ext cx="8401050" cy="5861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huayi zongtu song wall rivers stars cu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4800"/>
            <a:ext cx="9040813" cy="6308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huayi zongtu song and mountains cut cop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457200"/>
            <a:ext cx="8447088" cy="58626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Credits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	</a:t>
            </a:r>
          </a:p>
          <a:p>
            <a:pPr>
              <a:buNone/>
            </a:pPr>
            <a:endParaRPr lang="en-US" sz="2400" dirty="0"/>
          </a:p>
          <a:p>
            <a:pPr>
              <a:buNone/>
            </a:pPr>
            <a:r>
              <a:rPr lang="en-US" sz="2400" dirty="0" smtClean="0"/>
              <a:t>	Contour, river and administrative data were imported from </a:t>
            </a:r>
            <a:r>
              <a:rPr lang="en-US" sz="2400" dirty="0" smtClean="0"/>
              <a:t>Peter </a:t>
            </a:r>
            <a:r>
              <a:rPr lang="en-US" sz="2400" dirty="0" err="1" smtClean="0"/>
              <a:t>Bol</a:t>
            </a:r>
            <a:r>
              <a:rPr lang="en-US" sz="2400" dirty="0" smtClean="0"/>
              <a:t> et al., </a:t>
            </a:r>
            <a:r>
              <a:rPr lang="en-US" sz="2400" dirty="0" smtClean="0"/>
              <a:t>Hartwell China History Project GIS (1992-2001); and id., China Historical GIS (2001-).  Data are available at </a:t>
            </a:r>
            <a:r>
              <a:rPr lang="en-US" sz="2400" dirty="0" smtClean="0">
                <a:hlinkClick r:id="rId3"/>
              </a:rPr>
              <a:t>http://www.fas.harvard.edu/~chgis/</a:t>
            </a:r>
            <a:endParaRPr lang="en-US" sz="2400" dirty="0" smtClean="0"/>
          </a:p>
          <a:p>
            <a:pPr>
              <a:buNone/>
            </a:pPr>
            <a:r>
              <a:rPr lang="en-US" sz="2400" dirty="0" smtClean="0"/>
              <a:t> 	(last accessed Oct. 30, 2009)</a:t>
            </a:r>
            <a:endParaRPr lang="en-US" sz="2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Reference List</a:t>
            </a:r>
            <a:endParaRPr lang="en-US" sz="36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Hilde De Weerdt. “The Cultural Logics of Map Reading: Text, Time and Space in Printed Maps of the Song Empire.” In </a:t>
            </a:r>
            <a:r>
              <a:rPr lang="en-US" sz="2000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Knowledge and Text Production in an Age of Print--China, Tenth-Fourteenth Centuries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Ed. Lucille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Chia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and Hilde De Weerdt. Leiden: Brill, 2010, </a:t>
            </a:r>
            <a:r>
              <a:rPr lang="en-US" sz="2000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forthcoming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en-US" sz="2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Hilde De Weerdt. “Maps and Memory: Readings of Cartography in Twelfth- and Thirteenth- Century Song China.” </a:t>
            </a:r>
            <a:r>
              <a:rPr lang="en-US" sz="2000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Imago Mundi: International Journal for the History of Cartography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61:2 (2009), 145-167. </a:t>
            </a:r>
            <a:endParaRPr lang="en-US" sz="2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Cao,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Wanru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zh-CN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曹婉如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et al., eds. </a:t>
            </a:r>
            <a:r>
              <a:rPr lang="en-US" sz="2000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Zhongguo</a:t>
            </a:r>
            <a:r>
              <a:rPr lang="en-US" sz="20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gudai</a:t>
            </a:r>
            <a:r>
              <a:rPr lang="en-US" sz="20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ditu</a:t>
            </a:r>
            <a:r>
              <a:rPr lang="en-US" sz="20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ji</a:t>
            </a:r>
            <a:r>
              <a:rPr lang="en-US" sz="20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r>
              <a:rPr lang="en-US" sz="2000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Zhanguo</a:t>
            </a:r>
            <a:r>
              <a:rPr lang="en-US" sz="20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--Yuan </a:t>
            </a:r>
            <a:r>
              <a:rPr lang="zh-CN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中國古代地圖集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;</a:t>
            </a:r>
            <a:r>
              <a:rPr lang="zh-CN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戰國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--</a:t>
            </a:r>
            <a:r>
              <a:rPr lang="zh-CN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元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Beijing: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Wenwu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chubanshe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1990.</a:t>
            </a:r>
          </a:p>
          <a:p>
            <a:r>
              <a:rPr lang="en-US" sz="20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Song </a:t>
            </a:r>
            <a:r>
              <a:rPr lang="en-US" sz="2000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Lidai</a:t>
            </a:r>
            <a:r>
              <a:rPr lang="en-US" sz="20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dili</a:t>
            </a:r>
            <a:r>
              <a:rPr lang="en-US" sz="20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zhizhang</a:t>
            </a:r>
            <a:r>
              <a:rPr lang="en-US" sz="20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tu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zh-CN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宋本歷代地理指掌圖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ca. 1130. Shanghai: Shanghai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guji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chubanshe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1989. [Reproduced without permission from the original held at Toyo bunko, Tokyo.]</a:t>
            </a:r>
          </a:p>
          <a:p>
            <a:endParaRPr lang="en-US" sz="20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735</TotalTime>
  <Words>419</Words>
  <Application>Microsoft Office PowerPoint</Application>
  <PresentationFormat>On-screen Show (4:3)</PresentationFormat>
  <Paragraphs>51</Paragraphs>
  <Slides>14</Slides>
  <Notes>14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SimSun</vt:lpstr>
      <vt:lpstr>新細明體</vt:lpstr>
      <vt:lpstr>Default Design</vt:lpstr>
      <vt:lpstr>Microsoft Photo Editor 3.0 Photo</vt:lpstr>
      <vt:lpstr>Slide 1</vt:lpstr>
      <vt:lpstr>Headings in “supplemental notes” to 古今華夷區域揔要圖 (‘The general survey map of Chinese and non-Chinese territories from the past through the present’) in 歷代地理指掌圖 (Handy  geographical maps throughout the ages)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Credits</vt:lpstr>
      <vt:lpstr>Reference List</vt:lpstr>
    </vt:vector>
  </TitlesOfParts>
  <Company>ut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hilde de weerdt</dc:creator>
  <cp:lastModifiedBy>hilde</cp:lastModifiedBy>
  <cp:revision>48</cp:revision>
  <dcterms:created xsi:type="dcterms:W3CDTF">2007-01-16T09:47:36Z</dcterms:created>
  <dcterms:modified xsi:type="dcterms:W3CDTF">2009-10-31T13:58:30Z</dcterms:modified>
</cp:coreProperties>
</file>