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38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8CF1C-AD40-4142-A836-D4D1285DDCC1}" type="datetimeFigureOut">
              <a:rPr lang="en-GB" smtClean="0"/>
              <a:t>15/02/2024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0847-9752-4369-9DA8-28EA232271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8163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8CF1C-AD40-4142-A836-D4D1285DDCC1}" type="datetimeFigureOut">
              <a:rPr lang="en-GB" smtClean="0"/>
              <a:t>15/02/2024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0847-9752-4369-9DA8-28EA232271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95745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8CF1C-AD40-4142-A836-D4D1285DDCC1}" type="datetimeFigureOut">
              <a:rPr lang="en-GB" smtClean="0"/>
              <a:t>15/02/2024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0847-9752-4369-9DA8-28EA232271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30676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8CF1C-AD40-4142-A836-D4D1285DDCC1}" type="datetimeFigureOut">
              <a:rPr lang="en-GB" smtClean="0"/>
              <a:t>15/02/2024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0847-9752-4369-9DA8-28EA232271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95019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8CF1C-AD40-4142-A836-D4D1285DDCC1}" type="datetimeFigureOut">
              <a:rPr lang="en-GB" smtClean="0"/>
              <a:t>15/02/2024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0847-9752-4369-9DA8-28EA232271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12117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8CF1C-AD40-4142-A836-D4D1285DDCC1}" type="datetimeFigureOut">
              <a:rPr lang="en-GB" smtClean="0"/>
              <a:t>15/02/2024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0847-9752-4369-9DA8-28EA232271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35894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8CF1C-AD40-4142-A836-D4D1285DDCC1}" type="datetimeFigureOut">
              <a:rPr lang="en-GB" smtClean="0"/>
              <a:t>15/02/2024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0847-9752-4369-9DA8-28EA232271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02300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8CF1C-AD40-4142-A836-D4D1285DDCC1}" type="datetimeFigureOut">
              <a:rPr lang="en-GB" smtClean="0"/>
              <a:t>15/02/2024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0847-9752-4369-9DA8-28EA232271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91841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8CF1C-AD40-4142-A836-D4D1285DDCC1}" type="datetimeFigureOut">
              <a:rPr lang="en-GB" smtClean="0"/>
              <a:t>15/02/2024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0847-9752-4369-9DA8-28EA232271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0447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8CF1C-AD40-4142-A836-D4D1285DDCC1}" type="datetimeFigureOut">
              <a:rPr lang="en-GB" smtClean="0"/>
              <a:t>15/02/2024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0847-9752-4369-9DA8-28EA232271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73555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8CF1C-AD40-4142-A836-D4D1285DDCC1}" type="datetimeFigureOut">
              <a:rPr lang="en-GB" smtClean="0"/>
              <a:t>15/02/2024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0847-9752-4369-9DA8-28EA232271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4933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18CF1C-AD40-4142-A836-D4D1285DDCC1}" type="datetimeFigureOut">
              <a:rPr lang="en-GB" smtClean="0"/>
              <a:t>15/02/2024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440847-9752-4369-9DA8-28EA232271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6711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FTPS </a:t>
            </a:r>
            <a:r>
              <a:rPr lang="en-GB" dirty="0" err="1" smtClean="0"/>
              <a:t>Urbach</a:t>
            </a:r>
            <a:r>
              <a:rPr lang="en-GB" dirty="0" smtClean="0"/>
              <a:t> Tail Measurement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Qimu Yuan </a:t>
            </a:r>
          </a:p>
          <a:p>
            <a:r>
              <a:rPr lang="en-GB" dirty="0" smtClean="0"/>
              <a:t>Feb 2024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421774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703" y="233320"/>
            <a:ext cx="10515600" cy="1325563"/>
          </a:xfrm>
        </p:spPr>
        <p:txBody>
          <a:bodyPr/>
          <a:lstStyle/>
          <a:p>
            <a:r>
              <a:rPr lang="en-GB" dirty="0" smtClean="0"/>
              <a:t>Measurement Summary</a:t>
            </a:r>
            <a:endParaRPr lang="en-GB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70703" y="1825625"/>
                <a:ext cx="11697729" cy="4351338"/>
              </a:xfrm>
            </p:spPr>
            <p:txBody>
              <a:bodyPr>
                <a:normAutofit fontScale="77500" lnSpcReduction="20000"/>
              </a:bodyPr>
              <a:lstStyle/>
              <a:p>
                <a:r>
                  <a:rPr lang="en-GB" dirty="0" smtClean="0"/>
                  <a:t>EQE/</a:t>
                </a:r>
                <a:r>
                  <a:rPr lang="en-GB" dirty="0" err="1" smtClean="0"/>
                  <a:t>Urbach</a:t>
                </a:r>
                <a:r>
                  <a:rPr lang="en-GB" dirty="0" smtClean="0"/>
                  <a:t> tail measured via FTPS for a solar cell with roughly 1.68 eV band gap; </a:t>
                </a:r>
              </a:p>
              <a:p>
                <a:r>
                  <a:rPr lang="en-GB" dirty="0" smtClean="0"/>
                  <a:t>Approximately 1 sun intensity of </a:t>
                </a:r>
                <a:r>
                  <a:rPr lang="en-GB" dirty="0" err="1" smtClean="0"/>
                  <a:t>Xe</a:t>
                </a:r>
                <a:r>
                  <a:rPr lang="en-GB" dirty="0" smtClean="0"/>
                  <a:t> lamp illumination on the sample was calibrated via the reference Si </a:t>
                </a:r>
                <a:r>
                  <a:rPr lang="en-GB" dirty="0" smtClean="0"/>
                  <a:t>cell;</a:t>
                </a:r>
                <a:endParaRPr lang="en-GB" dirty="0" smtClean="0"/>
              </a:p>
              <a:p>
                <a:r>
                  <a:rPr lang="en-GB" dirty="0" smtClean="0"/>
                  <a:t>A low pass 715 nm filter was used so that the absorption band edge could be measured to a higher sensitivity;</a:t>
                </a:r>
              </a:p>
              <a:p>
                <a:r>
                  <a:rPr lang="en-GB" dirty="0" smtClean="0"/>
                  <a:t>Sample (Cell BF37 pixel 2) was aged in air and under illumination for approximately 160 min</a:t>
                </a:r>
                <a:r>
                  <a:rPr lang="en-GB" dirty="0" smtClean="0"/>
                  <a:t>;</a:t>
                </a:r>
              </a:p>
              <a:p>
                <a:r>
                  <a:rPr lang="en-GB" dirty="0" smtClean="0"/>
                  <a:t>To obtain EQE, the measured spectra were corrected based on the spectra of a calibrated silicon reference cell from Newport; </a:t>
                </a:r>
                <a:endParaRPr lang="en-GB" dirty="0" smtClean="0"/>
              </a:p>
              <a:p>
                <a:r>
                  <a:rPr lang="en-GB" dirty="0" smtClean="0"/>
                  <a:t>For fitting the </a:t>
                </a:r>
                <a:r>
                  <a:rPr lang="en-GB" dirty="0" err="1" smtClean="0"/>
                  <a:t>Urbach</a:t>
                </a:r>
                <a:r>
                  <a:rPr lang="en-GB" dirty="0" smtClean="0"/>
                  <a:t> tail, a single exponential in the form of </a:t>
                </a:r>
                <a:endParaRPr lang="en-GB" b="0" i="0" dirty="0" smtClean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y</m:t>
                      </m:r>
                      <m:r>
                        <a:rPr lang="en-GB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exp</m:t>
                          </m:r>
                        </m:fName>
                        <m:e>
                          <m:d>
                            <m:d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num>
                                <m:den>
                                  <m:sSub>
                                    <m:sSubPr>
                                      <m:ctrlPr>
                                        <a:rPr lang="en-GB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b="0" i="1" smtClean="0">
                                          <a:latin typeface="Cambria Math" panose="02040503050406030204" pitchFamily="18" charset="0"/>
                                        </a:rPr>
                                        <m:t>𝐸</m:t>
                                      </m:r>
                                    </m:e>
                                    <m:sub>
                                      <m:r>
                                        <a:rPr lang="en-GB" b="0" i="1" smtClean="0">
                                          <a:latin typeface="Cambria Math" panose="02040503050406030204" pitchFamily="18" charset="0"/>
                                        </a:rPr>
                                        <m:t>𝑈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d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   </m:t>
                          </m:r>
                        </m:e>
                      </m:func>
                    </m:oMath>
                  </m:oMathPara>
                </a14:m>
                <a:endParaRPr lang="en-GB" dirty="0" smtClean="0"/>
              </a:p>
              <a:p>
                <a:pPr marL="0" indent="0">
                  <a:buNone/>
                </a:pPr>
                <a:r>
                  <a:rPr lang="en-GB" dirty="0" smtClean="0"/>
                  <a:t>was applied in the region near the band edge for extracting </a:t>
                </a:r>
                <a:r>
                  <a:rPr lang="en-GB" dirty="0" err="1" smtClean="0"/>
                  <a:t>Urbach</a:t>
                </a:r>
                <a:r>
                  <a:rPr lang="en-GB" dirty="0" smtClean="0"/>
                  <a:t> energy (</a:t>
                </a:r>
                <a:r>
                  <a:rPr lang="en-GB" dirty="0" err="1" smtClean="0"/>
                  <a:t>Eu</a:t>
                </a:r>
                <a:r>
                  <a:rPr lang="en-GB" dirty="0" smtClean="0"/>
                  <a:t>). </a:t>
                </a:r>
                <a:endParaRPr lang="en-GB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70703" y="1825625"/>
                <a:ext cx="11697729" cy="4351338"/>
              </a:xfrm>
              <a:blipFill>
                <a:blip r:embed="rId2"/>
                <a:stretch>
                  <a:fillRect l="-677" t="-2801" r="-31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323228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459" y="-235466"/>
            <a:ext cx="10515600" cy="1325563"/>
          </a:xfrm>
        </p:spPr>
        <p:txBody>
          <a:bodyPr/>
          <a:lstStyle/>
          <a:p>
            <a:r>
              <a:rPr lang="en-GB" dirty="0" err="1" smtClean="0"/>
              <a:t>Urbach</a:t>
            </a:r>
            <a:r>
              <a:rPr lang="en-GB" dirty="0" smtClean="0"/>
              <a:t> Tail from Xenon Lamp Aging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692" y="5456475"/>
            <a:ext cx="10515600" cy="9871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 smtClean="0"/>
              <a:t>Semi-log plot showing external quantum efficiency at the absorption onset. The measured solar cell was illuminated by a Xenon lamp source which simulated full-spectrum AM1.5 irradiance, and held at open-circuit condition in air at room temperature for up to 160 minutes. </a:t>
            </a:r>
            <a:endParaRPr lang="en-GB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714" y="484980"/>
            <a:ext cx="6644111" cy="5086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5648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838" y="192131"/>
            <a:ext cx="10515600" cy="598702"/>
          </a:xfrm>
        </p:spPr>
        <p:txBody>
          <a:bodyPr>
            <a:normAutofit fontScale="90000"/>
          </a:bodyPr>
          <a:lstStyle/>
          <a:p>
            <a:r>
              <a:rPr lang="en-GB" dirty="0" err="1" smtClean="0"/>
              <a:t>Urbach</a:t>
            </a:r>
            <a:r>
              <a:rPr lang="en-GB" dirty="0" smtClean="0"/>
              <a:t> Tail Fitting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5778" y="5123935"/>
            <a:ext cx="10515600" cy="14484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dirty="0" smtClean="0"/>
              <a:t>Semi-log plots of external quantum efficiency (EQE) at the absorption onset of the same cell from starting the </a:t>
            </a:r>
            <a:r>
              <a:rPr lang="en-GB" sz="2400" dirty="0" err="1" smtClean="0"/>
              <a:t>Xe</a:t>
            </a:r>
            <a:r>
              <a:rPr lang="en-GB" sz="2400" dirty="0" smtClean="0"/>
              <a:t> lamp illumination to after 160 minutes of continuous illumination in air. Fitted </a:t>
            </a:r>
            <a:r>
              <a:rPr lang="en-GB" sz="2400" dirty="0" err="1" smtClean="0"/>
              <a:t>Urbach</a:t>
            </a:r>
            <a:r>
              <a:rPr lang="en-GB" sz="2400" dirty="0" smtClean="0"/>
              <a:t> tails from a section of EQE below the band edge indicate minimum change in </a:t>
            </a:r>
            <a:r>
              <a:rPr lang="en-GB" sz="2400" dirty="0" smtClean="0"/>
              <a:t>the </a:t>
            </a:r>
            <a:r>
              <a:rPr lang="en-GB" sz="2400" dirty="0" err="1" smtClean="0"/>
              <a:t>Urbach</a:t>
            </a:r>
            <a:r>
              <a:rPr lang="en-GB" sz="2400" dirty="0" smtClean="0"/>
              <a:t> </a:t>
            </a:r>
            <a:r>
              <a:rPr lang="en-GB" sz="2400" dirty="0" smtClean="0"/>
              <a:t>energy from irradiation.  </a:t>
            </a:r>
            <a:endParaRPr lang="en-GB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216" y="591215"/>
            <a:ext cx="5627299" cy="430837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8292" y="591215"/>
            <a:ext cx="5617263" cy="4300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9685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46983"/>
          </a:xfrm>
        </p:spPr>
        <p:txBody>
          <a:bodyPr/>
          <a:lstStyle/>
          <a:p>
            <a:r>
              <a:rPr lang="en-GB" dirty="0" smtClean="0"/>
              <a:t>Summary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33384"/>
            <a:ext cx="10515600" cy="471204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b="1" dirty="0" smtClean="0"/>
              <a:t>Key findings: </a:t>
            </a:r>
          </a:p>
          <a:p>
            <a:r>
              <a:rPr lang="en-GB" dirty="0" smtClean="0"/>
              <a:t>The measured solar cell exhibits good stability under 1 sun irradiance from the Xenon lamp </a:t>
            </a:r>
            <a:r>
              <a:rPr lang="en-GB" dirty="0" smtClean="0"/>
              <a:t>in air with </a:t>
            </a:r>
            <a:r>
              <a:rPr lang="en-GB" dirty="0" smtClean="0"/>
              <a:t>minimal differences observed from the </a:t>
            </a:r>
            <a:r>
              <a:rPr lang="en-GB" dirty="0" err="1" smtClean="0"/>
              <a:t>Urbach</a:t>
            </a:r>
            <a:r>
              <a:rPr lang="en-GB" dirty="0" smtClean="0"/>
              <a:t> tail, indicating no changes in the absorption onset or </a:t>
            </a:r>
            <a:r>
              <a:rPr lang="en-GB" dirty="0" smtClean="0"/>
              <a:t>potential presence </a:t>
            </a:r>
            <a:r>
              <a:rPr lang="en-GB" dirty="0" smtClean="0"/>
              <a:t>of halide </a:t>
            </a:r>
            <a:r>
              <a:rPr lang="en-GB" dirty="0" smtClean="0"/>
              <a:t>segregation;</a:t>
            </a:r>
            <a:endParaRPr lang="en-GB" dirty="0" smtClean="0"/>
          </a:p>
          <a:p>
            <a:r>
              <a:rPr lang="en-GB" dirty="0" smtClean="0"/>
              <a:t>Extracted </a:t>
            </a:r>
            <a:r>
              <a:rPr lang="en-GB" dirty="0" err="1" smtClean="0"/>
              <a:t>Urbach</a:t>
            </a:r>
            <a:r>
              <a:rPr lang="en-GB" dirty="0" smtClean="0"/>
              <a:t> energy values from fittings suggest no time-dependent variation in the electronic disorder of this solar cell;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b="1" dirty="0" smtClean="0"/>
              <a:t>Additional points: </a:t>
            </a:r>
          </a:p>
          <a:p>
            <a:r>
              <a:rPr lang="en-GB" dirty="0" smtClean="0"/>
              <a:t>The </a:t>
            </a:r>
            <a:r>
              <a:rPr lang="en-GB" dirty="0" smtClean="0"/>
              <a:t>actual band edge of this solar cell is likely to be a bit lower than </a:t>
            </a:r>
            <a:r>
              <a:rPr lang="en-GB" dirty="0" smtClean="0"/>
              <a:t>the expected </a:t>
            </a:r>
            <a:r>
              <a:rPr lang="en-GB" dirty="0" smtClean="0"/>
              <a:t>1.68 eV</a:t>
            </a:r>
            <a:r>
              <a:rPr lang="en-GB" dirty="0" smtClean="0"/>
              <a:t>;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1060093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354</Words>
  <Application>Microsoft Office PowerPoint</Application>
  <PresentationFormat>Widescreen</PresentationFormat>
  <Paragraphs>23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Cambria Math</vt:lpstr>
      <vt:lpstr>Office Theme</vt:lpstr>
      <vt:lpstr>FTPS Urbach Tail Measurement</vt:lpstr>
      <vt:lpstr>Measurement Summary</vt:lpstr>
      <vt:lpstr>Urbach Tail from Xenon Lamp Aging </vt:lpstr>
      <vt:lpstr>Urbach Tail Fitting </vt:lpstr>
      <vt:lpstr>Summary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FTPS Urbach Tail Measurement</dc:title>
  <dc:creator>Qimu Yuan</dc:creator>
  <cp:lastModifiedBy>Qimu Yuan</cp:lastModifiedBy>
  <cp:revision>9</cp:revision>
  <cp:lastPrinted>2024-02-14T16:59:38Z</cp:lastPrinted>
  <dcterms:created xsi:type="dcterms:W3CDTF">2024-02-14T15:34:31Z</dcterms:created>
  <dcterms:modified xsi:type="dcterms:W3CDTF">2024-02-15T12:05:37Z</dcterms:modified>
</cp:coreProperties>
</file>