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1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57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67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50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211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58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230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184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4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93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8CF1C-AD40-4142-A836-D4D1285DDCC1}" type="datetimeFigureOut">
              <a:rPr lang="en-GB" smtClean="0"/>
              <a:t>27/02/2024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40847-9752-4369-9DA8-28EA232271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71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FTPS </a:t>
            </a:r>
            <a:r>
              <a:rPr lang="en-GB" dirty="0" err="1" smtClean="0"/>
              <a:t>Urbach</a:t>
            </a:r>
            <a:r>
              <a:rPr lang="en-GB" dirty="0" smtClean="0"/>
              <a:t> Tail </a:t>
            </a:r>
            <a:r>
              <a:rPr lang="en-GB" dirty="0" smtClean="0"/>
              <a:t>Measurement for David &amp; Xinyi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Qimu Yuan </a:t>
            </a:r>
          </a:p>
          <a:p>
            <a:r>
              <a:rPr lang="en-GB" dirty="0" smtClean="0"/>
              <a:t>Feb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217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03" y="233320"/>
            <a:ext cx="10515600" cy="63647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Measurement </a:t>
            </a:r>
            <a:r>
              <a:rPr lang="en-GB" dirty="0" smtClean="0"/>
              <a:t>and </a:t>
            </a:r>
            <a:r>
              <a:rPr lang="en-GB" dirty="0" err="1" smtClean="0"/>
              <a:t>Technqiue</a:t>
            </a:r>
            <a:r>
              <a:rPr lang="en-GB" dirty="0" smtClean="0"/>
              <a:t> Summary</a:t>
            </a:r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70703" y="1159727"/>
                <a:ext cx="11697729" cy="5017236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GB" dirty="0" smtClean="0"/>
                  <a:t>EQE/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tail measured via FTPS for </a:t>
                </a:r>
                <a:r>
                  <a:rPr lang="en-GB" dirty="0" smtClean="0"/>
                  <a:t>both </a:t>
                </a:r>
                <a:r>
                  <a:rPr lang="en-GB" dirty="0" smtClean="0"/>
                  <a:t>solar </a:t>
                </a:r>
                <a:r>
                  <a:rPr lang="en-GB" dirty="0" smtClean="0"/>
                  <a:t>cells made from solution-processing and vapour-deposition </a:t>
                </a:r>
                <a:r>
                  <a:rPr lang="en-GB" dirty="0" smtClean="0"/>
                  <a:t>with </a:t>
                </a:r>
                <a:r>
                  <a:rPr lang="en-GB" dirty="0" smtClean="0"/>
                  <a:t>a roughly </a:t>
                </a:r>
                <a:r>
                  <a:rPr lang="en-GB" dirty="0" smtClean="0"/>
                  <a:t>1.68 eV </a:t>
                </a:r>
                <a:r>
                  <a:rPr lang="en-GB" dirty="0" smtClean="0"/>
                  <a:t>bandgap</a:t>
                </a:r>
                <a:r>
                  <a:rPr lang="en-GB" dirty="0" smtClean="0"/>
                  <a:t>; </a:t>
                </a:r>
              </a:p>
              <a:p>
                <a:r>
                  <a:rPr lang="en-GB" dirty="0" smtClean="0"/>
                  <a:t>Approximately 1 sun intensity of </a:t>
                </a:r>
                <a:r>
                  <a:rPr lang="en-GB" dirty="0" err="1" smtClean="0"/>
                  <a:t>Xe</a:t>
                </a:r>
                <a:r>
                  <a:rPr lang="en-GB" dirty="0" smtClean="0"/>
                  <a:t> lamp </a:t>
                </a:r>
                <a:r>
                  <a:rPr lang="en-GB" dirty="0" smtClean="0"/>
                  <a:t>was illuminated </a:t>
                </a:r>
                <a:r>
                  <a:rPr lang="en-GB" dirty="0" smtClean="0"/>
                  <a:t>on </a:t>
                </a:r>
                <a:r>
                  <a:rPr lang="en-GB" dirty="0" smtClean="0"/>
                  <a:t>both</a:t>
                </a:r>
                <a:r>
                  <a:rPr lang="en-GB" dirty="0" smtClean="0"/>
                  <a:t> samples, this </a:t>
                </a:r>
                <a:r>
                  <a:rPr lang="en-GB" dirty="0" smtClean="0"/>
                  <a:t>was calibrated via </a:t>
                </a:r>
                <a:r>
                  <a:rPr lang="en-GB" dirty="0" smtClean="0"/>
                  <a:t>measuring the </a:t>
                </a:r>
                <a:r>
                  <a:rPr lang="en-GB" dirty="0" smtClean="0"/>
                  <a:t>reference Si </a:t>
                </a:r>
                <a:r>
                  <a:rPr lang="en-GB" dirty="0" smtClean="0"/>
                  <a:t>cell under the solar simulator and measuring the intensity;</a:t>
                </a:r>
                <a:endParaRPr lang="en-GB" dirty="0" smtClean="0"/>
              </a:p>
              <a:p>
                <a:r>
                  <a:rPr lang="en-GB" dirty="0" smtClean="0"/>
                  <a:t>A </a:t>
                </a:r>
                <a:r>
                  <a:rPr lang="en-GB" dirty="0" smtClean="0"/>
                  <a:t>long </a:t>
                </a:r>
                <a:r>
                  <a:rPr lang="en-GB" dirty="0" smtClean="0"/>
                  <a:t>pass </a:t>
                </a:r>
                <a:r>
                  <a:rPr lang="en-GB" dirty="0" smtClean="0"/>
                  <a:t>RG 715 </a:t>
                </a:r>
                <a:r>
                  <a:rPr lang="en-GB" dirty="0" smtClean="0"/>
                  <a:t>nm filter was used so that the absorption band edge could be measured to a higher </a:t>
                </a:r>
                <a:r>
                  <a:rPr lang="en-GB" dirty="0" smtClean="0"/>
                  <a:t>sensitivity, for 2</a:t>
                </a:r>
                <a:r>
                  <a:rPr lang="en-GB" baseline="30000" dirty="0" smtClean="0"/>
                  <a:t>nd</a:t>
                </a:r>
                <a:r>
                  <a:rPr lang="en-GB" dirty="0" smtClean="0"/>
                  <a:t> measurement on the solution-processed device, additional long pass RG780 filter was used to further improve sub-bandgap signal sensitivity;</a:t>
                </a:r>
                <a:endParaRPr lang="en-GB" dirty="0" smtClean="0"/>
              </a:p>
              <a:p>
                <a:r>
                  <a:rPr lang="en-GB" dirty="0" smtClean="0"/>
                  <a:t>Both samples (BF37 Pixel 2 &amp; D216 Pixel 6) were aged </a:t>
                </a:r>
                <a:r>
                  <a:rPr lang="en-GB" dirty="0" smtClean="0"/>
                  <a:t>in air and under </a:t>
                </a:r>
                <a:r>
                  <a:rPr lang="en-GB" dirty="0" err="1" smtClean="0"/>
                  <a:t>Xe</a:t>
                </a:r>
                <a:r>
                  <a:rPr lang="en-GB" dirty="0" smtClean="0"/>
                  <a:t> illumination </a:t>
                </a:r>
                <a:r>
                  <a:rPr lang="en-GB" dirty="0" smtClean="0"/>
                  <a:t>for approximately 160 min;</a:t>
                </a:r>
              </a:p>
              <a:p>
                <a:r>
                  <a:rPr lang="en-GB" dirty="0" smtClean="0"/>
                  <a:t>To obtain EQE, the measured spectra were corrected based on the spectra of a calibrated silicon reference cell from Newport; </a:t>
                </a:r>
              </a:p>
              <a:p>
                <a:r>
                  <a:rPr lang="en-GB" dirty="0" smtClean="0"/>
                  <a:t>For fitting the 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tail, a single exponential in the form of </a:t>
                </a:r>
                <a:endParaRPr lang="en-GB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</m:e>
                      </m:func>
                    </m:oMath>
                  </m:oMathPara>
                </a14:m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was applied in the region near the band edge for extracting </a:t>
                </a:r>
                <a:r>
                  <a:rPr lang="en-GB" dirty="0" err="1" smtClean="0"/>
                  <a:t>Urbach</a:t>
                </a:r>
                <a:r>
                  <a:rPr lang="en-GB" dirty="0" smtClean="0"/>
                  <a:t> energy (</a:t>
                </a:r>
                <a:r>
                  <a:rPr lang="en-GB" dirty="0" err="1" smtClean="0"/>
                  <a:t>Eu</a:t>
                </a:r>
                <a:r>
                  <a:rPr lang="en-GB" dirty="0" smtClean="0"/>
                  <a:t>). </a:t>
                </a: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70703" y="1159727"/>
                <a:ext cx="11697729" cy="5017236"/>
              </a:xfrm>
              <a:blipFill>
                <a:blip r:embed="rId2"/>
                <a:stretch>
                  <a:fillRect l="-677" t="-2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2322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59" y="-235466"/>
            <a:ext cx="10515600" cy="1325563"/>
          </a:xfrm>
        </p:spPr>
        <p:txBody>
          <a:bodyPr/>
          <a:lstStyle/>
          <a:p>
            <a:r>
              <a:rPr lang="en-GB" dirty="0" err="1" smtClean="0"/>
              <a:t>Urbach</a:t>
            </a:r>
            <a:r>
              <a:rPr lang="en-GB" dirty="0" smtClean="0"/>
              <a:t> Tail from Xenon Lamp Aging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92" y="5456475"/>
            <a:ext cx="10515600" cy="9871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000" dirty="0" smtClean="0"/>
              <a:t>Semi-log plot showing external quantum efficiency at the absorption onset. The measured solar </a:t>
            </a:r>
            <a:r>
              <a:rPr lang="en-GB" sz="2000" dirty="0" smtClean="0"/>
              <a:t>cells were </a:t>
            </a:r>
            <a:r>
              <a:rPr lang="en-GB" sz="2000" dirty="0" smtClean="0"/>
              <a:t>illuminated by a Xenon lamp source which simulated full-spectrum AM1.5 irradiance, and held at open-circuit condition in air at room temperature for up to 160 minutes. </a:t>
            </a:r>
            <a:endParaRPr lang="en-GB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578" y="596509"/>
            <a:ext cx="6200079" cy="47469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4958"/>
            <a:ext cx="6200079" cy="47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6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838" y="192131"/>
            <a:ext cx="10515600" cy="598702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Urbach</a:t>
            </a:r>
            <a:r>
              <a:rPr lang="en-GB" dirty="0" smtClean="0"/>
              <a:t> Tail </a:t>
            </a:r>
            <a:r>
              <a:rPr lang="en-GB" dirty="0" smtClean="0"/>
              <a:t>Fitting – Vapour-deposited device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6930" y="5292327"/>
            <a:ext cx="10515600" cy="144844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GB" sz="2400" dirty="0" smtClean="0"/>
              <a:t>Semi-log plots of external quantum efficiency (EQE) at the absorption onset of the same </a:t>
            </a:r>
            <a:r>
              <a:rPr lang="en-GB" sz="2400" dirty="0" smtClean="0"/>
              <a:t>vapour-deposited cell </a:t>
            </a:r>
            <a:r>
              <a:rPr lang="en-GB" sz="2400" dirty="0" smtClean="0"/>
              <a:t>from </a:t>
            </a:r>
            <a:r>
              <a:rPr lang="en-GB" sz="2400" dirty="0" smtClean="0"/>
              <a:t>the start of </a:t>
            </a:r>
            <a:r>
              <a:rPr lang="en-GB" sz="2400" dirty="0" err="1" smtClean="0"/>
              <a:t>Xe</a:t>
            </a:r>
            <a:r>
              <a:rPr lang="en-GB" sz="2400" dirty="0" smtClean="0"/>
              <a:t> </a:t>
            </a:r>
            <a:r>
              <a:rPr lang="en-GB" sz="2400" dirty="0" smtClean="0"/>
              <a:t>lamp illumination to after 160 minutes of continuous illumination in air. Fitted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tails from a section of EQE below the band edge indicate minimum change in the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energy from irradiation.  </a:t>
            </a:r>
            <a:endParaRPr lang="en-GB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0" y="337549"/>
            <a:ext cx="6477070" cy="4958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817" y="336151"/>
            <a:ext cx="6473414" cy="49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96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838" y="192131"/>
            <a:ext cx="10515600" cy="598702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Urbach</a:t>
            </a:r>
            <a:r>
              <a:rPr lang="en-GB" dirty="0" smtClean="0"/>
              <a:t> Tail </a:t>
            </a:r>
            <a:r>
              <a:rPr lang="en-GB" dirty="0" smtClean="0"/>
              <a:t>Fitting – Solution-processed device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778" y="5123935"/>
            <a:ext cx="10515600" cy="144844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sz="2400" dirty="0" smtClean="0"/>
              <a:t>Semi-log plots of external quantum efficiency (EQE) at the absorption onset of the same </a:t>
            </a:r>
            <a:r>
              <a:rPr lang="en-GB" sz="2400" dirty="0" smtClean="0"/>
              <a:t>solution-processed </a:t>
            </a:r>
            <a:r>
              <a:rPr lang="en-GB" sz="2400" dirty="0" smtClean="0"/>
              <a:t>cell </a:t>
            </a:r>
            <a:r>
              <a:rPr lang="en-GB" sz="2400" dirty="0" smtClean="0"/>
              <a:t>from </a:t>
            </a:r>
            <a:r>
              <a:rPr lang="en-GB" sz="2400" dirty="0" smtClean="0"/>
              <a:t>the start of </a:t>
            </a:r>
            <a:r>
              <a:rPr lang="en-GB" sz="2400" dirty="0" err="1" smtClean="0"/>
              <a:t>Xe</a:t>
            </a:r>
            <a:r>
              <a:rPr lang="en-GB" sz="2400" dirty="0" smtClean="0"/>
              <a:t> </a:t>
            </a:r>
            <a:r>
              <a:rPr lang="en-GB" sz="2400" dirty="0" smtClean="0"/>
              <a:t>lamp illumination to after 160 minutes of continuous illumination in air. </a:t>
            </a:r>
            <a:r>
              <a:rPr lang="en-GB" sz="2400" dirty="0" smtClean="0"/>
              <a:t>Here, two </a:t>
            </a:r>
            <a:r>
              <a:rPr lang="en-GB" sz="2400" dirty="0" smtClean="0"/>
              <a:t>measurements with different RG filters were performed. Data with energy less than 1.59 eV are from measurement with the long-pass RG780 filter. </a:t>
            </a:r>
            <a:r>
              <a:rPr lang="en-GB" sz="2400" dirty="0" smtClean="0"/>
              <a:t>Fitted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tails from a section of EQE below the band edge indicate minimum change in the </a:t>
            </a:r>
            <a:r>
              <a:rPr lang="en-GB" sz="2400" dirty="0" err="1" smtClean="0"/>
              <a:t>Urbach</a:t>
            </a:r>
            <a:r>
              <a:rPr lang="en-GB" sz="2400" dirty="0" smtClean="0"/>
              <a:t> energy from irradiation.  </a:t>
            </a:r>
            <a:endParaRPr lang="en-GB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38" y="491481"/>
            <a:ext cx="6197416" cy="47448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594" y="491141"/>
            <a:ext cx="6212425" cy="475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94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6983"/>
          </a:xfrm>
        </p:spPr>
        <p:txBody>
          <a:bodyPr/>
          <a:lstStyle/>
          <a:p>
            <a:r>
              <a:rPr lang="en-GB" dirty="0" smtClean="0"/>
              <a:t>Summary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3384"/>
            <a:ext cx="10515600" cy="471204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 smtClean="0"/>
              <a:t>Key findings: </a:t>
            </a:r>
          </a:p>
          <a:p>
            <a:pPr algn="just"/>
            <a:r>
              <a:rPr lang="en-GB" dirty="0" smtClean="0"/>
              <a:t>The measured solar </a:t>
            </a:r>
            <a:r>
              <a:rPr lang="en-GB" dirty="0" smtClean="0"/>
              <a:t>cells, solution-processed or vapour-deposited exhibit </a:t>
            </a:r>
            <a:r>
              <a:rPr lang="en-GB" dirty="0" smtClean="0"/>
              <a:t>good stability under </a:t>
            </a:r>
            <a:r>
              <a:rPr lang="en-GB" dirty="0" smtClean="0"/>
              <a:t>approximately 1 </a:t>
            </a:r>
            <a:r>
              <a:rPr lang="en-GB" dirty="0" smtClean="0"/>
              <a:t>sun irradiance from the Xenon lamp in air with minimal differences observed from the </a:t>
            </a:r>
            <a:r>
              <a:rPr lang="en-GB" dirty="0" err="1" smtClean="0"/>
              <a:t>Urbach</a:t>
            </a:r>
            <a:r>
              <a:rPr lang="en-GB" dirty="0" smtClean="0"/>
              <a:t> tail, indicating no changes in the absorption onset or potential presence of halide segregation;</a:t>
            </a:r>
          </a:p>
          <a:p>
            <a:pPr algn="just"/>
            <a:r>
              <a:rPr lang="en-GB" dirty="0" smtClean="0"/>
              <a:t>Extracted </a:t>
            </a:r>
            <a:r>
              <a:rPr lang="en-GB" dirty="0" err="1" smtClean="0"/>
              <a:t>Urbach</a:t>
            </a:r>
            <a:r>
              <a:rPr lang="en-GB" dirty="0" smtClean="0"/>
              <a:t> energy values from fittings suggest no time-dependent variation in the electronic disorder of this solar </a:t>
            </a:r>
            <a:r>
              <a:rPr lang="en-GB" dirty="0" smtClean="0"/>
              <a:t>cell, although the </a:t>
            </a:r>
            <a:r>
              <a:rPr lang="en-GB" dirty="0" err="1" smtClean="0"/>
              <a:t>Urbach</a:t>
            </a:r>
            <a:r>
              <a:rPr lang="en-GB" dirty="0" smtClean="0"/>
              <a:t> energy extracted is slightly lower for solution-processed devices than for vapour-deposited devices;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/>
              <a:t>Additional points: </a:t>
            </a:r>
          </a:p>
          <a:p>
            <a:r>
              <a:rPr lang="en-GB" dirty="0" smtClean="0"/>
              <a:t>The actual band </a:t>
            </a:r>
            <a:r>
              <a:rPr lang="en-GB" dirty="0" smtClean="0"/>
              <a:t>edges </a:t>
            </a:r>
            <a:r>
              <a:rPr lang="en-GB" dirty="0" smtClean="0"/>
              <a:t>of </a:t>
            </a:r>
            <a:r>
              <a:rPr lang="en-GB" dirty="0" smtClean="0"/>
              <a:t>the solution-processed and vapour-deposited</a:t>
            </a:r>
            <a:r>
              <a:rPr lang="en-GB" dirty="0" smtClean="0"/>
              <a:t> </a:t>
            </a:r>
            <a:r>
              <a:rPr lang="en-GB" dirty="0" smtClean="0"/>
              <a:t>solar </a:t>
            </a:r>
            <a:r>
              <a:rPr lang="en-GB" dirty="0" smtClean="0"/>
              <a:t>cells are different, whilst solution-processed device most likely have a bandgap around 1.68 eV, such bandgap of evaporated cell is likely to be a bit lower.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06009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539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Office Theme</vt:lpstr>
      <vt:lpstr>FTPS Urbach Tail Measurement for David &amp; Xinyi</vt:lpstr>
      <vt:lpstr>Measurement and Technqiue Summary</vt:lpstr>
      <vt:lpstr>Urbach Tail from Xenon Lamp Aging </vt:lpstr>
      <vt:lpstr>Urbach Tail Fitting – Vapour-deposited device  </vt:lpstr>
      <vt:lpstr>Urbach Tail Fitting – Solution-processed device  </vt:lpstr>
      <vt:lpstr>Summary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FTPS Urbach Tail Measurement</dc:title>
  <dc:creator>Qimu Yuan</dc:creator>
  <cp:lastModifiedBy>Qimu Yuan</cp:lastModifiedBy>
  <cp:revision>17</cp:revision>
  <cp:lastPrinted>2024-02-14T16:59:38Z</cp:lastPrinted>
  <dcterms:created xsi:type="dcterms:W3CDTF">2024-02-14T15:34:31Z</dcterms:created>
  <dcterms:modified xsi:type="dcterms:W3CDTF">2024-02-27T20:50:56Z</dcterms:modified>
</cp:coreProperties>
</file>