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82" r:id="rId2"/>
    <p:sldId id="289" r:id="rId3"/>
    <p:sldId id="288" r:id="rId4"/>
    <p:sldId id="284" r:id="rId5"/>
  </p:sldIdLst>
  <p:sldSz cx="6858000" cy="9144000" type="screen4x3"/>
  <p:notesSz cx="6797675" cy="98742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2880">
          <p15:clr>
            <a:srgbClr val="A4A3A4"/>
          </p15:clr>
        </p15:guide>
        <p15:guide id="4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D54D7"/>
    <a:srgbClr val="A5A5A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21" autoAdjust="0"/>
    <p:restoredTop sz="95063" autoAdjust="0"/>
  </p:normalViewPr>
  <p:slideViewPr>
    <p:cSldViewPr>
      <p:cViewPr>
        <p:scale>
          <a:sx n="84" d="100"/>
          <a:sy n="84" d="100"/>
        </p:scale>
        <p:origin x="-570" y="-6"/>
      </p:cViewPr>
      <p:guideLst>
        <p:guide orient="horz" pos="2160"/>
        <p:guide orient="horz" pos="2880"/>
        <p:guide pos="288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6400" cy="493713"/>
          </a:xfrm>
          <a:prstGeom prst="rect">
            <a:avLst/>
          </a:prstGeom>
        </p:spPr>
        <p:txBody>
          <a:bodyPr vert="horz" lIns="91438" tIns="45719" rIns="91438" bIns="45719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49689" y="1"/>
            <a:ext cx="2946400" cy="493713"/>
          </a:xfrm>
          <a:prstGeom prst="rect">
            <a:avLst/>
          </a:prstGeom>
        </p:spPr>
        <p:txBody>
          <a:bodyPr vert="horz" lIns="91438" tIns="45719" rIns="91438" bIns="45719" rtlCol="0"/>
          <a:lstStyle>
            <a:lvl1pPr algn="r">
              <a:defRPr sz="1200"/>
            </a:lvl1pPr>
          </a:lstStyle>
          <a:p>
            <a:fld id="{641E634B-211D-2B45-BA27-B55421D727DF}" type="datetimeFigureOut">
              <a:rPr lang="es-ES" smtClean="0"/>
              <a:pPr/>
              <a:t>08/07/2016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2011363" y="741363"/>
            <a:ext cx="2774950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8" tIns="45719" rIns="91438" bIns="45719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79451" y="4691064"/>
            <a:ext cx="5438775" cy="4443412"/>
          </a:xfrm>
          <a:prstGeom prst="rect">
            <a:avLst/>
          </a:prstGeom>
        </p:spPr>
        <p:txBody>
          <a:bodyPr vert="horz" lIns="91438" tIns="45719" rIns="91438" bIns="45719" rtlCol="0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9378951"/>
            <a:ext cx="2946400" cy="493713"/>
          </a:xfrm>
          <a:prstGeom prst="rect">
            <a:avLst/>
          </a:prstGeom>
        </p:spPr>
        <p:txBody>
          <a:bodyPr vert="horz" lIns="91438" tIns="45719" rIns="91438" bIns="45719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49689" y="9378951"/>
            <a:ext cx="2946400" cy="493713"/>
          </a:xfrm>
          <a:prstGeom prst="rect">
            <a:avLst/>
          </a:prstGeom>
        </p:spPr>
        <p:txBody>
          <a:bodyPr vert="horz" lIns="91438" tIns="45719" rIns="91438" bIns="45719" rtlCol="0" anchor="b"/>
          <a:lstStyle>
            <a:lvl1pPr algn="r">
              <a:defRPr sz="1200"/>
            </a:lvl1pPr>
          </a:lstStyle>
          <a:p>
            <a:fld id="{6A11BE75-904E-4544-B265-9AB6357CFF21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697117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11BE75-904E-4544-B265-9AB6357CFF21}" type="slidenum">
              <a:rPr lang="es-ES" smtClean="0"/>
              <a:pPr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646107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9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20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2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133602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1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1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70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70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7/8/2016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7/8/2016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7/8/2016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1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8" y="364069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1" y="1913469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1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2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6"/>
            <a:ext cx="1543050" cy="780203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6"/>
            <a:ext cx="4514850" cy="780203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2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6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6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6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tiff"/><Relationship Id="rId3" Type="http://schemas.openxmlformats.org/officeDocument/2006/relationships/image" Target="../media/image1.jpeg"/><Relationship Id="rId7" Type="http://schemas.openxmlformats.org/officeDocument/2006/relationships/image" Target="../media/image5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tiff"/><Relationship Id="rId11" Type="http://schemas.openxmlformats.org/officeDocument/2006/relationships/image" Target="../media/image9.tiff"/><Relationship Id="rId5" Type="http://schemas.openxmlformats.org/officeDocument/2006/relationships/image" Target="../media/image3.png"/><Relationship Id="rId10" Type="http://schemas.openxmlformats.org/officeDocument/2006/relationships/image" Target="../media/image8.tiff"/><Relationship Id="rId4" Type="http://schemas.openxmlformats.org/officeDocument/2006/relationships/image" Target="../media/image2.png"/><Relationship Id="rId9" Type="http://schemas.openxmlformats.org/officeDocument/2006/relationships/image" Target="../media/image7.tif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" name="Imagen 103" descr="1slide1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4800"/>
            <a:ext cx="6858000" cy="4848301"/>
          </a:xfrm>
          <a:prstGeom prst="rect">
            <a:avLst/>
          </a:prstGeom>
        </p:spPr>
      </p:pic>
      <p:sp>
        <p:nvSpPr>
          <p:cNvPr id="70" name="Rectángulo redondeado 69"/>
          <p:cNvSpPr/>
          <p:nvPr/>
        </p:nvSpPr>
        <p:spPr>
          <a:xfrm>
            <a:off x="93453" y="4038600"/>
            <a:ext cx="3487947" cy="4648200"/>
          </a:xfrm>
          <a:prstGeom prst="roundRect">
            <a:avLst>
              <a:gd name="adj" fmla="val 5153"/>
            </a:avLst>
          </a:prstGeom>
          <a:solidFill>
            <a:schemeClr val="bg1">
              <a:lumMod val="75000"/>
              <a:alpha val="5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4" name="Rectángulo redondeado 73"/>
          <p:cNvSpPr/>
          <p:nvPr/>
        </p:nvSpPr>
        <p:spPr>
          <a:xfrm>
            <a:off x="3622450" y="4038599"/>
            <a:ext cx="3083150" cy="3733802"/>
          </a:xfrm>
          <a:prstGeom prst="roundRect">
            <a:avLst>
              <a:gd name="adj" fmla="val 5153"/>
            </a:avLst>
          </a:prstGeom>
          <a:solidFill>
            <a:schemeClr val="bg1">
              <a:lumMod val="75000"/>
              <a:alpha val="5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3" name="Elipse 72"/>
          <p:cNvSpPr/>
          <p:nvPr/>
        </p:nvSpPr>
        <p:spPr>
          <a:xfrm>
            <a:off x="5715000" y="2438400"/>
            <a:ext cx="251686" cy="188764"/>
          </a:xfrm>
          <a:prstGeom prst="ellipse">
            <a:avLst/>
          </a:prstGeom>
          <a:noFill/>
          <a:ln w="12700">
            <a:solidFill>
              <a:schemeClr val="bg1">
                <a:lumMod val="75000"/>
              </a:schemeClr>
            </a:solidFill>
            <a:prstDash val="sysDot"/>
            <a:rou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5" name="TextBox 3"/>
          <p:cNvSpPr txBox="1"/>
          <p:nvPr/>
        </p:nvSpPr>
        <p:spPr>
          <a:xfrm>
            <a:off x="152400" y="76200"/>
            <a:ext cx="629214" cy="314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</a:t>
            </a:r>
            <a:endParaRPr lang="en-GB" dirty="0"/>
          </a:p>
        </p:txBody>
      </p:sp>
      <p:sp>
        <p:nvSpPr>
          <p:cNvPr id="76" name="CuadroTexto 23"/>
          <p:cNvSpPr txBox="1"/>
          <p:nvPr/>
        </p:nvSpPr>
        <p:spPr>
          <a:xfrm>
            <a:off x="25308" y="8368563"/>
            <a:ext cx="5555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smtClean="0">
                <a:latin typeface="Arial"/>
                <a:cs typeface="Arial"/>
              </a:rPr>
              <a:t>CTD</a:t>
            </a:r>
            <a:endParaRPr lang="es-ES" sz="1000" dirty="0">
              <a:latin typeface="Arial"/>
              <a:cs typeface="Arial"/>
            </a:endParaRPr>
          </a:p>
        </p:txBody>
      </p:sp>
      <p:pic>
        <p:nvPicPr>
          <p:cNvPr id="77" name="Imagen 76" descr="Sin título.png"/>
          <p:cNvPicPr>
            <a:picLocks noChangeAspect="1"/>
          </p:cNvPicPr>
          <p:nvPr/>
        </p:nvPicPr>
        <p:blipFill>
          <a:blip r:embed="rId4" cstate="print">
            <a:lum bright="5000" contrast="-17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5372" y="4062598"/>
            <a:ext cx="2967808" cy="2262001"/>
          </a:xfrm>
          <a:prstGeom prst="rect">
            <a:avLst/>
          </a:prstGeom>
          <a:effectLst/>
        </p:spPr>
      </p:pic>
      <p:pic>
        <p:nvPicPr>
          <p:cNvPr id="78" name="Imagen 77" descr="1slide1.2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2642" y="4334807"/>
            <a:ext cx="2579427" cy="1234136"/>
          </a:xfrm>
          <a:prstGeom prst="rect">
            <a:avLst/>
          </a:prstGeom>
        </p:spPr>
      </p:pic>
      <p:sp>
        <p:nvSpPr>
          <p:cNvPr id="79" name="Rectángulo redondeado 78"/>
          <p:cNvSpPr/>
          <p:nvPr/>
        </p:nvSpPr>
        <p:spPr>
          <a:xfrm>
            <a:off x="3842642" y="4207566"/>
            <a:ext cx="2634358" cy="1354813"/>
          </a:xfrm>
          <a:prstGeom prst="roundRect">
            <a:avLst>
              <a:gd name="adj" fmla="val 8290"/>
            </a:avLst>
          </a:prstGeom>
          <a:noFill/>
          <a:ln w="12700">
            <a:solidFill>
              <a:schemeClr val="bg1">
                <a:lumMod val="75000"/>
              </a:schemeClr>
            </a:solidFill>
            <a:prstDash val="sysDot"/>
            <a:rou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1" name="CuadroTexto 80"/>
          <p:cNvSpPr txBox="1"/>
          <p:nvPr/>
        </p:nvSpPr>
        <p:spPr>
          <a:xfrm>
            <a:off x="3611756" y="6641604"/>
            <a:ext cx="377026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700" dirty="0" smtClean="0">
                <a:latin typeface="Arial"/>
                <a:cs typeface="Arial"/>
              </a:rPr>
              <a:t>Lys7</a:t>
            </a:r>
            <a:endParaRPr lang="es-ES" sz="700" dirty="0">
              <a:latin typeface="Arial"/>
              <a:cs typeface="Arial"/>
            </a:endParaRPr>
          </a:p>
        </p:txBody>
      </p:sp>
      <p:pic>
        <p:nvPicPr>
          <p:cNvPr id="82" name="Imagen 81" descr="ac.tif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1706" y="6659972"/>
            <a:ext cx="160799" cy="162606"/>
          </a:xfrm>
          <a:prstGeom prst="rect">
            <a:avLst/>
          </a:prstGeom>
        </p:spPr>
      </p:pic>
      <p:cxnSp>
        <p:nvCxnSpPr>
          <p:cNvPr id="83" name="Conector recto de flecha 82"/>
          <p:cNvCxnSpPr/>
          <p:nvPr/>
        </p:nvCxnSpPr>
        <p:spPr>
          <a:xfrm>
            <a:off x="5840843" y="2646246"/>
            <a:ext cx="495" cy="1647459"/>
          </a:xfrm>
          <a:prstGeom prst="straightConnector1">
            <a:avLst/>
          </a:prstGeom>
          <a:ln w="12700">
            <a:solidFill>
              <a:schemeClr val="bg1">
                <a:lumMod val="75000"/>
              </a:schemeClr>
            </a:solidFill>
            <a:prstDash val="sysDot"/>
            <a:tailEnd type="stealt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4" name="CuadroTexto 83"/>
          <p:cNvSpPr txBox="1"/>
          <p:nvPr/>
        </p:nvSpPr>
        <p:spPr>
          <a:xfrm>
            <a:off x="3643838" y="5819745"/>
            <a:ext cx="377026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700" dirty="0" smtClean="0">
                <a:latin typeface="Arial"/>
                <a:cs typeface="Arial"/>
              </a:rPr>
              <a:t>Arg7</a:t>
            </a:r>
            <a:endParaRPr lang="es-ES" sz="700" dirty="0">
              <a:latin typeface="Arial"/>
              <a:cs typeface="Arial"/>
            </a:endParaRPr>
          </a:p>
        </p:txBody>
      </p:sp>
      <p:pic>
        <p:nvPicPr>
          <p:cNvPr id="72" name="Imagen 71" descr="g.tif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696" y="8404120"/>
            <a:ext cx="160799" cy="164412"/>
          </a:xfrm>
          <a:prstGeom prst="rect">
            <a:avLst/>
          </a:prstGeom>
        </p:spPr>
      </p:pic>
      <p:pic>
        <p:nvPicPr>
          <p:cNvPr id="85" name="Imagen 84" descr="me.tif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2400" y="5841133"/>
            <a:ext cx="160799" cy="162606"/>
          </a:xfrm>
          <a:prstGeom prst="rect">
            <a:avLst/>
          </a:prstGeom>
        </p:spPr>
      </p:pic>
      <p:sp>
        <p:nvSpPr>
          <p:cNvPr id="86" name="CuadroTexto 85"/>
          <p:cNvSpPr txBox="1"/>
          <p:nvPr/>
        </p:nvSpPr>
        <p:spPr>
          <a:xfrm>
            <a:off x="3622450" y="7078095"/>
            <a:ext cx="377026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700" dirty="0" smtClean="0">
                <a:latin typeface="Arial"/>
                <a:cs typeface="Arial"/>
              </a:rPr>
              <a:t>Lys7</a:t>
            </a:r>
            <a:endParaRPr lang="es-ES" sz="700" dirty="0">
              <a:latin typeface="Arial"/>
              <a:cs typeface="Arial"/>
            </a:endParaRPr>
          </a:p>
        </p:txBody>
      </p:sp>
      <p:pic>
        <p:nvPicPr>
          <p:cNvPr id="87" name="Imagen 86" descr="me.tif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2400" y="7097973"/>
            <a:ext cx="160799" cy="162606"/>
          </a:xfrm>
          <a:prstGeom prst="rect">
            <a:avLst/>
          </a:prstGeom>
        </p:spPr>
      </p:pic>
      <p:sp>
        <p:nvSpPr>
          <p:cNvPr id="88" name="CuadroTexto 87"/>
          <p:cNvSpPr txBox="1"/>
          <p:nvPr/>
        </p:nvSpPr>
        <p:spPr>
          <a:xfrm>
            <a:off x="3622450" y="7377952"/>
            <a:ext cx="377026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700" dirty="0" smtClean="0">
                <a:latin typeface="Arial"/>
                <a:cs typeface="Arial"/>
              </a:rPr>
              <a:t>Lys7</a:t>
            </a:r>
            <a:endParaRPr lang="es-ES" sz="700" dirty="0">
              <a:latin typeface="Arial"/>
              <a:cs typeface="Arial"/>
            </a:endParaRPr>
          </a:p>
        </p:txBody>
      </p:sp>
      <p:pic>
        <p:nvPicPr>
          <p:cNvPr id="89" name="Imagen 88" descr="p.tif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694" y="5080332"/>
            <a:ext cx="160799" cy="160799"/>
          </a:xfrm>
          <a:prstGeom prst="rect">
            <a:avLst/>
          </a:prstGeom>
        </p:spPr>
      </p:pic>
      <p:pic>
        <p:nvPicPr>
          <p:cNvPr id="90" name="Imagen 89" descr="p.tif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878" y="5952093"/>
            <a:ext cx="160799" cy="160799"/>
          </a:xfrm>
          <a:prstGeom prst="rect">
            <a:avLst/>
          </a:prstGeom>
        </p:spPr>
      </p:pic>
      <p:pic>
        <p:nvPicPr>
          <p:cNvPr id="91" name="Imagen 90" descr="p.tif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696" y="6698348"/>
            <a:ext cx="160799" cy="160799"/>
          </a:xfrm>
          <a:prstGeom prst="rect">
            <a:avLst/>
          </a:prstGeom>
        </p:spPr>
      </p:pic>
      <p:pic>
        <p:nvPicPr>
          <p:cNvPr id="92" name="Imagen 91" descr="i.tif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989" y="8030862"/>
            <a:ext cx="160799" cy="162606"/>
          </a:xfrm>
          <a:prstGeom prst="rect">
            <a:avLst/>
          </a:prstGeom>
        </p:spPr>
      </p:pic>
      <p:pic>
        <p:nvPicPr>
          <p:cNvPr id="93" name="Imagen 92" descr="p.tif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413" y="7435295"/>
            <a:ext cx="160799" cy="160799"/>
          </a:xfrm>
          <a:prstGeom prst="rect">
            <a:avLst/>
          </a:prstGeom>
        </p:spPr>
      </p:pic>
      <p:sp>
        <p:nvSpPr>
          <p:cNvPr id="94" name="CuadroTexto 93"/>
          <p:cNvSpPr txBox="1"/>
          <p:nvPr/>
        </p:nvSpPr>
        <p:spPr>
          <a:xfrm>
            <a:off x="27315" y="5906085"/>
            <a:ext cx="44755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00" dirty="0" smtClean="0">
                <a:latin typeface="Arial"/>
                <a:cs typeface="Arial"/>
              </a:rPr>
              <a:t>Thr4</a:t>
            </a:r>
            <a:endParaRPr lang="es-ES" sz="1000" dirty="0">
              <a:latin typeface="Arial"/>
              <a:cs typeface="Arial"/>
            </a:endParaRPr>
          </a:p>
        </p:txBody>
      </p:sp>
      <p:sp>
        <p:nvSpPr>
          <p:cNvPr id="95" name="CuadroTexto 94"/>
          <p:cNvSpPr txBox="1"/>
          <p:nvPr/>
        </p:nvSpPr>
        <p:spPr>
          <a:xfrm>
            <a:off x="21388" y="6658819"/>
            <a:ext cx="45397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00" dirty="0" smtClean="0">
                <a:latin typeface="Arial"/>
                <a:cs typeface="Arial"/>
              </a:rPr>
              <a:t>Ser5</a:t>
            </a:r>
            <a:endParaRPr lang="es-ES" sz="1000" dirty="0">
              <a:latin typeface="Arial"/>
              <a:cs typeface="Arial"/>
            </a:endParaRPr>
          </a:p>
        </p:txBody>
      </p:sp>
      <p:sp>
        <p:nvSpPr>
          <p:cNvPr id="96" name="CuadroTexto 95"/>
          <p:cNvSpPr txBox="1"/>
          <p:nvPr/>
        </p:nvSpPr>
        <p:spPr>
          <a:xfrm>
            <a:off x="21347" y="7398899"/>
            <a:ext cx="45397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00" dirty="0" smtClean="0">
                <a:latin typeface="Arial"/>
                <a:cs typeface="Arial"/>
              </a:rPr>
              <a:t>Ser7</a:t>
            </a:r>
            <a:endParaRPr lang="es-ES" sz="1000" dirty="0">
              <a:latin typeface="Arial"/>
              <a:cs typeface="Arial"/>
            </a:endParaRPr>
          </a:p>
        </p:txBody>
      </p:sp>
      <p:sp>
        <p:nvSpPr>
          <p:cNvPr id="97" name="CuadroTexto 96"/>
          <p:cNvSpPr txBox="1"/>
          <p:nvPr/>
        </p:nvSpPr>
        <p:spPr>
          <a:xfrm>
            <a:off x="26735" y="7990287"/>
            <a:ext cx="38343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00" dirty="0" smtClean="0">
                <a:latin typeface="Arial"/>
                <a:cs typeface="Arial"/>
              </a:rPr>
              <a:t>Pro</a:t>
            </a:r>
            <a:endParaRPr lang="es-ES" sz="1000" dirty="0">
              <a:latin typeface="Arial"/>
              <a:cs typeface="Arial"/>
            </a:endParaRPr>
          </a:p>
        </p:txBody>
      </p:sp>
      <p:pic>
        <p:nvPicPr>
          <p:cNvPr id="98" name="Imagen 9" descr="p.tif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738" y="4299130"/>
            <a:ext cx="160799" cy="160799"/>
          </a:xfrm>
          <a:prstGeom prst="rect">
            <a:avLst/>
          </a:prstGeom>
        </p:spPr>
      </p:pic>
      <p:sp>
        <p:nvSpPr>
          <p:cNvPr id="99" name="CuadroTexto 18"/>
          <p:cNvSpPr txBox="1"/>
          <p:nvPr/>
        </p:nvSpPr>
        <p:spPr>
          <a:xfrm>
            <a:off x="22410" y="4253084"/>
            <a:ext cx="44114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00" dirty="0" smtClean="0">
                <a:latin typeface="Arial"/>
                <a:cs typeface="Arial"/>
              </a:rPr>
              <a:t>Tyr1</a:t>
            </a:r>
            <a:endParaRPr lang="es-ES" sz="1000" dirty="0">
              <a:latin typeface="Arial"/>
              <a:cs typeface="Arial"/>
            </a:endParaRPr>
          </a:p>
        </p:txBody>
      </p:sp>
      <p:sp>
        <p:nvSpPr>
          <p:cNvPr id="100" name="CuadroTexto 19"/>
          <p:cNvSpPr txBox="1"/>
          <p:nvPr/>
        </p:nvSpPr>
        <p:spPr>
          <a:xfrm>
            <a:off x="34021" y="5033956"/>
            <a:ext cx="45397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00" dirty="0" smtClean="0">
                <a:latin typeface="Arial"/>
                <a:cs typeface="Arial"/>
              </a:rPr>
              <a:t>Ser2</a:t>
            </a:r>
            <a:endParaRPr lang="es-ES" sz="1000" dirty="0">
              <a:latin typeface="Arial"/>
              <a:cs typeface="Arial"/>
            </a:endParaRPr>
          </a:p>
        </p:txBody>
      </p:sp>
      <p:sp>
        <p:nvSpPr>
          <p:cNvPr id="101" name="TextBox 2"/>
          <p:cNvSpPr txBox="1"/>
          <p:nvPr/>
        </p:nvSpPr>
        <p:spPr>
          <a:xfrm>
            <a:off x="546679" y="7924800"/>
            <a:ext cx="62921" cy="1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" dirty="0" smtClean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endParaRPr lang="en-GB" sz="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2" name="TextBox 33"/>
          <p:cNvSpPr txBox="1"/>
          <p:nvPr/>
        </p:nvSpPr>
        <p:spPr>
          <a:xfrm>
            <a:off x="546679" y="8077200"/>
            <a:ext cx="62921" cy="1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" dirty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</a:p>
        </p:txBody>
      </p:sp>
      <p:pic>
        <p:nvPicPr>
          <p:cNvPr id="67" name="Imagen 66" descr="ub.tif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2400" y="7407769"/>
            <a:ext cx="160799" cy="162605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3810963" y="4187688"/>
            <a:ext cx="44700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800" dirty="0" smtClean="0">
                <a:latin typeface="Arial"/>
                <a:cs typeface="Arial"/>
              </a:rPr>
              <a:t>Box 1</a:t>
            </a:r>
            <a:endParaRPr lang="es-ES" sz="800" dirty="0">
              <a:latin typeface="Arial"/>
              <a:cs typeface="Arial"/>
            </a:endParaRPr>
          </a:p>
        </p:txBody>
      </p:sp>
      <p:sp>
        <p:nvSpPr>
          <p:cNvPr id="41" name="CuadroTexto 10"/>
          <p:cNvSpPr txBox="1"/>
          <p:nvPr/>
        </p:nvSpPr>
        <p:spPr>
          <a:xfrm>
            <a:off x="583640" y="4106882"/>
            <a:ext cx="3124200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/>
              <a:buChar char="•"/>
            </a:pPr>
            <a:r>
              <a:rPr lang="en-US" sz="700" dirty="0" smtClean="0">
                <a:latin typeface="Arial"/>
                <a:cs typeface="Arial"/>
              </a:rPr>
              <a:t>Aids recruitment of </a:t>
            </a:r>
            <a:r>
              <a:rPr lang="en-US" sz="700" dirty="0">
                <a:latin typeface="Arial"/>
                <a:cs typeface="Arial"/>
              </a:rPr>
              <a:t>Spt6 (</a:t>
            </a:r>
            <a:r>
              <a:rPr lang="en-US" sz="700" i="1" dirty="0" err="1">
                <a:latin typeface="Arial"/>
                <a:cs typeface="Arial"/>
              </a:rPr>
              <a:t>S.cerevisiae</a:t>
            </a:r>
            <a:r>
              <a:rPr lang="en-US" sz="700" i="1" dirty="0" smtClean="0">
                <a:latin typeface="Arial"/>
                <a:cs typeface="Arial"/>
              </a:rPr>
              <a:t>)</a:t>
            </a:r>
            <a:endParaRPr lang="en-US" sz="700" dirty="0" smtClean="0">
              <a:latin typeface="Arial"/>
              <a:cs typeface="Arial"/>
            </a:endParaRPr>
          </a:p>
          <a:p>
            <a:pPr marL="171450" indent="-171450">
              <a:buFont typeface="Arial"/>
              <a:buChar char="•"/>
            </a:pPr>
            <a:r>
              <a:rPr lang="en-US" sz="700" dirty="0" smtClean="0">
                <a:latin typeface="Arial"/>
                <a:cs typeface="Arial"/>
              </a:rPr>
              <a:t>Impairs the binding </a:t>
            </a:r>
            <a:r>
              <a:rPr lang="en-US" sz="700" dirty="0">
                <a:latin typeface="Arial"/>
                <a:cs typeface="Arial"/>
              </a:rPr>
              <a:t>of </a:t>
            </a:r>
            <a:r>
              <a:rPr lang="en-US" sz="700" dirty="0" smtClean="0">
                <a:latin typeface="Arial"/>
                <a:cs typeface="Arial"/>
              </a:rPr>
              <a:t>termination </a:t>
            </a:r>
            <a:r>
              <a:rPr lang="en-US" sz="700" dirty="0">
                <a:latin typeface="Arial"/>
                <a:cs typeface="Arial"/>
              </a:rPr>
              <a:t>factors </a:t>
            </a:r>
            <a:r>
              <a:rPr lang="en-US" sz="700" dirty="0" smtClean="0">
                <a:latin typeface="Arial"/>
                <a:cs typeface="Arial"/>
              </a:rPr>
              <a:t>to the CTD (</a:t>
            </a:r>
            <a:r>
              <a:rPr lang="en-US" sz="700" i="1" dirty="0" err="1" smtClean="0">
                <a:latin typeface="Arial"/>
                <a:cs typeface="Arial"/>
              </a:rPr>
              <a:t>S.cerevisiae</a:t>
            </a:r>
            <a:r>
              <a:rPr lang="en-US" sz="700" i="1" dirty="0" smtClean="0">
                <a:latin typeface="Arial"/>
                <a:cs typeface="Arial"/>
              </a:rPr>
              <a:t>)</a:t>
            </a:r>
          </a:p>
          <a:p>
            <a:pPr marL="171450" indent="-171450">
              <a:buFont typeface="Arial"/>
              <a:buChar char="•"/>
            </a:pPr>
            <a:r>
              <a:rPr lang="en-US" sz="700" dirty="0">
                <a:latin typeface="Arial"/>
                <a:cs typeface="Arial"/>
              </a:rPr>
              <a:t>Important for pol II </a:t>
            </a:r>
            <a:r>
              <a:rPr lang="en-US" sz="700" dirty="0" smtClean="0">
                <a:latin typeface="Arial"/>
                <a:cs typeface="Arial"/>
              </a:rPr>
              <a:t>stability (chicken DT40 cells)</a:t>
            </a:r>
            <a:endParaRPr lang="en-US" sz="700" dirty="0">
              <a:latin typeface="Arial"/>
              <a:cs typeface="Arial"/>
            </a:endParaRPr>
          </a:p>
          <a:p>
            <a:pPr marL="171450" indent="-171450">
              <a:buFont typeface="Arial"/>
              <a:buChar char="•"/>
            </a:pPr>
            <a:r>
              <a:rPr lang="en-US" sz="700" dirty="0">
                <a:latin typeface="Arial"/>
                <a:cs typeface="Arial"/>
              </a:rPr>
              <a:t>A</a:t>
            </a:r>
            <a:r>
              <a:rPr lang="en-US" sz="700" dirty="0" smtClean="0">
                <a:latin typeface="Arial"/>
                <a:cs typeface="Arial"/>
              </a:rPr>
              <a:t>ssociated </a:t>
            </a:r>
            <a:r>
              <a:rPr lang="en-US" sz="700" dirty="0">
                <a:latin typeface="Arial"/>
                <a:cs typeface="Arial"/>
              </a:rPr>
              <a:t>with </a:t>
            </a:r>
            <a:r>
              <a:rPr lang="en-US" sz="700" dirty="0" smtClean="0">
                <a:latin typeface="Arial"/>
                <a:cs typeface="Arial"/>
              </a:rPr>
              <a:t>transcription of antisense promoters </a:t>
            </a:r>
            <a:r>
              <a:rPr lang="en-US" sz="700" dirty="0">
                <a:latin typeface="Arial"/>
                <a:cs typeface="Arial"/>
              </a:rPr>
              <a:t>and active </a:t>
            </a:r>
            <a:endParaRPr lang="en-US" sz="700" dirty="0" smtClean="0">
              <a:latin typeface="Arial"/>
              <a:cs typeface="Arial"/>
            </a:endParaRPr>
          </a:p>
          <a:p>
            <a:r>
              <a:rPr lang="en-US" sz="700" dirty="0">
                <a:latin typeface="Arial"/>
                <a:cs typeface="Arial"/>
              </a:rPr>
              <a:t> </a:t>
            </a:r>
            <a:r>
              <a:rPr lang="en-US" sz="700" dirty="0" smtClean="0">
                <a:latin typeface="Arial"/>
                <a:cs typeface="Arial"/>
              </a:rPr>
              <a:t>      enhancers (human)</a:t>
            </a:r>
          </a:p>
          <a:p>
            <a:endParaRPr lang="en-US" sz="700" dirty="0" smtClean="0">
              <a:latin typeface="Arial"/>
              <a:cs typeface="Arial"/>
            </a:endParaRPr>
          </a:p>
          <a:p>
            <a:endParaRPr lang="en-US" sz="700" dirty="0">
              <a:latin typeface="Arial"/>
              <a:cs typeface="Arial"/>
            </a:endParaRPr>
          </a:p>
          <a:p>
            <a:pPr marL="171450" indent="-171450">
              <a:buFont typeface="Arial"/>
              <a:buChar char="•"/>
            </a:pPr>
            <a:r>
              <a:rPr lang="en-US" sz="700" dirty="0" smtClean="0">
                <a:latin typeface="Arial"/>
                <a:cs typeface="Arial"/>
              </a:rPr>
              <a:t>Aids recruitment of splicing and </a:t>
            </a:r>
            <a:r>
              <a:rPr lang="en-US" sz="700" dirty="0" err="1" smtClean="0">
                <a:latin typeface="Arial"/>
                <a:cs typeface="Arial"/>
              </a:rPr>
              <a:t>polyadenylation</a:t>
            </a:r>
            <a:r>
              <a:rPr lang="en-US" sz="700" dirty="0" smtClean="0">
                <a:latin typeface="Arial"/>
                <a:cs typeface="Arial"/>
              </a:rPr>
              <a:t> factors</a:t>
            </a:r>
          </a:p>
          <a:p>
            <a:pPr marL="171450" indent="-171450">
              <a:buFont typeface="Arial"/>
              <a:buChar char="•"/>
            </a:pPr>
            <a:r>
              <a:rPr lang="en-US" sz="700" dirty="0" smtClean="0">
                <a:latin typeface="Arial"/>
                <a:cs typeface="Arial"/>
              </a:rPr>
              <a:t>Regulates sexual differentiation (</a:t>
            </a:r>
            <a:r>
              <a:rPr lang="en-US" sz="700" i="1" dirty="0" err="1" smtClean="0">
                <a:latin typeface="Arial"/>
                <a:cs typeface="Arial"/>
              </a:rPr>
              <a:t>S.pombe</a:t>
            </a:r>
            <a:r>
              <a:rPr lang="en-US" sz="700" i="1" dirty="0" smtClean="0">
                <a:latin typeface="Arial"/>
                <a:cs typeface="Arial"/>
              </a:rPr>
              <a:t>)</a:t>
            </a:r>
          </a:p>
          <a:p>
            <a:pPr marL="171450" indent="-171450">
              <a:buFont typeface="Arial"/>
              <a:buChar char="•"/>
            </a:pPr>
            <a:r>
              <a:rPr lang="en-US" sz="700" dirty="0" smtClean="0">
                <a:latin typeface="Arial"/>
                <a:cs typeface="Arial"/>
              </a:rPr>
              <a:t>Aids recruitment </a:t>
            </a:r>
            <a:r>
              <a:rPr lang="en-US" sz="700" dirty="0">
                <a:latin typeface="Arial"/>
                <a:cs typeface="Arial"/>
              </a:rPr>
              <a:t>of </a:t>
            </a:r>
            <a:r>
              <a:rPr lang="en-US" sz="700" dirty="0" smtClean="0">
                <a:latin typeface="Arial"/>
                <a:cs typeface="Arial"/>
              </a:rPr>
              <a:t>Set2 (</a:t>
            </a:r>
            <a:r>
              <a:rPr lang="en-US" sz="700" dirty="0">
                <a:latin typeface="Arial"/>
                <a:cs typeface="Arial"/>
              </a:rPr>
              <a:t>H3K36m</a:t>
            </a:r>
            <a:r>
              <a:rPr lang="en-US" sz="700" baseline="30000" dirty="0">
                <a:latin typeface="Arial"/>
                <a:cs typeface="Arial"/>
              </a:rPr>
              <a:t>3</a:t>
            </a:r>
            <a:r>
              <a:rPr lang="en-US" sz="700" dirty="0">
                <a:latin typeface="Arial"/>
                <a:cs typeface="Arial"/>
              </a:rPr>
              <a:t>) and Spt6 </a:t>
            </a:r>
            <a:endParaRPr lang="en-US" sz="700" dirty="0" smtClean="0">
              <a:latin typeface="Arial"/>
              <a:cs typeface="Arial"/>
            </a:endParaRPr>
          </a:p>
          <a:p>
            <a:pPr marL="171450" indent="-171450">
              <a:buFont typeface="Arial"/>
              <a:buChar char="•"/>
            </a:pPr>
            <a:r>
              <a:rPr lang="en-US" sz="700" dirty="0" smtClean="0">
                <a:latin typeface="Arial"/>
                <a:cs typeface="Arial"/>
              </a:rPr>
              <a:t>Enhances pre-</a:t>
            </a:r>
            <a:r>
              <a:rPr lang="en-US" sz="700" dirty="0" err="1" smtClean="0">
                <a:latin typeface="Arial"/>
                <a:cs typeface="Arial"/>
              </a:rPr>
              <a:t>snRNA</a:t>
            </a:r>
            <a:r>
              <a:rPr lang="en-US" sz="700" dirty="0" smtClean="0">
                <a:latin typeface="Arial"/>
                <a:cs typeface="Arial"/>
              </a:rPr>
              <a:t> 3’ end formation (human)</a:t>
            </a:r>
          </a:p>
          <a:p>
            <a:pPr marL="171450" indent="-171450">
              <a:buFont typeface="Arial"/>
              <a:buChar char="•"/>
            </a:pPr>
            <a:r>
              <a:rPr lang="en-US" sz="700" dirty="0" smtClean="0">
                <a:latin typeface="Arial"/>
                <a:cs typeface="Arial"/>
              </a:rPr>
              <a:t>Required </a:t>
            </a:r>
            <a:r>
              <a:rPr lang="en-US" sz="700" dirty="0">
                <a:latin typeface="Arial"/>
                <a:cs typeface="Arial"/>
              </a:rPr>
              <a:t>for chromatin </a:t>
            </a:r>
            <a:r>
              <a:rPr lang="en-US" sz="700" dirty="0" err="1">
                <a:latin typeface="Arial"/>
                <a:cs typeface="Arial"/>
              </a:rPr>
              <a:t>remodelling</a:t>
            </a:r>
            <a:r>
              <a:rPr lang="en-US" sz="700" dirty="0">
                <a:latin typeface="Arial"/>
                <a:cs typeface="Arial"/>
              </a:rPr>
              <a:t> </a:t>
            </a:r>
            <a:r>
              <a:rPr lang="en-US" sz="700" dirty="0" smtClean="0">
                <a:latin typeface="Arial"/>
                <a:cs typeface="Arial"/>
              </a:rPr>
              <a:t>of genes involved </a:t>
            </a:r>
            <a:r>
              <a:rPr lang="en-US" sz="700" dirty="0">
                <a:latin typeface="Arial"/>
                <a:cs typeface="Arial"/>
              </a:rPr>
              <a:t>in phosphate </a:t>
            </a:r>
            <a:r>
              <a:rPr lang="en-US" sz="700" dirty="0" smtClean="0">
                <a:latin typeface="Arial"/>
                <a:cs typeface="Arial"/>
              </a:rPr>
              <a:t>and </a:t>
            </a:r>
            <a:r>
              <a:rPr lang="en-US" sz="700" dirty="0">
                <a:latin typeface="Arial"/>
                <a:cs typeface="Arial"/>
              </a:rPr>
              <a:t>galactose </a:t>
            </a:r>
            <a:r>
              <a:rPr lang="en-US" sz="700" dirty="0" smtClean="0">
                <a:latin typeface="Arial"/>
                <a:cs typeface="Arial"/>
              </a:rPr>
              <a:t>metabolism (</a:t>
            </a:r>
            <a:r>
              <a:rPr lang="en-US" sz="700" i="1" dirty="0" err="1" smtClean="0">
                <a:latin typeface="Arial"/>
                <a:cs typeface="Arial"/>
              </a:rPr>
              <a:t>S.cerevisiae</a:t>
            </a:r>
            <a:r>
              <a:rPr lang="en-US" sz="700" dirty="0" smtClean="0">
                <a:latin typeface="Arial"/>
                <a:cs typeface="Arial"/>
              </a:rPr>
              <a:t>)</a:t>
            </a:r>
          </a:p>
          <a:p>
            <a:pPr marL="171450" indent="-171450">
              <a:buFont typeface="Arial"/>
              <a:buChar char="•"/>
            </a:pPr>
            <a:endParaRPr lang="en-US" sz="700" dirty="0" smtClean="0">
              <a:latin typeface="Arial"/>
              <a:cs typeface="Arial"/>
            </a:endParaRPr>
          </a:p>
          <a:p>
            <a:pPr marL="171450" indent="-171450">
              <a:buFont typeface="Arial"/>
              <a:buChar char="•"/>
            </a:pPr>
            <a:endParaRPr lang="en-US" sz="700" dirty="0">
              <a:latin typeface="Arial"/>
              <a:cs typeface="Arial"/>
            </a:endParaRPr>
          </a:p>
          <a:p>
            <a:pPr marL="171450" indent="-171450">
              <a:buFont typeface="Arial"/>
              <a:buChar char="•"/>
            </a:pPr>
            <a:r>
              <a:rPr lang="en-US" sz="700" dirty="0" smtClean="0">
                <a:latin typeface="Arial"/>
                <a:cs typeface="Arial"/>
              </a:rPr>
              <a:t>Enhances </a:t>
            </a:r>
            <a:r>
              <a:rPr lang="en-US" sz="700" dirty="0">
                <a:latin typeface="Arial"/>
                <a:cs typeface="Arial"/>
              </a:rPr>
              <a:t>3’ end processing of histone </a:t>
            </a:r>
            <a:r>
              <a:rPr lang="en-US" sz="700" dirty="0" smtClean="0">
                <a:latin typeface="Arial"/>
                <a:cs typeface="Arial"/>
              </a:rPr>
              <a:t>transcripts </a:t>
            </a:r>
          </a:p>
          <a:p>
            <a:r>
              <a:rPr lang="en-US" sz="700" dirty="0">
                <a:latin typeface="Arial"/>
                <a:cs typeface="Arial"/>
              </a:rPr>
              <a:t> </a:t>
            </a:r>
            <a:r>
              <a:rPr lang="en-US" sz="700" dirty="0" smtClean="0">
                <a:latin typeface="Arial"/>
                <a:cs typeface="Arial"/>
              </a:rPr>
              <a:t>      (chicken DT40 cells)</a:t>
            </a:r>
          </a:p>
          <a:p>
            <a:pPr marL="171450" indent="-171450">
              <a:buFont typeface="Arial"/>
              <a:buChar char="•"/>
            </a:pPr>
            <a:r>
              <a:rPr lang="en-GB" sz="700" dirty="0" smtClean="0">
                <a:latin typeface="Arial" panose="020B0604020202020204" pitchFamily="34" charset="0"/>
                <a:cs typeface="Arial" panose="020B0604020202020204" pitchFamily="34" charset="0"/>
              </a:rPr>
              <a:t>Associated with efficient transcription elongation (human)</a:t>
            </a:r>
          </a:p>
          <a:p>
            <a:pPr marL="171450" indent="-171450">
              <a:buFont typeface="Arial"/>
              <a:buChar char="•"/>
            </a:pPr>
            <a:r>
              <a:rPr lang="en-GB" sz="700" dirty="0" smtClean="0">
                <a:latin typeface="Arial" panose="020B0604020202020204" pitchFamily="34" charset="0"/>
                <a:cs typeface="Arial" panose="020B0604020202020204" pitchFamily="34" charset="0"/>
              </a:rPr>
              <a:t>Involved in M phase progression</a:t>
            </a:r>
          </a:p>
          <a:p>
            <a:pPr marL="171450" indent="-171450">
              <a:buFont typeface="Arial"/>
              <a:buChar char="•"/>
            </a:pPr>
            <a:r>
              <a:rPr lang="en-GB" sz="700" dirty="0" smtClean="0">
                <a:latin typeface="Arial" panose="020B0604020202020204" pitchFamily="34" charset="0"/>
                <a:cs typeface="Arial" panose="020B0604020202020204" pitchFamily="34" charset="0"/>
              </a:rPr>
              <a:t>Aids termination of transcription </a:t>
            </a:r>
            <a:r>
              <a:rPr lang="en-US" sz="700" dirty="0">
                <a:latin typeface="Arial"/>
                <a:cs typeface="Arial"/>
              </a:rPr>
              <a:t>(</a:t>
            </a:r>
            <a:r>
              <a:rPr lang="en-US" sz="700" i="1" dirty="0" err="1">
                <a:latin typeface="Arial"/>
                <a:cs typeface="Arial"/>
              </a:rPr>
              <a:t>S.cerevisiae</a:t>
            </a:r>
            <a:r>
              <a:rPr lang="en-US" sz="700" dirty="0" smtClean="0">
                <a:latin typeface="Arial"/>
                <a:cs typeface="Arial"/>
              </a:rPr>
              <a:t>)</a:t>
            </a:r>
          </a:p>
          <a:p>
            <a:pPr marL="171450" indent="-171450">
              <a:buFont typeface="Arial"/>
              <a:buChar char="•"/>
            </a:pPr>
            <a:endParaRPr lang="en-GB" sz="7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700" dirty="0" smtClean="0">
              <a:latin typeface="Arial"/>
              <a:cs typeface="Arial"/>
            </a:endParaRPr>
          </a:p>
          <a:p>
            <a:pPr marL="171450" indent="-171450">
              <a:buFont typeface="Arial"/>
              <a:buChar char="•"/>
            </a:pPr>
            <a:r>
              <a:rPr lang="en-US" sz="700" dirty="0" smtClean="0">
                <a:latin typeface="Arial"/>
                <a:cs typeface="Arial"/>
              </a:rPr>
              <a:t>Marks transcription initiation and splice sites (human and yeast)</a:t>
            </a:r>
          </a:p>
          <a:p>
            <a:pPr marL="171450" indent="-171450">
              <a:buFont typeface="Arial"/>
              <a:buChar char="•"/>
            </a:pPr>
            <a:r>
              <a:rPr lang="en-US" sz="700" dirty="0" smtClean="0">
                <a:latin typeface="Arial"/>
                <a:cs typeface="Arial"/>
              </a:rPr>
              <a:t>Aids recruitment of the RNA 5’ end capping machinery</a:t>
            </a:r>
          </a:p>
          <a:p>
            <a:pPr marL="171450" indent="-171450">
              <a:buFont typeface="Arial"/>
              <a:buChar char="•"/>
            </a:pPr>
            <a:r>
              <a:rPr lang="en-GB" sz="700" dirty="0" smtClean="0">
                <a:latin typeface="Arial" panose="020B0604020202020204" pitchFamily="34" charset="0"/>
                <a:cs typeface="Arial" panose="020B0604020202020204" pitchFamily="34" charset="0"/>
              </a:rPr>
              <a:t>Aids recruitment of Set1 (H3K4m</a:t>
            </a:r>
            <a:r>
              <a:rPr lang="en-GB" sz="7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GB" sz="7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700" dirty="0" smtClean="0">
                <a:latin typeface="Arial" panose="020B0604020202020204" pitchFamily="34" charset="0"/>
                <a:cs typeface="Arial" panose="020B0604020202020204" pitchFamily="34" charset="0"/>
              </a:rPr>
              <a:t>Aids recruitment of the Nrd1/Nab3</a:t>
            </a: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GB" sz="700" dirty="0" smtClean="0">
                <a:latin typeface="Arial" panose="020B0604020202020204" pitchFamily="34" charset="0"/>
                <a:cs typeface="Arial" panose="020B0604020202020204" pitchFamily="34" charset="0"/>
              </a:rPr>
              <a:t>Sen1 </a:t>
            </a: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termination complex </a:t>
            </a:r>
            <a:r>
              <a:rPr lang="en-US" sz="700" dirty="0">
                <a:latin typeface="Arial"/>
                <a:cs typeface="Arial"/>
              </a:rPr>
              <a:t>(</a:t>
            </a:r>
            <a:r>
              <a:rPr lang="en-US" sz="700" i="1" dirty="0" err="1">
                <a:latin typeface="Arial"/>
                <a:cs typeface="Arial"/>
              </a:rPr>
              <a:t>S.cerevisiae</a:t>
            </a:r>
            <a:r>
              <a:rPr lang="en-US" sz="700" dirty="0" smtClean="0">
                <a:latin typeface="Arial"/>
                <a:cs typeface="Arial"/>
              </a:rPr>
              <a:t>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700" dirty="0" smtClean="0">
                <a:latin typeface="Arial"/>
                <a:cs typeface="Arial"/>
              </a:rPr>
              <a:t>Aids spliceosome recruitment and regulates splicing </a:t>
            </a:r>
            <a:r>
              <a:rPr lang="en-US" sz="700" dirty="0">
                <a:latin typeface="Arial"/>
                <a:cs typeface="Arial"/>
              </a:rPr>
              <a:t>(</a:t>
            </a:r>
            <a:r>
              <a:rPr lang="en-US" sz="700" i="1" dirty="0" err="1">
                <a:latin typeface="Arial"/>
                <a:cs typeface="Arial"/>
              </a:rPr>
              <a:t>S.cerevisiae</a:t>
            </a:r>
            <a:r>
              <a:rPr lang="en-US" sz="700" dirty="0" smtClean="0">
                <a:latin typeface="Arial"/>
                <a:cs typeface="Arial"/>
              </a:rPr>
              <a:t>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700" dirty="0" smtClean="0">
              <a:latin typeface="Arial"/>
              <a:cs typeface="Arial"/>
            </a:endParaRPr>
          </a:p>
          <a:p>
            <a:endParaRPr lang="en-US" sz="700" dirty="0">
              <a:latin typeface="Arial"/>
              <a:cs typeface="Arial"/>
            </a:endParaRPr>
          </a:p>
          <a:p>
            <a:pPr marL="171450" indent="-171450">
              <a:buFont typeface="Arial"/>
              <a:buChar char="•"/>
            </a:pPr>
            <a:r>
              <a:rPr lang="en-US" sz="700" dirty="0" smtClean="0">
                <a:latin typeface="Arial"/>
                <a:cs typeface="Arial"/>
              </a:rPr>
              <a:t>Aids recruitment of Integrator and RPAP2 to snRNA genes (human)</a:t>
            </a:r>
          </a:p>
          <a:p>
            <a:pPr marL="171450" indent="-171450">
              <a:buFont typeface="Arial"/>
              <a:buChar char="•"/>
            </a:pPr>
            <a:r>
              <a:rPr lang="en-GB" sz="700" dirty="0" smtClean="0">
                <a:latin typeface="Arial" panose="020B0604020202020204" pitchFamily="34" charset="0"/>
                <a:cs typeface="Arial" panose="020B0604020202020204" pitchFamily="34" charset="0"/>
              </a:rPr>
              <a:t>Regulates </a:t>
            </a: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the phosphate response pathway </a:t>
            </a:r>
            <a:r>
              <a:rPr lang="en-GB" sz="700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GB" sz="7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S.Pombe</a:t>
            </a:r>
            <a:r>
              <a:rPr lang="en-GB" sz="700" dirty="0" smtClean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</a:p>
          <a:p>
            <a:pPr marL="171450" indent="-171450">
              <a:buFont typeface="Arial"/>
              <a:buChar char="•"/>
            </a:pP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could facilitate elongation and suppress cryptic </a:t>
            </a:r>
            <a:r>
              <a:rPr lang="en-GB" sz="700" dirty="0" smtClean="0">
                <a:latin typeface="Arial" panose="020B0604020202020204" pitchFamily="34" charset="0"/>
                <a:cs typeface="Arial" panose="020B0604020202020204" pitchFamily="34" charset="0"/>
              </a:rPr>
              <a:t>transcription </a:t>
            </a:r>
            <a:r>
              <a:rPr lang="en-US" sz="700" dirty="0">
                <a:latin typeface="Arial"/>
                <a:cs typeface="Arial"/>
              </a:rPr>
              <a:t>(</a:t>
            </a:r>
            <a:r>
              <a:rPr lang="en-US" sz="700" i="1" dirty="0" err="1">
                <a:latin typeface="Arial"/>
                <a:cs typeface="Arial"/>
              </a:rPr>
              <a:t>S.cerevisiae</a:t>
            </a:r>
            <a:r>
              <a:rPr lang="en-US" sz="700" dirty="0" smtClean="0">
                <a:latin typeface="Arial"/>
                <a:cs typeface="Arial"/>
              </a:rPr>
              <a:t>)</a:t>
            </a:r>
          </a:p>
          <a:p>
            <a:pPr marL="171450" indent="-171450">
              <a:buFont typeface="Arial"/>
              <a:buChar char="•"/>
            </a:pPr>
            <a:endParaRPr lang="en-US" sz="700" dirty="0">
              <a:latin typeface="Arial"/>
              <a:cs typeface="Arial"/>
            </a:endParaRPr>
          </a:p>
          <a:p>
            <a:endParaRPr lang="en-US" sz="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/>
              <a:buChar char="•"/>
            </a:pPr>
            <a:r>
              <a:rPr lang="en-US" sz="700" dirty="0" smtClean="0">
                <a:latin typeface="Arial"/>
                <a:cs typeface="Arial"/>
              </a:rPr>
              <a:t>Pcf11 binds to repeats with Ser2P and prolines in </a:t>
            </a:r>
            <a:r>
              <a:rPr lang="en-US" sz="700" i="1" dirty="0" smtClean="0">
                <a:latin typeface="Arial"/>
                <a:cs typeface="Arial"/>
              </a:rPr>
              <a:t>trans</a:t>
            </a:r>
            <a:r>
              <a:rPr lang="en-US" sz="700" dirty="0" smtClean="0">
                <a:latin typeface="Arial"/>
                <a:cs typeface="Arial"/>
              </a:rPr>
              <a:t> </a:t>
            </a:r>
            <a:endParaRPr lang="en-US" sz="700" dirty="0">
              <a:latin typeface="Arial"/>
              <a:cs typeface="Arial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700" dirty="0" smtClean="0">
                <a:latin typeface="Arial"/>
                <a:cs typeface="Arial"/>
              </a:rPr>
              <a:t>Ssu72 and Nrd1 binds to repeats with Ser5P and prolines in </a:t>
            </a:r>
            <a:r>
              <a:rPr lang="en-US" sz="700" i="1" dirty="0" smtClean="0">
                <a:latin typeface="Arial"/>
                <a:cs typeface="Arial"/>
              </a:rPr>
              <a:t>cis</a:t>
            </a:r>
            <a:r>
              <a:rPr lang="en-US" sz="700" dirty="0" smtClean="0">
                <a:latin typeface="Arial"/>
                <a:cs typeface="Arial"/>
              </a:rPr>
              <a:t>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700" dirty="0" smtClean="0">
              <a:latin typeface="Arial"/>
              <a:cs typeface="Arial"/>
            </a:endParaRPr>
          </a:p>
          <a:p>
            <a:r>
              <a:rPr lang="en-US" sz="700" dirty="0" smtClean="0">
                <a:latin typeface="Arial"/>
                <a:cs typeface="Arial"/>
              </a:rPr>
              <a:t>       </a:t>
            </a:r>
            <a:endParaRPr lang="en-US" sz="700" dirty="0">
              <a:latin typeface="Arial"/>
              <a:cs typeface="Arial"/>
            </a:endParaRPr>
          </a:p>
          <a:p>
            <a:pPr marL="171450" indent="-171450">
              <a:buFont typeface="Arial"/>
              <a:buChar char="•"/>
            </a:pPr>
            <a:r>
              <a:rPr lang="en-US" sz="700" dirty="0" smtClean="0">
                <a:latin typeface="Arial"/>
                <a:cs typeface="Arial"/>
              </a:rPr>
              <a:t>May regulate initiation </a:t>
            </a:r>
            <a:r>
              <a:rPr lang="en-US" sz="700" dirty="0">
                <a:latin typeface="Arial"/>
                <a:cs typeface="Arial"/>
              </a:rPr>
              <a:t>of transcription </a:t>
            </a:r>
          </a:p>
        </p:txBody>
      </p:sp>
      <p:sp>
        <p:nvSpPr>
          <p:cNvPr id="42" name="CuadroTexto 45"/>
          <p:cNvSpPr txBox="1"/>
          <p:nvPr/>
        </p:nvSpPr>
        <p:spPr>
          <a:xfrm>
            <a:off x="4072024" y="5634554"/>
            <a:ext cx="3886200" cy="24468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/>
              <a:buChar char="•"/>
            </a:pPr>
            <a:r>
              <a:rPr lang="en-US" sz="700" dirty="0">
                <a:latin typeface="Arial" panose="020B0604020202020204" pitchFamily="34" charset="0"/>
                <a:cs typeface="Arial" panose="020B0604020202020204" pitchFamily="34" charset="0"/>
              </a:rPr>
              <a:t>Mutation of Arg7 (R1810) </a:t>
            </a:r>
            <a:r>
              <a:rPr lang="en-US" sz="700" dirty="0" smtClean="0">
                <a:latin typeface="Arial" panose="020B0604020202020204" pitchFamily="34" charset="0"/>
                <a:cs typeface="Arial" panose="020B0604020202020204" pitchFamily="34" charset="0"/>
              </a:rPr>
              <a:t>causes </a:t>
            </a:r>
            <a:r>
              <a:rPr lang="en-US" sz="7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misexpression</a:t>
            </a:r>
            <a:endParaRPr lang="en-US" sz="7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7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of </a:t>
            </a:r>
            <a:r>
              <a:rPr lang="en-US" sz="700" dirty="0" err="1">
                <a:latin typeface="Arial" panose="020B0604020202020204" pitchFamily="34" charset="0"/>
                <a:cs typeface="Arial" panose="020B0604020202020204" pitchFamily="34" charset="0"/>
              </a:rPr>
              <a:t>snRNAs</a:t>
            </a:r>
            <a:r>
              <a:rPr lang="en-US" sz="700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sz="7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snoRNAs</a:t>
            </a:r>
            <a:r>
              <a:rPr lang="en-US" sz="700" dirty="0" smtClean="0">
                <a:latin typeface="Arial" panose="020B0604020202020204" pitchFamily="34" charset="0"/>
                <a:cs typeface="Arial" panose="020B0604020202020204" pitchFamily="34" charset="0"/>
              </a:rPr>
              <a:t> and defects in </a:t>
            </a:r>
          </a:p>
          <a:p>
            <a:r>
              <a:rPr lang="en-US" sz="7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00" dirty="0" smtClean="0">
                <a:latin typeface="Arial" panose="020B0604020202020204" pitchFamily="34" charset="0"/>
                <a:cs typeface="Arial" panose="020B0604020202020204" pitchFamily="34" charset="0"/>
              </a:rPr>
              <a:t>      transcription termination</a:t>
            </a:r>
            <a:endParaRPr lang="en-US" sz="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/>
              <a:buChar char="•"/>
            </a:pPr>
            <a:r>
              <a:rPr lang="en-US" sz="700" dirty="0">
                <a:latin typeface="Arial" panose="020B0604020202020204" pitchFamily="34" charset="0"/>
                <a:cs typeface="Arial" panose="020B0604020202020204" pitchFamily="34" charset="0"/>
              </a:rPr>
              <a:t>Symmetric </a:t>
            </a:r>
            <a:r>
              <a:rPr lang="en-US" sz="700" dirty="0" err="1">
                <a:latin typeface="Arial" panose="020B0604020202020204" pitchFamily="34" charset="0"/>
                <a:cs typeface="Arial" panose="020B0604020202020204" pitchFamily="34" charset="0"/>
              </a:rPr>
              <a:t>dimethylation</a:t>
            </a:r>
            <a:r>
              <a:rPr lang="en-US" sz="700" dirty="0">
                <a:latin typeface="Arial" panose="020B0604020202020204" pitchFamily="34" charset="0"/>
                <a:cs typeface="Arial" panose="020B0604020202020204" pitchFamily="34" charset="0"/>
              </a:rPr>
              <a:t> recruits </a:t>
            </a:r>
            <a:r>
              <a:rPr lang="en-US" sz="700" dirty="0" smtClean="0">
                <a:latin typeface="Arial" panose="020B0604020202020204" pitchFamily="34" charset="0"/>
                <a:cs typeface="Arial" panose="020B0604020202020204" pitchFamily="34" charset="0"/>
              </a:rPr>
              <a:t>SMN</a:t>
            </a:r>
            <a:endParaRPr lang="en-US" sz="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/>
              <a:buChar char="•"/>
            </a:pPr>
            <a:r>
              <a:rPr lang="en-US" sz="700" dirty="0" smtClean="0">
                <a:latin typeface="Arial" panose="020B0604020202020204" pitchFamily="34" charset="0"/>
                <a:cs typeface="Arial" panose="020B0604020202020204" pitchFamily="34" charset="0"/>
              </a:rPr>
              <a:t>Asymmetric </a:t>
            </a:r>
            <a:r>
              <a:rPr lang="en-US" sz="700" dirty="0" err="1">
                <a:latin typeface="Arial" panose="020B0604020202020204" pitchFamily="34" charset="0"/>
                <a:cs typeface="Arial" panose="020B0604020202020204" pitchFamily="34" charset="0"/>
              </a:rPr>
              <a:t>dimethylation</a:t>
            </a:r>
            <a:r>
              <a:rPr lang="en-US" sz="700" dirty="0">
                <a:latin typeface="Arial" panose="020B0604020202020204" pitchFamily="34" charset="0"/>
                <a:cs typeface="Arial" panose="020B0604020202020204" pitchFamily="34" charset="0"/>
              </a:rPr>
              <a:t> is recognized by </a:t>
            </a:r>
            <a:r>
              <a:rPr lang="en-US" sz="700" dirty="0" smtClean="0">
                <a:latin typeface="Arial" panose="020B0604020202020204" pitchFamily="34" charset="0"/>
                <a:cs typeface="Arial" panose="020B0604020202020204" pitchFamily="34" charset="0"/>
              </a:rPr>
              <a:t>TDRD3</a:t>
            </a:r>
          </a:p>
          <a:p>
            <a:pPr marL="171450" indent="-171450">
              <a:buFont typeface="Arial"/>
              <a:buChar char="•"/>
            </a:pPr>
            <a:endParaRPr lang="en-US" sz="600" dirty="0" smtClean="0">
              <a:latin typeface="Arial"/>
              <a:cs typeface="Arial"/>
            </a:endParaRPr>
          </a:p>
          <a:p>
            <a:pPr marL="171450" indent="-171450">
              <a:buFont typeface="Arial"/>
              <a:buChar char="•"/>
            </a:pPr>
            <a:endParaRPr lang="en-US" sz="600" dirty="0">
              <a:latin typeface="Arial"/>
              <a:cs typeface="Arial"/>
            </a:endParaRPr>
          </a:p>
          <a:p>
            <a:pPr marL="171450" indent="-171450">
              <a:buFont typeface="Arial"/>
              <a:buChar char="•"/>
            </a:pPr>
            <a:endParaRPr lang="en-US" sz="600" dirty="0" smtClean="0">
              <a:latin typeface="Arial"/>
              <a:cs typeface="Arial"/>
            </a:endParaRPr>
          </a:p>
          <a:p>
            <a:endParaRPr lang="en-US" sz="600" dirty="0">
              <a:latin typeface="Arial"/>
              <a:cs typeface="Arial"/>
            </a:endParaRPr>
          </a:p>
          <a:p>
            <a:pPr marL="171450" indent="-171450">
              <a:buFont typeface="Arial"/>
              <a:buChar char="•"/>
            </a:pPr>
            <a:r>
              <a:rPr lang="en-US" sz="700" dirty="0" smtClean="0">
                <a:latin typeface="Arial"/>
                <a:cs typeface="Arial"/>
              </a:rPr>
              <a:t>Implicated in initiation and elongation of transcription</a:t>
            </a:r>
          </a:p>
          <a:p>
            <a:pPr marL="171450" indent="-171450">
              <a:buFont typeface="Arial"/>
              <a:buChar char="•"/>
            </a:pPr>
            <a:r>
              <a:rPr lang="en-US" sz="700" dirty="0" smtClean="0">
                <a:latin typeface="Arial"/>
                <a:cs typeface="Arial"/>
              </a:rPr>
              <a:t>Required for transcription activation of c-</a:t>
            </a:r>
            <a:r>
              <a:rPr lang="en-US" sz="700" dirty="0" err="1" smtClean="0">
                <a:latin typeface="Arial"/>
                <a:cs typeface="Arial"/>
              </a:rPr>
              <a:t>Fos</a:t>
            </a:r>
            <a:r>
              <a:rPr lang="en-US" sz="700" dirty="0" smtClean="0">
                <a:latin typeface="Arial"/>
                <a:cs typeface="Arial"/>
              </a:rPr>
              <a:t> and </a:t>
            </a:r>
            <a:r>
              <a:rPr lang="en-US" sz="700" dirty="0" err="1" smtClean="0">
                <a:latin typeface="Arial"/>
                <a:cs typeface="Arial"/>
              </a:rPr>
              <a:t>Egr</a:t>
            </a:r>
            <a:r>
              <a:rPr lang="en-US" sz="700" dirty="0" smtClean="0">
                <a:latin typeface="Arial"/>
                <a:cs typeface="Arial"/>
              </a:rPr>
              <a:t> genes</a:t>
            </a:r>
          </a:p>
          <a:p>
            <a:pPr marL="171450" indent="-171450">
              <a:buFont typeface="Arial"/>
              <a:buChar char="•"/>
            </a:pPr>
            <a:r>
              <a:rPr lang="en-US" sz="700" dirty="0" smtClean="0">
                <a:latin typeface="Arial"/>
                <a:cs typeface="Arial"/>
              </a:rPr>
              <a:t>Co-evolved with Metazoan lineages</a:t>
            </a:r>
          </a:p>
          <a:p>
            <a:pPr marL="171450" indent="-171450">
              <a:buFont typeface="Arial"/>
              <a:buChar char="•"/>
            </a:pPr>
            <a:endParaRPr lang="es-ES" sz="700" dirty="0" smtClean="0">
              <a:latin typeface="Arial"/>
              <a:cs typeface="Arial"/>
            </a:endParaRPr>
          </a:p>
          <a:p>
            <a:endParaRPr lang="es-ES" sz="700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700" dirty="0" smtClean="0">
                <a:latin typeface="Arial"/>
                <a:cs typeface="Arial"/>
              </a:rPr>
              <a:t>Defines the early stages of transcription </a:t>
            </a:r>
          </a:p>
          <a:p>
            <a:endParaRPr lang="en-US" sz="700" dirty="0">
              <a:latin typeface="Arial"/>
              <a:cs typeface="Arial"/>
            </a:endParaRPr>
          </a:p>
          <a:p>
            <a:pPr marL="171450" indent="-171450">
              <a:buFont typeface="Arial"/>
              <a:buChar char="•"/>
            </a:pPr>
            <a:endParaRPr lang="en-US" sz="700" dirty="0" smtClean="0">
              <a:latin typeface="Arial"/>
              <a:cs typeface="Arial"/>
            </a:endParaRPr>
          </a:p>
          <a:p>
            <a:pPr marL="171450" indent="-171450">
              <a:buFont typeface="Arial"/>
              <a:buChar char="•"/>
            </a:pPr>
            <a:r>
              <a:rPr lang="en-US" sz="700" dirty="0" smtClean="0">
                <a:latin typeface="Arial"/>
                <a:cs typeface="Arial"/>
              </a:rPr>
              <a:t>Regulates expression of Rpb1 in embryonic stem cells</a:t>
            </a:r>
          </a:p>
          <a:p>
            <a:pPr marL="171450" indent="-171450">
              <a:buFont typeface="Arial"/>
              <a:buChar char="•"/>
            </a:pPr>
            <a:endParaRPr lang="en-US" sz="700" dirty="0" smtClean="0">
              <a:latin typeface="Arial"/>
              <a:cs typeface="Arial"/>
            </a:endParaRPr>
          </a:p>
          <a:p>
            <a:pPr marL="171450" indent="-171450">
              <a:buFont typeface="Arial"/>
              <a:buChar char="•"/>
            </a:pPr>
            <a:endParaRPr lang="en-US" sz="600" dirty="0">
              <a:latin typeface="Arial"/>
              <a:cs typeface="Arial"/>
            </a:endParaRPr>
          </a:p>
          <a:p>
            <a:endParaRPr lang="en-US" sz="600" dirty="0">
              <a:latin typeface="Arial"/>
              <a:cs typeface="Arial"/>
            </a:endParaRPr>
          </a:p>
          <a:p>
            <a:pPr marL="171450" indent="-171450">
              <a:buFont typeface="Arial"/>
              <a:buChar char="•"/>
            </a:pPr>
            <a:endParaRPr lang="en-US" sz="600" dirty="0">
              <a:latin typeface="Arial"/>
              <a:cs typeface="Arial"/>
            </a:endParaRPr>
          </a:p>
          <a:p>
            <a:endParaRPr lang="en-US" sz="6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34624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088" y="76200"/>
            <a:ext cx="67056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Figure 1.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Modifications of consensus and non-consensus CTD repeats and their functions.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just"/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Phosphorylation is indicated by yellow circles, glycosylation by blue circles, isomerization by orange circles, acetylation by purple circles, methylation by green circles, 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ubiquitylation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by grey circles. The peptide bond between the proline and its preceding amino acid can exist in either the </a:t>
            </a:r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cis 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(c) or </a:t>
            </a:r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trans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(t) configuration.</a:t>
            </a:r>
          </a:p>
          <a:p>
            <a:pPr algn="just"/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In Box1, the Arg7 CTD modification is highlighted. Symmetric </a:t>
            </a:r>
            <a:r>
              <a:rPr lang="en-US" sz="1200" dirty="0" err="1">
                <a:latin typeface="Arial" panose="020B0604020202020204" pitchFamily="34" charset="0"/>
                <a:cs typeface="Arial" panose="020B0604020202020204" pitchFamily="34" charset="0"/>
              </a:rPr>
              <a:t>dimethylation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(Me2s) of Arg7 is </a:t>
            </a:r>
            <a:r>
              <a:rPr lang="en-US" sz="1200" dirty="0" err="1">
                <a:latin typeface="Arial" panose="020B0604020202020204" pitchFamily="34" charset="0"/>
                <a:cs typeface="Arial" panose="020B0604020202020204" pitchFamily="34" charset="0"/>
              </a:rPr>
              <a:t>recognised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by the Tudor domain of survival of motor neuron (SMN), which in turn recruits the RNA/DNA hybrid helicase </a:t>
            </a:r>
            <a:r>
              <a:rPr lang="en-US" sz="1200" dirty="0" err="1">
                <a:latin typeface="Arial" panose="020B0604020202020204" pitchFamily="34" charset="0"/>
                <a:cs typeface="Arial" panose="020B0604020202020204" pitchFamily="34" charset="0"/>
              </a:rPr>
              <a:t>Senataxin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. Asymmetric </a:t>
            </a:r>
            <a:r>
              <a:rPr lang="en-US" sz="1200" dirty="0" err="1">
                <a:latin typeface="Arial" panose="020B0604020202020204" pitchFamily="34" charset="0"/>
                <a:cs typeface="Arial" panose="020B0604020202020204" pitchFamily="34" charset="0"/>
              </a:rPr>
              <a:t>dimethylation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of Arg1810 is </a:t>
            </a:r>
            <a:r>
              <a:rPr lang="en-US" sz="1200" dirty="0" err="1">
                <a:latin typeface="Arial" panose="020B0604020202020204" pitchFamily="34" charset="0"/>
                <a:cs typeface="Arial" panose="020B0604020202020204" pitchFamily="34" charset="0"/>
              </a:rPr>
              <a:t>recognised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by the Tudor domain of TDRD3. The functional unit of the CTD is defined by the binding pockets of CTD interaction domains (CIDs) [</a:t>
            </a:r>
            <a:r>
              <a:rPr lang="en-US" sz="1200" baseline="30000" dirty="0">
                <a:latin typeface="Arial" panose="020B0604020202020204" pitchFamily="34" charset="0"/>
                <a:cs typeface="Arial" panose="020B0604020202020204" pitchFamily="34" charset="0"/>
              </a:rPr>
              <a:t>1,4,6,8-11,16,17,53,66,78-86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]. 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18658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figure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28600"/>
            <a:ext cx="6858000" cy="4848301"/>
          </a:xfrm>
          <a:prstGeom prst="rect">
            <a:avLst/>
          </a:prstGeom>
        </p:spPr>
      </p:pic>
      <p:pic>
        <p:nvPicPr>
          <p:cNvPr id="4" name="3 Imagen" descr="legend.jpg"/>
          <p:cNvPicPr>
            <a:picLocks noChangeAspect="1"/>
          </p:cNvPicPr>
          <p:nvPr/>
        </p:nvPicPr>
        <p:blipFill>
          <a:blip r:embed="rId3" cstate="print"/>
          <a:srcRect l="14113" t="7151" r="7258" b="51373"/>
          <a:stretch>
            <a:fillRect/>
          </a:stretch>
        </p:blipFill>
        <p:spPr>
          <a:xfrm>
            <a:off x="3276600" y="4572000"/>
            <a:ext cx="2971800" cy="2209800"/>
          </a:xfrm>
          <a:prstGeom prst="rect">
            <a:avLst/>
          </a:prstGeom>
        </p:spPr>
      </p:pic>
      <p:sp>
        <p:nvSpPr>
          <p:cNvPr id="5" name="TextBox 3"/>
          <p:cNvSpPr txBox="1"/>
          <p:nvPr/>
        </p:nvSpPr>
        <p:spPr>
          <a:xfrm>
            <a:off x="152400" y="76200"/>
            <a:ext cx="6292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</a:t>
            </a:r>
          </a:p>
        </p:txBody>
      </p:sp>
      <p:sp>
        <p:nvSpPr>
          <p:cNvPr id="2" name="Rectangle 1"/>
          <p:cNvSpPr/>
          <p:nvPr/>
        </p:nvSpPr>
        <p:spPr>
          <a:xfrm>
            <a:off x="152400" y="7682805"/>
            <a:ext cx="65532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Figure 2. Patterns of CTD modification across protein-coding genes. 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Schematic of the patterns of modification of the CTD in mammals as determined by 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ChIP-Seq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(solid lines) or 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mNET-seq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(dotted black line) (not-normalized to pol II). CTD modification patterns that differ significantly in </a:t>
            </a:r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S. </a:t>
            </a:r>
            <a:r>
              <a:rPr lang="en-GB" sz="1200" i="1" dirty="0" err="1">
                <a:latin typeface="Arial" panose="020B0604020202020204" pitchFamily="34" charset="0"/>
                <a:cs typeface="Arial" panose="020B0604020202020204" pitchFamily="34" charset="0"/>
              </a:rPr>
              <a:t>cerevisaie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are denoted by dotted blue and dotted purple lines. The transition points of the transcription cycle in mammals are indicated on the pol II schematic by shading [</a:t>
            </a:r>
            <a:r>
              <a:rPr lang="en-GB" sz="1200" baseline="30000" dirty="0">
                <a:latin typeface="Arial" panose="020B0604020202020204" pitchFamily="34" charset="0"/>
                <a:cs typeface="Arial" panose="020B0604020202020204" pitchFamily="34" charset="0"/>
              </a:rPr>
              <a:t>5,10-13,16,17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].</a:t>
            </a: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TSS = transcription start site, TTS = transcription termination site.</a:t>
            </a:r>
          </a:p>
        </p:txBody>
      </p:sp>
    </p:spTree>
    <p:extLst>
      <p:ext uri="{BB962C8B-B14F-4D97-AF65-F5344CB8AC3E}">
        <p14:creationId xmlns:p14="http://schemas.microsoft.com/office/powerpoint/2010/main" val="1152645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3slide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28600"/>
            <a:ext cx="6858000" cy="4848301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76200" y="7205008"/>
            <a:ext cx="67056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Figure 3.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CDK9 as a master regulator driving transcription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forward. 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P-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TEFb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, comprising CDK9 and a Cyclin T1 subunit, regulates PAF1C recruitment and stimulates elongation through phosphorylation of the pol II CTD and two negative transcription elongation factors – DSIF and NELF. Phosphorylation converts DSIF from a repressor to an activator, whereas phosphorylated NELF leaves the elongation complex. CDK12 is recruited through interaction with PAF1C to phosphorylate Ser2 of the CTD</a:t>
            </a:r>
            <a:r>
              <a:rPr lang="en-GB" sz="1200" baseline="30000" dirty="0">
                <a:latin typeface="Arial" panose="020B0604020202020204" pitchFamily="34" charset="0"/>
                <a:cs typeface="Arial" panose="020B0604020202020204" pitchFamily="34" charset="0"/>
              </a:rPr>
              <a:t>42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. Pausing of pol II upstream of the 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polyA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signal (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pA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) may promote CDK12 activity and trigger further phosphorylation of Ser2. This increase in Ser2 phosphorylation could help to recruit polyadenylation factors and activate RNA 3’ end processing. P-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TEFb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phosphorylation of Xrn2 ensures efficient termination of transcription downstream of the poly(A) site [</a:t>
            </a:r>
            <a:r>
              <a:rPr lang="en-GB" sz="1200" baseline="30000" dirty="0">
                <a:latin typeface="Arial" panose="020B0604020202020204" pitchFamily="34" charset="0"/>
                <a:cs typeface="Arial" panose="020B0604020202020204" pitchFamily="34" charset="0"/>
              </a:rPr>
              <a:t>33,40,42,73</a:t>
            </a:r>
            <a:r>
              <a:rPr lang="en-GB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].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152400" y="76200"/>
            <a:ext cx="6292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38441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>
            <a:lumMod val="95000"/>
          </a:schemeClr>
        </a:solidFill>
        <a:ln w="12700">
          <a:noFill/>
          <a:prstDash val="sysDot"/>
          <a:round/>
        </a:ln>
        <a:effectLst/>
      </a:spPr>
      <a:bodyPr rtlCol="0" anchor="ctr"/>
      <a:lstStyle>
        <a:defPPr algn="ctr">
          <a:defRPr dirty="0"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15244</TotalTime>
  <Words>692</Words>
  <Application>Microsoft Office PowerPoint</Application>
  <PresentationFormat>On-screen Show (4:3)</PresentationFormat>
  <Paragraphs>84</Paragraphs>
  <Slides>4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Justyna</dc:creator>
  <cp:lastModifiedBy>Justyna</cp:lastModifiedBy>
  <cp:revision>299</cp:revision>
  <cp:lastPrinted>2016-07-08T15:38:24Z</cp:lastPrinted>
  <dcterms:created xsi:type="dcterms:W3CDTF">2006-08-16T00:00:00Z</dcterms:created>
  <dcterms:modified xsi:type="dcterms:W3CDTF">2016-07-08T16:51:32Z</dcterms:modified>
</cp:coreProperties>
</file>