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image45.jpg" ContentType="image/jpg"/>
  <Override PartName="/ppt/media/image46.jpg" ContentType="image/jpg"/>
  <Override PartName="/ppt/media/image47.jpg" ContentType="image/jpg"/>
  <Override PartName="/ppt/media/image48.jpg" ContentType="image/jpg"/>
  <Override PartName="/ppt/media/image49.jpg" ContentType="image/jpg"/>
  <Override PartName="/ppt/media/image50.jpg" ContentType="image/jpg"/>
  <Override PartName="/ppt/media/image51.jpg" ContentType="image/jpg"/>
  <Override PartName="/ppt/media/image52.jpg" ContentType="image/jpg"/>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 id="2147483696" r:id="rId6"/>
    <p:sldMasterId id="2147483708" r:id="rId7"/>
    <p:sldMasterId id="2147483714" r:id="rId8"/>
    <p:sldMasterId id="2147483727" r:id="rId9"/>
  </p:sldMasterIdLst>
  <p:notesMasterIdLst>
    <p:notesMasterId r:id="rId65"/>
  </p:notesMasterIdLst>
  <p:sldIdLst>
    <p:sldId id="260" r:id="rId10"/>
    <p:sldId id="289" r:id="rId11"/>
    <p:sldId id="295" r:id="rId12"/>
    <p:sldId id="296" r:id="rId13"/>
    <p:sldId id="297" r:id="rId14"/>
    <p:sldId id="298" r:id="rId15"/>
    <p:sldId id="299" r:id="rId16"/>
    <p:sldId id="300" r:id="rId17"/>
    <p:sldId id="301" r:id="rId18"/>
    <p:sldId id="302" r:id="rId19"/>
    <p:sldId id="303" r:id="rId20"/>
    <p:sldId id="291" r:id="rId21"/>
    <p:sldId id="311" r:id="rId22"/>
    <p:sldId id="312" r:id="rId23"/>
    <p:sldId id="313" r:id="rId24"/>
    <p:sldId id="314" r:id="rId25"/>
    <p:sldId id="315" r:id="rId26"/>
    <p:sldId id="316" r:id="rId27"/>
    <p:sldId id="317" r:id="rId28"/>
    <p:sldId id="263" r:id="rId29"/>
    <p:sldId id="264" r:id="rId30"/>
    <p:sldId id="265" r:id="rId31"/>
    <p:sldId id="266" r:id="rId32"/>
    <p:sldId id="267" r:id="rId33"/>
    <p:sldId id="268" r:id="rId34"/>
    <p:sldId id="306" r:id="rId35"/>
    <p:sldId id="307" r:id="rId36"/>
    <p:sldId id="308" r:id="rId37"/>
    <p:sldId id="309" r:id="rId38"/>
    <p:sldId id="310" r:id="rId39"/>
    <p:sldId id="262" r:id="rId40"/>
    <p:sldId id="256" r:id="rId41"/>
    <p:sldId id="257" r:id="rId42"/>
    <p:sldId id="258" r:id="rId43"/>
    <p:sldId id="261" r:id="rId44"/>
    <p:sldId id="259" r:id="rId45"/>
    <p:sldId id="305" r:id="rId46"/>
    <p:sldId id="318" r:id="rId47"/>
    <p:sldId id="319" r:id="rId48"/>
    <p:sldId id="320" r:id="rId49"/>
    <p:sldId id="321" r:id="rId50"/>
    <p:sldId id="322" r:id="rId51"/>
    <p:sldId id="323" r:id="rId52"/>
    <p:sldId id="324" r:id="rId53"/>
    <p:sldId id="325" r:id="rId54"/>
    <p:sldId id="326" r:id="rId55"/>
    <p:sldId id="327" r:id="rId56"/>
    <p:sldId id="328" r:id="rId57"/>
    <p:sldId id="329" r:id="rId58"/>
    <p:sldId id="269" r:id="rId59"/>
    <p:sldId id="270" r:id="rId60"/>
    <p:sldId id="330" r:id="rId61"/>
    <p:sldId id="304" r:id="rId62"/>
    <p:sldId id="288" r:id="rId63"/>
    <p:sldId id="331" r:id="rId6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C127F50-5056-C93C-0CF2-9CDB1FDF05A5}" name="Oliver Bridle" initials="OB" userId="S::bodl0933@ox.ac.uk::c709428d-c56d-40d7-9371-e765fb495c88"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Sarah Humphreys" initials="SH" lastIdx="1" clrIdx="0">
    <p:extLst>
      <p:ext uri="{19B8F6BF-5375-455C-9EA6-DF929625EA0E}">
        <p15:presenceInfo xmlns:p15="http://schemas.microsoft.com/office/powerpoint/2012/main" userId="Sarah Humphrey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B28"/>
    <a:srgbClr val="F37D21"/>
    <a:srgbClr val="F2F2F2"/>
    <a:srgbClr val="F2622E"/>
    <a:srgbClr val="001C2D"/>
    <a:srgbClr val="79818C"/>
    <a:srgbClr val="A64D2D"/>
    <a:srgbClr val="030F3C"/>
    <a:srgbClr val="FD9F1C"/>
    <a:srgbClr val="03103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C26EE9-FF2B-788C-5819-7D613FB54363}" v="37" dt="2022-10-27T13:47:51.535"/>
    <p1510:client id="{38EC2610-5717-40C8-8825-48CF1541C01F}" v="16" vWet="18" dt="2022-10-27T13:47:12.1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57" autoAdjust="0"/>
    <p:restoredTop sz="86385" autoAdjust="0"/>
  </p:normalViewPr>
  <p:slideViewPr>
    <p:cSldViewPr snapToGrid="0">
      <p:cViewPr varScale="1">
        <p:scale>
          <a:sx n="98" d="100"/>
          <a:sy n="98" d="100"/>
        </p:scale>
        <p:origin x="276" y="90"/>
      </p:cViewPr>
      <p:guideLst>
        <p:guide orient="horz" pos="2160"/>
        <p:guide pos="3840"/>
      </p:guideLst>
    </p:cSldViewPr>
  </p:slideViewPr>
  <p:outlineViewPr>
    <p:cViewPr>
      <p:scale>
        <a:sx n="33" d="100"/>
        <a:sy n="33" d="100"/>
      </p:scale>
      <p:origin x="0" y="-1113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viewProps" Target="viewProps.xml"/><Relationship Id="rId7" Type="http://schemas.openxmlformats.org/officeDocument/2006/relationships/slideMaster" Target="slideMasters/slideMaster4.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commentAuthors" Target="commentAuthors.xml"/><Relationship Id="rId5" Type="http://schemas.openxmlformats.org/officeDocument/2006/relationships/slideMaster" Target="slideMasters/slideMaster2.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2.xml"/><Relationship Id="rId72"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s>
</file>

<file path=ppt/charts/_rels/chart1.xml.rels><?xml version="1.0" encoding="UTF-8" standalone="yes"?>
<Relationships xmlns="http://schemas.openxmlformats.org/package/2006/relationships"><Relationship Id="rId3" Type="http://schemas.openxmlformats.org/officeDocument/2006/relationships/oleObject" Target="file:///\\ouce-file1.ouce.ox.ac.uk\Users\senmem\cenv0125\Research%20Projects\Park%20&amp;%20Charge\Analysis%20inequalities%20in%20EV%20ownership,%20use,%20interest%20and%20view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col"/>
        <c:grouping val="clustered"/>
        <c:varyColors val="0"/>
        <c:ser>
          <c:idx val="0"/>
          <c:order val="0"/>
          <c:tx>
            <c:strRef>
              <c:f>Sheet1!$D$5</c:f>
              <c:strCache>
                <c:ptCount val="1"/>
                <c:pt idx="0">
                  <c:v>&lt;£20k</c:v>
                </c:pt>
              </c:strCache>
            </c:strRef>
          </c:tx>
          <c:spPr>
            <a:solidFill>
              <a:schemeClr val="accent2">
                <a:shade val="53000"/>
              </a:schemeClr>
            </a:solidFill>
            <a:ln>
              <a:noFill/>
            </a:ln>
            <a:effectLst/>
          </c:spPr>
          <c:invertIfNegative val="0"/>
          <c:cat>
            <c:strRef>
              <c:f>Sheet1!$E$3:$W$4</c:f>
              <c:strCache>
                <c:ptCount val="6"/>
                <c:pt idx="0">
                  <c:v>Own/ease an EV</c:v>
                </c:pt>
                <c:pt idx="1">
                  <c:v>Driven EV</c:v>
                </c:pt>
                <c:pt idx="2">
                  <c:v>Been passenger in EV</c:v>
                </c:pt>
                <c:pt idx="3">
                  <c:v>Know someone personally owning EV</c:v>
                </c:pt>
                <c:pt idx="4">
                  <c:v>Have seen EVs in my NBH</c:v>
                </c:pt>
                <c:pt idx="5">
                  <c:v>Am interested in EVs &amp; have looked up info</c:v>
                </c:pt>
              </c:strCache>
            </c:strRef>
          </c:cat>
          <c:val>
            <c:numRef>
              <c:f>Sheet1!$E$5:$W$5</c:f>
              <c:numCache>
                <c:formatCode>0%</c:formatCode>
                <c:ptCount val="6"/>
                <c:pt idx="0">
                  <c:v>1.0999999999999999E-2</c:v>
                </c:pt>
                <c:pt idx="1">
                  <c:v>5.0999999999999997E-2</c:v>
                </c:pt>
                <c:pt idx="2">
                  <c:v>0.14000000000000001</c:v>
                </c:pt>
                <c:pt idx="3">
                  <c:v>0.11799999999999999</c:v>
                </c:pt>
                <c:pt idx="4">
                  <c:v>0.26400000000000001</c:v>
                </c:pt>
                <c:pt idx="5">
                  <c:v>0.159</c:v>
                </c:pt>
              </c:numCache>
            </c:numRef>
          </c:val>
          <c:extLst>
            <c:ext xmlns:c16="http://schemas.microsoft.com/office/drawing/2014/chart" uri="{C3380CC4-5D6E-409C-BE32-E72D297353CC}">
              <c16:uniqueId val="{00000000-4D00-4F19-A2DC-76BBB1AB101C}"/>
            </c:ext>
          </c:extLst>
        </c:ser>
        <c:ser>
          <c:idx val="1"/>
          <c:order val="1"/>
          <c:tx>
            <c:strRef>
              <c:f>Sheet1!$D$6</c:f>
              <c:strCache>
                <c:ptCount val="1"/>
                <c:pt idx="0">
                  <c:v>£20k-&lt;£40k</c:v>
                </c:pt>
              </c:strCache>
            </c:strRef>
          </c:tx>
          <c:spPr>
            <a:solidFill>
              <a:schemeClr val="accent2">
                <a:shade val="76000"/>
              </a:schemeClr>
            </a:solidFill>
            <a:ln>
              <a:noFill/>
            </a:ln>
            <a:effectLst/>
          </c:spPr>
          <c:invertIfNegative val="0"/>
          <c:cat>
            <c:strRef>
              <c:f>Sheet1!$E$3:$W$4</c:f>
              <c:strCache>
                <c:ptCount val="6"/>
                <c:pt idx="0">
                  <c:v>Own/ease an EV</c:v>
                </c:pt>
                <c:pt idx="1">
                  <c:v>Driven EV</c:v>
                </c:pt>
                <c:pt idx="2">
                  <c:v>Been passenger in EV</c:v>
                </c:pt>
                <c:pt idx="3">
                  <c:v>Know someone personally owning EV</c:v>
                </c:pt>
                <c:pt idx="4">
                  <c:v>Have seen EVs in my NBH</c:v>
                </c:pt>
                <c:pt idx="5">
                  <c:v>Am interested in EVs &amp; have looked up info</c:v>
                </c:pt>
              </c:strCache>
            </c:strRef>
          </c:cat>
          <c:val>
            <c:numRef>
              <c:f>Sheet1!$E$6:$W$6</c:f>
              <c:numCache>
                <c:formatCode>0%</c:formatCode>
                <c:ptCount val="6"/>
                <c:pt idx="0">
                  <c:v>3.5999999999999997E-2</c:v>
                </c:pt>
                <c:pt idx="1">
                  <c:v>0.08</c:v>
                </c:pt>
                <c:pt idx="2">
                  <c:v>0.161</c:v>
                </c:pt>
                <c:pt idx="3">
                  <c:v>0.16600000000000001</c:v>
                </c:pt>
                <c:pt idx="4">
                  <c:v>0.25600000000000001</c:v>
                </c:pt>
                <c:pt idx="5">
                  <c:v>0.24099999999999999</c:v>
                </c:pt>
              </c:numCache>
            </c:numRef>
          </c:val>
          <c:extLst>
            <c:ext xmlns:c16="http://schemas.microsoft.com/office/drawing/2014/chart" uri="{C3380CC4-5D6E-409C-BE32-E72D297353CC}">
              <c16:uniqueId val="{00000001-4D00-4F19-A2DC-76BBB1AB101C}"/>
            </c:ext>
          </c:extLst>
        </c:ser>
        <c:ser>
          <c:idx val="2"/>
          <c:order val="2"/>
          <c:tx>
            <c:strRef>
              <c:f>Sheet1!$D$7</c:f>
              <c:strCache>
                <c:ptCount val="1"/>
                <c:pt idx="0">
                  <c:v>£40k-&lt;£60k</c:v>
                </c:pt>
              </c:strCache>
            </c:strRef>
          </c:tx>
          <c:spPr>
            <a:solidFill>
              <a:schemeClr val="accent2"/>
            </a:solidFill>
            <a:ln>
              <a:noFill/>
            </a:ln>
            <a:effectLst/>
          </c:spPr>
          <c:invertIfNegative val="0"/>
          <c:cat>
            <c:strRef>
              <c:f>Sheet1!$E$3:$W$4</c:f>
              <c:strCache>
                <c:ptCount val="6"/>
                <c:pt idx="0">
                  <c:v>Own/ease an EV</c:v>
                </c:pt>
                <c:pt idx="1">
                  <c:v>Driven EV</c:v>
                </c:pt>
                <c:pt idx="2">
                  <c:v>Been passenger in EV</c:v>
                </c:pt>
                <c:pt idx="3">
                  <c:v>Know someone personally owning EV</c:v>
                </c:pt>
                <c:pt idx="4">
                  <c:v>Have seen EVs in my NBH</c:v>
                </c:pt>
                <c:pt idx="5">
                  <c:v>Am interested in EVs &amp; have looked up info</c:v>
                </c:pt>
              </c:strCache>
            </c:strRef>
          </c:cat>
          <c:val>
            <c:numRef>
              <c:f>Sheet1!$E$7:$W$7</c:f>
              <c:numCache>
                <c:formatCode>0%</c:formatCode>
                <c:ptCount val="6"/>
                <c:pt idx="0">
                  <c:v>4.8000000000000001E-2</c:v>
                </c:pt>
                <c:pt idx="1">
                  <c:v>0.14799999999999999</c:v>
                </c:pt>
                <c:pt idx="2">
                  <c:v>0.26600000000000001</c:v>
                </c:pt>
                <c:pt idx="3">
                  <c:v>0.25900000000000001</c:v>
                </c:pt>
                <c:pt idx="4">
                  <c:v>0.34100000000000003</c:v>
                </c:pt>
                <c:pt idx="5">
                  <c:v>0.29499999999999998</c:v>
                </c:pt>
              </c:numCache>
            </c:numRef>
          </c:val>
          <c:extLst>
            <c:ext xmlns:c16="http://schemas.microsoft.com/office/drawing/2014/chart" uri="{C3380CC4-5D6E-409C-BE32-E72D297353CC}">
              <c16:uniqueId val="{00000002-4D00-4F19-A2DC-76BBB1AB101C}"/>
            </c:ext>
          </c:extLst>
        </c:ser>
        <c:ser>
          <c:idx val="3"/>
          <c:order val="3"/>
          <c:tx>
            <c:strRef>
              <c:f>Sheet1!$D$8</c:f>
              <c:strCache>
                <c:ptCount val="1"/>
                <c:pt idx="0">
                  <c:v>£60-&lt;£80k</c:v>
                </c:pt>
              </c:strCache>
            </c:strRef>
          </c:tx>
          <c:spPr>
            <a:solidFill>
              <a:schemeClr val="accent2">
                <a:tint val="77000"/>
              </a:schemeClr>
            </a:solidFill>
            <a:ln>
              <a:noFill/>
            </a:ln>
            <a:effectLst/>
          </c:spPr>
          <c:invertIfNegative val="0"/>
          <c:cat>
            <c:strRef>
              <c:f>Sheet1!$E$3:$W$4</c:f>
              <c:strCache>
                <c:ptCount val="6"/>
                <c:pt idx="0">
                  <c:v>Own/ease an EV</c:v>
                </c:pt>
                <c:pt idx="1">
                  <c:v>Driven EV</c:v>
                </c:pt>
                <c:pt idx="2">
                  <c:v>Been passenger in EV</c:v>
                </c:pt>
                <c:pt idx="3">
                  <c:v>Know someone personally owning EV</c:v>
                </c:pt>
                <c:pt idx="4">
                  <c:v>Have seen EVs in my NBH</c:v>
                </c:pt>
                <c:pt idx="5">
                  <c:v>Am interested in EVs &amp; have looked up info</c:v>
                </c:pt>
              </c:strCache>
            </c:strRef>
          </c:cat>
          <c:val>
            <c:numRef>
              <c:f>Sheet1!$E$8:$W$8</c:f>
              <c:numCache>
                <c:formatCode>0%</c:formatCode>
                <c:ptCount val="6"/>
                <c:pt idx="0">
                  <c:v>7.6999999999999999E-2</c:v>
                </c:pt>
                <c:pt idx="1">
                  <c:v>0.19</c:v>
                </c:pt>
                <c:pt idx="2">
                  <c:v>0.27200000000000002</c:v>
                </c:pt>
                <c:pt idx="3">
                  <c:v>0.27700000000000002</c:v>
                </c:pt>
                <c:pt idx="4">
                  <c:v>0.36399999999999999</c:v>
                </c:pt>
                <c:pt idx="5">
                  <c:v>0.32300000000000001</c:v>
                </c:pt>
              </c:numCache>
            </c:numRef>
          </c:val>
          <c:extLst>
            <c:ext xmlns:c16="http://schemas.microsoft.com/office/drawing/2014/chart" uri="{C3380CC4-5D6E-409C-BE32-E72D297353CC}">
              <c16:uniqueId val="{00000003-4D00-4F19-A2DC-76BBB1AB101C}"/>
            </c:ext>
          </c:extLst>
        </c:ser>
        <c:ser>
          <c:idx val="4"/>
          <c:order val="4"/>
          <c:tx>
            <c:strRef>
              <c:f>Sheet1!$D$9</c:f>
              <c:strCache>
                <c:ptCount val="1"/>
                <c:pt idx="0">
                  <c:v>£80k+</c:v>
                </c:pt>
              </c:strCache>
            </c:strRef>
          </c:tx>
          <c:spPr>
            <a:solidFill>
              <a:schemeClr val="accent2">
                <a:tint val="54000"/>
              </a:schemeClr>
            </a:solidFill>
            <a:ln>
              <a:noFill/>
            </a:ln>
            <a:effectLst/>
          </c:spPr>
          <c:invertIfNegative val="0"/>
          <c:cat>
            <c:strRef>
              <c:f>Sheet1!$E$3:$W$4</c:f>
              <c:strCache>
                <c:ptCount val="6"/>
                <c:pt idx="0">
                  <c:v>Own/ease an EV</c:v>
                </c:pt>
                <c:pt idx="1">
                  <c:v>Driven EV</c:v>
                </c:pt>
                <c:pt idx="2">
                  <c:v>Been passenger in EV</c:v>
                </c:pt>
                <c:pt idx="3">
                  <c:v>Know someone personally owning EV</c:v>
                </c:pt>
                <c:pt idx="4">
                  <c:v>Have seen EVs in my NBH</c:v>
                </c:pt>
                <c:pt idx="5">
                  <c:v>Am interested in EVs &amp; have looked up info</c:v>
                </c:pt>
              </c:strCache>
            </c:strRef>
          </c:cat>
          <c:val>
            <c:numRef>
              <c:f>Sheet1!$E$9:$W$9</c:f>
              <c:numCache>
                <c:formatCode>0%</c:formatCode>
                <c:ptCount val="6"/>
                <c:pt idx="0">
                  <c:v>0.14799999999999999</c:v>
                </c:pt>
                <c:pt idx="1">
                  <c:v>0.17399999999999999</c:v>
                </c:pt>
                <c:pt idx="2">
                  <c:v>0.27800000000000002</c:v>
                </c:pt>
                <c:pt idx="3">
                  <c:v>0.28699999999999998</c:v>
                </c:pt>
                <c:pt idx="4">
                  <c:v>0.41699999999999998</c:v>
                </c:pt>
                <c:pt idx="5">
                  <c:v>0.32200000000000001</c:v>
                </c:pt>
              </c:numCache>
            </c:numRef>
          </c:val>
          <c:extLst>
            <c:ext xmlns:c16="http://schemas.microsoft.com/office/drawing/2014/chart" uri="{C3380CC4-5D6E-409C-BE32-E72D297353CC}">
              <c16:uniqueId val="{00000004-4D00-4F19-A2DC-76BBB1AB101C}"/>
            </c:ext>
          </c:extLst>
        </c:ser>
        <c:dLbls>
          <c:showLegendKey val="0"/>
          <c:showVal val="0"/>
          <c:showCatName val="0"/>
          <c:showSerName val="0"/>
          <c:showPercent val="0"/>
          <c:showBubbleSize val="0"/>
        </c:dLbls>
        <c:gapWidth val="219"/>
        <c:overlap val="-27"/>
        <c:axId val="491685880"/>
        <c:axId val="491680960"/>
      </c:barChart>
      <c:catAx>
        <c:axId val="4916858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91680960"/>
        <c:crosses val="autoZero"/>
        <c:auto val="1"/>
        <c:lblAlgn val="ctr"/>
        <c:lblOffset val="100"/>
        <c:noMultiLvlLbl val="0"/>
      </c:catAx>
      <c:valAx>
        <c:axId val="491680960"/>
        <c:scaling>
          <c:orientation val="minMax"/>
          <c:max val="0.5"/>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91685880"/>
        <c:crosses val="autoZero"/>
        <c:crossBetween val="between"/>
        <c:majorUnit val="0.1"/>
      </c:valAx>
      <c:spPr>
        <a:noFill/>
        <a:ln>
          <a:solidFill>
            <a:schemeClr val="bg1">
              <a:lumMod val="75000"/>
            </a:schemeClr>
          </a:solidFill>
        </a:ln>
        <a:effectLst/>
      </c:spPr>
    </c:plotArea>
    <c:legend>
      <c:legendPos val="b"/>
      <c:layout>
        <c:manualLayout>
          <c:xMode val="edge"/>
          <c:yMode val="edge"/>
          <c:x val="0.27756401224158067"/>
          <c:y val="0.92378008391340116"/>
          <c:w val="0.69387042610519423"/>
          <c:h val="7.3439017091631531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050">
          <a:solidFill>
            <a:schemeClr val="tx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528D9A-FC54-4081-87E9-CAA3A5A1125B}" type="datetimeFigureOut">
              <a:rPr lang="en-GB" smtClean="0"/>
              <a:t>27/10/2022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037481-5EBA-4D67-B20D-CDD85EF35216}" type="slidenum">
              <a:rPr lang="en-GB" smtClean="0"/>
              <a:t>‹#›</a:t>
            </a:fld>
            <a:endParaRPr lang="en-GB"/>
          </a:p>
        </p:txBody>
      </p:sp>
    </p:spTree>
    <p:extLst>
      <p:ext uri="{BB962C8B-B14F-4D97-AF65-F5344CB8AC3E}">
        <p14:creationId xmlns:p14="http://schemas.microsoft.com/office/powerpoint/2010/main" val="795396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1</a:t>
            </a:fld>
            <a:endParaRPr lang="en-GB"/>
          </a:p>
        </p:txBody>
      </p:sp>
    </p:spTree>
    <p:extLst>
      <p:ext uri="{BB962C8B-B14F-4D97-AF65-F5344CB8AC3E}">
        <p14:creationId xmlns:p14="http://schemas.microsoft.com/office/powerpoint/2010/main" val="3193947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a:p>
        </p:txBody>
      </p:sp>
      <p:sp>
        <p:nvSpPr>
          <p:cNvPr id="4" name="Slide Number Placeholder 3"/>
          <p:cNvSpPr>
            <a:spLocks noGrp="1"/>
          </p:cNvSpPr>
          <p:nvPr>
            <p:ph type="sldNum" sz="quarter" idx="10"/>
          </p:nvPr>
        </p:nvSpPr>
        <p:spPr/>
        <p:txBody>
          <a:bodyPr/>
          <a:lstStyle/>
          <a:p>
            <a:fld id="{1616D4E1-876F-4CB7-93C7-20E6129A5404}" type="slidenum">
              <a:rPr lang="en-GB" smtClean="0"/>
              <a:t>2</a:t>
            </a:fld>
            <a:endParaRPr lang="en-GB"/>
          </a:p>
        </p:txBody>
      </p:sp>
    </p:spTree>
    <p:extLst>
      <p:ext uri="{BB962C8B-B14F-4D97-AF65-F5344CB8AC3E}">
        <p14:creationId xmlns:p14="http://schemas.microsoft.com/office/powerpoint/2010/main" val="3668765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Hello, my name is Jason Partridge, and I am the Open Access Service Manager within the Bodleian Libraries. Part of my role sees me responsible for the Oxford University Research Archive (ORA), and the staff the curate and make available content. </a:t>
            </a:r>
            <a:r>
              <a:rPr lang="en-GB" sz="1200" b="0" i="0" kern="1200" dirty="0">
                <a:solidFill>
                  <a:schemeClr val="tx1"/>
                </a:solidFill>
                <a:effectLst/>
                <a:latin typeface="+mn-lt"/>
                <a:ea typeface="+mn-ea"/>
                <a:cs typeface="+mn-cs"/>
              </a:rPr>
              <a:t>​</a:t>
            </a:r>
          </a:p>
          <a:p>
            <a:br>
              <a:rPr lang="en-GB" sz="1200" b="0" i="0"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In this brief session I hope to provide you with a fly-by summary of what ORA is, does, and can offer as a University service.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This is the homepage for ORA. ORA can be found at the web address ora.ox.ac.uk, and is publicly available. You may search ORA from the homepage or you may arrive here from another source – ORA shares information about its content with other providers and databases, such as </a:t>
            </a:r>
            <a:r>
              <a:rPr lang="en-GB" sz="1200" b="0" i="0" u="none" strike="noStrike" kern="1200" dirty="0" err="1">
                <a:solidFill>
                  <a:schemeClr val="tx1"/>
                </a:solidFill>
                <a:effectLst/>
                <a:latin typeface="+mn-lt"/>
                <a:ea typeface="+mn-ea"/>
                <a:cs typeface="+mn-cs"/>
              </a:rPr>
              <a:t>EThoS</a:t>
            </a:r>
            <a:r>
              <a:rPr lang="en-GB" sz="1200" b="0" i="0" u="none" strike="noStrike" kern="1200" dirty="0">
                <a:solidFill>
                  <a:schemeClr val="tx1"/>
                </a:solidFill>
                <a:effectLst/>
                <a:latin typeface="+mn-lt"/>
                <a:ea typeface="+mn-ea"/>
                <a:cs typeface="+mn-cs"/>
              </a:rPr>
              <a:t> (British Library theses database), Google, Google Scholar, SOLO (the University’s Library Catalogue), and others.   </a:t>
            </a:r>
            <a:r>
              <a:rPr lang="en-GB" sz="1200" b="0" i="0" kern="1200" dirty="0">
                <a:solidFill>
                  <a:schemeClr val="tx1"/>
                </a:solidFill>
                <a:effectLst/>
                <a:latin typeface="+mn-lt"/>
                <a:ea typeface="+mn-ea"/>
                <a:cs typeface="+mn-cs"/>
              </a:rPr>
              <a:t>​</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3</a:t>
            </a:fld>
            <a:endParaRPr lang="en-GB"/>
          </a:p>
        </p:txBody>
      </p:sp>
    </p:spTree>
    <p:extLst>
      <p:ext uri="{BB962C8B-B14F-4D97-AF65-F5344CB8AC3E}">
        <p14:creationId xmlns:p14="http://schemas.microsoft.com/office/powerpoint/2010/main" val="1603982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SOLO, you may see the ‘Open Access’ icon, indicating that there is a free to read copy of this paper available to download in the repository. On expanding the record details in SOLO you will then see the link to ORA, which once selected will take you to the ORA website. </a:t>
            </a:r>
            <a:r>
              <a:rPr lang="en-GB" sz="1200" b="0" i="0" kern="1200" dirty="0">
                <a:solidFill>
                  <a:schemeClr val="tx1"/>
                </a:solidFill>
                <a:effectLst/>
                <a:latin typeface="+mn-lt"/>
                <a:ea typeface="+mn-ea"/>
                <a:cs typeface="+mn-cs"/>
              </a:rPr>
              <a:t>​</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4</a:t>
            </a:fld>
            <a:endParaRPr lang="en-GB"/>
          </a:p>
        </p:txBody>
      </p:sp>
    </p:spTree>
    <p:extLst>
      <p:ext uri="{BB962C8B-B14F-4D97-AF65-F5344CB8AC3E}">
        <p14:creationId xmlns:p14="http://schemas.microsoft.com/office/powerpoint/2010/main" val="1859918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a Google search research in ORA may appear quite high in search results, depending on the online coverage of the content you are searching for – i.e. ‘grey literature’ (such as theses, data, working papers, reports) that is only held by ORA would be more prominent in search results. </a:t>
            </a: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ORA results will also show in Google Scholar searches. Again if they are not the immediate result, expanding to show “all versions” of the content will surface these. </a:t>
            </a:r>
            <a:r>
              <a:rPr lang="en-GB" sz="1200" b="0" i="0" kern="1200" dirty="0">
                <a:solidFill>
                  <a:schemeClr val="tx1"/>
                </a:solidFill>
                <a:effectLst/>
                <a:latin typeface="+mn-lt"/>
                <a:ea typeface="+mn-ea"/>
                <a:cs typeface="+mn-cs"/>
              </a:rPr>
              <a:t>​</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5</a:t>
            </a:fld>
            <a:endParaRPr lang="en-GB"/>
          </a:p>
        </p:txBody>
      </p:sp>
    </p:spTree>
    <p:extLst>
      <p:ext uri="{BB962C8B-B14F-4D97-AF65-F5344CB8AC3E}">
        <p14:creationId xmlns:p14="http://schemas.microsoft.com/office/powerpoint/2010/main" val="3457576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Looking at ORA’s content: ORA acts as the institutional repository for the University of Oxford. This essentially means that it collects as much of the research output produced by the members of the University of Oxford as possible. This includes, but is not limited to journal articles, conference papers, book sections, reports, working papers, theses, and data. </a:t>
            </a: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If a piece of research has a file that is available to download then a green open lock symbol will display on the record search results. </a:t>
            </a:r>
            <a:r>
              <a:rPr lang="en-GB" sz="1200" b="0" i="0" kern="1200" dirty="0">
                <a:solidFill>
                  <a:schemeClr val="tx1"/>
                </a:solidFill>
                <a:effectLst/>
                <a:latin typeface="+mn-lt"/>
                <a:ea typeface="+mn-ea"/>
                <a:cs typeface="+mn-cs"/>
              </a:rPr>
              <a:t>​</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6</a:t>
            </a:fld>
            <a:endParaRPr lang="en-GB"/>
          </a:p>
        </p:txBody>
      </p:sp>
    </p:spTree>
    <p:extLst>
      <p:ext uri="{BB962C8B-B14F-4D97-AF65-F5344CB8AC3E}">
        <p14:creationId xmlns:p14="http://schemas.microsoft.com/office/powerpoint/2010/main" val="73724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rtl="0" fontAlgn="base"/>
            <a:r>
              <a:rPr lang="en-GB" sz="1200" b="0" i="0" u="none" strike="noStrike" kern="1200" dirty="0">
                <a:solidFill>
                  <a:schemeClr val="tx1"/>
                </a:solidFill>
                <a:effectLst/>
                <a:latin typeface="+mn-lt"/>
                <a:ea typeface="+mn-ea"/>
                <a:cs typeface="+mn-cs"/>
              </a:rPr>
              <a:t>Potentially as members of the University of Oxford, as academics, researchers or students, you work can be deposited and made available in ORA. </a:t>
            </a:r>
            <a:r>
              <a:rPr lang="en-US" sz="1200" b="0" i="0" kern="1200" dirty="0">
                <a:solidFill>
                  <a:schemeClr val="tx1"/>
                </a:solidFill>
                <a:effectLst/>
                <a:latin typeface="+mn-lt"/>
                <a:ea typeface="+mn-ea"/>
                <a:cs typeface="+mn-cs"/>
              </a:rPr>
              <a:t>​</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t>
            </a:r>
            <a:br>
              <a:rPr lang="en-US" sz="1200" b="0" i="0"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And for some of you this is essential. </a:t>
            </a:r>
            <a:r>
              <a:rPr lang="en-US"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For students undertaking a research degree with Oxford, that is a </a:t>
            </a:r>
            <a:r>
              <a:rPr lang="en-US" sz="1200" b="0" i="0" u="none" strike="noStrike" kern="1200" dirty="0">
                <a:solidFill>
                  <a:schemeClr val="tx1"/>
                </a:solidFill>
                <a:effectLst/>
                <a:latin typeface="+mn-lt"/>
                <a:ea typeface="+mn-ea"/>
                <a:cs typeface="+mn-cs"/>
              </a:rPr>
              <a:t>D.Phil., M.Litt. and M.Sc. (by research), deposit of the final thesis into ORA is mandatory.</a:t>
            </a:r>
            <a:r>
              <a:rPr lang="en-US"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US" sz="1200" b="0" i="0" u="none" strike="noStrike" kern="1200" dirty="0">
                <a:solidFill>
                  <a:schemeClr val="tx1"/>
                </a:solidFill>
                <a:effectLst/>
                <a:latin typeface="+mn-lt"/>
                <a:ea typeface="+mn-ea"/>
                <a:cs typeface="+mn-cs"/>
              </a:rPr>
              <a:t>For Oxford University members producing journal articles and conference papers to be published with an ISSN, an accepted manuscript copy of your work is expected to be deposited and made available in a repository in order to be eligible for inclusion in the Research Excellence Framework, or REF, assessment exercise, which provides a significant source of income to the University.</a:t>
            </a:r>
            <a:r>
              <a:rPr lang="en-US"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US" sz="1200" b="0" i="0" u="none" strike="noStrike" kern="1200" dirty="0">
                <a:solidFill>
                  <a:schemeClr val="tx1"/>
                </a:solidFill>
                <a:effectLst/>
                <a:latin typeface="+mn-lt"/>
                <a:ea typeface="+mn-ea"/>
                <a:cs typeface="+mn-cs"/>
              </a:rPr>
              <a:t>It is also the expectation for publicly funded research supported by Councils part of UKRI or </a:t>
            </a:r>
            <a:r>
              <a:rPr lang="en-US" sz="1200" b="0" i="0" u="none" strike="noStrike" kern="1200" dirty="0" err="1">
                <a:solidFill>
                  <a:schemeClr val="tx1"/>
                </a:solidFill>
                <a:effectLst/>
                <a:latin typeface="+mn-lt"/>
                <a:ea typeface="+mn-ea"/>
                <a:cs typeface="+mn-cs"/>
              </a:rPr>
              <a:t>Wellcome</a:t>
            </a:r>
            <a:r>
              <a:rPr lang="en-US" sz="1200" b="0" i="0" u="none" strike="noStrike" kern="1200" dirty="0">
                <a:solidFill>
                  <a:schemeClr val="tx1"/>
                </a:solidFill>
                <a:effectLst/>
                <a:latin typeface="+mn-lt"/>
                <a:ea typeface="+mn-ea"/>
                <a:cs typeface="+mn-cs"/>
              </a:rPr>
              <a:t> Trust, that research be made available within a repository, such as ORA.</a:t>
            </a:r>
            <a:r>
              <a:rPr lang="en-US"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US" sz="1200" b="0" i="0" u="none" strike="noStrike" kern="1200" dirty="0">
                <a:solidFill>
                  <a:schemeClr val="tx1"/>
                </a:solidFill>
                <a:effectLst/>
                <a:latin typeface="+mn-lt"/>
                <a:ea typeface="+mn-ea"/>
                <a:cs typeface="+mn-cs"/>
              </a:rPr>
              <a:t>And also for some councils, underlying research data – for which ORA can provide a DOI. </a:t>
            </a:r>
            <a:r>
              <a:rPr lang="en-US"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7</a:t>
            </a:fld>
            <a:endParaRPr lang="en-GB"/>
          </a:p>
        </p:txBody>
      </p:sp>
    </p:spTree>
    <p:extLst>
      <p:ext uri="{BB962C8B-B14F-4D97-AF65-F5344CB8AC3E}">
        <p14:creationId xmlns:p14="http://schemas.microsoft.com/office/powerpoint/2010/main" val="1195467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Each piece of research has an individual record page like the one shown. The record provides a bibliographic overview of the research, such as title, abstract, file availability, author listing (including the authors ORCID if one is provided as part of the deposit), publication information (for example for a journal article, the journal title, issue, page numbers, and DOI – Digital Object Identifier), when it was published, who holds the copyright, and any information regarding licencing or reuse terms.</a:t>
            </a: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Each record also includes an indication on how much interaction there has been with the ORA record, by way of tracking the number of views and downloads of the content.  </a:t>
            </a:r>
            <a:r>
              <a:rPr lang="en-GB" sz="1200" b="0" i="0" kern="1200" dirty="0">
                <a:solidFill>
                  <a:schemeClr val="tx1"/>
                </a:solidFill>
                <a:effectLst/>
                <a:latin typeface="+mn-lt"/>
                <a:ea typeface="+mn-ea"/>
                <a:cs typeface="+mn-cs"/>
              </a:rPr>
              <a:t>​</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8</a:t>
            </a:fld>
            <a:endParaRPr lang="en-GB"/>
          </a:p>
        </p:txBody>
      </p:sp>
    </p:spTree>
    <p:extLst>
      <p:ext uri="{BB962C8B-B14F-4D97-AF65-F5344CB8AC3E}">
        <p14:creationId xmlns:p14="http://schemas.microsoft.com/office/powerpoint/2010/main" val="792241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rtl="0" fontAlgn="base"/>
            <a:r>
              <a:rPr lang="en-GB" sz="1200" b="0" i="0" u="none" strike="noStrike" kern="1200" dirty="0">
                <a:solidFill>
                  <a:schemeClr val="tx1"/>
                </a:solidFill>
                <a:effectLst/>
                <a:latin typeface="+mn-lt"/>
                <a:ea typeface="+mn-ea"/>
                <a:cs typeface="+mn-cs"/>
              </a:rPr>
              <a:t>Perhaps a dangerous title to a slide, but why ORA, why add your research to an institutional repository and why make it available?</a:t>
            </a:r>
            <a:r>
              <a:rPr lang="en-US"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pPr rtl="0" fontAlgn="base"/>
            <a:r>
              <a:rPr lang="en-GB" sz="1200" b="0" i="0" u="none" strike="noStrike" kern="1200" dirty="0">
                <a:solidFill>
                  <a:schemeClr val="tx1"/>
                </a:solidFill>
                <a:effectLst/>
                <a:latin typeface="+mn-lt"/>
                <a:ea typeface="+mn-ea"/>
                <a:cs typeface="+mn-cs"/>
              </a:rPr>
              <a:t>In a nutshell: making research open access through a repository such as ORA removes the barriers that restrict access to research – allowing for free dissemination of full text content, to anyone with and internet connection.  </a:t>
            </a:r>
            <a:r>
              <a:rPr lang="en-US"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pPr rtl="0" fontAlgn="base"/>
            <a:r>
              <a:rPr lang="en-GB" sz="1200" b="0" i="0" u="none" strike="noStrike" kern="1200" dirty="0">
                <a:solidFill>
                  <a:schemeClr val="tx1"/>
                </a:solidFill>
                <a:effectLst/>
                <a:latin typeface="+mn-lt"/>
                <a:ea typeface="+mn-ea"/>
                <a:cs typeface="+mn-cs"/>
              </a:rPr>
              <a:t>At Oxford we are privileged in the amount of content that we can access via University subscriptions, that same access is not available to every researcher across the globe.</a:t>
            </a:r>
            <a:r>
              <a:rPr lang="en-US"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pPr rtl="0" fontAlgn="base"/>
            <a:r>
              <a:rPr lang="en-GB" sz="1200" b="0" i="0" u="none" strike="noStrike" kern="1200" dirty="0">
                <a:solidFill>
                  <a:schemeClr val="tx1"/>
                </a:solidFill>
                <a:effectLst/>
                <a:latin typeface="+mn-lt"/>
                <a:ea typeface="+mn-ea"/>
                <a:cs typeface="+mn-cs"/>
              </a:rPr>
              <a:t>ORA is able to promote and encourage the sharing of the scholarly output produced by the members of the University of Oxford that have been published under open access conditions, whilst additionally supporting University compliance with research funder policy and assessment. </a:t>
            </a:r>
            <a:r>
              <a:rPr lang="en-US"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pPr rtl="0" fontAlgn="base"/>
            <a:r>
              <a:rPr lang="en-GB" sz="1200" b="0" i="0" u="none" strike="noStrike" kern="1200" dirty="0">
                <a:solidFill>
                  <a:schemeClr val="tx1"/>
                </a:solidFill>
                <a:effectLst/>
                <a:latin typeface="+mn-lt"/>
                <a:ea typeface="+mn-ea"/>
                <a:cs typeface="+mn-cs"/>
              </a:rPr>
              <a:t>Benefits to the members of the University of Oxford include:</a:t>
            </a:r>
            <a:r>
              <a:rPr lang="en-US"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Free sharing of knowledge to the academic community. </a:t>
            </a:r>
            <a:r>
              <a:rPr lang="en-GB"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Promoted engagement with the work – it is more easily accessible and therefore more likely to be read and cited.</a:t>
            </a:r>
            <a:r>
              <a:rPr lang="en-GB"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ORA makes notoriously elusive items such as some conference papers and posters, unpublished works and out of print items easy to obtain.</a:t>
            </a:r>
            <a:r>
              <a:rPr lang="en-US" sz="1200" b="0" i="0" kern="1200" dirty="0">
                <a:solidFill>
                  <a:schemeClr val="tx1"/>
                </a:solidFill>
                <a:effectLst/>
                <a:latin typeface="+mn-lt"/>
                <a:ea typeface="+mn-ea"/>
                <a:cs typeface="+mn-cs"/>
              </a:rPr>
              <a:t>​</a:t>
            </a:r>
          </a:p>
          <a:p>
            <a:pPr marL="171450" indent="-171450" rtl="0"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It publicises the scholarly work and research of the University of Oxford and its members</a:t>
            </a:r>
            <a:r>
              <a:rPr lang="en-GB" sz="1200" b="0" i="0" kern="1200" dirty="0">
                <a:solidFill>
                  <a:schemeClr val="tx1"/>
                </a:solidFill>
                <a:effectLst/>
                <a:latin typeface="+mn-lt"/>
                <a:ea typeface="+mn-ea"/>
                <a:cs typeface="+mn-cs"/>
              </a:rPr>
              <a:t>​</a:t>
            </a:r>
          </a:p>
          <a:p>
            <a:pPr rtl="0" fontAlgn="base"/>
            <a:r>
              <a:rPr lang="en-GB" sz="1200" b="0" i="0" kern="1200" dirty="0">
                <a:solidFill>
                  <a:schemeClr val="tx1"/>
                </a:solidFill>
                <a:effectLst/>
                <a:latin typeface="+mn-lt"/>
                <a:ea typeface="+mn-ea"/>
                <a:cs typeface="+mn-cs"/>
              </a:rPr>
              <a:t>​</a:t>
            </a:r>
          </a:p>
          <a:p>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9</a:t>
            </a:fld>
            <a:endParaRPr lang="en-GB"/>
          </a:p>
        </p:txBody>
      </p:sp>
    </p:spTree>
    <p:extLst>
      <p:ext uri="{BB962C8B-B14F-4D97-AF65-F5344CB8AC3E}">
        <p14:creationId xmlns:p14="http://schemas.microsoft.com/office/powerpoint/2010/main" val="618181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ORA has recently launched a new feature by where topics of interest or key areas of research undertaken by the University can be highlighted via a ‘portal’. The first of these to be curated has been a portal focussing on COVID and the research held in ORA that has been undertaken in this area, and officially launched today – the ORA Climate Research Collection.</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many departments and groups across the University of Oxford that focus on fundamental areas of research to help support change and development, with experts in their fields contributing to key discussions, studies, and policy - resulting in a wealth of publications and research outputs. The ORA Climate Research Collection aims to bring together these research outputs, held with full text by ORA, as well as providing links to related climate research information and activities at the University at other locations.</a:t>
            </a:r>
          </a:p>
          <a:p>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The research highlighted in the ORA portals are particularly pertinent as examples following on from the question ‘What’s the point?’, as during the pandemic and the development of vaccines to defend against COVID-19, the sharing of research, research data, preprints, and commentaries have been contributing to the speed in which the development in the research has occurred, and we have seem similar impact with areas surrounding environmental challenges and impact – with a paper “Reducing food’s environmental impacts through producers and consumers” being one of ORA’s most downloaded items.</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10</a:t>
            </a:fld>
            <a:endParaRPr lang="en-GB"/>
          </a:p>
        </p:txBody>
      </p:sp>
    </p:spTree>
    <p:extLst>
      <p:ext uri="{BB962C8B-B14F-4D97-AF65-F5344CB8AC3E}">
        <p14:creationId xmlns:p14="http://schemas.microsoft.com/office/powerpoint/2010/main" val="784518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A brief summary slide of the points touched on in the presentation before we hear about some of the mentioned research that is being undertaken at the University with regards to Climate action. </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Links to the relevant </a:t>
            </a:r>
            <a:r>
              <a:rPr lang="en-GB" sz="1200" b="0" i="0" u="none" strike="noStrike" kern="1200" dirty="0" err="1">
                <a:solidFill>
                  <a:schemeClr val="tx1"/>
                </a:solidFill>
                <a:effectLst/>
                <a:latin typeface="+mn-lt"/>
                <a:ea typeface="+mn-ea"/>
                <a:cs typeface="+mn-cs"/>
              </a:rPr>
              <a:t>LibGide</a:t>
            </a:r>
            <a:r>
              <a:rPr lang="en-GB" sz="1200" b="0" i="0" u="none" strike="noStrike" kern="1200" dirty="0">
                <a:solidFill>
                  <a:schemeClr val="tx1"/>
                </a:solidFill>
                <a:effectLst/>
                <a:latin typeface="+mn-lt"/>
                <a:ea typeface="+mn-ea"/>
                <a:cs typeface="+mn-cs"/>
              </a:rPr>
              <a:t> for further information and guidance. You may also contact the ORA helpdesk at ora@bodleian.ox.ac.uk. </a:t>
            </a:r>
            <a:r>
              <a:rPr lang="en-GB" sz="1200" b="0" i="0" kern="1200" dirty="0">
                <a:solidFill>
                  <a:schemeClr val="tx1"/>
                </a:solidFill>
                <a:effectLst/>
                <a:latin typeface="+mn-lt"/>
                <a:ea typeface="+mn-ea"/>
                <a:cs typeface="+mn-cs"/>
              </a:rPr>
              <a:t>​</a:t>
            </a:r>
            <a:endParaRPr lang="en-GB" sz="1000" dirty="0"/>
          </a:p>
        </p:txBody>
      </p:sp>
      <p:sp>
        <p:nvSpPr>
          <p:cNvPr id="4" name="Slide Number Placeholder 3"/>
          <p:cNvSpPr>
            <a:spLocks noGrp="1"/>
          </p:cNvSpPr>
          <p:nvPr>
            <p:ph type="sldNum" sz="quarter" idx="10"/>
          </p:nvPr>
        </p:nvSpPr>
        <p:spPr/>
        <p:txBody>
          <a:bodyPr/>
          <a:lstStyle/>
          <a:p>
            <a:fld id="{1616D4E1-876F-4CB7-93C7-20E6129A5404}" type="slidenum">
              <a:rPr lang="en-GB" smtClean="0"/>
              <a:t>11</a:t>
            </a:fld>
            <a:endParaRPr lang="en-GB"/>
          </a:p>
        </p:txBody>
      </p:sp>
    </p:spTree>
    <p:extLst>
      <p:ext uri="{BB962C8B-B14F-4D97-AF65-F5344CB8AC3E}">
        <p14:creationId xmlns:p14="http://schemas.microsoft.com/office/powerpoint/2010/main" val="241847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a:p>
        </p:txBody>
      </p:sp>
      <p:sp>
        <p:nvSpPr>
          <p:cNvPr id="4" name="Slide Number Placeholder 3"/>
          <p:cNvSpPr>
            <a:spLocks noGrp="1"/>
          </p:cNvSpPr>
          <p:nvPr>
            <p:ph type="sldNum" sz="quarter" idx="10"/>
          </p:nvPr>
        </p:nvSpPr>
        <p:spPr/>
        <p:txBody>
          <a:bodyPr/>
          <a:lstStyle/>
          <a:p>
            <a:fld id="{1616D4E1-876F-4CB7-93C7-20E6129A5404}" type="slidenum">
              <a:rPr lang="en-GB" smtClean="0"/>
              <a:t>12</a:t>
            </a:fld>
            <a:endParaRPr lang="en-GB"/>
          </a:p>
        </p:txBody>
      </p:sp>
    </p:spTree>
    <p:extLst>
      <p:ext uri="{BB962C8B-B14F-4D97-AF65-F5344CB8AC3E}">
        <p14:creationId xmlns:p14="http://schemas.microsoft.com/office/powerpoint/2010/main" val="1859918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a:p>
        </p:txBody>
      </p:sp>
      <p:sp>
        <p:nvSpPr>
          <p:cNvPr id="4" name="Slide Number Placeholder 3"/>
          <p:cNvSpPr>
            <a:spLocks noGrp="1"/>
          </p:cNvSpPr>
          <p:nvPr>
            <p:ph type="sldNum" sz="quarter" idx="10"/>
          </p:nvPr>
        </p:nvSpPr>
        <p:spPr/>
        <p:txBody>
          <a:bodyPr/>
          <a:lstStyle/>
          <a:p>
            <a:fld id="{1616D4E1-876F-4CB7-93C7-20E6129A5404}" type="slidenum">
              <a:rPr lang="en-GB" smtClean="0"/>
              <a:t>53</a:t>
            </a:fld>
            <a:endParaRPr lang="en-GB"/>
          </a:p>
        </p:txBody>
      </p:sp>
    </p:spTree>
    <p:extLst>
      <p:ext uri="{BB962C8B-B14F-4D97-AF65-F5344CB8AC3E}">
        <p14:creationId xmlns:p14="http://schemas.microsoft.com/office/powerpoint/2010/main" val="3195826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a:p>
        </p:txBody>
      </p:sp>
      <p:sp>
        <p:nvSpPr>
          <p:cNvPr id="4" name="Slide Number Placeholder 3"/>
          <p:cNvSpPr>
            <a:spLocks noGrp="1"/>
          </p:cNvSpPr>
          <p:nvPr>
            <p:ph type="sldNum" sz="quarter" idx="10"/>
          </p:nvPr>
        </p:nvSpPr>
        <p:spPr/>
        <p:txBody>
          <a:bodyPr/>
          <a:lstStyle/>
          <a:p>
            <a:fld id="{1616D4E1-876F-4CB7-93C7-20E6129A5404}" type="slidenum">
              <a:rPr lang="en-GB" smtClean="0"/>
              <a:t>54</a:t>
            </a:fld>
            <a:endParaRPr lang="en-GB"/>
          </a:p>
        </p:txBody>
      </p:sp>
    </p:spTree>
    <p:extLst>
      <p:ext uri="{BB962C8B-B14F-4D97-AF65-F5344CB8AC3E}">
        <p14:creationId xmlns:p14="http://schemas.microsoft.com/office/powerpoint/2010/main" val="2290561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a:p>
        </p:txBody>
      </p:sp>
      <p:sp>
        <p:nvSpPr>
          <p:cNvPr id="4" name="Slide Number Placeholder 3"/>
          <p:cNvSpPr>
            <a:spLocks noGrp="1"/>
          </p:cNvSpPr>
          <p:nvPr>
            <p:ph type="sldNum" sz="quarter" idx="10"/>
          </p:nvPr>
        </p:nvSpPr>
        <p:spPr/>
        <p:txBody>
          <a:bodyPr/>
          <a:lstStyle/>
          <a:p>
            <a:fld id="{1616D4E1-876F-4CB7-93C7-20E6129A5404}" type="slidenum">
              <a:rPr lang="en-GB" smtClean="0"/>
              <a:t>55</a:t>
            </a:fld>
            <a:endParaRPr lang="en-GB"/>
          </a:p>
        </p:txBody>
      </p:sp>
    </p:spTree>
    <p:extLst>
      <p:ext uri="{BB962C8B-B14F-4D97-AF65-F5344CB8AC3E}">
        <p14:creationId xmlns:p14="http://schemas.microsoft.com/office/powerpoint/2010/main" val="560759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F0DB4AC-4AF3-4853-8ABC-1E27EE50B331}"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2509295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F0DB4AC-4AF3-4853-8ABC-1E27EE50B331}"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4286069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0DB4AC-4AF3-4853-8ABC-1E27EE50B331}"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1575588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F0DB4AC-4AF3-4853-8ABC-1E27EE50B331}" type="datetimeFigureOut">
              <a:rPr lang="en-GB" smtClean="0"/>
              <a:t>27/10/2022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1178424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0DB4AC-4AF3-4853-8ABC-1E27EE50B331}" type="datetimeFigureOut">
              <a:rPr lang="en-GB" smtClean="0"/>
              <a:t>27/10/2022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3288472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F0DB4AC-4AF3-4853-8ABC-1E27EE50B331}" type="datetimeFigureOut">
              <a:rPr lang="en-GB" smtClean="0"/>
              <a:t>27/10/2022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584870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0DB4AC-4AF3-4853-8ABC-1E27EE50B331}" type="datetimeFigureOut">
              <a:rPr lang="en-GB" smtClean="0"/>
              <a:t>27/10/2022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1310870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0DB4AC-4AF3-4853-8ABC-1E27EE50B331}" type="datetimeFigureOut">
              <a:rPr lang="en-GB" smtClean="0"/>
              <a:t>27/10/2022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585521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0DB4AC-4AF3-4853-8ABC-1E27EE50B331}" type="datetimeFigureOut">
              <a:rPr lang="en-GB" smtClean="0"/>
              <a:t>27/10/2022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3578803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F0DB4AC-4AF3-4853-8ABC-1E27EE50B331}"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1480092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F0DB4AC-4AF3-4853-8ABC-1E27EE50B331}"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4D65E2-AB61-4F94-BD53-53EF094F0AEA}" type="slidenum">
              <a:rPr lang="en-GB" smtClean="0"/>
              <a:t>‹#›</a:t>
            </a:fld>
            <a:endParaRPr lang="en-GB"/>
          </a:p>
        </p:txBody>
      </p:sp>
    </p:spTree>
    <p:extLst>
      <p:ext uri="{BB962C8B-B14F-4D97-AF65-F5344CB8AC3E}">
        <p14:creationId xmlns:p14="http://schemas.microsoft.com/office/powerpoint/2010/main" val="306639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DECB0-78FE-43BB-B030-CADCE2B4A0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2BE804E-2384-4B71-9CA2-567E8646E8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6E5DC4-711E-4C88-927A-5F34B426F3C5}"/>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5" name="Footer Placeholder 4">
            <a:extLst>
              <a:ext uri="{FF2B5EF4-FFF2-40B4-BE49-F238E27FC236}">
                <a16:creationId xmlns:a16="http://schemas.microsoft.com/office/drawing/2014/main" id="{FFB80FDC-0F5A-4456-9A65-7799FA7FBF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630565-54BC-42A9-BFA6-7F5B62750291}"/>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1183470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FD51A-74E7-48CD-9125-68F550B4FF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8084AC-A7F2-455D-B993-55B6D1F9586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E81DDE-2682-41CA-8F20-CFD5E32FCEFD}"/>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5" name="Footer Placeholder 4">
            <a:extLst>
              <a:ext uri="{FF2B5EF4-FFF2-40B4-BE49-F238E27FC236}">
                <a16:creationId xmlns:a16="http://schemas.microsoft.com/office/drawing/2014/main" id="{40C68869-8EBD-4AB4-AAB5-3494152B5C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12F644-027B-4CE1-B38A-4111B0B13152}"/>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2212567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9F7E6-75AF-4867-BC00-0ED8A110FF1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2B2B83-2751-4B3C-BF23-D062B9749C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514103B-0340-49CE-B57E-08A63E5AF55A}"/>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5" name="Footer Placeholder 4">
            <a:extLst>
              <a:ext uri="{FF2B5EF4-FFF2-40B4-BE49-F238E27FC236}">
                <a16:creationId xmlns:a16="http://schemas.microsoft.com/office/drawing/2014/main" id="{C3C98B16-9DD5-474A-A9F9-486F84978F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A983EE-4FCD-4F17-8A8A-D8982B3A5674}"/>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946093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6C269-76C3-4AEE-84C1-F9DA0253BE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E0BEE3-6CDE-4A79-A686-87703D6CA11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3197B7-FD77-49C6-9DBF-551C0F61A5E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2CAAA9-BDBD-4B35-963C-FC33422305CD}"/>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6" name="Footer Placeholder 5">
            <a:extLst>
              <a:ext uri="{FF2B5EF4-FFF2-40B4-BE49-F238E27FC236}">
                <a16:creationId xmlns:a16="http://schemas.microsoft.com/office/drawing/2014/main" id="{9415372E-9CD5-4889-8161-37B7534EBB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DDEE12-39E7-49B2-A16A-CD9F4FED055C}"/>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773669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D977B-C214-4920-9CC8-4246CDB9929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A26BC3-EC62-46CB-9B90-4EC29F322E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5BE0428-1D5D-4C2B-B516-46339961617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5B0041-D04B-4669-84E4-D4D0DCEECD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B51EFFE-D005-418B-8A25-8410C36DE7A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CE83C5-AC7D-4EA2-A2B4-E15D38034D16}"/>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8" name="Footer Placeholder 7">
            <a:extLst>
              <a:ext uri="{FF2B5EF4-FFF2-40B4-BE49-F238E27FC236}">
                <a16:creationId xmlns:a16="http://schemas.microsoft.com/office/drawing/2014/main" id="{D72EBF32-7162-49B6-A499-5B608F4BC3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CA9E85B-C0D9-4DF6-9E14-81ECE4F02C0C}"/>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2503281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95ECE-4854-4429-B0DA-40C234EDB98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63C6FC4-B27D-436F-A55B-62467AC99774}"/>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4" name="Footer Placeholder 3">
            <a:extLst>
              <a:ext uri="{FF2B5EF4-FFF2-40B4-BE49-F238E27FC236}">
                <a16:creationId xmlns:a16="http://schemas.microsoft.com/office/drawing/2014/main" id="{D7F0BBC9-319E-4EC3-8AB9-073BD3618B2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4F472D-372F-49E0-BE37-7008AA943186}"/>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6977044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B2F556-89CC-461B-B075-496710559EDA}"/>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3" name="Footer Placeholder 2">
            <a:extLst>
              <a:ext uri="{FF2B5EF4-FFF2-40B4-BE49-F238E27FC236}">
                <a16:creationId xmlns:a16="http://schemas.microsoft.com/office/drawing/2014/main" id="{9BC94F21-7790-4449-99FB-2D5FF290C9D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1A4E4F-9A4E-4B2F-B7DB-46D136C9A018}"/>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4235064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5F67C-38F6-42D8-9829-5028E0A36C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C7F1F97-DD15-4B6D-A288-A8A16E4A37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88A60F-A82F-4BB9-9DF1-F19BC8BB1A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932771B-C9B3-4BB2-ACDB-AA720B776AC4}"/>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6" name="Footer Placeholder 5">
            <a:extLst>
              <a:ext uri="{FF2B5EF4-FFF2-40B4-BE49-F238E27FC236}">
                <a16:creationId xmlns:a16="http://schemas.microsoft.com/office/drawing/2014/main" id="{5C2FDC5F-4BAC-496C-919D-6B2D8D990C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8CA0E-ACEA-46E2-BA1E-83AF73BB5A04}"/>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2243818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8CA7E-C92E-4935-921D-017FB86F79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D588286-DBBE-4EFD-8326-5B41637C20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EF447A-D746-4D90-8352-AA2B8D13F6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0C2482E-C627-4CB5-AB05-07C1ED81D53F}"/>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6" name="Footer Placeholder 5">
            <a:extLst>
              <a:ext uri="{FF2B5EF4-FFF2-40B4-BE49-F238E27FC236}">
                <a16:creationId xmlns:a16="http://schemas.microsoft.com/office/drawing/2014/main" id="{757617B3-1FCE-4C04-89C8-CBB6E03DFB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536F1A-EC3C-4F80-A737-9C5150F5E464}"/>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6991864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D7A40-002B-46BA-908E-B7F403CB3FA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F4B0E3-B847-40E6-8169-6ED09CE1E56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9367E9-5ED5-461F-AFC3-3AFDB7EC8A57}"/>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5" name="Footer Placeholder 4">
            <a:extLst>
              <a:ext uri="{FF2B5EF4-FFF2-40B4-BE49-F238E27FC236}">
                <a16:creationId xmlns:a16="http://schemas.microsoft.com/office/drawing/2014/main" id="{7D44B410-FF99-4DA2-980A-B0700C2057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19857D-6E23-419D-887E-54205E310516}"/>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29617872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08902F-5FE3-4028-A2A5-CE5C4DD48A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C9866F-B12A-4BC7-AB9F-8ECB88D4356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1D0E62-D69F-481B-9DF8-6E162D659D92}"/>
              </a:ext>
            </a:extLst>
          </p:cNvPr>
          <p:cNvSpPr>
            <a:spLocks noGrp="1"/>
          </p:cNvSpPr>
          <p:nvPr>
            <p:ph type="dt" sz="half" idx="10"/>
          </p:nvPr>
        </p:nvSpPr>
        <p:spPr/>
        <p:txBody>
          <a:bodyPr/>
          <a:lstStyle/>
          <a:p>
            <a:fld id="{A4B1AC80-2830-4577-8C5E-B15402C901DC}" type="datetimeFigureOut">
              <a:rPr lang="en-GB" smtClean="0"/>
              <a:t>27/10/2022</a:t>
            </a:fld>
            <a:endParaRPr lang="en-GB"/>
          </a:p>
        </p:txBody>
      </p:sp>
      <p:sp>
        <p:nvSpPr>
          <p:cNvPr id="5" name="Footer Placeholder 4">
            <a:extLst>
              <a:ext uri="{FF2B5EF4-FFF2-40B4-BE49-F238E27FC236}">
                <a16:creationId xmlns:a16="http://schemas.microsoft.com/office/drawing/2014/main" id="{8AB68F09-8E0D-4159-A87F-15B9B34EF1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26D041-3789-4D75-A3EA-7A51BA580C6E}"/>
              </a:ext>
            </a:extLst>
          </p:cNvPr>
          <p:cNvSpPr>
            <a:spLocks noGrp="1"/>
          </p:cNvSpPr>
          <p:nvPr>
            <p:ph type="sldNum" sz="quarter" idx="12"/>
          </p:nvPr>
        </p:nvSpPr>
        <p:spPr/>
        <p:txBody>
          <a:bodyPr/>
          <a:lstStyle/>
          <a:p>
            <a:fld id="{87B407AE-E61F-463D-8F92-797CF3901B97}" type="slidenum">
              <a:rPr lang="en-GB" smtClean="0"/>
              <a:t>‹#›</a:t>
            </a:fld>
            <a:endParaRPr lang="en-GB"/>
          </a:p>
        </p:txBody>
      </p:sp>
    </p:spTree>
    <p:extLst>
      <p:ext uri="{BB962C8B-B14F-4D97-AF65-F5344CB8AC3E}">
        <p14:creationId xmlns:p14="http://schemas.microsoft.com/office/powerpoint/2010/main" val="15982548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EB46B8FB-F6A2-5F47-A6CD-A7E17E69270F}"/>
              </a:ext>
            </a:extLst>
          </p:cNvPr>
          <p:cNvGrpSpPr/>
          <p:nvPr/>
        </p:nvGrpSpPr>
        <p:grpSpPr>
          <a:xfrm>
            <a:off x="6201388" y="0"/>
            <a:ext cx="5990612" cy="6858001"/>
            <a:chOff x="6201388" y="0"/>
            <a:chExt cx="5990612" cy="6858001"/>
          </a:xfrm>
        </p:grpSpPr>
        <p:sp>
          <p:nvSpPr>
            <p:cNvPr id="45" name="Oval 44">
              <a:extLst>
                <a:ext uri="{FF2B5EF4-FFF2-40B4-BE49-F238E27FC236}">
                  <a16:creationId xmlns:a16="http://schemas.microsoft.com/office/drawing/2014/main" id="{419BDE93-3EC2-4E4D-BC0B-417378F49EDA}"/>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a:extLst>
                <a:ext uri="{FF2B5EF4-FFF2-40B4-BE49-F238E27FC236}">
                  <a16:creationId xmlns:a16="http://schemas.microsoft.com/office/drawing/2014/main" id="{FE21F82F-1EE5-8240-97F8-387DF0253FCE}"/>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48">
              <a:extLst>
                <a:ext uri="{FF2B5EF4-FFF2-40B4-BE49-F238E27FC236}">
                  <a16:creationId xmlns:a16="http://schemas.microsoft.com/office/drawing/2014/main" id="{AE1903E3-6B5F-6B4C-9A1F-62628A050AEB}"/>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Oval 50">
              <a:extLst>
                <a:ext uri="{FF2B5EF4-FFF2-40B4-BE49-F238E27FC236}">
                  <a16:creationId xmlns:a16="http://schemas.microsoft.com/office/drawing/2014/main" id="{F7C55863-3B37-0743-B001-1A970033FBA8}"/>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932B4C24-3A58-924C-B79A-D961EF7C2C48}"/>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21EF52E0-D2CF-544F-93A6-4D7B45A0483A}"/>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a:extLst>
                <a:ext uri="{FF2B5EF4-FFF2-40B4-BE49-F238E27FC236}">
                  <a16:creationId xmlns:a16="http://schemas.microsoft.com/office/drawing/2014/main" id="{6966CFE5-1C8C-2E4F-9B2D-A8438F5A5322}"/>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5" name="Freeform 64">
              <a:extLst>
                <a:ext uri="{FF2B5EF4-FFF2-40B4-BE49-F238E27FC236}">
                  <a16:creationId xmlns:a16="http://schemas.microsoft.com/office/drawing/2014/main" id="{9FD29EF3-A5B2-554A-A307-6BE1BCE8AF03}"/>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Oval 66">
              <a:extLst>
                <a:ext uri="{FF2B5EF4-FFF2-40B4-BE49-F238E27FC236}">
                  <a16:creationId xmlns:a16="http://schemas.microsoft.com/office/drawing/2014/main" id="{AC1ECAD8-0CF2-934D-AA1E-C108208CDE6F}"/>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DB14DED1-3A58-8C4D-902E-2A9F34043F61}"/>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65D65157-5719-0341-A807-A8956595FB4C}"/>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A7F23F74-B777-2A4C-8EF9-E798880D5942}"/>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a:extLst>
                <a:ext uri="{FF2B5EF4-FFF2-40B4-BE49-F238E27FC236}">
                  <a16:creationId xmlns:a16="http://schemas.microsoft.com/office/drawing/2014/main" id="{E3B9A050-0AE1-1D4B-A2AC-6EEF64B106D9}"/>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71">
              <a:extLst>
                <a:ext uri="{FF2B5EF4-FFF2-40B4-BE49-F238E27FC236}">
                  <a16:creationId xmlns:a16="http://schemas.microsoft.com/office/drawing/2014/main" id="{C424FE38-F803-8D47-BF56-1B18EC2B1F0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Oval 72">
              <a:extLst>
                <a:ext uri="{FF2B5EF4-FFF2-40B4-BE49-F238E27FC236}">
                  <a16:creationId xmlns:a16="http://schemas.microsoft.com/office/drawing/2014/main" id="{E37187F2-9212-0641-97D0-1ACD50B748A8}"/>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C760C651-2AC4-564E-BEAA-AB7FAFE7F79F}"/>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58B0A1B8-5BA3-3548-9511-B4904D05264B}"/>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a:extLst>
                <a:ext uri="{FF2B5EF4-FFF2-40B4-BE49-F238E27FC236}">
                  <a16:creationId xmlns:a16="http://schemas.microsoft.com/office/drawing/2014/main" id="{424CD779-EE9A-214D-9488-767327E373AA}"/>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76">
              <a:extLst>
                <a:ext uri="{FF2B5EF4-FFF2-40B4-BE49-F238E27FC236}">
                  <a16:creationId xmlns:a16="http://schemas.microsoft.com/office/drawing/2014/main" id="{630D08C6-9EFB-8540-875F-2A55DED2AAE3}"/>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Freeform 77">
              <a:extLst>
                <a:ext uri="{FF2B5EF4-FFF2-40B4-BE49-F238E27FC236}">
                  <a16:creationId xmlns:a16="http://schemas.microsoft.com/office/drawing/2014/main" id="{D7E8DA86-1294-4641-9C52-6E153150641C}"/>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78">
              <a:extLst>
                <a:ext uri="{FF2B5EF4-FFF2-40B4-BE49-F238E27FC236}">
                  <a16:creationId xmlns:a16="http://schemas.microsoft.com/office/drawing/2014/main" id="{011063C9-2A43-3348-A018-F27FACAA778D}"/>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Freeform 79">
              <a:extLst>
                <a:ext uri="{FF2B5EF4-FFF2-40B4-BE49-F238E27FC236}">
                  <a16:creationId xmlns:a16="http://schemas.microsoft.com/office/drawing/2014/main" id="{EE85C7DE-D965-244F-BD95-3A05FF4AAC61}"/>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80">
              <a:extLst>
                <a:ext uri="{FF2B5EF4-FFF2-40B4-BE49-F238E27FC236}">
                  <a16:creationId xmlns:a16="http://schemas.microsoft.com/office/drawing/2014/main" id="{315A1389-149A-3342-A863-637D42FDB28D}"/>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Freeform 81">
              <a:extLst>
                <a:ext uri="{FF2B5EF4-FFF2-40B4-BE49-F238E27FC236}">
                  <a16:creationId xmlns:a16="http://schemas.microsoft.com/office/drawing/2014/main" id="{B149CC6F-B6C6-BE46-B451-1BF7D47A8936}"/>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DAB39E9-6F50-3F4B-9DDB-FC0E0CA993A6}"/>
              </a:ext>
            </a:extLst>
          </p:cNvPr>
          <p:cNvSpPr>
            <a:spLocks noGrp="1"/>
          </p:cNvSpPr>
          <p:nvPr>
            <p:ph type="ctrTitle"/>
          </p:nvPr>
        </p:nvSpPr>
        <p:spPr>
          <a:xfrm>
            <a:off x="565150" y="768334"/>
            <a:ext cx="5066001" cy="2866405"/>
          </a:xfrm>
        </p:spPr>
        <p:txBody>
          <a:bodyPr anchor="t"/>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A6B2C33E-E9A6-304D-BBCB-97AD0B213CE0}"/>
              </a:ext>
            </a:extLst>
          </p:cNvPr>
          <p:cNvSpPr>
            <a:spLocks noGrp="1"/>
          </p:cNvSpPr>
          <p:nvPr>
            <p:ph type="subTitle" idx="1"/>
          </p:nvPr>
        </p:nvSpPr>
        <p:spPr>
          <a:xfrm>
            <a:off x="565150" y="4283239"/>
            <a:ext cx="5066001" cy="1475177"/>
          </a:xfrm>
        </p:spPr>
        <p:txBody>
          <a:bodyPr anchor="b"/>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29C75C4-E533-BE48-B528-D1A278BC39A3}"/>
              </a:ext>
            </a:extLst>
          </p:cNvPr>
          <p:cNvSpPr>
            <a:spLocks noGrp="1"/>
          </p:cNvSpPr>
          <p:nvPr>
            <p:ph type="dt" sz="half" idx="10"/>
          </p:nvPr>
        </p:nvSpPr>
        <p:spPr>
          <a:xfrm>
            <a:off x="566928" y="457200"/>
            <a:ext cx="3608205" cy="365125"/>
          </a:xfrm>
        </p:spPr>
        <p:txBody>
          <a:bodyPr/>
          <a:lstStyle>
            <a:lvl1pPr algn="l">
              <a:defRPr/>
            </a:lvl1pPr>
          </a:lstStyle>
          <a:p>
            <a:pPr algn="l"/>
            <a:fld id="{A5B0A250-5CC0-1746-B209-08E8B0DAE6AF}" type="datetimeFigureOut">
              <a:rPr lang="en-US" smtClean="0"/>
              <a:pPr algn="l"/>
              <a:t>10/27/2022</a:t>
            </a:fld>
            <a:endParaRPr lang="en-US" dirty="0"/>
          </a:p>
        </p:txBody>
      </p:sp>
      <p:sp>
        <p:nvSpPr>
          <p:cNvPr id="5" name="Footer Placeholder 4">
            <a:extLst>
              <a:ext uri="{FF2B5EF4-FFF2-40B4-BE49-F238E27FC236}">
                <a16:creationId xmlns:a16="http://schemas.microsoft.com/office/drawing/2014/main" id="{8F09BA8A-EF83-434D-A90E-0805D1104A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FCFDDE0-90B9-AD4E-B0EB-E7464FA9CDF2}"/>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D33A3282-0389-C547-8CA6-7F3E7F27B34D}"/>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22093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F0CAFDA3-320A-C24D-A7A1-20C1267EC987}"/>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D2411669-6E2C-2243-99CD-6BC9D724FA1F}"/>
                </a:ext>
              </a:extLst>
            </p:cNvPr>
            <p:cNvSpPr/>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C4E0C522-0F40-ED44-A700-F1BCD1CF74F5}"/>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B79B4380-CBEC-C341-A10E-5EF9A8597959}"/>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F04AD70E-5490-4C4E-A05D-D67949C51A74}"/>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28A8883-9F24-0047-92B7-45B3D2E7D9C0}"/>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AAC3A3BB-FD2C-FB44-9478-FA87EF229D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BF46B3B1-E981-BB40-B916-51A6D3851969}"/>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EA7DAE92-7D6B-B042-83BE-047C8EC322A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06AADCE6-4277-EA49-AF23-63B53CA6772A}"/>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58CEA343-047B-DF4E-A7A8-881C7740EA3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FCCBAA07-17CE-2740-AA04-AEDA5EAD2796}"/>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BF15C430-7951-6040-BD4C-4E996E94480E}"/>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0B3467F9-370D-5C4C-9EDE-E0CA0E401568}"/>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2A1E4-52BA-534C-AECC-35C3CF44F86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8315675-65B4-E14F-9785-663A83B7B6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676A1E-2332-684F-BDD2-687C166BDEC0}"/>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5" name="Footer Placeholder 4">
            <a:extLst>
              <a:ext uri="{FF2B5EF4-FFF2-40B4-BE49-F238E27FC236}">
                <a16:creationId xmlns:a16="http://schemas.microsoft.com/office/drawing/2014/main" id="{22BB8CB0-B7BE-7D4F-B254-8A2F8AEC27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E5A569-A063-8E40-B703-82B11D2A988A}"/>
              </a:ext>
            </a:extLst>
          </p:cNvPr>
          <p:cNvSpPr>
            <a:spLocks noGrp="1"/>
          </p:cNvSpPr>
          <p:nvPr>
            <p:ph type="sldNum" sz="quarter" idx="12"/>
          </p:nvPr>
        </p:nvSpPr>
        <p:spPr>
          <a:xfrm>
            <a:off x="7087169"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8231D73A-BA91-794F-8C09-4F4B41A6D08B}"/>
              </a:ext>
            </a:extLst>
          </p:cNvPr>
          <p:cNvCxnSpPr>
            <a:cxnSpLocks/>
          </p:cNvCxnSpPr>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37580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3ABDDED5-B489-454D-A72D-46C9473AB018}"/>
              </a:ext>
            </a:extLst>
          </p:cNvPr>
          <p:cNvGrpSpPr/>
          <p:nvPr/>
        </p:nvGrpSpPr>
        <p:grpSpPr>
          <a:xfrm>
            <a:off x="6201388" y="0"/>
            <a:ext cx="5990612" cy="6858001"/>
            <a:chOff x="6201388" y="0"/>
            <a:chExt cx="5990612" cy="6858001"/>
          </a:xfrm>
        </p:grpSpPr>
        <p:sp>
          <p:nvSpPr>
            <p:cNvPr id="40" name="Oval 39">
              <a:extLst>
                <a:ext uri="{FF2B5EF4-FFF2-40B4-BE49-F238E27FC236}">
                  <a16:creationId xmlns:a16="http://schemas.microsoft.com/office/drawing/2014/main" id="{E6338A9A-49A1-B04D-B479-43604A5CD6D5}"/>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a:extLst>
                <a:ext uri="{FF2B5EF4-FFF2-40B4-BE49-F238E27FC236}">
                  <a16:creationId xmlns:a16="http://schemas.microsoft.com/office/drawing/2014/main" id="{3151B6D8-101B-F34D-992A-1668DB5D0067}"/>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41">
              <a:extLst>
                <a:ext uri="{FF2B5EF4-FFF2-40B4-BE49-F238E27FC236}">
                  <a16:creationId xmlns:a16="http://schemas.microsoft.com/office/drawing/2014/main" id="{21D4DE71-EB1A-E74C-9364-5FEC5377F4EF}"/>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Oval 42">
              <a:extLst>
                <a:ext uri="{FF2B5EF4-FFF2-40B4-BE49-F238E27FC236}">
                  <a16:creationId xmlns:a16="http://schemas.microsoft.com/office/drawing/2014/main" id="{BD99A5CD-9D3A-DA46-AD96-34B9DB522051}"/>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E6537DF9-74F2-924C-9B63-22B100C80C92}"/>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D7655457-8E4D-F34C-A595-66A45E9C3A1F}"/>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a:extLst>
                <a:ext uri="{FF2B5EF4-FFF2-40B4-BE49-F238E27FC236}">
                  <a16:creationId xmlns:a16="http://schemas.microsoft.com/office/drawing/2014/main" id="{FB0E8D2C-8947-E44C-BC5F-F81B083DAA3E}"/>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46">
              <a:extLst>
                <a:ext uri="{FF2B5EF4-FFF2-40B4-BE49-F238E27FC236}">
                  <a16:creationId xmlns:a16="http://schemas.microsoft.com/office/drawing/2014/main" id="{ED57F45D-85B8-AC49-A2BA-E941F1BE7F15}"/>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Oval 47">
              <a:extLst>
                <a:ext uri="{FF2B5EF4-FFF2-40B4-BE49-F238E27FC236}">
                  <a16:creationId xmlns:a16="http://schemas.microsoft.com/office/drawing/2014/main" id="{DA576359-CAE3-634C-8DF8-A834BCD7D668}"/>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16343F35-6601-BD4A-B9A5-25361D0453D2}"/>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5ED1C169-DCD9-9C4B-91B1-519621155A64}"/>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2328AC7-E0BC-0E46-A25B-11D523EC8100}"/>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a:extLst>
                <a:ext uri="{FF2B5EF4-FFF2-40B4-BE49-F238E27FC236}">
                  <a16:creationId xmlns:a16="http://schemas.microsoft.com/office/drawing/2014/main" id="{32BBE02A-588F-6C4D-B310-694098C6A340}"/>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52">
              <a:extLst>
                <a:ext uri="{FF2B5EF4-FFF2-40B4-BE49-F238E27FC236}">
                  <a16:creationId xmlns:a16="http://schemas.microsoft.com/office/drawing/2014/main" id="{6751D5A0-C90A-0A44-8654-CFE1B719B35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0F0FA086-0D80-B74A-9B37-5EACDE30D61F}"/>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7022E302-2A55-8844-A50B-DC16D075E16B}"/>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F4B325F5-A048-2843-A40B-3B2B31ECED76}"/>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a:extLst>
                <a:ext uri="{FF2B5EF4-FFF2-40B4-BE49-F238E27FC236}">
                  <a16:creationId xmlns:a16="http://schemas.microsoft.com/office/drawing/2014/main" id="{7707B616-7E85-5442-B46B-AF9426A7A0E9}"/>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57">
              <a:extLst>
                <a:ext uri="{FF2B5EF4-FFF2-40B4-BE49-F238E27FC236}">
                  <a16:creationId xmlns:a16="http://schemas.microsoft.com/office/drawing/2014/main" id="{08914A00-D181-5847-A150-77CE67F94369}"/>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58">
              <a:extLst>
                <a:ext uri="{FF2B5EF4-FFF2-40B4-BE49-F238E27FC236}">
                  <a16:creationId xmlns:a16="http://schemas.microsoft.com/office/drawing/2014/main" id="{DAF2D976-5F49-2848-B465-C85708A6D706}"/>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59">
              <a:extLst>
                <a:ext uri="{FF2B5EF4-FFF2-40B4-BE49-F238E27FC236}">
                  <a16:creationId xmlns:a16="http://schemas.microsoft.com/office/drawing/2014/main" id="{5E333474-B850-354C-A2E2-01735C948D47}"/>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60">
              <a:extLst>
                <a:ext uri="{FF2B5EF4-FFF2-40B4-BE49-F238E27FC236}">
                  <a16:creationId xmlns:a16="http://schemas.microsoft.com/office/drawing/2014/main" id="{BC25646C-71B3-4A44-A4FE-C3CABE5580BB}"/>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61">
              <a:extLst>
                <a:ext uri="{FF2B5EF4-FFF2-40B4-BE49-F238E27FC236}">
                  <a16:creationId xmlns:a16="http://schemas.microsoft.com/office/drawing/2014/main" id="{B598CFE9-67EE-E342-9EF7-F40A1E0BE59E}"/>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reeform 62">
              <a:extLst>
                <a:ext uri="{FF2B5EF4-FFF2-40B4-BE49-F238E27FC236}">
                  <a16:creationId xmlns:a16="http://schemas.microsoft.com/office/drawing/2014/main" id="{1E29AD13-94FE-1349-A28E-10F6E780F510}"/>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0648E-B4D5-4145-84E7-46B5793EA68B}"/>
              </a:ext>
            </a:extLst>
          </p:cNvPr>
          <p:cNvSpPr>
            <a:spLocks noGrp="1"/>
          </p:cNvSpPr>
          <p:nvPr>
            <p:ph type="title"/>
          </p:nvPr>
        </p:nvSpPr>
        <p:spPr>
          <a:xfrm>
            <a:off x="565150" y="768351"/>
            <a:ext cx="5066001" cy="2334768"/>
          </a:xfrm>
        </p:spPr>
        <p:txBody>
          <a:bodyPr anchor="t"/>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E3B92A6-7558-3148-B855-5BC58B4159C5}"/>
              </a:ext>
            </a:extLst>
          </p:cNvPr>
          <p:cNvSpPr>
            <a:spLocks noGrp="1"/>
          </p:cNvSpPr>
          <p:nvPr>
            <p:ph type="body" idx="1"/>
          </p:nvPr>
        </p:nvSpPr>
        <p:spPr>
          <a:xfrm>
            <a:off x="565150" y="4255453"/>
            <a:ext cx="5066001" cy="1500187"/>
          </a:xfrm>
        </p:spPr>
        <p:txBody>
          <a:bodyPr anchor="b"/>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3A0B541-D211-974B-97FE-C1F9473ABE9D}"/>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5" name="Footer Placeholder 4">
            <a:extLst>
              <a:ext uri="{FF2B5EF4-FFF2-40B4-BE49-F238E27FC236}">
                <a16:creationId xmlns:a16="http://schemas.microsoft.com/office/drawing/2014/main" id="{A1727FB0-D95A-D543-8E29-6E5F22B491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89C4404-F49D-9F48-A10B-1F60870B4450}"/>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2D6A1FD1-D82F-3141-8687-8D7C0631C215}"/>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631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442ECFEB-12CF-4C4F-BC8A-5816C27CA565}"/>
              </a:ext>
            </a:extLst>
          </p:cNvPr>
          <p:cNvGrpSpPr/>
          <p:nvPr/>
        </p:nvGrpSpPr>
        <p:grpSpPr>
          <a:xfrm>
            <a:off x="10290315" y="0"/>
            <a:ext cx="1901686" cy="6858000"/>
            <a:chOff x="10290315" y="0"/>
            <a:chExt cx="1901686" cy="6858000"/>
          </a:xfrm>
        </p:grpSpPr>
        <p:sp>
          <p:nvSpPr>
            <p:cNvPr id="18" name="Oval 17">
              <a:extLst>
                <a:ext uri="{FF2B5EF4-FFF2-40B4-BE49-F238E27FC236}">
                  <a16:creationId xmlns:a16="http://schemas.microsoft.com/office/drawing/2014/main" id="{626C9482-2804-144B-88B2-0AF191BD757D}"/>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a:extLst>
                <a:ext uri="{FF2B5EF4-FFF2-40B4-BE49-F238E27FC236}">
                  <a16:creationId xmlns:a16="http://schemas.microsoft.com/office/drawing/2014/main" id="{71363F79-96BD-9240-86E2-DF26C9C2437D}"/>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153F0BF1-DA57-1D49-82F0-802F4D385A85}"/>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8CD42A1B-A03A-C946-8A2A-CE437EA433FD}"/>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591FE00-3AAF-9B4B-8107-E94D50828227}"/>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49E92E9-89A7-4842-B271-411C7DF75D2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C29C99-0841-9F46-AB1A-E9751DFE448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E0AB684-BDA8-014B-8DCC-125F8B8DCEE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540E05-0F5F-6243-AD57-66BFC33ADBAC}"/>
              </a:ext>
            </a:extLst>
          </p:cNvPr>
          <p:cNvSpPr>
            <a:spLocks noGrp="1"/>
          </p:cNvSpPr>
          <p:nvPr>
            <p:ph sz="half" idx="1"/>
          </p:nvPr>
        </p:nvSpPr>
        <p:spPr>
          <a:xfrm>
            <a:off x="562851"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170B3A4-11FE-D94C-9B93-255E36231064}"/>
              </a:ext>
            </a:extLst>
          </p:cNvPr>
          <p:cNvSpPr>
            <a:spLocks noGrp="1"/>
          </p:cNvSpPr>
          <p:nvPr>
            <p:ph sz="half" idx="2"/>
          </p:nvPr>
        </p:nvSpPr>
        <p:spPr>
          <a:xfrm>
            <a:off x="6389638"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67BEEAF-F881-6E48-84AF-E5CEEF1C7167}"/>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6" name="Footer Placeholder 5">
            <a:extLst>
              <a:ext uri="{FF2B5EF4-FFF2-40B4-BE49-F238E27FC236}">
                <a16:creationId xmlns:a16="http://schemas.microsoft.com/office/drawing/2014/main" id="{9C472753-1CC3-9244-9AF0-6927018A64F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4DD55D0-FCC7-AC42-9810-9B49E3348958}"/>
              </a:ext>
            </a:extLst>
          </p:cNvPr>
          <p:cNvSpPr>
            <a:spLocks noGrp="1"/>
          </p:cNvSpPr>
          <p:nvPr>
            <p:ph type="sldNum" sz="quarter" idx="12"/>
          </p:nvPr>
        </p:nvSpPr>
        <p:spPr/>
        <p:txBody>
          <a:bodyPr/>
          <a:lstStyle/>
          <a:p>
            <a:fld id="{49ABCAEC-7D34-E549-A96E-FCEDAADBE4B0}" type="slidenum">
              <a:rPr lang="en-US" smtClean="0"/>
              <a:t>‹#›</a:t>
            </a:fld>
            <a:endParaRPr lang="en-US" dirty="0"/>
          </a:p>
        </p:txBody>
      </p:sp>
      <p:cxnSp>
        <p:nvCxnSpPr>
          <p:cNvPr id="8" name="Straight Connector 7">
            <a:extLst>
              <a:ext uri="{FF2B5EF4-FFF2-40B4-BE49-F238E27FC236}">
                <a16:creationId xmlns:a16="http://schemas.microsoft.com/office/drawing/2014/main" id="{5FC736C3-88FB-244C-83B8-B2856998D22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26017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7D16A9C-7411-5242-A59C-816B8907E3BE}"/>
              </a:ext>
            </a:extLst>
          </p:cNvPr>
          <p:cNvGrpSpPr/>
          <p:nvPr/>
        </p:nvGrpSpPr>
        <p:grpSpPr>
          <a:xfrm>
            <a:off x="10290315" y="0"/>
            <a:ext cx="1901686" cy="6858000"/>
            <a:chOff x="10290315" y="0"/>
            <a:chExt cx="1901686" cy="6858000"/>
          </a:xfrm>
        </p:grpSpPr>
        <p:sp>
          <p:nvSpPr>
            <p:cNvPr id="20" name="Oval 19">
              <a:extLst>
                <a:ext uri="{FF2B5EF4-FFF2-40B4-BE49-F238E27FC236}">
                  <a16:creationId xmlns:a16="http://schemas.microsoft.com/office/drawing/2014/main" id="{A997260B-7D44-7049-B605-7FD6E6CE5612}"/>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a:extLst>
                <a:ext uri="{FF2B5EF4-FFF2-40B4-BE49-F238E27FC236}">
                  <a16:creationId xmlns:a16="http://schemas.microsoft.com/office/drawing/2014/main" id="{5D6AF601-77C3-D74A-B1E5-7F33703A6927}"/>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4DFCA921-0F9E-2E41-A285-75409E25501A}"/>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20B9E03-438B-FC42-9DA1-835D5BC3FE8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670E1F-61CD-8940-A898-6D5092A78BB9}"/>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080C64CF-0C6A-3449-9709-AE038C4A7995}"/>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25">
              <a:extLst>
                <a:ext uri="{FF2B5EF4-FFF2-40B4-BE49-F238E27FC236}">
                  <a16:creationId xmlns:a16="http://schemas.microsoft.com/office/drawing/2014/main" id="{FEC46D5B-957F-A24C-8E36-CC71F660EC8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058182F-7B5E-FD42-AFC6-A3848D8332AC}"/>
              </a:ext>
            </a:extLst>
          </p:cNvPr>
          <p:cNvSpPr>
            <a:spLocks noGrp="1"/>
          </p:cNvSpPr>
          <p:nvPr>
            <p:ph type="title"/>
          </p:nvPr>
        </p:nvSpPr>
        <p:spPr>
          <a:xfrm>
            <a:off x="566928" y="768096"/>
            <a:ext cx="7333488" cy="127101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FD9E4DE-75C0-C841-A68D-9D7BBAD76C5E}"/>
              </a:ext>
            </a:extLst>
          </p:cNvPr>
          <p:cNvSpPr>
            <a:spLocks noGrp="1"/>
          </p:cNvSpPr>
          <p:nvPr>
            <p:ph type="body" idx="1"/>
          </p:nvPr>
        </p:nvSpPr>
        <p:spPr>
          <a:xfrm>
            <a:off x="562149"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5C87F7-356E-9E43-97A0-D972B22853DA}"/>
              </a:ext>
            </a:extLst>
          </p:cNvPr>
          <p:cNvSpPr>
            <a:spLocks noGrp="1"/>
          </p:cNvSpPr>
          <p:nvPr>
            <p:ph sz="half" idx="2"/>
          </p:nvPr>
        </p:nvSpPr>
        <p:spPr>
          <a:xfrm>
            <a:off x="562149"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DAB4C28-30CB-CC4E-A25E-F4FEFA49BCA5}"/>
              </a:ext>
            </a:extLst>
          </p:cNvPr>
          <p:cNvSpPr>
            <a:spLocks noGrp="1"/>
          </p:cNvSpPr>
          <p:nvPr>
            <p:ph type="body" sz="quarter" idx="3"/>
          </p:nvPr>
        </p:nvSpPr>
        <p:spPr>
          <a:xfrm>
            <a:off x="6383066"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9ED0191-963B-1E4C-BEC5-9B42E39514A3}"/>
              </a:ext>
            </a:extLst>
          </p:cNvPr>
          <p:cNvSpPr>
            <a:spLocks noGrp="1"/>
          </p:cNvSpPr>
          <p:nvPr>
            <p:ph sz="quarter" idx="4"/>
          </p:nvPr>
        </p:nvSpPr>
        <p:spPr>
          <a:xfrm>
            <a:off x="6383066"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7F0E0BED-3EB7-BB4A-A556-FA967FB0115F}"/>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8" name="Footer Placeholder 7">
            <a:extLst>
              <a:ext uri="{FF2B5EF4-FFF2-40B4-BE49-F238E27FC236}">
                <a16:creationId xmlns:a16="http://schemas.microsoft.com/office/drawing/2014/main" id="{B6A2466A-4D90-174C-B382-AC4674D7215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6EADE49-8082-214B-9742-5EE8DA2E9FFE}"/>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10" name="Straight Connector 9">
            <a:extLst>
              <a:ext uri="{FF2B5EF4-FFF2-40B4-BE49-F238E27FC236}">
                <a16:creationId xmlns:a16="http://schemas.microsoft.com/office/drawing/2014/main" id="{75E39200-18D5-014B-BAB8-FF5D0BA15E0C}"/>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1483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7DF52F6-A06E-0343-95B8-DAAC38DB4B8C}"/>
              </a:ext>
            </a:extLst>
          </p:cNvPr>
          <p:cNvGrpSpPr/>
          <p:nvPr/>
        </p:nvGrpSpPr>
        <p:grpSpPr>
          <a:xfrm>
            <a:off x="10290315" y="0"/>
            <a:ext cx="1901686" cy="6858000"/>
            <a:chOff x="10290315" y="0"/>
            <a:chExt cx="1901686" cy="6858000"/>
          </a:xfrm>
        </p:grpSpPr>
        <p:sp>
          <p:nvSpPr>
            <p:cNvPr id="16" name="Oval 15">
              <a:extLst>
                <a:ext uri="{FF2B5EF4-FFF2-40B4-BE49-F238E27FC236}">
                  <a16:creationId xmlns:a16="http://schemas.microsoft.com/office/drawing/2014/main" id="{67092C52-7052-0749-9DA0-9374DBF495AE}"/>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C64E1C2F-81E1-C44D-859C-946596C950F2}"/>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3626485-4263-0A44-9561-E278A7056C33}"/>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7D45AAB5-3CCC-DE4A-A962-3702911B55C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8CAFB16F-8EDE-D44F-A51E-34EDC41E7404}"/>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DCD51329-732C-BB4C-98E5-715BAF9F8853}"/>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192B5D44-BC55-AF4C-984D-C8231B22F80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A1E9E2-564E-7049-A22F-BB5B876BABB5}"/>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6359D05-C08D-7747-B2FC-3F62B3357315}"/>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4" name="Footer Placeholder 3">
            <a:extLst>
              <a:ext uri="{FF2B5EF4-FFF2-40B4-BE49-F238E27FC236}">
                <a16:creationId xmlns:a16="http://schemas.microsoft.com/office/drawing/2014/main" id="{8E2FF615-BB08-A844-B689-BAA7C504074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63A67D-F96F-4849-8C83-49CC3A6539BB}"/>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6" name="Straight Connector 5">
            <a:extLst>
              <a:ext uri="{FF2B5EF4-FFF2-40B4-BE49-F238E27FC236}">
                <a16:creationId xmlns:a16="http://schemas.microsoft.com/office/drawing/2014/main" id="{1DCFAAB9-2B6B-8D4C-A748-433E2C393EA6}"/>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32490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798BCA70-D63D-40F6-B9B3-4E49B96E27FB}"/>
              </a:ext>
            </a:extLst>
          </p:cNvPr>
          <p:cNvSpPr>
            <a:spLocks noGrp="1"/>
          </p:cNvSpPr>
          <p:nvPr>
            <p:ph type="dt" sz="half" idx="10"/>
          </p:nvPr>
        </p:nvSpPr>
        <p:spPr/>
        <p:txBody>
          <a:bodyPr/>
          <a:lstStyle/>
          <a:p>
            <a:fld id="{A5B0A250-5CC0-1746-B209-08E8B0DAE6AF}" type="datetimeFigureOut">
              <a:rPr lang="en-US" smtClean="0"/>
              <a:pPr/>
              <a:t>10/27/2022</a:t>
            </a:fld>
            <a:endParaRPr lang="en-US" dirty="0"/>
          </a:p>
        </p:txBody>
      </p:sp>
      <p:sp>
        <p:nvSpPr>
          <p:cNvPr id="6" name="Footer Placeholder 5">
            <a:extLst>
              <a:ext uri="{FF2B5EF4-FFF2-40B4-BE49-F238E27FC236}">
                <a16:creationId xmlns:a16="http://schemas.microsoft.com/office/drawing/2014/main" id="{72F12559-BD91-4904-A24A-0CF0A2324A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B658BB7-74A5-4A6F-A0FF-021E68F02BFF}"/>
              </a:ext>
            </a:extLst>
          </p:cNvPr>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11910641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0914A35-7AAF-4B42-9C68-47A633EFD9D0}"/>
              </a:ext>
            </a:extLst>
          </p:cNvPr>
          <p:cNvGrpSpPr/>
          <p:nvPr/>
        </p:nvGrpSpPr>
        <p:grpSpPr>
          <a:xfrm>
            <a:off x="10290315" y="0"/>
            <a:ext cx="1901686" cy="6858000"/>
            <a:chOff x="10290315" y="0"/>
            <a:chExt cx="1901686" cy="6858000"/>
          </a:xfrm>
        </p:grpSpPr>
        <p:sp>
          <p:nvSpPr>
            <p:cNvPr id="18" name="Freeform 17">
              <a:extLst>
                <a:ext uri="{FF2B5EF4-FFF2-40B4-BE49-F238E27FC236}">
                  <a16:creationId xmlns:a16="http://schemas.microsoft.com/office/drawing/2014/main" id="{DABCED79-0E70-FB4D-ABF2-D859BF5556E4}"/>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8364885D-A3A4-5144-AB4E-7624F27287E6}"/>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22073D5-CC72-0549-BD26-F7AF9851BE45}"/>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1827A049-C9FD-554E-9B01-F151B0D9E86B}"/>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76832559-4D18-8744-AB91-9FCFAB732477}"/>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BF97A623-E5DC-1B44-B687-8643B9F0D741}"/>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637BBE1-2C82-4E45-B5C5-35E07B05EA4E}"/>
              </a:ext>
            </a:extLst>
          </p:cNvPr>
          <p:cNvSpPr>
            <a:spLocks noGrp="1"/>
          </p:cNvSpPr>
          <p:nvPr>
            <p:ph type="title"/>
          </p:nvPr>
        </p:nvSpPr>
        <p:spPr>
          <a:xfrm>
            <a:off x="565151" y="764973"/>
            <a:ext cx="3609982" cy="1395043"/>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4201F2E-A734-364B-8A7D-990D6B8893D0}"/>
              </a:ext>
            </a:extLst>
          </p:cNvPr>
          <p:cNvSpPr>
            <a:spLocks noGrp="1"/>
          </p:cNvSpPr>
          <p:nvPr>
            <p:ph idx="1"/>
          </p:nvPr>
        </p:nvSpPr>
        <p:spPr>
          <a:xfrm>
            <a:off x="5104832" y="770890"/>
            <a:ext cx="6112517" cy="4800570"/>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57CBAD9-5515-1748-8E77-F48160F4ED1C}"/>
              </a:ext>
            </a:extLst>
          </p:cNvPr>
          <p:cNvSpPr>
            <a:spLocks noGrp="1"/>
          </p:cNvSpPr>
          <p:nvPr>
            <p:ph type="body" sz="half" idx="2"/>
          </p:nvPr>
        </p:nvSpPr>
        <p:spPr>
          <a:xfrm>
            <a:off x="565150" y="2160016"/>
            <a:ext cx="3609983" cy="37089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A6C22B-80D4-AA42-9999-401E37B469C0}"/>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6" name="Footer Placeholder 5">
            <a:extLst>
              <a:ext uri="{FF2B5EF4-FFF2-40B4-BE49-F238E27FC236}">
                <a16:creationId xmlns:a16="http://schemas.microsoft.com/office/drawing/2014/main" id="{03055DE4-33E8-7F4B-9334-95EA60845C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70FA5-21EE-D742-8F01-C1BAE0FDB064}"/>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BEF966AA-D7DF-F84D-80D4-E216A641B005}"/>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22079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210D391A-F01E-4947-8A01-95438AA0B323}"/>
              </a:ext>
            </a:extLst>
          </p:cNvPr>
          <p:cNvGrpSpPr/>
          <p:nvPr/>
        </p:nvGrpSpPr>
        <p:grpSpPr>
          <a:xfrm>
            <a:off x="10290315" y="0"/>
            <a:ext cx="1901686" cy="6858000"/>
            <a:chOff x="10290315" y="0"/>
            <a:chExt cx="1901686" cy="6858000"/>
          </a:xfrm>
        </p:grpSpPr>
        <p:sp>
          <p:nvSpPr>
            <p:cNvPr id="17" name="Oval 16">
              <a:extLst>
                <a:ext uri="{FF2B5EF4-FFF2-40B4-BE49-F238E27FC236}">
                  <a16:creationId xmlns:a16="http://schemas.microsoft.com/office/drawing/2014/main" id="{7D499306-B4E0-064D-8F6C-96E9C4BD04DA}"/>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a:extLst>
                <a:ext uri="{FF2B5EF4-FFF2-40B4-BE49-F238E27FC236}">
                  <a16:creationId xmlns:a16="http://schemas.microsoft.com/office/drawing/2014/main" id="{AF3D0241-0A21-8047-8CE3-B3FDD5FDF71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3083F97-6891-0447-957C-AB0834B826D2}"/>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B2EF7D75-E7C1-5147-A03B-3EC641CF3B0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A6D7CA94-94B4-C140-8C68-01C0ADFA1C7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211CD629-C318-A848-BDDE-BBA9465EBF9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2A5AC1F8-1370-E946-977E-E4CFC6947BA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4CEE63B-B967-0A48-9623-2203767609F4}"/>
              </a:ext>
            </a:extLst>
          </p:cNvPr>
          <p:cNvSpPr>
            <a:spLocks noGrp="1"/>
          </p:cNvSpPr>
          <p:nvPr>
            <p:ph type="title"/>
          </p:nvPr>
        </p:nvSpPr>
        <p:spPr>
          <a:xfrm>
            <a:off x="565150" y="770889"/>
            <a:ext cx="3609983" cy="1389127"/>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211F680-28C8-FA44-9CD5-20709DA02EA0}"/>
              </a:ext>
            </a:extLst>
          </p:cNvPr>
          <p:cNvSpPr>
            <a:spLocks noGrp="1"/>
          </p:cNvSpPr>
          <p:nvPr>
            <p:ph type="pic" idx="1"/>
          </p:nvPr>
        </p:nvSpPr>
        <p:spPr>
          <a:xfrm>
            <a:off x="5223838" y="890816"/>
            <a:ext cx="6060136" cy="4870411"/>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D507CD-197E-BB4C-83A6-DA3FC97A22C2}"/>
              </a:ext>
            </a:extLst>
          </p:cNvPr>
          <p:cNvSpPr>
            <a:spLocks noGrp="1"/>
          </p:cNvSpPr>
          <p:nvPr>
            <p:ph type="body" sz="half" idx="2"/>
          </p:nvPr>
        </p:nvSpPr>
        <p:spPr>
          <a:xfrm>
            <a:off x="565150" y="2160016"/>
            <a:ext cx="3609983" cy="360121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59E00AC-DF6C-D548-8A06-D6269BDB0A41}"/>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6" name="Footer Placeholder 5">
            <a:extLst>
              <a:ext uri="{FF2B5EF4-FFF2-40B4-BE49-F238E27FC236}">
                <a16:creationId xmlns:a16="http://schemas.microsoft.com/office/drawing/2014/main" id="{F8ED113B-57D4-9A4F-BFE0-2A3963B42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0D9954-FA18-8948-AA52-21CED059476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5E3EB25D-2379-5040-B990-1C99B0B7D93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09843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ED46EE4-CE67-DD46-A751-9FEA049A22B8}"/>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955C5B70-D34F-8A49-B220-808CE2BBB7F3}"/>
                </a:ext>
              </a:extLst>
            </p:cNvPr>
            <p:cNvSpPr/>
            <p:nvPr/>
          </p:nvSpPr>
          <p:spPr>
            <a:xfrm>
              <a:off x="8928528" y="491812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4BBFE624-6DBD-8541-B43B-180C0AFA21F0}"/>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6E01AC23-2120-A542-B140-5A29AA27A2C8}"/>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154689C0-9C35-9B4D-906B-DA287DA55A38}"/>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96570F0-11E0-6147-9053-E3A4B5DBA0E4}"/>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9BDD97F6-A366-B54A-B889-42E97AFEDE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58E853BC-EE80-374B-B823-8D51A948C4CF}"/>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4B5B70B1-649D-9848-B5D4-6DE04D55F5F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46A2092A-2157-0A49-937F-BBAE14687DE7}"/>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F092371E-D526-AF43-816F-F7AEBA9FF16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06995714-B51E-E84A-9FD5-3AD33004E517}"/>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0FDB0CC5-76AA-6E44-8376-4EE649C1DE42}"/>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3D981F0B-8982-1C45-8D7C-30E744003823}"/>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76EEB7-1E87-0447-8CD6-DD220CF4EE59}"/>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BA8AE526-3A03-9B41-8C9F-27156E701C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D08D72-182D-C947-B3F7-B74948D0849B}"/>
              </a:ext>
            </a:extLst>
          </p:cNvPr>
          <p:cNvSpPr>
            <a:spLocks noGrp="1"/>
          </p:cNvSpPr>
          <p:nvPr>
            <p:ph type="dt" sz="half" idx="10"/>
          </p:nvPr>
        </p:nvSpPr>
        <p:spPr/>
        <p:txBody>
          <a:bodyPr/>
          <a:lstStyle/>
          <a:p>
            <a:fld id="{A5B0A250-5CC0-1746-B209-08E8B0DAE6AF}" type="datetimeFigureOut">
              <a:rPr lang="en-US" smtClean="0"/>
              <a:t>10/27/2022</a:t>
            </a:fld>
            <a:endParaRPr lang="en-US" dirty="0"/>
          </a:p>
        </p:txBody>
      </p:sp>
      <p:sp>
        <p:nvSpPr>
          <p:cNvPr id="5" name="Footer Placeholder 4">
            <a:extLst>
              <a:ext uri="{FF2B5EF4-FFF2-40B4-BE49-F238E27FC236}">
                <a16:creationId xmlns:a16="http://schemas.microsoft.com/office/drawing/2014/main" id="{B076E396-D059-AF4D-A1D9-C1347978AA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F8845B6-87C0-2F4A-8146-00E911CDF70D}"/>
              </a:ext>
            </a:extLst>
          </p:cNvPr>
          <p:cNvSpPr>
            <a:spLocks noGrp="1"/>
          </p:cNvSpPr>
          <p:nvPr>
            <p:ph type="sldNum" sz="quarter" idx="12"/>
          </p:nvPr>
        </p:nvSpPr>
        <p:spPr>
          <a:xfrm>
            <a:off x="7086480"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A78A912D-4325-C449-BF2E-F331A221C695}"/>
              </a:ext>
            </a:extLst>
          </p:cNvPr>
          <p:cNvCxnSpPr>
            <a:cxnSpLocks/>
          </p:cNvCxnSpPr>
          <p:nvPr/>
        </p:nvCxnSpPr>
        <p:spPr>
          <a:xfrm>
            <a:off x="565150" y="6087110"/>
            <a:ext cx="73351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09271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3803ECC-8207-244B-8051-94AA5304EDD9}"/>
              </a:ext>
            </a:extLst>
          </p:cNvPr>
          <p:cNvGrpSpPr/>
          <p:nvPr/>
        </p:nvGrpSpPr>
        <p:grpSpPr>
          <a:xfrm>
            <a:off x="10290315" y="0"/>
            <a:ext cx="1901686" cy="6858000"/>
            <a:chOff x="10290315" y="0"/>
            <a:chExt cx="1901686" cy="6858000"/>
          </a:xfrm>
        </p:grpSpPr>
        <p:sp>
          <p:nvSpPr>
            <p:cNvPr id="17" name="Freeform 16">
              <a:extLst>
                <a:ext uri="{FF2B5EF4-FFF2-40B4-BE49-F238E27FC236}">
                  <a16:creationId xmlns:a16="http://schemas.microsoft.com/office/drawing/2014/main" id="{CF2E8536-821C-3846-A152-2001B7BA4BC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7A02781-FFB4-C04E-97FB-78D26A9E8F1C}"/>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4C29607-37D2-7A4B-98E2-2C851CD6776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12FC7BA-80CC-1C4E-B268-B3EEA08137F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BEBC8FB1-96B9-D84A-BD2A-BC8410EBE012}"/>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A8455B4-A778-B44D-A7E8-C45A4846D9F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B0407CCA-80EF-2B45-8F8C-7D5796A61BC0}"/>
              </a:ext>
            </a:extLst>
          </p:cNvPr>
          <p:cNvSpPr>
            <a:spLocks noGrp="1"/>
          </p:cNvSpPr>
          <p:nvPr>
            <p:ph type="title" orient="vert"/>
          </p:nvPr>
        </p:nvSpPr>
        <p:spPr>
          <a:xfrm>
            <a:off x="8950095" y="976630"/>
            <a:ext cx="2268507" cy="478459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A221C3-F2D3-FC4F-938B-4C4CAC7370B1}"/>
              </a:ext>
            </a:extLst>
          </p:cNvPr>
          <p:cNvSpPr>
            <a:spLocks noGrp="1"/>
          </p:cNvSpPr>
          <p:nvPr>
            <p:ph type="body" orient="vert" idx="1"/>
          </p:nvPr>
        </p:nvSpPr>
        <p:spPr>
          <a:xfrm>
            <a:off x="565150" y="976630"/>
            <a:ext cx="8264057" cy="478459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B061B46-3E9A-AC48-8C84-5B46EA1EC583}"/>
              </a:ext>
            </a:extLst>
          </p:cNvPr>
          <p:cNvSpPr>
            <a:spLocks noGrp="1"/>
          </p:cNvSpPr>
          <p:nvPr>
            <p:ph type="dt" sz="half" idx="10"/>
          </p:nvPr>
        </p:nvSpPr>
        <p:spPr/>
        <p:txBody>
          <a:bodyPr/>
          <a:lstStyle/>
          <a:p>
            <a:fld id="{A5B0A250-5CC0-1746-B209-08E8B0DAE6AF}" type="datetimeFigureOut">
              <a:rPr lang="en-US" smtClean="0"/>
              <a:t>10/27/2022</a:t>
            </a:fld>
            <a:endParaRPr lang="en-US"/>
          </a:p>
        </p:txBody>
      </p:sp>
      <p:sp>
        <p:nvSpPr>
          <p:cNvPr id="5" name="Footer Placeholder 4">
            <a:extLst>
              <a:ext uri="{FF2B5EF4-FFF2-40B4-BE49-F238E27FC236}">
                <a16:creationId xmlns:a16="http://schemas.microsoft.com/office/drawing/2014/main" id="{369F8F49-5859-714C-8EE1-61A74F324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2B6F69-3FFA-D94F-BA99-873D36F7F69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C31B40EC-87DB-A64F-9D4B-98A86F7CEFFF}"/>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6023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52034" y="118659"/>
            <a:ext cx="11687928" cy="215444"/>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2" y="3840483"/>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10/27/2022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7796761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1601857" y="594515"/>
            <a:ext cx="8988289" cy="426912"/>
          </a:xfrm>
        </p:spPr>
        <p:txBody>
          <a:bodyPr lIns="0" tIns="0" rIns="0" bIns="0"/>
          <a:lstStyle>
            <a:lvl1pPr>
              <a:defRPr sz="2774" b="0" i="0">
                <a:solidFill>
                  <a:schemeClr val="bg1"/>
                </a:solidFill>
                <a:latin typeface="LM Sans 12"/>
                <a:cs typeface="LM Sans 12"/>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10/27/2022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8606858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1601857" y="594515"/>
            <a:ext cx="8988289" cy="426912"/>
          </a:xfrm>
        </p:spPr>
        <p:txBody>
          <a:bodyPr lIns="0" tIns="0" rIns="0" bIns="0"/>
          <a:lstStyle>
            <a:lvl1pPr>
              <a:defRPr sz="2774" b="0" i="0">
                <a:solidFill>
                  <a:schemeClr val="bg1"/>
                </a:solidFill>
                <a:latin typeface="LM Sans 12"/>
                <a:cs typeface="LM Sans 12"/>
              </a:defRPr>
            </a:lvl1pPr>
          </a:lstStyle>
          <a:p>
            <a:endParaRPr/>
          </a:p>
        </p:txBody>
      </p:sp>
      <p:sp>
        <p:nvSpPr>
          <p:cNvPr id="3" name="Holder 3"/>
          <p:cNvSpPr>
            <a:spLocks noGrp="1"/>
          </p:cNvSpPr>
          <p:nvPr>
            <p:ph sz="half" idx="2"/>
          </p:nvPr>
        </p:nvSpPr>
        <p:spPr>
          <a:xfrm>
            <a:off x="609601" y="1577342"/>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79" y="1577342"/>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10/27/2022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1121561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1601857" y="594515"/>
            <a:ext cx="8988289" cy="426912"/>
          </a:xfrm>
        </p:spPr>
        <p:txBody>
          <a:bodyPr lIns="0" tIns="0" rIns="0" bIns="0"/>
          <a:lstStyle>
            <a:lvl1pPr>
              <a:defRPr sz="2774" b="0" i="0">
                <a:solidFill>
                  <a:schemeClr val="bg1"/>
                </a:solidFill>
                <a:latin typeface="LM Sans 12"/>
                <a:cs typeface="LM Sans 12"/>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10/27/2022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292644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10/27/2022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227810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196687-1E13-4FDF-9C2B-689C5CA1CD11}" type="datetime1">
              <a:rPr lang="en-US" smtClean="0"/>
              <a:t>10/27/2022</a:t>
            </a:fld>
            <a:endParaRPr lang="en-GB" dirty="0"/>
          </a:p>
        </p:txBody>
      </p:sp>
      <p:sp>
        <p:nvSpPr>
          <p:cNvPr id="5" name="Footer Placeholder 4"/>
          <p:cNvSpPr>
            <a:spLocks noGrp="1"/>
          </p:cNvSpPr>
          <p:nvPr>
            <p:ph type="ftr" sz="quarter" idx="11"/>
          </p:nvPr>
        </p:nvSpPr>
        <p:spPr/>
        <p:txBody>
          <a:bodyPr/>
          <a:lstStyle/>
          <a:p>
            <a:r>
              <a:rPr lang="en-GB"/>
              <a:t>To change the footer, title, go to Insert, Header and Footer, then edit the footer text accordingly</a:t>
            </a:r>
            <a:endParaRPr lang="en-GB" dirty="0"/>
          </a:p>
        </p:txBody>
      </p:sp>
      <p:sp>
        <p:nvSpPr>
          <p:cNvPr id="6" name="Slide Number Placeholder 5"/>
          <p:cNvSpPr>
            <a:spLocks noGrp="1"/>
          </p:cNvSpPr>
          <p:nvPr>
            <p:ph type="sldNum" sz="quarter" idx="12"/>
          </p:nvPr>
        </p:nvSpPr>
        <p:spPr/>
        <p:txBody>
          <a:bodyPr/>
          <a:lstStyle/>
          <a:p>
            <a:fld id="{47E42836-03AC-4C92-AE65-CAB12C0AEA9A}" type="slidenum">
              <a:rPr lang="en-GB" smtClean="0"/>
              <a:pPr/>
              <a:t>‹#›</a:t>
            </a:fld>
            <a:endParaRPr lang="en-GB"/>
          </a:p>
        </p:txBody>
      </p:sp>
    </p:spTree>
    <p:extLst>
      <p:ext uri="{BB962C8B-B14F-4D97-AF65-F5344CB8AC3E}">
        <p14:creationId xmlns:p14="http://schemas.microsoft.com/office/powerpoint/2010/main" val="36882098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196687-1E13-4FDF-9C2B-689C5CA1CD11}" type="datetime1">
              <a:rPr lang="en-US" smtClean="0"/>
              <a:t>10/27/2022</a:t>
            </a:fld>
            <a:endParaRPr lang="en-GB" dirty="0"/>
          </a:p>
        </p:txBody>
      </p:sp>
      <p:sp>
        <p:nvSpPr>
          <p:cNvPr id="5" name="Footer Placeholder 4"/>
          <p:cNvSpPr>
            <a:spLocks noGrp="1"/>
          </p:cNvSpPr>
          <p:nvPr>
            <p:ph type="ftr" sz="quarter" idx="11"/>
          </p:nvPr>
        </p:nvSpPr>
        <p:spPr/>
        <p:txBody>
          <a:bodyPr/>
          <a:lstStyle/>
          <a:p>
            <a:r>
              <a:rPr lang="en-GB"/>
              <a:t>To change the footer, title, go to Insert, Header and Footer, then edit the footer text accordingly</a:t>
            </a:r>
            <a:endParaRPr lang="en-GB" dirty="0"/>
          </a:p>
        </p:txBody>
      </p:sp>
      <p:sp>
        <p:nvSpPr>
          <p:cNvPr id="6" name="Slide Number Placeholder 5"/>
          <p:cNvSpPr>
            <a:spLocks noGrp="1"/>
          </p:cNvSpPr>
          <p:nvPr>
            <p:ph type="sldNum" sz="quarter" idx="12"/>
          </p:nvPr>
        </p:nvSpPr>
        <p:spPr/>
        <p:txBody>
          <a:bodyPr/>
          <a:lstStyle/>
          <a:p>
            <a:fld id="{47E42836-03AC-4C92-AE65-CAB12C0AEA9A}" type="slidenum">
              <a:rPr lang="en-GB" smtClean="0"/>
              <a:pPr/>
              <a:t>‹#›</a:t>
            </a:fld>
            <a:endParaRPr lang="en-GB"/>
          </a:p>
        </p:txBody>
      </p:sp>
    </p:spTree>
    <p:extLst>
      <p:ext uri="{BB962C8B-B14F-4D97-AF65-F5344CB8AC3E}">
        <p14:creationId xmlns:p14="http://schemas.microsoft.com/office/powerpoint/2010/main" val="26243178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196687-1E13-4FDF-9C2B-689C5CA1CD11}" type="datetime1">
              <a:rPr lang="en-US" smtClean="0"/>
              <a:t>10/27/2022</a:t>
            </a:fld>
            <a:endParaRPr lang="en-GB" dirty="0"/>
          </a:p>
        </p:txBody>
      </p:sp>
      <p:sp>
        <p:nvSpPr>
          <p:cNvPr id="5" name="Footer Placeholder 4"/>
          <p:cNvSpPr>
            <a:spLocks noGrp="1"/>
          </p:cNvSpPr>
          <p:nvPr>
            <p:ph type="ftr" sz="quarter" idx="11"/>
          </p:nvPr>
        </p:nvSpPr>
        <p:spPr/>
        <p:txBody>
          <a:bodyPr/>
          <a:lstStyle/>
          <a:p>
            <a:r>
              <a:rPr lang="en-GB"/>
              <a:t>To change the footer, title, go to Insert, Header and Footer, then edit the footer text accordingly</a:t>
            </a:r>
            <a:endParaRPr lang="en-GB" dirty="0"/>
          </a:p>
        </p:txBody>
      </p:sp>
      <p:sp>
        <p:nvSpPr>
          <p:cNvPr id="6" name="Slide Number Placeholder 5"/>
          <p:cNvSpPr>
            <a:spLocks noGrp="1"/>
          </p:cNvSpPr>
          <p:nvPr>
            <p:ph type="sldNum" sz="quarter" idx="12"/>
          </p:nvPr>
        </p:nvSpPr>
        <p:spPr/>
        <p:txBody>
          <a:bodyPr/>
          <a:lstStyle/>
          <a:p>
            <a:fld id="{47E42836-03AC-4C92-AE65-CAB12C0AEA9A}" type="slidenum">
              <a:rPr lang="en-GB" smtClean="0"/>
              <a:pPr/>
              <a:t>‹#›</a:t>
            </a:fld>
            <a:endParaRPr lang="en-GB"/>
          </a:p>
        </p:txBody>
      </p:sp>
    </p:spTree>
    <p:extLst>
      <p:ext uri="{BB962C8B-B14F-4D97-AF65-F5344CB8AC3E}">
        <p14:creationId xmlns:p14="http://schemas.microsoft.com/office/powerpoint/2010/main" val="208839641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66664695"/>
      </p:ext>
    </p:extLst>
  </p:cSld>
  <p:clrMapOvr>
    <a:masterClrMapping/>
  </p:clrMapOvr>
  <p:hf hdr="0"/>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10/27/2022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04728029"/>
      </p:ext>
    </p:extLst>
  </p:cSld>
  <p:clrMapOvr>
    <a:masterClrMapping/>
  </p:clrMapOvr>
  <p:hf hdr="0"/>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10/27/2022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48613081"/>
      </p:ext>
    </p:extLst>
  </p:cSld>
  <p:clrMapOvr>
    <a:masterClrMapping/>
  </p:clrMapOvr>
  <p:hf hdr="0"/>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196687-1E13-4FDF-9C2B-689C5CA1CD11}" type="datetime1">
              <a:rPr lang="en-US" smtClean="0"/>
              <a:t>10/27/2022</a:t>
            </a:fld>
            <a:endParaRPr lang="en-GB" dirty="0"/>
          </a:p>
        </p:txBody>
      </p:sp>
      <p:sp>
        <p:nvSpPr>
          <p:cNvPr id="3" name="Footer Placeholder 2"/>
          <p:cNvSpPr>
            <a:spLocks noGrp="1"/>
          </p:cNvSpPr>
          <p:nvPr>
            <p:ph type="ftr" sz="quarter" idx="11"/>
          </p:nvPr>
        </p:nvSpPr>
        <p:spPr/>
        <p:txBody>
          <a:bodyPr/>
          <a:lstStyle/>
          <a:p>
            <a:r>
              <a:rPr lang="en-GB"/>
              <a:t>To change the footer, title, go to Insert, Header and Footer, then edit the footer text accordingly</a:t>
            </a:r>
            <a:endParaRPr lang="en-GB" dirty="0"/>
          </a:p>
        </p:txBody>
      </p:sp>
      <p:sp>
        <p:nvSpPr>
          <p:cNvPr id="4" name="Slide Number Placeholder 3"/>
          <p:cNvSpPr>
            <a:spLocks noGrp="1"/>
          </p:cNvSpPr>
          <p:nvPr>
            <p:ph type="sldNum" sz="quarter" idx="12"/>
          </p:nvPr>
        </p:nvSpPr>
        <p:spPr/>
        <p:txBody>
          <a:bodyPr/>
          <a:lstStyle/>
          <a:p>
            <a:fld id="{47E42836-03AC-4C92-AE65-CAB12C0AEA9A}" type="slidenum">
              <a:rPr lang="en-GB" smtClean="0"/>
              <a:pPr/>
              <a:t>‹#›</a:t>
            </a:fld>
            <a:endParaRPr lang="en-GB"/>
          </a:p>
        </p:txBody>
      </p:sp>
    </p:spTree>
    <p:extLst>
      <p:ext uri="{BB962C8B-B14F-4D97-AF65-F5344CB8AC3E}">
        <p14:creationId xmlns:p14="http://schemas.microsoft.com/office/powerpoint/2010/main" val="15417718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3879558"/>
      </p:ext>
    </p:extLst>
  </p:cSld>
  <p:clrMapOvr>
    <a:masterClrMapping/>
  </p:clrMapOvr>
  <p:hf hdr="0"/>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196687-1E13-4FDF-9C2B-689C5CA1CD11}" type="datetime1">
              <a:rPr lang="en-US" smtClean="0"/>
              <a:t>10/27/2022</a:t>
            </a:fld>
            <a:endParaRPr lang="en-GB" dirty="0"/>
          </a:p>
        </p:txBody>
      </p:sp>
      <p:sp>
        <p:nvSpPr>
          <p:cNvPr id="6" name="Footer Placeholder 5"/>
          <p:cNvSpPr>
            <a:spLocks noGrp="1"/>
          </p:cNvSpPr>
          <p:nvPr>
            <p:ph type="ftr" sz="quarter" idx="11"/>
          </p:nvPr>
        </p:nvSpPr>
        <p:spPr/>
        <p:txBody>
          <a:bodyPr/>
          <a:lstStyle/>
          <a:p>
            <a:r>
              <a:rPr lang="en-GB"/>
              <a:t>To change the footer, title, go to Insert, Header and Footer, then edit the footer text accordingly</a:t>
            </a:r>
            <a:endParaRPr lang="en-GB" dirty="0"/>
          </a:p>
        </p:txBody>
      </p:sp>
      <p:sp>
        <p:nvSpPr>
          <p:cNvPr id="7" name="Slide Number Placeholder 6"/>
          <p:cNvSpPr>
            <a:spLocks noGrp="1"/>
          </p:cNvSpPr>
          <p:nvPr>
            <p:ph type="sldNum" sz="quarter" idx="12"/>
          </p:nvPr>
        </p:nvSpPr>
        <p:spPr/>
        <p:txBody>
          <a:bodyPr/>
          <a:lstStyle/>
          <a:p>
            <a:fld id="{47E42836-03AC-4C92-AE65-CAB12C0AEA9A}" type="slidenum">
              <a:rPr lang="en-GB" smtClean="0"/>
              <a:pPr/>
              <a:t>‹#›</a:t>
            </a:fld>
            <a:endParaRPr lang="en-GB"/>
          </a:p>
        </p:txBody>
      </p:sp>
    </p:spTree>
    <p:extLst>
      <p:ext uri="{BB962C8B-B14F-4D97-AF65-F5344CB8AC3E}">
        <p14:creationId xmlns:p14="http://schemas.microsoft.com/office/powerpoint/2010/main" val="414895861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35154770"/>
      </p:ext>
    </p:extLst>
  </p:cSld>
  <p:clrMapOvr>
    <a:masterClrMapping/>
  </p:clrMapOvr>
  <p:hf hdr="0"/>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2135539"/>
      </p:ext>
    </p:extLst>
  </p:cSld>
  <p:clrMapOvr>
    <a:masterClrMapping/>
  </p:clrMapOvr>
  <p:hf hdr="0"/>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lgn="ctr">
              <a:defRPr/>
            </a:lvl1pPr>
          </a:lstStyle>
          <a:p>
            <a:r>
              <a:rPr lang="en-US" dirty="0"/>
              <a:t>Click to edit master title</a:t>
            </a:r>
            <a:endParaRPr lang="en-GB" dirty="0"/>
          </a:p>
        </p:txBody>
      </p:sp>
      <p:sp>
        <p:nvSpPr>
          <p:cNvPr id="6" name="Slide Number Placeholder 5"/>
          <p:cNvSpPr>
            <a:spLocks noGrp="1"/>
          </p:cNvSpPr>
          <p:nvPr>
            <p:ph type="sldNum" sz="quarter" idx="12"/>
          </p:nvPr>
        </p:nvSpPr>
        <p:spPr>
          <a:xfrm>
            <a:off x="10828308" y="5728898"/>
            <a:ext cx="1269521" cy="323760"/>
          </a:xfrm>
          <a:prstGeom prst="rect">
            <a:avLst/>
          </a:prstGeom>
        </p:spPr>
        <p:txBody>
          <a:bodyPr/>
          <a:lstStyle>
            <a:lvl1pPr algn="r">
              <a:defRPr/>
            </a:lvl1pPr>
          </a:lstStyle>
          <a:p>
            <a:fld id="{47E42836-03AC-4C92-AE65-CAB12C0AEA9A}" type="slidenum">
              <a:rPr lang="en-GB" smtClean="0"/>
              <a:pPr/>
              <a:t>‹#›</a:t>
            </a:fld>
            <a:endParaRPr lang="en-GB"/>
          </a:p>
        </p:txBody>
      </p:sp>
      <p:sp>
        <p:nvSpPr>
          <p:cNvPr id="8" name="Text Placeholder 2">
            <a:extLst>
              <a:ext uri="{FF2B5EF4-FFF2-40B4-BE49-F238E27FC236}">
                <a16:creationId xmlns:a16="http://schemas.microsoft.com/office/drawing/2014/main" id="{7F1AD8B8-7C79-46A6-B3E7-52E2181A008C}"/>
              </a:ext>
            </a:extLst>
          </p:cNvPr>
          <p:cNvSpPr>
            <a:spLocks noGrp="1"/>
          </p:cNvSpPr>
          <p:nvPr>
            <p:ph idx="13"/>
          </p:nvPr>
        </p:nvSpPr>
        <p:spPr>
          <a:xfrm>
            <a:off x="886823" y="1978025"/>
            <a:ext cx="10515600" cy="4092096"/>
          </a:xfrm>
          <a:prstGeom prst="rect">
            <a:avLst/>
          </a:prstGeom>
        </p:spPr>
        <p:txBody>
          <a:bodyPr vert="horz" lIns="91440" tIns="45720" rIns="91440" bIns="45720" rtlCol="0">
            <a:normAutofit/>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Footer Placeholder 4">
            <a:extLst>
              <a:ext uri="{FF2B5EF4-FFF2-40B4-BE49-F238E27FC236}">
                <a16:creationId xmlns:a16="http://schemas.microsoft.com/office/drawing/2014/main" id="{B974310B-40E2-4D78-8A4C-CC331302CA5B}"/>
              </a:ext>
            </a:extLst>
          </p:cNvPr>
          <p:cNvSpPr>
            <a:spLocks noGrp="1"/>
          </p:cNvSpPr>
          <p:nvPr>
            <p:ph type="ftr" sz="quarter" idx="11"/>
          </p:nvPr>
        </p:nvSpPr>
        <p:spPr>
          <a:xfrm>
            <a:off x="3971108" y="6195712"/>
            <a:ext cx="5643155" cy="544722"/>
          </a:xfrm>
          <a:prstGeom prst="rect">
            <a:avLst/>
          </a:prstGeom>
        </p:spPr>
        <p:txBody>
          <a:bodyPr/>
          <a:lstStyle>
            <a:lvl1pPr>
              <a:defRPr sz="1100">
                <a:solidFill>
                  <a:srgbClr val="C391CF"/>
                </a:solidFill>
                <a:latin typeface="Arial" panose="020B0604020202020204" pitchFamily="34" charset="0"/>
                <a:cs typeface="Arial" panose="020B0604020202020204" pitchFamily="34" charset="0"/>
              </a:defRPr>
            </a:lvl1pPr>
          </a:lstStyle>
          <a:p>
            <a:r>
              <a:rPr lang="en-GB" dirty="0"/>
              <a:t>Global Challenges in Transport – Urban Mobility after COVID-19   </a:t>
            </a:r>
            <a:r>
              <a:rPr lang="en-US" dirty="0"/>
              <a:t>16th Nov – 13th Dec</a:t>
            </a:r>
            <a:endParaRPr lang="en-GB" dirty="0"/>
          </a:p>
          <a:p>
            <a:endParaRPr lang="en-GB" dirty="0"/>
          </a:p>
        </p:txBody>
      </p:sp>
    </p:spTree>
    <p:extLst>
      <p:ext uri="{BB962C8B-B14F-4D97-AF65-F5344CB8AC3E}">
        <p14:creationId xmlns:p14="http://schemas.microsoft.com/office/powerpoint/2010/main" val="425374266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99092-49AC-CA41-9327-AF85AAD324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798C50-EF15-3F44-8347-F1CD6C614A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01E6BD7-559D-5A44-BAD3-BA861BC59021}"/>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5" name="Footer Placeholder 4">
            <a:extLst>
              <a:ext uri="{FF2B5EF4-FFF2-40B4-BE49-F238E27FC236}">
                <a16:creationId xmlns:a16="http://schemas.microsoft.com/office/drawing/2014/main" id="{C04E7DC3-5125-5945-879A-065AFE51B8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2F8661-7E92-FC4C-957D-AA2B54079E65}"/>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91619648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06A98-D685-E04B-8D9E-D484EA4B37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4DAE0B7-3A7C-B54C-B975-17AF6967B36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FB55AF-6294-9C4A-872D-8E6F47F79B9F}"/>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5" name="Footer Placeholder 4">
            <a:extLst>
              <a:ext uri="{FF2B5EF4-FFF2-40B4-BE49-F238E27FC236}">
                <a16:creationId xmlns:a16="http://schemas.microsoft.com/office/drawing/2014/main" id="{AE36275E-7034-6146-9A91-62499DFB0A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712FEA-76ED-4146-A6B1-1632640BBF43}"/>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38558308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06BFA-0B2E-B34E-8F5C-6C3829C3CB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76A1FB2-7609-F940-8DD7-D4143A542B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BC044-CC4F-AC4C-BC09-64F2BD9F5340}"/>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5" name="Footer Placeholder 4">
            <a:extLst>
              <a:ext uri="{FF2B5EF4-FFF2-40B4-BE49-F238E27FC236}">
                <a16:creationId xmlns:a16="http://schemas.microsoft.com/office/drawing/2014/main" id="{D26CCC33-EC18-D845-9D92-6B66C55033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9117B7-9B7F-A945-B311-579D0A39C43F}"/>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12282321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B58CA-F3F7-8744-A475-50D1E67BE76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AB3AF43-4C35-1243-9D75-E80208DD6D2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66A2249-233F-7344-81CC-C4D5DF5456C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45BC2E5-77D9-BC4F-9AEA-47A7F8F7B611}"/>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6" name="Footer Placeholder 5">
            <a:extLst>
              <a:ext uri="{FF2B5EF4-FFF2-40B4-BE49-F238E27FC236}">
                <a16:creationId xmlns:a16="http://schemas.microsoft.com/office/drawing/2014/main" id="{949BEE26-9233-F24D-A30E-282491726D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BDF0A7-5E85-C74F-8A9D-E2EB413AD850}"/>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209246279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DCD63-D748-0C42-AB1A-2293B3AE832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57BFF6-181A-354C-A854-70AEC0DDC5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D30020-D7D6-E443-83F3-14FB7F1711B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707FD46-66E1-5443-BAD0-D0E12EDEE3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6B3BC89-3D0A-AD4C-BA59-C02DE4E7083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208FB63-3762-BA4F-9073-C25EFFF0A379}"/>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8" name="Footer Placeholder 7">
            <a:extLst>
              <a:ext uri="{FF2B5EF4-FFF2-40B4-BE49-F238E27FC236}">
                <a16:creationId xmlns:a16="http://schemas.microsoft.com/office/drawing/2014/main" id="{0072D211-87E7-E14D-8C78-C2D38A6D028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86031C3-0079-3641-8FC8-391BC414AF6F}"/>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243527256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AD275-BB5D-944F-AD1E-0DD31333E4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D6D7C7F-D6BC-4145-B48A-0F2122DB3835}"/>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4" name="Footer Placeholder 3">
            <a:extLst>
              <a:ext uri="{FF2B5EF4-FFF2-40B4-BE49-F238E27FC236}">
                <a16:creationId xmlns:a16="http://schemas.microsoft.com/office/drawing/2014/main" id="{F614FD97-12F6-C548-98D6-7112545645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13880DC-82F6-FC4B-8537-C268BD4A641C}"/>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35985097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8AEA75-E3DB-404C-8CBE-F793749ED980}"/>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3" name="Footer Placeholder 2">
            <a:extLst>
              <a:ext uri="{FF2B5EF4-FFF2-40B4-BE49-F238E27FC236}">
                <a16:creationId xmlns:a16="http://schemas.microsoft.com/office/drawing/2014/main" id="{926E2F83-5C64-A142-A12A-D9B9729DE3E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A18D45B-D6D2-444B-A2EA-2A1A6D01838B}"/>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393792067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C6855-1E7A-AC4A-9FE6-EDEB611830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AF76C6B-E9EE-F34B-84DA-18462239A4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2CF98F-9469-714F-B475-DE0C0AF775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026DEC-645D-E84B-BAC5-7E48724449A9}"/>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6" name="Footer Placeholder 5">
            <a:extLst>
              <a:ext uri="{FF2B5EF4-FFF2-40B4-BE49-F238E27FC236}">
                <a16:creationId xmlns:a16="http://schemas.microsoft.com/office/drawing/2014/main" id="{2754838F-8F57-2446-9D12-A0FC3F325C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B02329-0B77-EE42-A30A-6A75E587734E}"/>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9720704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1D705-68FD-5648-960B-FAFED8CF85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84FF2F6-27BD-614F-9065-2878ABF29A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CF5117-4CC8-0B47-9EEC-1B7AD5F27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EE951C2-9479-374A-BFDB-0D0B91156874}"/>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6" name="Footer Placeholder 5">
            <a:extLst>
              <a:ext uri="{FF2B5EF4-FFF2-40B4-BE49-F238E27FC236}">
                <a16:creationId xmlns:a16="http://schemas.microsoft.com/office/drawing/2014/main" id="{59685058-6EEF-FF4B-9941-FEF42831DF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1988D8-C70E-3D4B-BA2F-67D0F0206B4B}"/>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27348306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DE3A7-D230-9742-8D2F-8D75181D03B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472E6B-714C-8344-AD65-838AC610FD4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F2C41D-B56E-C641-ACA0-142FA55E0999}"/>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5" name="Footer Placeholder 4">
            <a:extLst>
              <a:ext uri="{FF2B5EF4-FFF2-40B4-BE49-F238E27FC236}">
                <a16:creationId xmlns:a16="http://schemas.microsoft.com/office/drawing/2014/main" id="{4139629A-96A5-3B48-9676-6BD154F849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E2040C-F08C-6048-A770-911BA07BD4B7}"/>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415807117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BD75FE-1BF1-2649-88CF-7460762AF97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FB87C16-3367-A642-A0C8-FD9129F21ED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5DF9EA-D67B-8C47-8B09-551894AC1CFA}"/>
              </a:ext>
            </a:extLst>
          </p:cNvPr>
          <p:cNvSpPr>
            <a:spLocks noGrp="1"/>
          </p:cNvSpPr>
          <p:nvPr>
            <p:ph type="dt" sz="half" idx="10"/>
          </p:nvPr>
        </p:nvSpPr>
        <p:spPr/>
        <p:txBody>
          <a:bodyPr/>
          <a:lstStyle/>
          <a:p>
            <a:fld id="{F4E82848-5406-5C40-A958-A59F4AFD48FE}" type="datetimeFigureOut">
              <a:rPr lang="en-US" smtClean="0"/>
              <a:t>10/27/2022</a:t>
            </a:fld>
            <a:endParaRPr lang="en-US"/>
          </a:p>
        </p:txBody>
      </p:sp>
      <p:sp>
        <p:nvSpPr>
          <p:cNvPr id="5" name="Footer Placeholder 4">
            <a:extLst>
              <a:ext uri="{FF2B5EF4-FFF2-40B4-BE49-F238E27FC236}">
                <a16:creationId xmlns:a16="http://schemas.microsoft.com/office/drawing/2014/main" id="{30EC2AF9-55A9-3940-9B9D-0B51E8445F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DBC6A-9540-3A44-81F4-B547E579962C}"/>
              </a:ext>
            </a:extLst>
          </p:cNvPr>
          <p:cNvSpPr>
            <a:spLocks noGrp="1"/>
          </p:cNvSpPr>
          <p:nvPr>
            <p:ph type="sldNum" sz="quarter" idx="12"/>
          </p:nvPr>
        </p:nvSpPr>
        <p:spPr/>
        <p:txBody>
          <a:bodyPr/>
          <a:lstStyle/>
          <a:p>
            <a:fld id="{B201011C-E4FC-EA4A-9F9E-34165820505B}" type="slidenum">
              <a:rPr lang="en-US" smtClean="0"/>
              <a:t>‹#›</a:t>
            </a:fld>
            <a:endParaRPr lang="en-US"/>
          </a:p>
        </p:txBody>
      </p:sp>
    </p:spTree>
    <p:extLst>
      <p:ext uri="{BB962C8B-B14F-4D97-AF65-F5344CB8AC3E}">
        <p14:creationId xmlns:p14="http://schemas.microsoft.com/office/powerpoint/2010/main" val="1429136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4.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theme" Target="../theme/theme5.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6" Type="http://schemas.openxmlformats.org/officeDocument/2006/relationships/image" Target="../media/image3.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2.pn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6.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1C2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DB4AC-4AF3-4853-8ABC-1E27EE50B331}" type="datetimeFigureOut">
              <a:rPr lang="en-GB" smtClean="0"/>
              <a:t>27/10/2022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4D65E2-AB61-4F94-BD53-53EF094F0AEA}" type="slidenum">
              <a:rPr lang="en-GB" smtClean="0"/>
              <a:t>‹#›</a:t>
            </a:fld>
            <a:endParaRPr lang="en-GB"/>
          </a:p>
        </p:txBody>
      </p:sp>
    </p:spTree>
    <p:extLst>
      <p:ext uri="{BB962C8B-B14F-4D97-AF65-F5344CB8AC3E}">
        <p14:creationId xmlns:p14="http://schemas.microsoft.com/office/powerpoint/2010/main" val="4812577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483E0A-5368-45F0-86B7-D5EEAA81F0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61B9FA-55EC-48D5-810B-D648CFD0E4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D24D4F-8198-4E94-A082-67FD3C6423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B1AC80-2830-4577-8C5E-B15402C901DC}" type="datetimeFigureOut">
              <a:rPr lang="en-GB" smtClean="0"/>
              <a:t>27/10/2022</a:t>
            </a:fld>
            <a:endParaRPr lang="en-GB"/>
          </a:p>
        </p:txBody>
      </p:sp>
      <p:sp>
        <p:nvSpPr>
          <p:cNvPr id="5" name="Footer Placeholder 4">
            <a:extLst>
              <a:ext uri="{FF2B5EF4-FFF2-40B4-BE49-F238E27FC236}">
                <a16:creationId xmlns:a16="http://schemas.microsoft.com/office/drawing/2014/main" id="{F4012E54-90E6-4601-85E6-1AC18FD9DA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29043B-9248-4BF5-B56C-1DE3D2E347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B407AE-E61F-463D-8F92-797CF3901B97}" type="slidenum">
              <a:rPr lang="en-GB" smtClean="0"/>
              <a:t>‹#›</a:t>
            </a:fld>
            <a:endParaRPr lang="en-GB"/>
          </a:p>
        </p:txBody>
      </p:sp>
    </p:spTree>
    <p:extLst>
      <p:ext uri="{BB962C8B-B14F-4D97-AF65-F5344CB8AC3E}">
        <p14:creationId xmlns:p14="http://schemas.microsoft.com/office/powerpoint/2010/main" val="410250845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0D98E2-86CE-4D4F-9F8F-17C83D19A271}"/>
              </a:ext>
            </a:extLst>
          </p:cNvPr>
          <p:cNvSpPr>
            <a:spLocks noGrp="1"/>
          </p:cNvSpPr>
          <p:nvPr>
            <p:ph type="title"/>
          </p:nvPr>
        </p:nvSpPr>
        <p:spPr>
          <a:xfrm>
            <a:off x="565150" y="770890"/>
            <a:ext cx="7335835" cy="1268984"/>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8804B4F2-48A4-A140-B59B-7A2ED9FD4653}"/>
              </a:ext>
            </a:extLst>
          </p:cNvPr>
          <p:cNvSpPr>
            <a:spLocks noGrp="1"/>
          </p:cNvSpPr>
          <p:nvPr>
            <p:ph type="body" idx="1"/>
          </p:nvPr>
        </p:nvSpPr>
        <p:spPr>
          <a:xfrm>
            <a:off x="565150" y="2160016"/>
            <a:ext cx="7335835" cy="36012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FCF4A7E-D5FF-BF48-8E01-8F46150ABFD5}"/>
              </a:ext>
            </a:extLst>
          </p:cNvPr>
          <p:cNvSpPr>
            <a:spLocks noGrp="1"/>
          </p:cNvSpPr>
          <p:nvPr>
            <p:ph type="dt" sz="half" idx="2"/>
          </p:nvPr>
        </p:nvSpPr>
        <p:spPr>
          <a:xfrm>
            <a:off x="566928" y="457200"/>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fld id="{A5B0A250-5CC0-1746-B209-08E8B0DAE6AF}" type="datetimeFigureOut">
              <a:rPr lang="en-US" smtClean="0"/>
              <a:pPr/>
              <a:t>10/27/2022</a:t>
            </a:fld>
            <a:endParaRPr lang="en-US" dirty="0"/>
          </a:p>
        </p:txBody>
      </p:sp>
      <p:sp>
        <p:nvSpPr>
          <p:cNvPr id="5" name="Footer Placeholder 4">
            <a:extLst>
              <a:ext uri="{FF2B5EF4-FFF2-40B4-BE49-F238E27FC236}">
                <a16:creationId xmlns:a16="http://schemas.microsoft.com/office/drawing/2014/main" id="{CA131757-5039-BF46-B47A-50DA8FFBC078}"/>
              </a:ext>
            </a:extLst>
          </p:cNvPr>
          <p:cNvSpPr>
            <a:spLocks noGrp="1"/>
          </p:cNvSpPr>
          <p:nvPr>
            <p:ph type="ftr" sz="quarter" idx="3"/>
          </p:nvPr>
        </p:nvSpPr>
        <p:spPr>
          <a:xfrm>
            <a:off x="565150" y="6141085"/>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AA83FD16-4337-B940-905E-D20A26FD483A}"/>
              </a:ext>
            </a:extLst>
          </p:cNvPr>
          <p:cNvSpPr>
            <a:spLocks noGrp="1"/>
          </p:cNvSpPr>
          <p:nvPr>
            <p:ph type="sldNum" sz="quarter" idx="4"/>
          </p:nvPr>
        </p:nvSpPr>
        <p:spPr>
          <a:xfrm>
            <a:off x="10809678" y="6141085"/>
            <a:ext cx="813816" cy="365125"/>
          </a:xfrm>
          <a:prstGeom prst="rect">
            <a:avLst/>
          </a:prstGeom>
        </p:spPr>
        <p:txBody>
          <a:bodyPr vert="horz" lIns="91440" tIns="45720" rIns="91440" bIns="45720" rtlCol="0" anchor="ctr"/>
          <a:lstStyle>
            <a:lvl1pPr algn="r">
              <a:defRPr sz="1050" b="0" i="0">
                <a:solidFill>
                  <a:schemeClr val="tx1">
                    <a:tint val="75000"/>
                  </a:schemeClr>
                </a:solidFill>
                <a:latin typeface="+mn-lt"/>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36049969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100000"/>
        </a:lnSpc>
        <a:spcBef>
          <a:spcPct val="0"/>
        </a:spcBef>
        <a:buNone/>
        <a:defRPr sz="4000" b="1"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900"/>
        </a:spcBef>
        <a:buFont typeface="Arial" panose="020B0604020202020204" pitchFamily="34" charset="0"/>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900"/>
        </a:spcBef>
        <a:buFont typeface="Arial" panose="020B0604020202020204" pitchFamily="34" charset="0"/>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900"/>
        </a:spcBef>
        <a:buFont typeface="Arial" panose="020B0604020202020204" pitchFamily="34" charset="0"/>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900"/>
        </a:spcBef>
        <a:buFont typeface="Arial" panose="020B0604020202020204" pitchFamily="34" charset="0"/>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9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3" y="0"/>
            <a:ext cx="12186961" cy="694608"/>
          </a:xfrm>
          <a:custGeom>
            <a:avLst/>
            <a:gdLst/>
            <a:ahLst/>
            <a:cxnLst/>
            <a:rect l="l" t="t" r="r" b="b"/>
            <a:pathLst>
              <a:path w="4608195" h="350520">
                <a:moveTo>
                  <a:pt x="4608004" y="0"/>
                </a:moveTo>
                <a:lnTo>
                  <a:pt x="0" y="0"/>
                </a:lnTo>
                <a:lnTo>
                  <a:pt x="0" y="350126"/>
                </a:lnTo>
                <a:lnTo>
                  <a:pt x="4608004" y="350126"/>
                </a:lnTo>
                <a:lnTo>
                  <a:pt x="4608004" y="0"/>
                </a:lnTo>
                <a:close/>
              </a:path>
            </a:pathLst>
          </a:custGeom>
          <a:solidFill>
            <a:srgbClr val="118BAD"/>
          </a:solidFill>
        </p:spPr>
        <p:txBody>
          <a:bodyPr wrap="square" lIns="0" tIns="0" rIns="0" bIns="0" rtlCol="0"/>
          <a:lstStyle/>
          <a:p>
            <a:endParaRPr sz="3567"/>
          </a:p>
        </p:txBody>
      </p:sp>
      <p:sp>
        <p:nvSpPr>
          <p:cNvPr id="2" name="Holder 2"/>
          <p:cNvSpPr>
            <a:spLocks noGrp="1"/>
          </p:cNvSpPr>
          <p:nvPr>
            <p:ph type="title"/>
          </p:nvPr>
        </p:nvSpPr>
        <p:spPr>
          <a:xfrm>
            <a:off x="1601857" y="594515"/>
            <a:ext cx="8988289" cy="215444"/>
          </a:xfrm>
          <a:prstGeom prst="rect">
            <a:avLst/>
          </a:prstGeom>
        </p:spPr>
        <p:txBody>
          <a:bodyPr wrap="square" lIns="0" tIns="0" rIns="0" bIns="0">
            <a:spAutoFit/>
          </a:bodyPr>
          <a:lstStyle>
            <a:lvl1pPr>
              <a:defRPr sz="1400" b="0" i="0">
                <a:solidFill>
                  <a:schemeClr val="bg1"/>
                </a:solidFill>
                <a:latin typeface="LM Sans 12"/>
                <a:cs typeface="LM Sans 12"/>
              </a:defRPr>
            </a:lvl1pPr>
          </a:lstStyle>
          <a:p>
            <a:endParaRPr/>
          </a:p>
        </p:txBody>
      </p:sp>
      <p:sp>
        <p:nvSpPr>
          <p:cNvPr id="3" name="Holder 3"/>
          <p:cNvSpPr>
            <a:spLocks noGrp="1"/>
          </p:cNvSpPr>
          <p:nvPr>
            <p:ph type="body" idx="1"/>
          </p:nvPr>
        </p:nvSpPr>
        <p:spPr>
          <a:xfrm>
            <a:off x="962250" y="1609875"/>
            <a:ext cx="10249002"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2"/>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2" y="6377942"/>
            <a:ext cx="2804161"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10/27/2022</a:t>
            </a:fld>
            <a:endParaRPr lang="en-US"/>
          </a:p>
        </p:txBody>
      </p:sp>
      <p:sp>
        <p:nvSpPr>
          <p:cNvPr id="6" name="Holder 6"/>
          <p:cNvSpPr>
            <a:spLocks noGrp="1"/>
          </p:cNvSpPr>
          <p:nvPr>
            <p:ph type="sldNum" sz="quarter" idx="7"/>
          </p:nvPr>
        </p:nvSpPr>
        <p:spPr>
          <a:xfrm>
            <a:off x="8778241" y="6377942"/>
            <a:ext cx="2804161"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5632308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Lst>
  <p:txStyles>
    <p:titleStyle>
      <a:lvl1pPr>
        <a:defRPr>
          <a:latin typeface="+mj-lt"/>
          <a:ea typeface="+mj-ea"/>
          <a:cs typeface="+mj-cs"/>
        </a:defRPr>
      </a:lvl1pPr>
    </p:titleStyle>
    <p:bodyStyle>
      <a:lvl1pPr marL="0">
        <a:defRPr>
          <a:latin typeface="+mn-lt"/>
          <a:ea typeface="+mn-ea"/>
          <a:cs typeface="+mn-cs"/>
        </a:defRPr>
      </a:lvl1pPr>
      <a:lvl2pPr marL="905896">
        <a:defRPr>
          <a:latin typeface="+mn-lt"/>
          <a:ea typeface="+mn-ea"/>
          <a:cs typeface="+mn-cs"/>
        </a:defRPr>
      </a:lvl2pPr>
      <a:lvl3pPr marL="1811792">
        <a:defRPr>
          <a:latin typeface="+mn-lt"/>
          <a:ea typeface="+mn-ea"/>
          <a:cs typeface="+mn-cs"/>
        </a:defRPr>
      </a:lvl3pPr>
      <a:lvl4pPr marL="2717688">
        <a:defRPr>
          <a:latin typeface="+mn-lt"/>
          <a:ea typeface="+mn-ea"/>
          <a:cs typeface="+mn-cs"/>
        </a:defRPr>
      </a:lvl4pPr>
      <a:lvl5pPr marL="3623584">
        <a:defRPr>
          <a:latin typeface="+mn-lt"/>
          <a:ea typeface="+mn-ea"/>
          <a:cs typeface="+mn-cs"/>
        </a:defRPr>
      </a:lvl5pPr>
      <a:lvl6pPr marL="4529480">
        <a:defRPr>
          <a:latin typeface="+mn-lt"/>
          <a:ea typeface="+mn-ea"/>
          <a:cs typeface="+mn-cs"/>
        </a:defRPr>
      </a:lvl6pPr>
      <a:lvl7pPr marL="5435376">
        <a:defRPr>
          <a:latin typeface="+mn-lt"/>
          <a:ea typeface="+mn-ea"/>
          <a:cs typeface="+mn-cs"/>
        </a:defRPr>
      </a:lvl7pPr>
      <a:lvl8pPr marL="6341273">
        <a:defRPr>
          <a:latin typeface="+mn-lt"/>
          <a:ea typeface="+mn-ea"/>
          <a:cs typeface="+mn-cs"/>
        </a:defRPr>
      </a:lvl8pPr>
      <a:lvl9pPr marL="7247169">
        <a:defRPr>
          <a:latin typeface="+mn-lt"/>
          <a:ea typeface="+mn-ea"/>
          <a:cs typeface="+mn-cs"/>
        </a:defRPr>
      </a:lvl9pPr>
    </p:bodyStyle>
    <p:otherStyle>
      <a:lvl1pPr marL="0">
        <a:defRPr>
          <a:latin typeface="+mn-lt"/>
          <a:ea typeface="+mn-ea"/>
          <a:cs typeface="+mn-cs"/>
        </a:defRPr>
      </a:lvl1pPr>
      <a:lvl2pPr marL="905896">
        <a:defRPr>
          <a:latin typeface="+mn-lt"/>
          <a:ea typeface="+mn-ea"/>
          <a:cs typeface="+mn-cs"/>
        </a:defRPr>
      </a:lvl2pPr>
      <a:lvl3pPr marL="1811792">
        <a:defRPr>
          <a:latin typeface="+mn-lt"/>
          <a:ea typeface="+mn-ea"/>
          <a:cs typeface="+mn-cs"/>
        </a:defRPr>
      </a:lvl3pPr>
      <a:lvl4pPr marL="2717688">
        <a:defRPr>
          <a:latin typeface="+mn-lt"/>
          <a:ea typeface="+mn-ea"/>
          <a:cs typeface="+mn-cs"/>
        </a:defRPr>
      </a:lvl4pPr>
      <a:lvl5pPr marL="3623584">
        <a:defRPr>
          <a:latin typeface="+mn-lt"/>
          <a:ea typeface="+mn-ea"/>
          <a:cs typeface="+mn-cs"/>
        </a:defRPr>
      </a:lvl5pPr>
      <a:lvl6pPr marL="4529480">
        <a:defRPr>
          <a:latin typeface="+mn-lt"/>
          <a:ea typeface="+mn-ea"/>
          <a:cs typeface="+mn-cs"/>
        </a:defRPr>
      </a:lvl6pPr>
      <a:lvl7pPr marL="5435376">
        <a:defRPr>
          <a:latin typeface="+mn-lt"/>
          <a:ea typeface="+mn-ea"/>
          <a:cs typeface="+mn-cs"/>
        </a:defRPr>
      </a:lvl7pPr>
      <a:lvl8pPr marL="6341273">
        <a:defRPr>
          <a:latin typeface="+mn-lt"/>
          <a:ea typeface="+mn-ea"/>
          <a:cs typeface="+mn-cs"/>
        </a:defRPr>
      </a:lvl8pPr>
      <a:lvl9pPr marL="7247169">
        <a:defRPr>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10/27/2022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
        <p:nvSpPr>
          <p:cNvPr id="7" name="Rectangle 6">
            <a:extLst>
              <a:ext uri="{FF2B5EF4-FFF2-40B4-BE49-F238E27FC236}">
                <a16:creationId xmlns:a16="http://schemas.microsoft.com/office/drawing/2014/main" id="{C721612B-D6CE-4044-BC03-CDB2978ABB7F}"/>
              </a:ext>
            </a:extLst>
          </p:cNvPr>
          <p:cNvSpPr/>
          <p:nvPr userDrawn="1"/>
        </p:nvSpPr>
        <p:spPr>
          <a:xfrm>
            <a:off x="-15437" y="6090252"/>
            <a:ext cx="12207433" cy="766711"/>
          </a:xfrm>
          <a:prstGeom prst="rect">
            <a:avLst/>
          </a:prstGeom>
          <a:solidFill>
            <a:srgbClr val="022E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800"/>
          </a:p>
        </p:txBody>
      </p:sp>
      <p:pic>
        <p:nvPicPr>
          <p:cNvPr id="9" name="Picture 8">
            <a:extLst>
              <a:ext uri="{FF2B5EF4-FFF2-40B4-BE49-F238E27FC236}">
                <a16:creationId xmlns:a16="http://schemas.microsoft.com/office/drawing/2014/main" id="{7F5C81A9-D7E7-4F41-B816-3E2B62545EA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5825" y="6090251"/>
            <a:ext cx="2038919" cy="766711"/>
          </a:xfrm>
          <a:prstGeom prst="rect">
            <a:avLst/>
          </a:prstGeom>
        </p:spPr>
      </p:pic>
      <p:pic>
        <p:nvPicPr>
          <p:cNvPr id="11" name="Picture 10">
            <a:extLst>
              <a:ext uri="{FF2B5EF4-FFF2-40B4-BE49-F238E27FC236}">
                <a16:creationId xmlns:a16="http://schemas.microsoft.com/office/drawing/2014/main" id="{7EAD6FC8-ADE8-4F98-8F6A-9E66D7BAC9FA}"/>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 y="5909366"/>
            <a:ext cx="1129819" cy="1128479"/>
          </a:xfrm>
          <a:prstGeom prst="rect">
            <a:avLst/>
          </a:prstGeom>
        </p:spPr>
      </p:pic>
      <p:pic>
        <p:nvPicPr>
          <p:cNvPr id="13" name="Picture 12">
            <a:extLst>
              <a:ext uri="{FF2B5EF4-FFF2-40B4-BE49-F238E27FC236}">
                <a16:creationId xmlns:a16="http://schemas.microsoft.com/office/drawing/2014/main" id="{1CC8B381-498E-440C-ACF2-AB1BF99DAE2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586642" y="6245525"/>
            <a:ext cx="1428188" cy="447828"/>
          </a:xfrm>
          <a:prstGeom prst="rect">
            <a:avLst/>
          </a:prstGeom>
        </p:spPr>
      </p:pic>
    </p:spTree>
    <p:extLst>
      <p:ext uri="{BB962C8B-B14F-4D97-AF65-F5344CB8AC3E}">
        <p14:creationId xmlns:p14="http://schemas.microsoft.com/office/powerpoint/2010/main" val="31811572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B321C3-7D1B-5A44-A554-12ACA889EA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34F060-C752-2246-9CCE-C679F62C4A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6D636F-B518-0F48-B23A-97605C5A9D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E82848-5406-5C40-A958-A59F4AFD48FE}" type="datetimeFigureOut">
              <a:rPr lang="en-US" smtClean="0"/>
              <a:t>10/27/2022</a:t>
            </a:fld>
            <a:endParaRPr lang="en-US"/>
          </a:p>
        </p:txBody>
      </p:sp>
      <p:sp>
        <p:nvSpPr>
          <p:cNvPr id="5" name="Footer Placeholder 4">
            <a:extLst>
              <a:ext uri="{FF2B5EF4-FFF2-40B4-BE49-F238E27FC236}">
                <a16:creationId xmlns:a16="http://schemas.microsoft.com/office/drawing/2014/main" id="{18960CFA-759D-B946-ACC1-74287CE3F9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57DBABF-A4AC-6449-A864-47A8176C25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01011C-E4FC-EA4A-9F9E-34165820505B}" type="slidenum">
              <a:rPr lang="en-US" smtClean="0"/>
              <a:t>‹#›</a:t>
            </a:fld>
            <a:endParaRPr lang="en-US"/>
          </a:p>
        </p:txBody>
      </p:sp>
    </p:spTree>
    <p:extLst>
      <p:ext uri="{BB962C8B-B14F-4D97-AF65-F5344CB8AC3E}">
        <p14:creationId xmlns:p14="http://schemas.microsoft.com/office/powerpoint/2010/main" val="1799616930"/>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3.png"/><Relationship Id="rId11" Type="http://schemas.openxmlformats.org/officeDocument/2006/relationships/image" Target="../media/image16.png"/><Relationship Id="rId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png"/><Relationship Id="rId7" Type="http://schemas.openxmlformats.org/officeDocument/2006/relationships/image" Target="../media/image12.png"/><Relationship Id="rId12"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7.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7.png"/><Relationship Id="rId12"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5.png"/><Relationship Id="rId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6.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png"/><Relationship Id="rId7" Type="http://schemas.openxmlformats.org/officeDocument/2006/relationships/image" Target="../media/image12.png"/><Relationship Id="rId12"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2.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25.png"/><Relationship Id="rId3" Type="http://schemas.openxmlformats.org/officeDocument/2006/relationships/image" Target="../media/image11.png"/><Relationship Id="rId7" Type="http://schemas.openxmlformats.org/officeDocument/2006/relationships/image" Target="../media/image7.png"/><Relationship Id="rId12"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5.png"/><Relationship Id="rId5" Type="http://schemas.openxmlformats.org/officeDocument/2006/relationships/image" Target="../media/image19.png"/><Relationship Id="rId15" Type="http://schemas.openxmlformats.org/officeDocument/2006/relationships/image" Target="../media/image27.png"/><Relationship Id="rId10" Type="http://schemas.openxmlformats.org/officeDocument/2006/relationships/image" Target="../media/image14.png"/><Relationship Id="rId4" Type="http://schemas.openxmlformats.org/officeDocument/2006/relationships/image" Target="../media/image6.png"/><Relationship Id="rId9" Type="http://schemas.openxmlformats.org/officeDocument/2006/relationships/image" Target="../media/image13.png"/><Relationship Id="rId14" Type="http://schemas.openxmlformats.org/officeDocument/2006/relationships/image" Target="../media/image26.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30.png"/><Relationship Id="rId3" Type="http://schemas.openxmlformats.org/officeDocument/2006/relationships/image" Target="../media/image11.png"/><Relationship Id="rId7" Type="http://schemas.openxmlformats.org/officeDocument/2006/relationships/image" Target="../media/image12.png"/><Relationship Id="rId12"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8.png"/><Relationship Id="rId5" Type="http://schemas.openxmlformats.org/officeDocument/2006/relationships/image" Target="../media/image5.png"/><Relationship Id="rId15" Type="http://schemas.openxmlformats.org/officeDocument/2006/relationships/image" Target="../media/image32.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 Id="rId1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png"/><Relationship Id="rId7" Type="http://schemas.openxmlformats.org/officeDocument/2006/relationships/image" Target="../media/image12.png"/><Relationship Id="rId12"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33.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hyperlink" Target="https://libguides.bodleian.ox.ac.uk/digitaltheses" TargetMode="External"/><Relationship Id="rId3" Type="http://schemas.openxmlformats.org/officeDocument/2006/relationships/image" Target="../media/image11.png"/><Relationship Id="rId7" Type="http://schemas.openxmlformats.org/officeDocument/2006/relationships/image" Target="../media/image12.png"/><Relationship Id="rId12" Type="http://schemas.openxmlformats.org/officeDocument/2006/relationships/hyperlink" Target="https://libguides.bodleian.ox.ac.uk/ora-data"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hyperlink" Target="https://libguides.bodleian.ox.ac.uk/ora" TargetMode="External"/><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 Id="rId14" Type="http://schemas.openxmlformats.org/officeDocument/2006/relationships/hyperlink" Target="mailto:ora@bodleian.ox.ac.uk"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hyperlink" Target="mailto:marco.springmann@ouce.ox.ac.uk" TargetMode="External"/><Relationship Id="rId1" Type="http://schemas.openxmlformats.org/officeDocument/2006/relationships/slideLayout" Target="../slideLayouts/slideLayout35.xml"/><Relationship Id="rId6"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hyperlink" Target="https://www.prm.ox.ac.uk/reconnecting-objects" TargetMode="External"/><Relationship Id="rId2" Type="http://schemas.openxmlformats.org/officeDocument/2006/relationships/hyperlink" Target="https://reconnecting.art/" TargetMode="Externa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5.tiff"/><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wires.onlinelibrary.wiley.com/doi/full/10.1002/wcc.723?af=R" TargetMode="External"/><Relationship Id="rId2" Type="http://schemas.openxmlformats.org/officeDocument/2006/relationships/hyperlink" Target="mailto:kevin.grecksch@ouce.ox.ac.uk" TargetMode="External"/><Relationship Id="rId1" Type="http://schemas.openxmlformats.org/officeDocument/2006/relationships/slideLayout" Target="../slideLayouts/slideLayout13.xml"/><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g"/><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emf"/><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0.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40.xml"/><Relationship Id="rId5" Type="http://schemas.openxmlformats.org/officeDocument/2006/relationships/image" Target="../media/image67.jpg"/><Relationship Id="rId4" Type="http://schemas.openxmlformats.org/officeDocument/2006/relationships/image" Target="../media/image66.jpg"/></Relationships>
</file>

<file path=ppt/slides/_rels/slide4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40.xml"/><Relationship Id="rId4" Type="http://schemas.openxmlformats.org/officeDocument/2006/relationships/image" Target="../media/image7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g"/><Relationship Id="rId1" Type="http://schemas.openxmlformats.org/officeDocument/2006/relationships/slideLayout" Target="../slideLayouts/slideLayout51.xml"/></Relationships>
</file>

<file path=ppt/slides/_rels/slide47.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52.xml"/></Relationships>
</file>

<file path=ppt/slides/_rels/slide48.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72.png"/><Relationship Id="rId1" Type="http://schemas.openxmlformats.org/officeDocument/2006/relationships/slideLayout" Target="../slideLayouts/slideLayout52.xml"/><Relationship Id="rId4" Type="http://schemas.openxmlformats.org/officeDocument/2006/relationships/hyperlink" Target="https://www.wri.org/insights/net-zero-ghg-emissions-questions-answered"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2.png"/><Relationship Id="rId1" Type="http://schemas.openxmlformats.org/officeDocument/2006/relationships/slideLayout" Target="../slideLayouts/slideLayout52.xml"/><Relationship Id="rId4" Type="http://schemas.openxmlformats.org/officeDocument/2006/relationships/image" Target="../media/image76.png"/></Relationships>
</file>

<file path=ppt/slides/_rels/slide5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52.xml"/></Relationships>
</file>

<file path=ppt/slides/_rels/slide5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2.png"/><Relationship Id="rId1" Type="http://schemas.openxmlformats.org/officeDocument/2006/relationships/slideLayout" Target="../slideLayouts/slideLayout52.xml"/><Relationship Id="rId4" Type="http://schemas.openxmlformats.org/officeDocument/2006/relationships/image" Target="../media/image78.png"/></Relationships>
</file>

<file path=ppt/slides/_rels/slide5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hyperlink" Target="mailto:netzero@ouce.ox.ac.uk" TargetMode="External"/><Relationship Id="rId1" Type="http://schemas.openxmlformats.org/officeDocument/2006/relationships/slideLayout" Target="../slideLayouts/slideLayout57.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79.png"/><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165F1851-7CA3-8494-E491-6D1DB16677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45" name="Rec - White">
            <a:extLst>
              <a:ext uri="{FF2B5EF4-FFF2-40B4-BE49-F238E27FC236}">
                <a16:creationId xmlns:a16="http://schemas.microsoft.com/office/drawing/2014/main" id="{6B6A26E9-D645-4313-92D4-B2B061BD3122}"/>
              </a:ext>
              <a:ext uri="{C183D7F6-B498-43B3-948B-1728B52AA6E4}">
                <adec:decorative xmlns:adec="http://schemas.microsoft.com/office/drawing/2017/decorative" val="1"/>
              </a:ext>
            </a:extLst>
          </p:cNvPr>
          <p:cNvSpPr>
            <a:spLocks/>
          </p:cNvSpPr>
          <p:nvPr/>
        </p:nvSpPr>
        <p:spPr>
          <a:xfrm>
            <a:off x="0" y="1271223"/>
            <a:ext cx="6285390" cy="209482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title">
            <a:extLst>
              <a:ext uri="{FF2B5EF4-FFF2-40B4-BE49-F238E27FC236}">
                <a16:creationId xmlns:a16="http://schemas.microsoft.com/office/drawing/2014/main" id="{C589BB4E-E4CE-4561-996B-E40AF28F2E3C}"/>
              </a:ext>
            </a:extLst>
          </p:cNvPr>
          <p:cNvSpPr>
            <a:spLocks noGrp="1" noRot="1" noMove="1" noResize="1" noEditPoints="1" noAdjustHandles="1" noChangeArrowheads="1" noChangeShapeType="1"/>
          </p:cNvSpPr>
          <p:nvPr>
            <p:ph type="ctrTitle"/>
          </p:nvPr>
        </p:nvSpPr>
        <p:spPr>
          <a:xfrm>
            <a:off x="190146" y="2649243"/>
            <a:ext cx="6024223" cy="576153"/>
          </a:xfrm>
        </p:spPr>
        <p:txBody>
          <a:bodyPr>
            <a:noAutofit/>
          </a:bodyPr>
          <a:lstStyle/>
          <a:p>
            <a:pPr algn="l"/>
            <a:r>
              <a:rPr lang="en-GB" sz="3200" dirty="0">
                <a:solidFill>
                  <a:srgbClr val="001B28"/>
                </a:solidFill>
                <a:latin typeface="+mn-lt"/>
                <a:ea typeface="+mn-ea"/>
                <a:cs typeface="+mn-cs"/>
              </a:rPr>
              <a:t>Opening Oxford’s climate research</a:t>
            </a:r>
          </a:p>
        </p:txBody>
      </p:sp>
      <p:sp>
        <p:nvSpPr>
          <p:cNvPr id="16" name="Presenters Textbox">
            <a:extLst>
              <a:ext uri="{FF2B5EF4-FFF2-40B4-BE49-F238E27FC236}">
                <a16:creationId xmlns:a16="http://schemas.microsoft.com/office/drawing/2014/main" id="{7A78907F-08CD-44E4-90AD-9A704BA0531A}"/>
              </a:ext>
            </a:extLst>
          </p:cNvPr>
          <p:cNvSpPr txBox="1">
            <a:spLocks noGrp="1" noRot="1" noMove="1" noResize="1" noEditPoints="1" noAdjustHandles="1" noChangeArrowheads="1" noChangeShapeType="1"/>
          </p:cNvSpPr>
          <p:nvPr/>
        </p:nvSpPr>
        <p:spPr>
          <a:xfrm>
            <a:off x="190146" y="4902090"/>
            <a:ext cx="3530089" cy="1138773"/>
          </a:xfrm>
          <a:prstGeom prst="rect">
            <a:avLst/>
          </a:prstGeom>
          <a:noFill/>
        </p:spPr>
        <p:txBody>
          <a:bodyPr wrap="square" lIns="91440" tIns="45720" rIns="91440" bIns="45720" anchor="t">
            <a:spAutoFit/>
          </a:bodyPr>
          <a:lstStyle/>
          <a:p>
            <a:endParaRPr lang="en-GB" sz="400" i="1" dirty="0">
              <a:solidFill>
                <a:srgbClr val="001C2D"/>
              </a:solidFill>
            </a:endParaRPr>
          </a:p>
          <a:p>
            <a:r>
              <a:rPr lang="en-GB" dirty="0">
                <a:solidFill>
                  <a:srgbClr val="001C2D"/>
                </a:solidFill>
              </a:rPr>
              <a:t>Sarah Humphreys</a:t>
            </a:r>
          </a:p>
          <a:p>
            <a:r>
              <a:rPr lang="en-GB" sz="1400" i="1" dirty="0">
                <a:solidFill>
                  <a:srgbClr val="001C2D"/>
                </a:solidFill>
              </a:rPr>
              <a:t>Open Scholarship Librarian</a:t>
            </a:r>
          </a:p>
          <a:p>
            <a:r>
              <a:rPr lang="en-GB" dirty="0">
                <a:solidFill>
                  <a:srgbClr val="001C2D"/>
                </a:solidFill>
              </a:rPr>
              <a:t>Jason Partridge</a:t>
            </a:r>
          </a:p>
          <a:p>
            <a:r>
              <a:rPr lang="en-GB" sz="1400" i="1" dirty="0">
                <a:solidFill>
                  <a:srgbClr val="001C2D"/>
                </a:solidFill>
              </a:rPr>
              <a:t>Open Access Service Manager</a:t>
            </a:r>
            <a:endParaRPr lang="en-GB" sz="1400" dirty="0"/>
          </a:p>
        </p:txBody>
      </p:sp>
      <p:sp>
        <p:nvSpPr>
          <p:cNvPr id="15" name="Txt - Date time">
            <a:extLst>
              <a:ext uri="{FF2B5EF4-FFF2-40B4-BE49-F238E27FC236}">
                <a16:creationId xmlns:a16="http://schemas.microsoft.com/office/drawing/2014/main" id="{2942DD22-6B3A-636E-D7A0-73097F73A596}"/>
              </a:ext>
            </a:extLst>
          </p:cNvPr>
          <p:cNvSpPr txBox="1">
            <a:spLocks/>
          </p:cNvSpPr>
          <p:nvPr/>
        </p:nvSpPr>
        <p:spPr>
          <a:xfrm>
            <a:off x="190146" y="3455611"/>
            <a:ext cx="5509318" cy="369332"/>
          </a:xfrm>
          <a:prstGeom prst="rect">
            <a:avLst/>
          </a:prstGeom>
          <a:noFill/>
        </p:spPr>
        <p:txBody>
          <a:bodyPr wrap="square">
            <a:spAutoFit/>
          </a:bodyPr>
          <a:lstStyle/>
          <a:p>
            <a:pPr algn="l" defTabSz="457200">
              <a:lnSpc>
                <a:spcPct val="100000"/>
              </a:lnSpc>
            </a:pPr>
            <a:r>
              <a:rPr lang="en-GB" dirty="0">
                <a:solidFill>
                  <a:srgbClr val="001C2D"/>
                </a:solidFill>
              </a:rPr>
              <a:t>Michaelmas Term 2022 - October 27th 13:30-14:30</a:t>
            </a:r>
          </a:p>
        </p:txBody>
      </p:sp>
      <p:pic>
        <p:nvPicPr>
          <p:cNvPr id="54" name="Logo - CC-BY" descr="On each slide of this presentation there is a CC 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050299" y="136322"/>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5" name="Txt - Slides">
            <a:extLst>
              <a:ext uri="{FF2B5EF4-FFF2-40B4-BE49-F238E27FC236}">
                <a16:creationId xmlns:a16="http://schemas.microsoft.com/office/drawing/2014/main" id="{34FFC055-67FA-7B3D-4406-FBC4F170300E}"/>
              </a:ext>
            </a:extLst>
          </p:cNvPr>
          <p:cNvSpPr txBox="1">
            <a:spLocks noGrp="1" noRot="1" noMove="1" noResize="1" noEditPoints="1" noAdjustHandles="1" noChangeArrowheads="1" noChangeShapeType="1"/>
          </p:cNvSpPr>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6" name="Icon - Slides">
            <a:extLst>
              <a:ext uri="{FF2B5EF4-FFF2-40B4-BE49-F238E27FC236}">
                <a16:creationId xmlns:a16="http://schemas.microsoft.com/office/drawing/2014/main" id="{4ECA9567-1C5D-20FD-9372-1F97A02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sp>
        <p:nvSpPr>
          <p:cNvPr id="12" name="Presenters Textbox">
            <a:extLst>
              <a:ext uri="{FF2B5EF4-FFF2-40B4-BE49-F238E27FC236}">
                <a16:creationId xmlns:a16="http://schemas.microsoft.com/office/drawing/2014/main" id="{73C4433D-95DF-96EA-9296-952082584AA3}"/>
              </a:ext>
            </a:extLst>
          </p:cNvPr>
          <p:cNvSpPr txBox="1">
            <a:spLocks/>
          </p:cNvSpPr>
          <p:nvPr/>
        </p:nvSpPr>
        <p:spPr>
          <a:xfrm>
            <a:off x="8599251" y="431266"/>
            <a:ext cx="3495272" cy="3231654"/>
          </a:xfrm>
          <a:prstGeom prst="rect">
            <a:avLst/>
          </a:prstGeom>
          <a:noFill/>
        </p:spPr>
        <p:txBody>
          <a:bodyPr wrap="square" lIns="91440" tIns="45720" rIns="91440" bIns="45720" anchor="t">
            <a:spAutoFit/>
          </a:bodyPr>
          <a:lstStyle/>
          <a:p>
            <a:pPr algn="r"/>
            <a:endParaRPr lang="en-GB" sz="400" i="1" dirty="0">
              <a:solidFill>
                <a:srgbClr val="002147"/>
              </a:solidFill>
            </a:endParaRPr>
          </a:p>
          <a:p>
            <a:pPr algn="r"/>
            <a:r>
              <a:rPr lang="en-GB" sz="1600" dirty="0">
                <a:solidFill>
                  <a:srgbClr val="001C2D"/>
                </a:solidFill>
              </a:rPr>
              <a:t>Dr Marco Springmann</a:t>
            </a:r>
          </a:p>
          <a:p>
            <a:pPr algn="r"/>
            <a:r>
              <a:rPr lang="en-GB" sz="1200" i="1" dirty="0">
                <a:solidFill>
                  <a:srgbClr val="001C2D"/>
                </a:solidFill>
              </a:rPr>
              <a:t>Senior researcher, Environmental Change Institute</a:t>
            </a:r>
          </a:p>
          <a:p>
            <a:pPr algn="r"/>
            <a:endParaRPr lang="en-GB" sz="1200" i="1" dirty="0">
              <a:solidFill>
                <a:srgbClr val="001C2D"/>
              </a:solidFill>
            </a:endParaRPr>
          </a:p>
          <a:p>
            <a:pPr algn="r"/>
            <a:r>
              <a:rPr lang="en-GB" sz="1600" dirty="0">
                <a:solidFill>
                  <a:srgbClr val="001C2D"/>
                </a:solidFill>
              </a:rPr>
              <a:t>Dr Lennon Mhishi</a:t>
            </a:r>
          </a:p>
          <a:p>
            <a:pPr algn="r"/>
            <a:r>
              <a:rPr lang="en-GB" sz="1200" i="1" dirty="0">
                <a:solidFill>
                  <a:srgbClr val="001C2D"/>
                </a:solidFill>
              </a:rPr>
              <a:t>Project researcher, Pitt Rivers Museum</a:t>
            </a:r>
          </a:p>
          <a:p>
            <a:pPr algn="r"/>
            <a:endParaRPr lang="en-GB" sz="1200" i="1" dirty="0">
              <a:solidFill>
                <a:srgbClr val="001C2D"/>
              </a:solidFill>
            </a:endParaRPr>
          </a:p>
          <a:p>
            <a:pPr algn="r"/>
            <a:r>
              <a:rPr lang="en-GB" sz="1600" dirty="0">
                <a:solidFill>
                  <a:srgbClr val="001C2D"/>
                </a:solidFill>
              </a:rPr>
              <a:t>Dr Kevin Grecksch</a:t>
            </a:r>
            <a:br>
              <a:rPr lang="en-GB" sz="1600" dirty="0">
                <a:solidFill>
                  <a:srgbClr val="001C2D"/>
                </a:solidFill>
              </a:rPr>
            </a:br>
            <a:r>
              <a:rPr lang="en-GB" sz="1200" i="1" dirty="0">
                <a:solidFill>
                  <a:srgbClr val="001C2D"/>
                </a:solidFill>
              </a:rPr>
              <a:t>Departmental Lecturer and Course Director MSc/MPhil in Water Science, Policy and Management</a:t>
            </a:r>
          </a:p>
          <a:p>
            <a:pPr algn="r"/>
            <a:endParaRPr lang="en-GB" sz="1200" i="1" dirty="0">
              <a:solidFill>
                <a:srgbClr val="001C2D"/>
              </a:solidFill>
            </a:endParaRPr>
          </a:p>
          <a:p>
            <a:pPr algn="r"/>
            <a:r>
              <a:rPr lang="en-GB" sz="1600" dirty="0">
                <a:solidFill>
                  <a:srgbClr val="001C2D"/>
                </a:solidFill>
              </a:rPr>
              <a:t>Dr Hannah Budnitz</a:t>
            </a:r>
          </a:p>
          <a:p>
            <a:pPr algn="r"/>
            <a:r>
              <a:rPr lang="en-GB" sz="1200" i="1" dirty="0">
                <a:solidFill>
                  <a:srgbClr val="001C2D"/>
                </a:solidFill>
              </a:rPr>
              <a:t>Research Associate, Transport Studies Unit</a:t>
            </a:r>
          </a:p>
          <a:p>
            <a:pPr algn="r"/>
            <a:endParaRPr lang="en-GB" sz="1200" i="1" dirty="0">
              <a:solidFill>
                <a:srgbClr val="001C2D"/>
              </a:solidFill>
            </a:endParaRPr>
          </a:p>
          <a:p>
            <a:pPr algn="r"/>
            <a:r>
              <a:rPr lang="en-GB" sz="1600" dirty="0">
                <a:solidFill>
                  <a:srgbClr val="001C2D"/>
                </a:solidFill>
              </a:rPr>
              <a:t>Dr Jessica Omukuti</a:t>
            </a:r>
          </a:p>
          <a:p>
            <a:pPr algn="r"/>
            <a:r>
              <a:rPr lang="en-GB" sz="1200" i="1" dirty="0">
                <a:solidFill>
                  <a:srgbClr val="001C2D"/>
                </a:solidFill>
              </a:rPr>
              <a:t>Research Fellow on Inclusive Net Zero</a:t>
            </a:r>
            <a:endParaRPr lang="en-GB" sz="1400" i="1" dirty="0">
              <a:solidFill>
                <a:srgbClr val="001C2D"/>
              </a:solidFill>
            </a:endParaRPr>
          </a:p>
        </p:txBody>
      </p:sp>
      <p:pic>
        <p:nvPicPr>
          <p:cNvPr id="10" name="Picture 9">
            <a:extLst>
              <a:ext uri="{FF2B5EF4-FFF2-40B4-BE49-F238E27FC236}">
                <a16:creationId xmlns:a16="http://schemas.microsoft.com/office/drawing/2014/main" id="{CB12DEE7-16B5-157E-0038-E0D880CA8E3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7">
            <a:extLst>
              <a:ext uri="{28A0092B-C50C-407E-A947-70E740481C1C}">
                <a14:useLocalDpi xmlns:a14="http://schemas.microsoft.com/office/drawing/2010/main" val="0"/>
              </a:ext>
            </a:extLst>
          </a:blip>
          <a:srcRect l="6081" r="5968"/>
          <a:stretch/>
        </p:blipFill>
        <p:spPr>
          <a:xfrm>
            <a:off x="190146" y="1294435"/>
            <a:ext cx="5097652" cy="1354809"/>
          </a:xfrm>
          <a:prstGeom prst="rect">
            <a:avLst/>
          </a:prstGeom>
        </p:spPr>
      </p:pic>
      <p:sp>
        <p:nvSpPr>
          <p:cNvPr id="19" name="TextBox 18">
            <a:extLst>
              <a:ext uri="{FF2B5EF4-FFF2-40B4-BE49-F238E27FC236}">
                <a16:creationId xmlns:a16="http://schemas.microsoft.com/office/drawing/2014/main" id="{97C9B87F-3761-D8E0-74A6-8BAA09F66C5F}"/>
              </a:ext>
            </a:extLst>
          </p:cNvPr>
          <p:cNvSpPr txBox="1">
            <a:spLocks noGrp="1" noRot="1" noMove="1" noResize="1" noEditPoints="1" noAdjustHandles="1" noChangeArrowheads="1" noChangeShapeType="1"/>
          </p:cNvSpPr>
          <p:nvPr/>
        </p:nvSpPr>
        <p:spPr>
          <a:xfrm rot="5400000">
            <a:off x="10835330" y="4861106"/>
            <a:ext cx="2337787" cy="200055"/>
          </a:xfrm>
          <a:prstGeom prst="rect">
            <a:avLst/>
          </a:prstGeom>
          <a:noFill/>
        </p:spPr>
        <p:txBody>
          <a:bodyPr wrap="square">
            <a:spAutoFit/>
          </a:bodyPr>
          <a:lstStyle/>
          <a:p>
            <a:pPr algn="r"/>
            <a:r>
              <a:rPr lang="en-GB" sz="700" dirty="0">
                <a:solidFill>
                  <a:schemeClr val="bg1"/>
                </a:solidFill>
              </a:rPr>
              <a:t>Background is by - https://unsplash.com/@karsten_wuerth</a:t>
            </a:r>
          </a:p>
        </p:txBody>
      </p:sp>
      <p:sp>
        <p:nvSpPr>
          <p:cNvPr id="7" name="Txt - Record">
            <a:extLst>
              <a:ext uri="{FF2B5EF4-FFF2-40B4-BE49-F238E27FC236}">
                <a16:creationId xmlns:a16="http://schemas.microsoft.com/office/drawing/2014/main" id="{462FC1D5-1D31-56E2-E8FB-2BA0E071AA63}"/>
              </a:ext>
            </a:extLst>
          </p:cNvPr>
          <p:cNvSpPr txBox="1">
            <a:spLocks noGrp="1" noRot="1" noMove="1" noResize="1" noEditPoints="1" noAdjustHandles="1" noChangeArrowheads="1" noChangeShapeType="1"/>
          </p:cNvSpPr>
          <p:nvPr/>
        </p:nvSpPr>
        <p:spPr>
          <a:xfrm>
            <a:off x="4298920" y="6452879"/>
            <a:ext cx="2778018" cy="307777"/>
          </a:xfrm>
          <a:prstGeom prst="rect">
            <a:avLst/>
          </a:prstGeom>
          <a:noFill/>
        </p:spPr>
        <p:txBody>
          <a:bodyPr wrap="square">
            <a:spAutoFit/>
          </a:bodyPr>
          <a:lstStyle/>
          <a:p>
            <a:r>
              <a:rPr lang="en-GB" sz="1400" dirty="0">
                <a:solidFill>
                  <a:schemeClr val="bg1"/>
                </a:solidFill>
                <a:latin typeface="Verdana" panose="020B0604030504040204" pitchFamily="34" charset="0"/>
                <a:ea typeface="Verdana" panose="020B0604030504040204" pitchFamily="34" charset="0"/>
              </a:rPr>
              <a:t>This event will be recorded</a:t>
            </a:r>
          </a:p>
        </p:txBody>
      </p:sp>
      <p:pic>
        <p:nvPicPr>
          <p:cNvPr id="8" name="Icon - Mic">
            <a:extLst>
              <a:ext uri="{FF2B5EF4-FFF2-40B4-BE49-F238E27FC236}">
                <a16:creationId xmlns:a16="http://schemas.microsoft.com/office/drawing/2014/main" id="{F2895967-943C-D4A1-D84D-C39D8AFD052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tretch>
            <a:fillRect/>
          </a:stretch>
        </p:blipFill>
        <p:spPr>
          <a:xfrm>
            <a:off x="4068238" y="6459793"/>
            <a:ext cx="202500" cy="324000"/>
          </a:xfrm>
          <a:prstGeom prst="rect">
            <a:avLst/>
          </a:prstGeom>
        </p:spPr>
      </p:pic>
      <p:pic>
        <p:nvPicPr>
          <p:cNvPr id="1026" name="Picture 2">
            <a:extLst>
              <a:ext uri="{FF2B5EF4-FFF2-40B4-BE49-F238E27FC236}">
                <a16:creationId xmlns:a16="http://schemas.microsoft.com/office/drawing/2014/main" id="{01DE0AE3-2B74-B754-5053-CD78481DA30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a:fillRect/>
          </a:stretch>
        </p:blipFill>
        <p:spPr bwMode="auto">
          <a:xfrm>
            <a:off x="1202728" y="6459793"/>
            <a:ext cx="393428" cy="324000"/>
          </a:xfrm>
          <a:prstGeom prst="rect">
            <a:avLst/>
          </a:prstGeom>
          <a:noFill/>
          <a:extLst>
            <a:ext uri="{909E8E84-426E-40DD-AFC4-6F175D3DCCD1}">
              <a14:hiddenFill xmlns:a14="http://schemas.microsoft.com/office/drawing/2010/main">
                <a:solidFill>
                  <a:srgbClr val="FFFFFF"/>
                </a:solidFill>
              </a14:hiddenFill>
            </a:ext>
          </a:extLst>
        </p:spPr>
      </p:pic>
      <p:sp>
        <p:nvSpPr>
          <p:cNvPr id="9" name="Txt - Record">
            <a:extLst>
              <a:ext uri="{FF2B5EF4-FFF2-40B4-BE49-F238E27FC236}">
                <a16:creationId xmlns:a16="http://schemas.microsoft.com/office/drawing/2014/main" id="{6198C0AE-6494-E44E-D147-091EEBCCB878}"/>
              </a:ext>
            </a:extLst>
          </p:cNvPr>
          <p:cNvSpPr txBox="1">
            <a:spLocks noGrp="1" noRot="1" noMove="1" noResize="1" noEditPoints="1" noAdjustHandles="1" noChangeArrowheads="1" noChangeShapeType="1"/>
          </p:cNvSpPr>
          <p:nvPr/>
        </p:nvSpPr>
        <p:spPr>
          <a:xfrm>
            <a:off x="1564823" y="6404918"/>
            <a:ext cx="2503415"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#OpenForClimateJustice </a:t>
            </a:r>
          </a:p>
        </p:txBody>
      </p:sp>
    </p:spTree>
    <p:extLst>
      <p:ext uri="{BB962C8B-B14F-4D97-AF65-F5344CB8AC3E}">
        <p14:creationId xmlns:p14="http://schemas.microsoft.com/office/powerpoint/2010/main" val="3607140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noRot="1" noMove="1" noResize="1" noEditPoints="1" noAdjustHandles="1" noChangeArrowheads="1" noChangeShapeType="1"/>
          </p:cNvSpPr>
          <p:nvPr>
            <p:ph type="title" idx="4294967295"/>
          </p:nvPr>
        </p:nvSpPr>
        <p:spPr>
          <a:xfrm>
            <a:off x="241299" y="114068"/>
            <a:ext cx="6703423"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6000" b="0" i="0" u="none" strike="noStrike" kern="1200" cap="none" spc="0" normalizeH="0" baseline="0" noProof="0" dirty="0">
                <a:ln>
                  <a:noFill/>
                </a:ln>
                <a:solidFill>
                  <a:schemeClr val="bg1"/>
                </a:solidFill>
                <a:effectLst/>
                <a:uLnTx/>
                <a:uFillTx/>
                <a:latin typeface="+mj-lt"/>
                <a:ea typeface="+mj-ea"/>
                <a:cs typeface="+mj-cs"/>
              </a:rPr>
              <a:t>Running Order</a:t>
            </a:r>
          </a:p>
        </p:txBody>
      </p:sp>
      <p:pic>
        <p:nvPicPr>
          <p:cNvPr id="2" name="Picture 1">
            <a:extLst>
              <a:ext uri="{FF2B5EF4-FFF2-40B4-BE49-F238E27FC236}">
                <a16:creationId xmlns:a16="http://schemas.microsoft.com/office/drawing/2014/main" id="{6B35DD86-BD0F-C564-99C3-E37AC801E9D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5562000"/>
            <a:ext cx="1332966" cy="1296000"/>
          </a:xfrm>
          <a:prstGeom prst="rect">
            <a:avLst/>
          </a:prstGeom>
        </p:spPr>
      </p:pic>
      <p:pic>
        <p:nvPicPr>
          <p:cNvPr id="3" name="Picture 2">
            <a:extLst>
              <a:ext uri="{FF2B5EF4-FFF2-40B4-BE49-F238E27FC236}">
                <a16:creationId xmlns:a16="http://schemas.microsoft.com/office/drawing/2014/main" id="{406E12C1-F98F-C967-27DF-913589D7CD64}"/>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326441" y="5562000"/>
            <a:ext cx="1330734" cy="1296000"/>
          </a:xfrm>
          <a:prstGeom prst="rect">
            <a:avLst/>
          </a:prstGeom>
        </p:spPr>
      </p:pic>
      <p:pic>
        <p:nvPicPr>
          <p:cNvPr id="4" name="Picture 3">
            <a:extLst>
              <a:ext uri="{FF2B5EF4-FFF2-40B4-BE49-F238E27FC236}">
                <a16:creationId xmlns:a16="http://schemas.microsoft.com/office/drawing/2014/main" id="{F64A3AA2-E7A7-20CF-7FDD-3F43DCC93D29}"/>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2657653" y="5562000"/>
            <a:ext cx="1321920" cy="1296000"/>
          </a:xfrm>
          <a:prstGeom prst="rect">
            <a:avLst/>
          </a:prstGeom>
        </p:spPr>
      </p:pic>
      <p:pic>
        <p:nvPicPr>
          <p:cNvPr id="5" name="Picture 4">
            <a:extLst>
              <a:ext uri="{FF2B5EF4-FFF2-40B4-BE49-F238E27FC236}">
                <a16:creationId xmlns:a16="http://schemas.microsoft.com/office/drawing/2014/main" id="{69ED8DB8-6FBE-00D4-F2F6-6BCFB3AB7049}"/>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3975195" y="5569233"/>
            <a:ext cx="1321877" cy="1296000"/>
          </a:xfrm>
          <a:prstGeom prst="rect">
            <a:avLst/>
          </a:prstGeom>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728F778B-DE7C-1E2A-995F-68F93A16774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C22DD58C-2F87-CD50-010C-27FFEB5900CF}"/>
              </a:ext>
              <a:ext uri="{C183D7F6-B498-43B3-948B-1728B52AA6E4}">
                <adec:decorative xmlns:adec="http://schemas.microsoft.com/office/drawing/2017/decorative" val="1"/>
              </a:ext>
            </a:extLst>
          </p:cNvPr>
          <p:cNvPicPr/>
          <p:nvPr/>
        </p:nvPicPr>
        <p:blipFill>
          <a:blip r:embed="rId10">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sp>
        <p:nvSpPr>
          <p:cNvPr id="9" name="TextBox 8">
            <a:extLst>
              <a:ext uri="{FF2B5EF4-FFF2-40B4-BE49-F238E27FC236}">
                <a16:creationId xmlns:a16="http://schemas.microsoft.com/office/drawing/2014/main" id="{F11A85E4-556F-4F00-85D3-BBDCF1368302}"/>
              </a:ext>
            </a:extLst>
          </p:cNvPr>
          <p:cNvSpPr txBox="1">
            <a:spLocks noGrp="1" noRot="1" noMove="1" noResize="1" noEditPoints="1" noAdjustHandles="1" noChangeArrowheads="1" noChangeShapeType="1"/>
          </p:cNvSpPr>
          <p:nvPr/>
        </p:nvSpPr>
        <p:spPr>
          <a:xfrm>
            <a:off x="310718" y="1221402"/>
            <a:ext cx="8185212" cy="3693319"/>
          </a:xfrm>
          <a:prstGeom prst="rect">
            <a:avLst/>
          </a:prstGeom>
          <a:noFill/>
        </p:spPr>
        <p:txBody>
          <a:bodyPr wrap="square" lIns="91440" tIns="45720" rIns="91440" bIns="45720" rtlCol="0" anchor="t">
            <a:spAutoFit/>
          </a:bodyPr>
          <a:lstStyle/>
          <a:p>
            <a:pPr>
              <a:lnSpc>
                <a:spcPct val="150000"/>
              </a:lnSpc>
            </a:pPr>
            <a:r>
              <a:rPr lang="en-GB" dirty="0">
                <a:solidFill>
                  <a:schemeClr val="bg1"/>
                </a:solidFill>
              </a:rPr>
              <a:t>Introduction – Sarah Humphreys</a:t>
            </a:r>
          </a:p>
          <a:p>
            <a:pPr>
              <a:lnSpc>
                <a:spcPct val="150000"/>
              </a:lnSpc>
            </a:pPr>
            <a:r>
              <a:rPr lang="en-GB" dirty="0">
                <a:solidFill>
                  <a:schemeClr val="bg1"/>
                </a:solidFill>
              </a:rPr>
              <a:t>ORA climate portal presentation – Jason Partridge and Andrew Kernot</a:t>
            </a:r>
          </a:p>
          <a:p>
            <a:pPr>
              <a:lnSpc>
                <a:spcPct val="150000"/>
              </a:lnSpc>
            </a:pPr>
            <a:r>
              <a:rPr lang="en-GB" dirty="0">
                <a:solidFill>
                  <a:schemeClr val="bg1"/>
                </a:solidFill>
              </a:rPr>
              <a:t>Lightning Talk 1 – Marco Springmann</a:t>
            </a:r>
            <a:endParaRPr lang="en-GB" dirty="0">
              <a:solidFill>
                <a:schemeClr val="bg1"/>
              </a:solidFill>
              <a:cs typeface="Calibri" panose="020F0502020204030204"/>
            </a:endParaRPr>
          </a:p>
          <a:p>
            <a:pPr>
              <a:lnSpc>
                <a:spcPct val="150000"/>
              </a:lnSpc>
            </a:pPr>
            <a:r>
              <a:rPr lang="en-GB" dirty="0">
                <a:solidFill>
                  <a:schemeClr val="bg1"/>
                </a:solidFill>
              </a:rPr>
              <a:t>Lightning Talk 2 – Lennon Mhishi</a:t>
            </a:r>
          </a:p>
          <a:p>
            <a:pPr>
              <a:lnSpc>
                <a:spcPct val="150000"/>
              </a:lnSpc>
            </a:pPr>
            <a:r>
              <a:rPr lang="en-GB" dirty="0">
                <a:solidFill>
                  <a:schemeClr val="bg1"/>
                </a:solidFill>
              </a:rPr>
              <a:t>Lightning Talk 3 – Kevin Grecksch</a:t>
            </a:r>
            <a:endParaRPr lang="en-GB" dirty="0">
              <a:solidFill>
                <a:schemeClr val="bg1"/>
              </a:solidFill>
              <a:cs typeface="Calibri" panose="020F0502020204030204"/>
            </a:endParaRPr>
          </a:p>
          <a:p>
            <a:pPr>
              <a:lnSpc>
                <a:spcPct val="150000"/>
              </a:lnSpc>
            </a:pPr>
            <a:r>
              <a:rPr lang="en-GB" dirty="0">
                <a:solidFill>
                  <a:schemeClr val="bg1"/>
                </a:solidFill>
              </a:rPr>
              <a:t>Lightning Talk 4 – Hannah Budnitz</a:t>
            </a:r>
          </a:p>
          <a:p>
            <a:pPr>
              <a:lnSpc>
                <a:spcPct val="150000"/>
              </a:lnSpc>
            </a:pPr>
            <a:r>
              <a:rPr lang="en-GB" dirty="0">
                <a:solidFill>
                  <a:schemeClr val="bg1"/>
                </a:solidFill>
              </a:rPr>
              <a:t>Lightning Talk 5 – Jessica Omukuti</a:t>
            </a:r>
            <a:endParaRPr lang="en-GB" dirty="0">
              <a:solidFill>
                <a:schemeClr val="bg1"/>
              </a:solidFill>
              <a:cs typeface="Calibri" panose="020F0502020204030204"/>
            </a:endParaRPr>
          </a:p>
          <a:p>
            <a:pPr>
              <a:lnSpc>
                <a:spcPct val="150000"/>
              </a:lnSpc>
            </a:pPr>
            <a:r>
              <a:rPr lang="en-GB" dirty="0">
                <a:solidFill>
                  <a:schemeClr val="bg1"/>
                </a:solidFill>
              </a:rPr>
              <a:t>Conclusion and questions</a:t>
            </a:r>
          </a:p>
          <a:p>
            <a:endParaRPr lang="en-GB" dirty="0"/>
          </a:p>
        </p:txBody>
      </p:sp>
    </p:spTree>
    <p:extLst>
      <p:ext uri="{BB962C8B-B14F-4D97-AF65-F5344CB8AC3E}">
        <p14:creationId xmlns:p14="http://schemas.microsoft.com/office/powerpoint/2010/main" val="815769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107604"/>
            <a:ext cx="6703423"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Verdana" panose="020B0604030504040204" pitchFamily="34" charset="0"/>
                <a:ea typeface="+mj-ea"/>
                <a:cs typeface="+mj-cs"/>
              </a:rPr>
              <a:t>ORA: https://ora.ox.ac.uk/ </a:t>
            </a:r>
            <a:r>
              <a:rPr kumimoji="0" lang="en-GB" sz="2400" b="0" i="0" u="none" strike="noStrike" kern="1200" cap="none" spc="0" normalizeH="0" baseline="0" noProof="0" dirty="0">
                <a:ln>
                  <a:noFill/>
                </a:ln>
                <a:solidFill>
                  <a:schemeClr val="tx1"/>
                </a:solidFill>
                <a:effectLst/>
                <a:uLnTx/>
                <a:uFillTx/>
                <a:latin typeface="+mj-lt"/>
                <a:ea typeface="+mj-ea"/>
                <a:cs typeface="+mj-cs"/>
              </a:rPr>
              <a:t>​</a:t>
            </a:r>
            <a:endParaRPr kumimoji="0" lang="en-GB" sz="2400" b="0" i="0" u="none" strike="noStrike" kern="1200" cap="none" spc="0" normalizeH="0" baseline="0" noProof="0" dirty="0">
              <a:ln>
                <a:noFill/>
              </a:ln>
              <a:solidFill>
                <a:schemeClr val="bg1"/>
              </a:solidFill>
              <a:effectLst/>
              <a:uLnTx/>
              <a:uFillTx/>
              <a:latin typeface="+mj-lt"/>
              <a:ea typeface="+mj-ea"/>
              <a:cs typeface="+mj-cs"/>
            </a:endParaRPr>
          </a:p>
        </p:txBody>
      </p:sp>
      <p:pic>
        <p:nvPicPr>
          <p:cNvPr id="2" name="Picture 1">
            <a:extLst>
              <a:ext uri="{FF2B5EF4-FFF2-40B4-BE49-F238E27FC236}">
                <a16:creationId xmlns:a16="http://schemas.microsoft.com/office/drawing/2014/main" id="{6B35DD86-BD0F-C564-99C3-E37AC801E9D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5985194"/>
            <a:ext cx="897701" cy="872806"/>
          </a:xfrm>
          <a:prstGeom prst="rect">
            <a:avLst/>
          </a:prstGeom>
        </p:spPr>
      </p:pic>
      <p:pic>
        <p:nvPicPr>
          <p:cNvPr id="3" name="Picture 2">
            <a:extLst>
              <a:ext uri="{FF2B5EF4-FFF2-40B4-BE49-F238E27FC236}">
                <a16:creationId xmlns:a16="http://schemas.microsoft.com/office/drawing/2014/main" id="{406E12C1-F98F-C967-27DF-913589D7CD64}"/>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897701" y="5985194"/>
            <a:ext cx="896198" cy="872806"/>
          </a:xfrm>
          <a:prstGeom prst="rect">
            <a:avLst/>
          </a:prstGeom>
        </p:spPr>
      </p:pic>
      <p:pic>
        <p:nvPicPr>
          <p:cNvPr id="4" name="Picture 3">
            <a:extLst>
              <a:ext uri="{FF2B5EF4-FFF2-40B4-BE49-F238E27FC236}">
                <a16:creationId xmlns:a16="http://schemas.microsoft.com/office/drawing/2014/main" id="{F64A3AA2-E7A7-20CF-7FDD-3F43DCC93D29}"/>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1793899" y="5985194"/>
            <a:ext cx="890262" cy="872806"/>
          </a:xfrm>
          <a:prstGeom prst="rect">
            <a:avLst/>
          </a:prstGeom>
        </p:spPr>
      </p:pic>
      <p:pic>
        <p:nvPicPr>
          <p:cNvPr id="5" name="Picture 4">
            <a:extLst>
              <a:ext uri="{FF2B5EF4-FFF2-40B4-BE49-F238E27FC236}">
                <a16:creationId xmlns:a16="http://schemas.microsoft.com/office/drawing/2014/main" id="{69ED8DB8-6FBE-00D4-F2F6-6BCFB3AB7049}"/>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2684161" y="5985194"/>
            <a:ext cx="890233" cy="872806"/>
          </a:xfrm>
          <a:prstGeom prst="rect">
            <a:avLst/>
          </a:prstGeom>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10">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026" name="Picture 2" descr="Screenshot of the ORA front page">
            <a:extLst>
              <a:ext uri="{FF2B5EF4-FFF2-40B4-BE49-F238E27FC236}">
                <a16:creationId xmlns:a16="http://schemas.microsoft.com/office/drawing/2014/main" id="{3F413322-30E7-4420-850C-855D3F234BB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61220" y="1055479"/>
            <a:ext cx="7869560" cy="4861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198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noRot="1" noMove="1" noResize="1" noEditPoints="1" noAdjustHandles="1" noChangeArrowheads="1" noChangeShapeType="1"/>
          </p:cNvSpPr>
          <p:nvPr>
            <p:ph type="title" idx="4294967295"/>
          </p:nvPr>
        </p:nvSpPr>
        <p:spPr>
          <a:xfrm>
            <a:off x="241299" y="114068"/>
            <a:ext cx="6703423"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5400" b="0" i="0" u="none" strike="noStrike" kern="1200" cap="none" spc="0" normalizeH="0" baseline="0" noProof="0" dirty="0">
                <a:ln>
                  <a:noFill/>
                </a:ln>
                <a:solidFill>
                  <a:srgbClr val="FFFFFF"/>
                </a:solidFill>
                <a:effectLst/>
                <a:uLnTx/>
                <a:uFillTx/>
                <a:latin typeface="Verdana" panose="020B0604030504040204" pitchFamily="34" charset="0"/>
                <a:ea typeface="+mj-ea"/>
                <a:cs typeface="+mj-cs"/>
              </a:rPr>
              <a:t>ORA: in SOLO</a:t>
            </a:r>
            <a:endParaRPr kumimoji="0" lang="en-GB" sz="5400" b="0" i="0" u="none" strike="noStrike" kern="1200" cap="none" spc="0" normalizeH="0" baseline="0" noProof="0" dirty="0">
              <a:ln>
                <a:noFill/>
              </a:ln>
              <a:solidFill>
                <a:schemeClr val="bg1"/>
              </a:solidFill>
              <a:effectLst/>
              <a:uLnTx/>
              <a:uFillTx/>
              <a:latin typeface="+mj-lt"/>
              <a:ea typeface="+mj-ea"/>
              <a:cs typeface="+mj-cs"/>
            </a:endParaRPr>
          </a:p>
        </p:txBody>
      </p:sp>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E74CFE43-4A81-4FF3-B4F2-57AB0BC8238C}"/>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9C7F169A-A682-475E-80FA-16D08B0B12B5}"/>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485DB1A4-E6B6-4F70-9C54-53B0D8BC7863}"/>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0714AA8E-1115-44F3-A65C-82E786E20EBF}"/>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84161" y="5985194"/>
            <a:ext cx="890233" cy="872806"/>
          </a:xfrm>
          <a:prstGeom prst="rect">
            <a:avLst/>
          </a:prstGeom>
        </p:spPr>
      </p:pic>
      <p:pic>
        <p:nvPicPr>
          <p:cNvPr id="3074" name="Picture 2" descr="Screenshot of a search on ORA the article 'from compliance to curation' is the centre search result">
            <a:extLst>
              <a:ext uri="{FF2B5EF4-FFF2-40B4-BE49-F238E27FC236}">
                <a16:creationId xmlns:a16="http://schemas.microsoft.com/office/drawing/2014/main" id="{B554DEF5-FF8B-4B17-BECC-7572CCEEE0B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0781" y="1072661"/>
            <a:ext cx="5271742" cy="483099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creenshot of the metadata record for 'From compliance to curation' on ORA">
            <a:extLst>
              <a:ext uri="{FF2B5EF4-FFF2-40B4-BE49-F238E27FC236}">
                <a16:creationId xmlns:a16="http://schemas.microsoft.com/office/drawing/2014/main" id="{6BC1FFFF-6894-43BA-AC0E-00CF5CF1564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42523" y="1752230"/>
            <a:ext cx="6581228" cy="335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838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noRot="1" noMove="1" noResize="1" noEditPoints="1" noAdjustHandles="1" noChangeArrowheads="1" noChangeShapeType="1"/>
          </p:cNvSpPr>
          <p:nvPr>
            <p:ph type="title" idx="4294967295"/>
          </p:nvPr>
        </p:nvSpPr>
        <p:spPr>
          <a:xfrm>
            <a:off x="241299" y="114068"/>
            <a:ext cx="6703423"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5400" b="0" i="0" u="none" strike="noStrike" kern="1200" cap="none" spc="0" normalizeH="0" baseline="0" noProof="0" dirty="0">
                <a:ln>
                  <a:noFill/>
                </a:ln>
                <a:solidFill>
                  <a:srgbClr val="FFFFFF"/>
                </a:solidFill>
                <a:effectLst/>
                <a:uLnTx/>
                <a:uFillTx/>
                <a:latin typeface="Verdana" panose="020B0604030504040204" pitchFamily="34" charset="0"/>
                <a:ea typeface="+mj-ea"/>
                <a:cs typeface="+mj-cs"/>
              </a:rPr>
              <a:t>ORA: in Google</a:t>
            </a:r>
            <a:endParaRPr kumimoji="0" lang="en-GB" sz="5400" b="0" i="0" u="none" strike="noStrike" kern="1200" cap="none" spc="0" normalizeH="0" baseline="0" noProof="0" dirty="0">
              <a:ln>
                <a:noFill/>
              </a:ln>
              <a:solidFill>
                <a:schemeClr val="bg1"/>
              </a:solidFill>
              <a:effectLst/>
              <a:uLnTx/>
              <a:uFillTx/>
              <a:latin typeface="+mj-lt"/>
              <a:ea typeface="+mj-ea"/>
              <a:cs typeface="+mj-cs"/>
            </a:endParaRPr>
          </a:p>
        </p:txBody>
      </p:sp>
      <p:pic>
        <p:nvPicPr>
          <p:cNvPr id="24" name="Picture 23" descr="A google search screenshot for the term 'ORA-Data Model'">
            <a:extLst>
              <a:ext uri="{FF2B5EF4-FFF2-40B4-BE49-F238E27FC236}">
                <a16:creationId xmlns:a16="http://schemas.microsoft.com/office/drawing/2014/main" id="{5F1E59E5-B802-29A1-0B92-516D93F60B60}"/>
              </a:ext>
            </a:extLst>
          </p:cNvPr>
          <p:cNvPicPr>
            <a:picLocks noChangeAspect="1"/>
          </p:cNvPicPr>
          <p:nvPr/>
        </p:nvPicPr>
        <p:blipFill>
          <a:blip r:embed="rId5"/>
          <a:stretch>
            <a:fillRect/>
          </a:stretch>
        </p:blipFill>
        <p:spPr>
          <a:xfrm>
            <a:off x="-93033" y="-464158"/>
            <a:ext cx="12192000" cy="282684"/>
          </a:xfrm>
          <a:prstGeom prst="rect">
            <a:avLst/>
          </a:prstGeom>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7">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2684161" y="5985194"/>
            <a:ext cx="890233" cy="872806"/>
          </a:xfrm>
          <a:prstGeom prst="rect">
            <a:avLst/>
          </a:prstGeom>
        </p:spPr>
      </p:pic>
      <p:pic>
        <p:nvPicPr>
          <p:cNvPr id="2050" name="Picture 2" descr="A google search for 'ORA-data model'">
            <a:extLst>
              <a:ext uri="{FF2B5EF4-FFF2-40B4-BE49-F238E27FC236}">
                <a16:creationId xmlns:a16="http://schemas.microsoft.com/office/drawing/2014/main" id="{258738A4-A028-486F-BFE8-7079C84097C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5879" y="979271"/>
            <a:ext cx="4820856" cy="489945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results for the Google search of 'ORA data model'">
            <a:extLst>
              <a:ext uri="{FF2B5EF4-FFF2-40B4-BE49-F238E27FC236}">
                <a16:creationId xmlns:a16="http://schemas.microsoft.com/office/drawing/2014/main" id="{57AB4F64-7128-480A-A81E-931868103D6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19309" y="1648830"/>
            <a:ext cx="7734300" cy="3381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337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114068"/>
            <a:ext cx="11226012"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800" b="0" i="0" u="none" strike="noStrike" kern="1200" cap="none" spc="0" normalizeH="0" baseline="0" noProof="0" dirty="0">
                <a:ln>
                  <a:noFill/>
                </a:ln>
                <a:solidFill>
                  <a:srgbClr val="FFFFFF"/>
                </a:solidFill>
                <a:effectLst/>
                <a:uLnTx/>
                <a:uFillTx/>
                <a:latin typeface="Verdana" panose="020B0604030504040204" pitchFamily="34" charset="0"/>
                <a:ea typeface="+mj-ea"/>
                <a:cs typeface="+mj-cs"/>
              </a:rPr>
              <a:t>ORA: an Institutional Repository</a:t>
            </a:r>
            <a:r>
              <a:rPr kumimoji="0" lang="en-GB" sz="6000" b="0" i="0" u="none" strike="noStrike" kern="1200" cap="none" spc="0" normalizeH="0" baseline="0" noProof="0" dirty="0">
                <a:ln>
                  <a:noFill/>
                </a:ln>
                <a:solidFill>
                  <a:srgbClr val="000000"/>
                </a:solidFill>
                <a:effectLst/>
                <a:uLnTx/>
                <a:uFillTx/>
                <a:latin typeface="Verdana" panose="020B0604030504040204" pitchFamily="34" charset="0"/>
                <a:ea typeface="+mj-ea"/>
                <a:cs typeface="+mj-cs"/>
              </a:rPr>
              <a:t>​</a:t>
            </a:r>
            <a:endParaRPr kumimoji="0" lang="en-GB" sz="6000" b="0" i="0" u="none" strike="noStrike" kern="1200" cap="none" spc="0" normalizeH="0" baseline="0" noProof="0" dirty="0">
              <a:ln>
                <a:noFill/>
              </a:ln>
              <a:solidFill>
                <a:schemeClr val="bg1"/>
              </a:solidFill>
              <a:effectLst/>
              <a:uLnTx/>
              <a:uFillTx/>
              <a:latin typeface="+mj-lt"/>
              <a:ea typeface="+mj-ea"/>
              <a:cs typeface="+mj-cs"/>
            </a:endParaRPr>
          </a:p>
        </p:txBody>
      </p:sp>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84161" y="5985194"/>
            <a:ext cx="890233" cy="872806"/>
          </a:xfrm>
          <a:prstGeom prst="rect">
            <a:avLst/>
          </a:prstGeom>
        </p:spPr>
      </p:pic>
      <p:pic>
        <p:nvPicPr>
          <p:cNvPr id="7170" name="Picture 2" descr="ORA screenshot of a search filtered by 'available' to show green padlocks">
            <a:extLst>
              <a:ext uri="{FF2B5EF4-FFF2-40B4-BE49-F238E27FC236}">
                <a16:creationId xmlns:a16="http://schemas.microsoft.com/office/drawing/2014/main" id="{971D9EDE-E3D5-4F82-B2D1-12C8D6D3087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1299" y="1167051"/>
            <a:ext cx="7455641" cy="474982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360B3D24-23CC-4D94-BC8E-3EFA8324AE94}"/>
              </a:ext>
              <a:ext uri="{C183D7F6-B498-43B3-948B-1728B52AA6E4}">
                <adec:decorative xmlns:adec="http://schemas.microsoft.com/office/drawing/2017/decorative" val="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31382" y="1652587"/>
            <a:ext cx="2857500" cy="3552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26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34917"/>
            <a:ext cx="8614466"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srgbClr val="FFFFFF"/>
                </a:solidFill>
                <a:effectLst/>
                <a:uLnTx/>
                <a:uFillTx/>
                <a:latin typeface="Verdana" panose="020B0604030504040204" pitchFamily="34" charset="0"/>
                <a:ea typeface="+mj-ea"/>
                <a:cs typeface="+mj-cs"/>
              </a:rPr>
              <a:t>ORA: a note on depositing</a:t>
            </a:r>
            <a:endParaRPr kumimoji="0" lang="en-GB" sz="4400" b="0" i="0" u="none" strike="noStrike" kern="1200" cap="none" spc="0" normalizeH="0" baseline="0" noProof="0" dirty="0">
              <a:ln>
                <a:noFill/>
              </a:ln>
              <a:solidFill>
                <a:schemeClr val="bg1"/>
              </a:solidFill>
              <a:effectLst/>
              <a:uLnTx/>
              <a:uFillTx/>
              <a:latin typeface="+mj-lt"/>
              <a:ea typeface="+mj-ea"/>
              <a:cs typeface="+mj-cs"/>
            </a:endParaRPr>
          </a:p>
        </p:txBody>
      </p:sp>
      <p:pic>
        <p:nvPicPr>
          <p:cNvPr id="24" name="Picture 23" descr="ORA screenshot: The ORA data deposit portal">
            <a:extLst>
              <a:ext uri="{FF2B5EF4-FFF2-40B4-BE49-F238E27FC236}">
                <a16:creationId xmlns:a16="http://schemas.microsoft.com/office/drawing/2014/main" id="{5F1E59E5-B802-29A1-0B92-516D93F60B60}"/>
              </a:ext>
            </a:extLst>
          </p:cNvPr>
          <p:cNvPicPr>
            <a:picLocks noChangeAspect="1"/>
          </p:cNvPicPr>
          <p:nvPr/>
        </p:nvPicPr>
        <p:blipFill>
          <a:blip r:embed="rId5"/>
          <a:stretch>
            <a:fillRect/>
          </a:stretch>
        </p:blipFill>
        <p:spPr>
          <a:xfrm>
            <a:off x="-93033" y="-464158"/>
            <a:ext cx="12192000" cy="282684"/>
          </a:xfrm>
          <a:prstGeom prst="rect">
            <a:avLst/>
          </a:prstGeom>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7">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2684161" y="5985194"/>
            <a:ext cx="890233" cy="872806"/>
          </a:xfrm>
          <a:prstGeom prst="rect">
            <a:avLst/>
          </a:prstGeom>
        </p:spPr>
      </p:pic>
      <p:pic>
        <p:nvPicPr>
          <p:cNvPr id="6146" name="Picture 2" descr="Screenshot of ORA datas deposit page">
            <a:extLst>
              <a:ext uri="{FF2B5EF4-FFF2-40B4-BE49-F238E27FC236}">
                <a16:creationId xmlns:a16="http://schemas.microsoft.com/office/drawing/2014/main" id="{AE11F771-A679-44DA-B53A-017316290FE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1299" y="1072660"/>
            <a:ext cx="6668687" cy="4715836"/>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UKRI logo">
            <a:extLst>
              <a:ext uri="{FF2B5EF4-FFF2-40B4-BE49-F238E27FC236}">
                <a16:creationId xmlns:a16="http://schemas.microsoft.com/office/drawing/2014/main" id="{5535B022-0F38-42CE-9FA8-CF2ABEDD3B1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159442" y="2498792"/>
            <a:ext cx="2695575" cy="9810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Set of Logos: AHRC, EPSRC, ESRC, Innovate UK, Research England, BBSRC, MRD, S&amp;TFC and NERC">
            <a:extLst>
              <a:ext uri="{FF2B5EF4-FFF2-40B4-BE49-F238E27FC236}">
                <a16:creationId xmlns:a16="http://schemas.microsoft.com/office/drawing/2014/main" id="{10F62D9C-0C0B-4D69-AC44-27852DC7C3C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73681" y="3728906"/>
            <a:ext cx="346710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F2021 Logo">
            <a:extLst>
              <a:ext uri="{FF2B5EF4-FFF2-40B4-BE49-F238E27FC236}">
                <a16:creationId xmlns:a16="http://schemas.microsoft.com/office/drawing/2014/main" id="{2E97DD14-0418-4390-989A-529475DC347C}"/>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735580" y="1072660"/>
            <a:ext cx="354330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58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17643"/>
            <a:ext cx="9774551"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defRPr/>
            </a:pPr>
            <a:r>
              <a:rPr lang="en-GB" sz="4400" dirty="0">
                <a:solidFill>
                  <a:srgbClr val="FFFFFF"/>
                </a:solidFill>
                <a:latin typeface="Verdana" panose="020B0604030504040204" pitchFamily="34" charset="0"/>
              </a:rPr>
              <a:t>ORA: record information</a:t>
            </a:r>
          </a:p>
        </p:txBody>
      </p:sp>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84161" y="5985194"/>
            <a:ext cx="890233" cy="872806"/>
          </a:xfrm>
          <a:prstGeom prst="rect">
            <a:avLst/>
          </a:prstGeom>
        </p:spPr>
      </p:pic>
      <p:pic>
        <p:nvPicPr>
          <p:cNvPr id="4098" name="Picture 2" descr="Screenshot of an ORA record for 'Metadata within the Oxford University Research Archive'">
            <a:extLst>
              <a:ext uri="{FF2B5EF4-FFF2-40B4-BE49-F238E27FC236}">
                <a16:creationId xmlns:a16="http://schemas.microsoft.com/office/drawing/2014/main" id="{E78DA724-7869-47B6-AC29-D8064351D0E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6567" y="1159296"/>
            <a:ext cx="4307841" cy="4670730"/>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Metadata section: Authors (in this instance the presenter Jason Partridge)">
            <a:extLst>
              <a:ext uri="{FF2B5EF4-FFF2-40B4-BE49-F238E27FC236}">
                <a16:creationId xmlns:a16="http://schemas.microsoft.com/office/drawing/2014/main" id="{C1EBA318-F7F6-489A-B1A6-DF2A33C6096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908039" y="3415586"/>
            <a:ext cx="5400000" cy="912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Metadata section: TErms of use">
            <a:extLst>
              <a:ext uri="{FF2B5EF4-FFF2-40B4-BE49-F238E27FC236}">
                <a16:creationId xmlns:a16="http://schemas.microsoft.com/office/drawing/2014/main" id="{7530E6D5-C86D-4C5E-B6CE-CEDF86C92A3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908039" y="2441454"/>
            <a:ext cx="5400000" cy="804001"/>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Metadata section: Metrics">
            <a:extLst>
              <a:ext uri="{FF2B5EF4-FFF2-40B4-BE49-F238E27FC236}">
                <a16:creationId xmlns:a16="http://schemas.microsoft.com/office/drawing/2014/main" id="{B5284EA6-42C9-461B-8614-4DB1AB0EBD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908039" y="4523337"/>
            <a:ext cx="5400000" cy="1356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e metadata section for the file and actions">
            <a:extLst>
              <a:ext uri="{FF2B5EF4-FFF2-40B4-BE49-F238E27FC236}">
                <a16:creationId xmlns:a16="http://schemas.microsoft.com/office/drawing/2014/main" id="{48D0EA0F-2737-496C-BD35-74A22CCA965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908039" y="1177902"/>
            <a:ext cx="5407024" cy="1093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81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14678"/>
            <a:ext cx="10609581"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fontAlgn="auto">
              <a:spcAft>
                <a:spcPts val="0"/>
              </a:spcAft>
              <a:buClrTx/>
              <a:buSzTx/>
              <a:tabLst/>
              <a:defRPr/>
            </a:pPr>
            <a:r>
              <a:rPr lang="en-GB" sz="4400" dirty="0">
                <a:solidFill>
                  <a:srgbClr val="FFFFFF"/>
                </a:solidFill>
                <a:latin typeface="Verdana" panose="020B0604030504040204" pitchFamily="34" charset="0"/>
              </a:rPr>
              <a:t>ORA: what’s the point?​</a:t>
            </a:r>
          </a:p>
        </p:txBody>
      </p:sp>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84161" y="5985194"/>
            <a:ext cx="890233" cy="872806"/>
          </a:xfrm>
          <a:prstGeom prst="rect">
            <a:avLst/>
          </a:prstGeom>
        </p:spPr>
      </p:pic>
      <p:sp>
        <p:nvSpPr>
          <p:cNvPr id="4" name="Rectangle 3">
            <a:extLst>
              <a:ext uri="{FF2B5EF4-FFF2-40B4-BE49-F238E27FC236}">
                <a16:creationId xmlns:a16="http://schemas.microsoft.com/office/drawing/2014/main" id="{4F3BC714-EB92-4652-B442-A14C227A92BB}"/>
              </a:ext>
            </a:extLst>
          </p:cNvPr>
          <p:cNvSpPr/>
          <p:nvPr/>
        </p:nvSpPr>
        <p:spPr>
          <a:xfrm>
            <a:off x="241299" y="1259845"/>
            <a:ext cx="11530154" cy="1938992"/>
          </a:xfrm>
          <a:prstGeom prst="rect">
            <a:avLst/>
          </a:prstGeom>
        </p:spPr>
        <p:txBody>
          <a:bodyPr wrap="square">
            <a:spAutoFit/>
          </a:bodyPr>
          <a:lstStyle/>
          <a:p>
            <a:pPr algn="ctr"/>
            <a:r>
              <a:rPr lang="en-GB" sz="4000" i="1" dirty="0">
                <a:solidFill>
                  <a:srgbClr val="FFFFFF"/>
                </a:solidFill>
                <a:latin typeface="Calibri" panose="020F0502020204030204" pitchFamily="34" charset="0"/>
              </a:rPr>
              <a:t>Making research open access through a repository such as ORA removes the barriers that restrict access to research. </a:t>
            </a:r>
            <a:r>
              <a:rPr lang="en-GB" sz="4000" dirty="0">
                <a:solidFill>
                  <a:srgbClr val="000000"/>
                </a:solidFill>
                <a:latin typeface="Calibri" panose="020F0502020204030204" pitchFamily="34" charset="0"/>
              </a:rPr>
              <a:t>​</a:t>
            </a:r>
            <a:endParaRPr lang="en-GB" sz="4000" dirty="0"/>
          </a:p>
        </p:txBody>
      </p:sp>
      <p:sp>
        <p:nvSpPr>
          <p:cNvPr id="5" name="Rectangle 4">
            <a:extLst>
              <a:ext uri="{FF2B5EF4-FFF2-40B4-BE49-F238E27FC236}">
                <a16:creationId xmlns:a16="http://schemas.microsoft.com/office/drawing/2014/main" id="{390A77F8-DC4B-4831-BEEA-CD02A1E6F58B}"/>
              </a:ext>
            </a:extLst>
          </p:cNvPr>
          <p:cNvSpPr/>
          <p:nvPr/>
        </p:nvSpPr>
        <p:spPr>
          <a:xfrm>
            <a:off x="241299" y="3467866"/>
            <a:ext cx="11611177" cy="1754326"/>
          </a:xfrm>
          <a:prstGeom prst="rect">
            <a:avLst/>
          </a:prstGeom>
        </p:spPr>
        <p:txBody>
          <a:bodyPr wrap="square">
            <a:spAutoFit/>
          </a:bodyPr>
          <a:lstStyle/>
          <a:p>
            <a:pPr fontAlgn="base"/>
            <a:r>
              <a:rPr lang="en-GB" dirty="0">
                <a:solidFill>
                  <a:srgbClr val="FFFFFF"/>
                </a:solidFill>
                <a:latin typeface="Calibri" panose="020F0502020204030204" pitchFamily="34" charset="0"/>
              </a:rPr>
              <a:t>Benefits to the members of the University of Oxford include:</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GB" dirty="0">
                <a:solidFill>
                  <a:srgbClr val="FFFFFF"/>
                </a:solidFill>
                <a:latin typeface="Calibri" panose="020F0502020204030204" pitchFamily="34" charset="0"/>
              </a:rPr>
              <a:t>Free sharing of knowledge to the academic community. </a:t>
            </a:r>
            <a:r>
              <a:rPr lang="en-GB" dirty="0">
                <a:solidFill>
                  <a:srgbClr val="000000"/>
                </a:solidFill>
                <a:latin typeface="Calibri" panose="020F0502020204030204" pitchFamily="34" charset="0"/>
              </a:rPr>
              <a:t>​</a:t>
            </a:r>
            <a:endParaRPr lang="en-GB"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GB" dirty="0">
                <a:solidFill>
                  <a:srgbClr val="FFFFFF"/>
                </a:solidFill>
                <a:latin typeface="Calibri" panose="020F0502020204030204" pitchFamily="34" charset="0"/>
              </a:rPr>
              <a:t>Promoted engagement with the work – it is more easily accessible and therefore more likely to be read and cited.</a:t>
            </a:r>
            <a:r>
              <a:rPr lang="en-GB" dirty="0">
                <a:solidFill>
                  <a:srgbClr val="000000"/>
                </a:solidFill>
                <a:latin typeface="Calibri" panose="020F0502020204030204" pitchFamily="34" charset="0"/>
              </a:rPr>
              <a:t>​</a:t>
            </a:r>
            <a:endParaRPr lang="en-GB"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GB" dirty="0">
                <a:solidFill>
                  <a:srgbClr val="FFFFFF"/>
                </a:solidFill>
                <a:latin typeface="Calibri" panose="020F0502020204030204" pitchFamily="34" charset="0"/>
              </a:rPr>
              <a:t>ORA makes notoriously elusive items such as some conference papers and posters, unpublished works and out of print items easy to obtain.</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GB" dirty="0">
                <a:solidFill>
                  <a:srgbClr val="FFFFFF"/>
                </a:solidFill>
                <a:latin typeface="Calibri" panose="020F0502020204030204" pitchFamily="34" charset="0"/>
              </a:rPr>
              <a:t>It publicises the scholarly work and research of the University of Oxford and its members</a:t>
            </a:r>
            <a:r>
              <a:rPr lang="en-GB" dirty="0">
                <a:solidFill>
                  <a:srgbClr val="000000"/>
                </a:solidFill>
                <a:latin typeface="Calibri" panose="020F0502020204030204" pitchFamily="34" charset="0"/>
              </a:rPr>
              <a:t>​</a:t>
            </a:r>
            <a:endParaRPr lang="en-GB"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782984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14678"/>
            <a:ext cx="6703423"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4400" dirty="0">
                <a:solidFill>
                  <a:srgbClr val="FFFFFF"/>
                </a:solidFill>
                <a:latin typeface="Verdana" panose="020B0604030504040204" pitchFamily="34" charset="0"/>
              </a:rPr>
              <a:t>ORA: Collections​</a:t>
            </a:r>
          </a:p>
        </p:txBody>
      </p:sp>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84161" y="5985194"/>
            <a:ext cx="890233" cy="872806"/>
          </a:xfrm>
          <a:prstGeom prst="rect">
            <a:avLst/>
          </a:prstGeom>
        </p:spPr>
      </p:pic>
      <p:pic>
        <p:nvPicPr>
          <p:cNvPr id="2" name="Picture 1" descr="ORA Climate portal">
            <a:extLst>
              <a:ext uri="{FF2B5EF4-FFF2-40B4-BE49-F238E27FC236}">
                <a16:creationId xmlns:a16="http://schemas.microsoft.com/office/drawing/2014/main" id="{95F2B3CF-B013-4AF4-AEF1-D58AF6DCCDF2}"/>
              </a:ext>
            </a:extLst>
          </p:cNvPr>
          <p:cNvPicPr>
            <a:picLocks noChangeAspect="1"/>
          </p:cNvPicPr>
          <p:nvPr/>
        </p:nvPicPr>
        <p:blipFill>
          <a:blip r:embed="rId11"/>
          <a:stretch>
            <a:fillRect/>
          </a:stretch>
        </p:blipFill>
        <p:spPr>
          <a:xfrm>
            <a:off x="6223531" y="1162523"/>
            <a:ext cx="5346286" cy="4860761"/>
          </a:xfrm>
          <a:prstGeom prst="rect">
            <a:avLst/>
          </a:prstGeom>
        </p:spPr>
      </p:pic>
      <p:pic>
        <p:nvPicPr>
          <p:cNvPr id="8194" name="Picture 2" descr="ORA COVID-19 portal">
            <a:extLst>
              <a:ext uri="{FF2B5EF4-FFF2-40B4-BE49-F238E27FC236}">
                <a16:creationId xmlns:a16="http://schemas.microsoft.com/office/drawing/2014/main" id="{81085E89-C813-4895-8A82-D277D10166A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5127" y="1162523"/>
            <a:ext cx="5448300" cy="3790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362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241299" y="114068"/>
            <a:ext cx="9902445"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srgbClr val="FFFFFF"/>
                </a:solidFill>
                <a:effectLst/>
                <a:uLnTx/>
                <a:uFillTx/>
                <a:latin typeface="Verdana" panose="020B0604030504040204" pitchFamily="34" charset="0"/>
                <a:ea typeface="+mj-ea"/>
                <a:cs typeface="+mj-cs"/>
              </a:rPr>
              <a:t>ORA: Summary and contact info.</a:t>
            </a:r>
            <a:endParaRPr kumimoji="0" lang="en-GB" sz="4400" b="0" i="0" u="none" strike="noStrike" kern="1200" cap="none" spc="0" normalizeH="0" baseline="0" noProof="0" dirty="0">
              <a:ln>
                <a:noFill/>
              </a:ln>
              <a:solidFill>
                <a:schemeClr val="bg1"/>
              </a:solidFill>
              <a:effectLst/>
              <a:uLnTx/>
              <a:uFillTx/>
              <a:ea typeface="+mj-ea"/>
              <a:cs typeface="+mj-cs"/>
            </a:endParaRPr>
          </a:p>
        </p:txBody>
      </p:sp>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6">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pic>
        <p:nvPicPr>
          <p:cNvPr id="15" name="Picture 14">
            <a:extLst>
              <a:ext uri="{FF2B5EF4-FFF2-40B4-BE49-F238E27FC236}">
                <a16:creationId xmlns:a16="http://schemas.microsoft.com/office/drawing/2014/main" id="{AF61D436-630E-4B04-9C54-8EE2C42CF64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0" y="5985194"/>
            <a:ext cx="897701" cy="872806"/>
          </a:xfrm>
          <a:prstGeom prst="rect">
            <a:avLst/>
          </a:prstGeom>
        </p:spPr>
      </p:pic>
      <p:pic>
        <p:nvPicPr>
          <p:cNvPr id="16" name="Picture 15">
            <a:extLst>
              <a:ext uri="{FF2B5EF4-FFF2-40B4-BE49-F238E27FC236}">
                <a16:creationId xmlns:a16="http://schemas.microsoft.com/office/drawing/2014/main" id="{A749E8FF-F837-49DB-B5E0-835BA4331D0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97701" y="5985194"/>
            <a:ext cx="896198" cy="872806"/>
          </a:xfrm>
          <a:prstGeom prst="rect">
            <a:avLst/>
          </a:prstGeom>
        </p:spPr>
      </p:pic>
      <p:pic>
        <p:nvPicPr>
          <p:cNvPr id="17" name="Picture 16">
            <a:extLst>
              <a:ext uri="{FF2B5EF4-FFF2-40B4-BE49-F238E27FC236}">
                <a16:creationId xmlns:a16="http://schemas.microsoft.com/office/drawing/2014/main" id="{B1B110E6-6736-4B0A-B7E5-3A159959B381}"/>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793899" y="5985194"/>
            <a:ext cx="890262" cy="872806"/>
          </a:xfrm>
          <a:prstGeom prst="rect">
            <a:avLst/>
          </a:prstGeom>
        </p:spPr>
      </p:pic>
      <p:pic>
        <p:nvPicPr>
          <p:cNvPr id="18" name="Picture 17">
            <a:extLst>
              <a:ext uri="{FF2B5EF4-FFF2-40B4-BE49-F238E27FC236}">
                <a16:creationId xmlns:a16="http://schemas.microsoft.com/office/drawing/2014/main" id="{279E2618-1D01-466A-99FA-7742E7705148}"/>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84161" y="5985194"/>
            <a:ext cx="890233" cy="872806"/>
          </a:xfrm>
          <a:prstGeom prst="rect">
            <a:avLst/>
          </a:prstGeom>
        </p:spPr>
      </p:pic>
      <p:sp>
        <p:nvSpPr>
          <p:cNvPr id="2" name="Rectangle 1">
            <a:extLst>
              <a:ext uri="{FF2B5EF4-FFF2-40B4-BE49-F238E27FC236}">
                <a16:creationId xmlns:a16="http://schemas.microsoft.com/office/drawing/2014/main" id="{E0A9921E-30CE-444E-AF4D-76FBA667F44C}"/>
              </a:ext>
            </a:extLst>
          </p:cNvPr>
          <p:cNvSpPr/>
          <p:nvPr/>
        </p:nvSpPr>
        <p:spPr>
          <a:xfrm>
            <a:off x="1345800" y="1509554"/>
            <a:ext cx="9757459" cy="3416320"/>
          </a:xfrm>
          <a:prstGeom prst="rect">
            <a:avLst/>
          </a:prstGeom>
        </p:spPr>
        <p:txBody>
          <a:bodyPr wrap="square">
            <a:spAutoFit/>
          </a:bodyPr>
          <a:lstStyle/>
          <a:p>
            <a:pPr marL="285750" indent="-285750" fontAlgn="base">
              <a:buFont typeface="Arial" panose="020B0604020202020204" pitchFamily="34" charset="0"/>
              <a:buChar char="•"/>
            </a:pPr>
            <a:r>
              <a:rPr lang="en-US" dirty="0">
                <a:solidFill>
                  <a:srgbClr val="FFFFFF"/>
                </a:solidFill>
                <a:latin typeface="Calibri" panose="020F0502020204030204" pitchFamily="34" charset="0"/>
              </a:rPr>
              <a:t>ORA accepts an array of research publications, including but not limited to journal articles; conference papers; working papers; theses; reports; book sections and posters. </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US" u="sng" dirty="0">
                <a:solidFill>
                  <a:srgbClr val="0563C1"/>
                </a:solidFill>
                <a:latin typeface="Calibri" panose="020F0502020204030204" pitchFamily="34" charset="0"/>
                <a:hlinkClick r:id="rId11"/>
              </a:rPr>
              <a:t>https://libguides.bodleian.ox.ac.uk/ora</a:t>
            </a:r>
            <a:r>
              <a:rPr lang="en-US" dirty="0">
                <a:solidFill>
                  <a:srgbClr val="FFFFFF"/>
                </a:solidFill>
                <a:latin typeface="Calibri" panose="020F0502020204030204" pitchFamily="34" charset="0"/>
              </a:rPr>
              <a:t> </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285750" indent="-285750" fontAlgn="base">
              <a:buFont typeface="Arial" panose="020B0604020202020204" pitchFamily="34" charset="0"/>
              <a:buChar char="•"/>
            </a:pPr>
            <a:r>
              <a:rPr lang="en-US" dirty="0">
                <a:solidFill>
                  <a:srgbClr val="FFFFFF"/>
                </a:solidFill>
                <a:latin typeface="Calibri" panose="020F0502020204030204" pitchFamily="34" charset="0"/>
              </a:rPr>
              <a:t>Underlying research data can be deposited and made available with a DOI (Digital Object Identifier), via ORA and linked to your research publication(s) and/or theses.</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US" u="sng" dirty="0">
                <a:solidFill>
                  <a:srgbClr val="0563C1"/>
                </a:solidFill>
                <a:latin typeface="Calibri" panose="020F0502020204030204" pitchFamily="34" charset="0"/>
                <a:hlinkClick r:id="rId12"/>
              </a:rPr>
              <a:t>https://libguides.bodleian.ox.ac.uk/ora-data</a:t>
            </a:r>
            <a:r>
              <a:rPr lang="en-US" dirty="0">
                <a:solidFill>
                  <a:srgbClr val="FFFFFF"/>
                </a:solidFill>
                <a:latin typeface="Calibri" panose="020F0502020204030204" pitchFamily="34" charset="0"/>
              </a:rPr>
              <a:t> </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285750" indent="-285750" fontAlgn="base">
              <a:buFont typeface="Arial" panose="020B0604020202020204" pitchFamily="34" charset="0"/>
              <a:buChar char="•"/>
            </a:pPr>
            <a:r>
              <a:rPr lang="en-US" dirty="0">
                <a:solidFill>
                  <a:srgbClr val="FFFFFF"/>
                </a:solidFill>
                <a:latin typeface="Calibri" panose="020F0502020204030204" pitchFamily="34" charset="0"/>
              </a:rPr>
              <a:t>Deposit of any D.Phil., M.Litt. and M.Sc. (by research) thesis into ORA is mandatory.</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742950" lvl="1" indent="-285750" fontAlgn="base">
              <a:buFont typeface="Arial" panose="020B0604020202020204" pitchFamily="34" charset="0"/>
              <a:buChar char="•"/>
            </a:pPr>
            <a:r>
              <a:rPr lang="en-US" u="sng" dirty="0">
                <a:solidFill>
                  <a:srgbClr val="0563C1"/>
                </a:solidFill>
                <a:latin typeface="Calibri" panose="020F0502020204030204" pitchFamily="34" charset="0"/>
                <a:hlinkClick r:id="rId13"/>
              </a:rPr>
              <a:t>https://libguides.bodleian.ox.ac.uk/digitaltheses</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285750" indent="-285750" fontAlgn="base">
              <a:buFont typeface="Arial" panose="020B0604020202020204" pitchFamily="34" charset="0"/>
              <a:buChar char="•"/>
            </a:pPr>
            <a:r>
              <a:rPr lang="en-US" dirty="0">
                <a:solidFill>
                  <a:srgbClr val="FFFFFF"/>
                </a:solidFill>
                <a:latin typeface="Calibri" panose="020F0502020204030204" pitchFamily="34" charset="0"/>
              </a:rPr>
              <a:t>ORA provides greater visibility for your work – we’re heavily crawled by Google!</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285750" indent="-285750" fontAlgn="base">
              <a:buFont typeface="Arial" panose="020B0604020202020204" pitchFamily="34" charset="0"/>
              <a:buChar char="•"/>
            </a:pPr>
            <a:r>
              <a:rPr lang="en-US" dirty="0">
                <a:solidFill>
                  <a:srgbClr val="FFFFFF"/>
                </a:solidFill>
                <a:latin typeface="Calibri" panose="020F0502020204030204" pitchFamily="34" charset="0"/>
              </a:rPr>
              <a:t>Making your research open access removes the barriers that restrict access to research, at a benefit to all.</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marL="285750" indent="-285750" fontAlgn="base">
              <a:buFont typeface="Arial" panose="020B0604020202020204" pitchFamily="34" charset="0"/>
              <a:buChar char="•"/>
            </a:pPr>
            <a:r>
              <a:rPr lang="en-US" dirty="0">
                <a:solidFill>
                  <a:srgbClr val="FFFFFF"/>
                </a:solidFill>
                <a:latin typeface="Calibri" panose="020F0502020204030204" pitchFamily="34" charset="0"/>
              </a:rPr>
              <a:t>The ORA team can be contacted via the ORA helpdesk – </a:t>
            </a:r>
            <a:r>
              <a:rPr lang="en-US" u="sng" dirty="0">
                <a:solidFill>
                  <a:srgbClr val="0563C1"/>
                </a:solidFill>
                <a:latin typeface="Calibri" panose="020F0502020204030204" pitchFamily="34" charset="0"/>
                <a:hlinkClick r:id="rId14"/>
              </a:rPr>
              <a:t>ora@bodleian.ox.ac.uk</a:t>
            </a:r>
            <a:r>
              <a:rPr lang="en-GB" dirty="0">
                <a:solidFill>
                  <a:srgbClr val="000000"/>
                </a:solidFill>
                <a:latin typeface="Calibri" panose="020F0502020204030204" pitchFamily="34" charset="0"/>
              </a:rPr>
              <a:t>​</a:t>
            </a:r>
            <a:endParaRPr lang="en-GB"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1454511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noRot="1" noMove="1" noResize="1" noEditPoints="1" noAdjustHandles="1" noChangeArrowheads="1" noChangeShapeType="1"/>
          </p:cNvSpPr>
          <p:nvPr>
            <p:ph type="title" idx="4294967295"/>
          </p:nvPr>
        </p:nvSpPr>
        <p:spPr>
          <a:xfrm>
            <a:off x="241299" y="114068"/>
            <a:ext cx="6703423"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6000" b="0" i="0" u="none" strike="noStrike" kern="1200" cap="none" spc="0" normalizeH="0" baseline="0" noProof="0" dirty="0">
                <a:ln>
                  <a:noFill/>
                </a:ln>
                <a:solidFill>
                  <a:schemeClr val="bg1"/>
                </a:solidFill>
                <a:effectLst/>
                <a:uLnTx/>
                <a:uFillTx/>
                <a:latin typeface="+mj-lt"/>
                <a:ea typeface="+mj-ea"/>
                <a:cs typeface="+mj-cs"/>
              </a:rPr>
              <a:t>Lightning talks</a:t>
            </a:r>
          </a:p>
        </p:txBody>
      </p:sp>
      <p:pic>
        <p:nvPicPr>
          <p:cNvPr id="2" name="Picture 1">
            <a:extLst>
              <a:ext uri="{FF2B5EF4-FFF2-40B4-BE49-F238E27FC236}">
                <a16:creationId xmlns:a16="http://schemas.microsoft.com/office/drawing/2014/main" id="{6B35DD86-BD0F-C564-99C3-E37AC801E9D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5562000"/>
            <a:ext cx="1332966" cy="1296000"/>
          </a:xfrm>
          <a:prstGeom prst="rect">
            <a:avLst/>
          </a:prstGeom>
        </p:spPr>
      </p:pic>
      <p:pic>
        <p:nvPicPr>
          <p:cNvPr id="3" name="Picture 2">
            <a:extLst>
              <a:ext uri="{FF2B5EF4-FFF2-40B4-BE49-F238E27FC236}">
                <a16:creationId xmlns:a16="http://schemas.microsoft.com/office/drawing/2014/main" id="{406E12C1-F98F-C967-27DF-913589D7CD64}"/>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326441" y="5562000"/>
            <a:ext cx="1330734" cy="1296000"/>
          </a:xfrm>
          <a:prstGeom prst="rect">
            <a:avLst/>
          </a:prstGeom>
        </p:spPr>
      </p:pic>
      <p:pic>
        <p:nvPicPr>
          <p:cNvPr id="4" name="Picture 3">
            <a:extLst>
              <a:ext uri="{FF2B5EF4-FFF2-40B4-BE49-F238E27FC236}">
                <a16:creationId xmlns:a16="http://schemas.microsoft.com/office/drawing/2014/main" id="{F64A3AA2-E7A7-20CF-7FDD-3F43DCC93D29}"/>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2657653" y="5562000"/>
            <a:ext cx="1321920" cy="1296000"/>
          </a:xfrm>
          <a:prstGeom prst="rect">
            <a:avLst/>
          </a:prstGeom>
        </p:spPr>
      </p:pic>
      <p:pic>
        <p:nvPicPr>
          <p:cNvPr id="5" name="Picture 4">
            <a:extLst>
              <a:ext uri="{FF2B5EF4-FFF2-40B4-BE49-F238E27FC236}">
                <a16:creationId xmlns:a16="http://schemas.microsoft.com/office/drawing/2014/main" id="{69ED8DB8-6FBE-00D4-F2F6-6BCFB3AB7049}"/>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3975195" y="5569233"/>
            <a:ext cx="1321877" cy="1296000"/>
          </a:xfrm>
          <a:prstGeom prst="rect">
            <a:avLst/>
          </a:prstGeom>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AA7559ED-5CE0-BAC4-14A0-53CD62B77A33}"/>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BFFE9B8B-D458-394B-3267-71D35F81359C}"/>
              </a:ext>
              <a:ext uri="{C183D7F6-B498-43B3-948B-1728B52AA6E4}">
                <adec:decorative xmlns:adec="http://schemas.microsoft.com/office/drawing/2017/decorative" val="1"/>
              </a:ext>
            </a:extLst>
          </p:cNvPr>
          <p:cNvPicPr/>
          <p:nvPr/>
        </p:nvPicPr>
        <p:blipFill>
          <a:blip r:embed="rId10">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sp>
        <p:nvSpPr>
          <p:cNvPr id="10" name="TextBox 9">
            <a:extLst>
              <a:ext uri="{FF2B5EF4-FFF2-40B4-BE49-F238E27FC236}">
                <a16:creationId xmlns:a16="http://schemas.microsoft.com/office/drawing/2014/main" id="{9D4F4901-B630-96A1-1EEB-26939B4BEE94}"/>
              </a:ext>
            </a:extLst>
          </p:cNvPr>
          <p:cNvSpPr txBox="1"/>
          <p:nvPr/>
        </p:nvSpPr>
        <p:spPr>
          <a:xfrm>
            <a:off x="317631" y="1353565"/>
            <a:ext cx="9959429" cy="3970318"/>
          </a:xfrm>
          <a:prstGeom prst="rect">
            <a:avLst/>
          </a:prstGeom>
          <a:noFill/>
        </p:spPr>
        <p:txBody>
          <a:bodyPr wrap="square">
            <a:spAutoFit/>
          </a:bodyPr>
          <a:lstStyle/>
          <a:p>
            <a:r>
              <a:rPr lang="en-GB" dirty="0">
                <a:solidFill>
                  <a:schemeClr val="bg1"/>
                </a:solidFill>
              </a:rPr>
              <a:t>Marco Springmann</a:t>
            </a:r>
          </a:p>
          <a:p>
            <a:r>
              <a:rPr lang="en-GB" i="1" dirty="0">
                <a:solidFill>
                  <a:schemeClr val="bg1"/>
                </a:solidFill>
              </a:rPr>
              <a:t>Data on Sustainable Diets and Food Systems</a:t>
            </a:r>
          </a:p>
          <a:p>
            <a:endParaRPr lang="en-GB" i="1" dirty="0">
              <a:solidFill>
                <a:schemeClr val="bg1"/>
              </a:solidFill>
            </a:endParaRPr>
          </a:p>
          <a:p>
            <a:r>
              <a:rPr lang="en-GB" dirty="0">
                <a:solidFill>
                  <a:schemeClr val="bg1"/>
                </a:solidFill>
              </a:rPr>
              <a:t>Lennon Mhishi</a:t>
            </a:r>
          </a:p>
          <a:p>
            <a:r>
              <a:rPr lang="en-GB" i="1" dirty="0">
                <a:solidFill>
                  <a:schemeClr val="bg1"/>
                </a:solidFill>
              </a:rPr>
              <a:t>Colonial Collections and forms of human and environmental degradation</a:t>
            </a:r>
          </a:p>
          <a:p>
            <a:endParaRPr lang="en-GB" i="1" dirty="0">
              <a:solidFill>
                <a:schemeClr val="bg1"/>
              </a:solidFill>
            </a:endParaRPr>
          </a:p>
          <a:p>
            <a:r>
              <a:rPr lang="en-GB" dirty="0">
                <a:solidFill>
                  <a:schemeClr val="bg1"/>
                </a:solidFill>
              </a:rPr>
              <a:t>Kevin Grecksch</a:t>
            </a:r>
          </a:p>
          <a:p>
            <a:r>
              <a:rPr lang="en-GB" i="1" dirty="0">
                <a:solidFill>
                  <a:schemeClr val="bg1"/>
                </a:solidFill>
              </a:rPr>
              <a:t>Historic narratives, myths and human behaviour in times of climate change</a:t>
            </a:r>
          </a:p>
          <a:p>
            <a:endParaRPr lang="en-GB" dirty="0">
              <a:solidFill>
                <a:schemeClr val="bg1"/>
              </a:solidFill>
            </a:endParaRPr>
          </a:p>
          <a:p>
            <a:r>
              <a:rPr lang="en-GB" dirty="0">
                <a:solidFill>
                  <a:schemeClr val="bg1"/>
                </a:solidFill>
              </a:rPr>
              <a:t>Hannah Budnitz</a:t>
            </a:r>
          </a:p>
          <a:p>
            <a:r>
              <a:rPr lang="en-GB" i="1" dirty="0">
                <a:solidFill>
                  <a:schemeClr val="bg1"/>
                </a:solidFill>
              </a:rPr>
              <a:t>The importance of going electric equitably… and openly </a:t>
            </a:r>
          </a:p>
          <a:p>
            <a:endParaRPr lang="en-GB" dirty="0">
              <a:solidFill>
                <a:schemeClr val="bg1"/>
              </a:solidFill>
            </a:endParaRPr>
          </a:p>
          <a:p>
            <a:r>
              <a:rPr lang="en-GB" dirty="0">
                <a:solidFill>
                  <a:schemeClr val="bg1"/>
                </a:solidFill>
              </a:rPr>
              <a:t>Jessica Omukuti</a:t>
            </a:r>
          </a:p>
          <a:p>
            <a:r>
              <a:rPr lang="en-GB" i="1" dirty="0">
                <a:solidFill>
                  <a:schemeClr val="bg1"/>
                </a:solidFill>
              </a:rPr>
              <a:t>Equity and justice in net zero in the Global South</a:t>
            </a:r>
            <a:endParaRPr lang="en-GB" dirty="0">
              <a:solidFill>
                <a:schemeClr val="bg1"/>
              </a:solidFill>
            </a:endParaRPr>
          </a:p>
        </p:txBody>
      </p:sp>
    </p:spTree>
    <p:extLst>
      <p:ext uri="{BB962C8B-B14F-4D97-AF65-F5344CB8AC3E}">
        <p14:creationId xmlns:p14="http://schemas.microsoft.com/office/powerpoint/2010/main" val="831048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a:extLst>
              <a:ext uri="{C183D7F6-B498-43B3-948B-1728B52AA6E4}">
                <adec:decorative xmlns:adec="http://schemas.microsoft.com/office/drawing/2017/decorative" val="1"/>
              </a:ext>
            </a:extLst>
          </p:cNvPr>
          <p:cNvSpPr/>
          <p:nvPr/>
        </p:nvSpPr>
        <p:spPr>
          <a:xfrm>
            <a:off x="2236645" y="375934"/>
            <a:ext cx="7905296" cy="1400381"/>
          </a:xfrm>
          <a:custGeom>
            <a:avLst/>
            <a:gdLst/>
            <a:ahLst/>
            <a:cxnLst/>
            <a:rect l="l" t="t" r="r" b="b"/>
            <a:pathLst>
              <a:path w="3989704" h="706755">
                <a:moveTo>
                  <a:pt x="3989667" y="44424"/>
                </a:moveTo>
                <a:lnTo>
                  <a:pt x="3988358" y="44424"/>
                </a:lnTo>
                <a:lnTo>
                  <a:pt x="3985653" y="31076"/>
                </a:lnTo>
                <a:lnTo>
                  <a:pt x="3974744" y="14922"/>
                </a:lnTo>
                <a:lnTo>
                  <a:pt x="3958590" y="4013"/>
                </a:lnTo>
                <a:lnTo>
                  <a:pt x="3938867" y="0"/>
                </a:lnTo>
                <a:lnTo>
                  <a:pt x="50812" y="0"/>
                </a:lnTo>
                <a:lnTo>
                  <a:pt x="31076" y="4013"/>
                </a:lnTo>
                <a:lnTo>
                  <a:pt x="14922" y="14922"/>
                </a:lnTo>
                <a:lnTo>
                  <a:pt x="4013" y="31076"/>
                </a:lnTo>
                <a:lnTo>
                  <a:pt x="1295" y="44424"/>
                </a:lnTo>
                <a:lnTo>
                  <a:pt x="0" y="44424"/>
                </a:lnTo>
                <a:lnTo>
                  <a:pt x="0" y="50800"/>
                </a:lnTo>
                <a:lnTo>
                  <a:pt x="0" y="82384"/>
                </a:lnTo>
                <a:lnTo>
                  <a:pt x="0" y="655510"/>
                </a:lnTo>
                <a:lnTo>
                  <a:pt x="4013" y="675233"/>
                </a:lnTo>
                <a:lnTo>
                  <a:pt x="14922" y="691388"/>
                </a:lnTo>
                <a:lnTo>
                  <a:pt x="31076" y="702297"/>
                </a:lnTo>
                <a:lnTo>
                  <a:pt x="50812" y="706310"/>
                </a:lnTo>
                <a:lnTo>
                  <a:pt x="3938867" y="706310"/>
                </a:lnTo>
                <a:lnTo>
                  <a:pt x="3958590" y="702297"/>
                </a:lnTo>
                <a:lnTo>
                  <a:pt x="3974744" y="691388"/>
                </a:lnTo>
                <a:lnTo>
                  <a:pt x="3985653" y="675233"/>
                </a:lnTo>
                <a:lnTo>
                  <a:pt x="3989667" y="655510"/>
                </a:lnTo>
                <a:lnTo>
                  <a:pt x="3989667" y="82384"/>
                </a:lnTo>
                <a:lnTo>
                  <a:pt x="3989667" y="50800"/>
                </a:lnTo>
                <a:lnTo>
                  <a:pt x="3989667" y="44424"/>
                </a:lnTo>
                <a:close/>
              </a:path>
            </a:pathLst>
          </a:custGeom>
          <a:solidFill>
            <a:srgbClr val="118BAD"/>
          </a:solidFill>
        </p:spPr>
        <p:txBody>
          <a:bodyPr wrap="square" lIns="0" tIns="0" rIns="0" bIns="0" rtlCol="0"/>
          <a:lstStyle/>
          <a:p>
            <a:pPr defTabSz="1811792"/>
            <a:endParaRPr sz="3567">
              <a:solidFill>
                <a:prstClr val="black"/>
              </a:solidFill>
              <a:latin typeface="Calibri"/>
            </a:endParaRPr>
          </a:p>
        </p:txBody>
      </p:sp>
      <p:sp>
        <p:nvSpPr>
          <p:cNvPr id="3" name="object 3"/>
          <p:cNvSpPr txBox="1">
            <a:spLocks noGrp="1"/>
          </p:cNvSpPr>
          <p:nvPr>
            <p:ph type="title"/>
          </p:nvPr>
        </p:nvSpPr>
        <p:spPr>
          <a:xfrm>
            <a:off x="1695151" y="579203"/>
            <a:ext cx="8988289" cy="913775"/>
          </a:xfrm>
          <a:prstGeom prst="rect">
            <a:avLst/>
          </a:prstGeom>
        </p:spPr>
        <p:txBody>
          <a:bodyPr vert="horz" wrap="square" lIns="0" tIns="33972" rIns="0" bIns="0" rtlCol="0">
            <a:spAutoFit/>
          </a:bodyPr>
          <a:lstStyle/>
          <a:p>
            <a:pPr algn="ctr">
              <a:spcBef>
                <a:spcPts val="267"/>
              </a:spcBef>
            </a:pPr>
            <a:r>
              <a:rPr spc="50" dirty="0"/>
              <a:t>Open </a:t>
            </a:r>
            <a:r>
              <a:rPr spc="-10" dirty="0"/>
              <a:t>for </a:t>
            </a:r>
            <a:r>
              <a:rPr spc="20" dirty="0"/>
              <a:t>Climate</a:t>
            </a:r>
            <a:r>
              <a:rPr dirty="0"/>
              <a:t> </a:t>
            </a:r>
            <a:r>
              <a:rPr spc="20" dirty="0"/>
              <a:t>Justice:</a:t>
            </a:r>
          </a:p>
          <a:p>
            <a:pPr algn="ctr">
              <a:spcBef>
                <a:spcPts val="218"/>
              </a:spcBef>
            </a:pPr>
            <a:r>
              <a:rPr spc="30" dirty="0"/>
              <a:t>Data on </a:t>
            </a:r>
            <a:r>
              <a:rPr spc="20" dirty="0"/>
              <a:t>Sustainable Diets </a:t>
            </a:r>
            <a:r>
              <a:rPr spc="30" dirty="0"/>
              <a:t>and </a:t>
            </a:r>
            <a:r>
              <a:rPr spc="40" dirty="0"/>
              <a:t>Food</a:t>
            </a:r>
            <a:r>
              <a:rPr spc="-10" dirty="0"/>
              <a:t> </a:t>
            </a:r>
            <a:r>
              <a:rPr spc="30" dirty="0"/>
              <a:t>Systems</a:t>
            </a:r>
          </a:p>
        </p:txBody>
      </p:sp>
      <p:sp>
        <p:nvSpPr>
          <p:cNvPr id="4" name="object 4"/>
          <p:cNvSpPr txBox="1"/>
          <p:nvPr/>
        </p:nvSpPr>
        <p:spPr>
          <a:xfrm>
            <a:off x="3013805" y="2156979"/>
            <a:ext cx="6158910" cy="2333182"/>
          </a:xfrm>
          <a:prstGeom prst="rect">
            <a:avLst/>
          </a:prstGeom>
        </p:spPr>
        <p:txBody>
          <a:bodyPr vert="horz" wrap="square" lIns="0" tIns="22648" rIns="0" bIns="0" rtlCol="0">
            <a:spAutoFit/>
          </a:bodyPr>
          <a:lstStyle/>
          <a:p>
            <a:pPr marL="2516" algn="ctr" defTabSz="1811792">
              <a:spcBef>
                <a:spcPts val="178"/>
              </a:spcBef>
            </a:pPr>
            <a:r>
              <a:rPr sz="2180" b="1" spc="-20" dirty="0">
                <a:solidFill>
                  <a:prstClr val="black"/>
                </a:solidFill>
                <a:latin typeface="LM Sans 10"/>
                <a:cs typeface="LM Sans 10"/>
              </a:rPr>
              <a:t>Dr </a:t>
            </a:r>
            <a:r>
              <a:rPr sz="2180" b="1" spc="-30" dirty="0">
                <a:solidFill>
                  <a:prstClr val="black"/>
                </a:solidFill>
                <a:latin typeface="LM Sans 10"/>
                <a:cs typeface="LM Sans 10"/>
              </a:rPr>
              <a:t>Marco</a:t>
            </a:r>
            <a:r>
              <a:rPr sz="2180" b="1" spc="-20" dirty="0">
                <a:solidFill>
                  <a:prstClr val="black"/>
                </a:solidFill>
                <a:latin typeface="LM Sans 10"/>
                <a:cs typeface="LM Sans 10"/>
              </a:rPr>
              <a:t> Springmann</a:t>
            </a:r>
            <a:endParaRPr sz="2180">
              <a:solidFill>
                <a:prstClr val="black"/>
              </a:solidFill>
              <a:latin typeface="LM Sans 10"/>
              <a:cs typeface="LM Sans 10"/>
            </a:endParaRPr>
          </a:p>
          <a:p>
            <a:pPr marL="1258" algn="ctr" defTabSz="1811792">
              <a:spcBef>
                <a:spcPts val="69"/>
              </a:spcBef>
            </a:pPr>
            <a:r>
              <a:rPr sz="2180" spc="-20" dirty="0">
                <a:solidFill>
                  <a:prstClr val="black"/>
                </a:solidFill>
                <a:latin typeface="LM Sans 10"/>
                <a:cs typeface="LM Sans 10"/>
              </a:rPr>
              <a:t>Senior researcher on </a:t>
            </a:r>
            <a:r>
              <a:rPr sz="2180" spc="-10" dirty="0">
                <a:solidFill>
                  <a:prstClr val="black"/>
                </a:solidFill>
                <a:latin typeface="LM Sans 10"/>
                <a:cs typeface="LM Sans 10"/>
              </a:rPr>
              <a:t>Environment </a:t>
            </a:r>
            <a:r>
              <a:rPr sz="2180" spc="-20" dirty="0">
                <a:solidFill>
                  <a:prstClr val="black"/>
                </a:solidFill>
                <a:latin typeface="LM Sans 10"/>
                <a:cs typeface="LM Sans 10"/>
              </a:rPr>
              <a:t>and</a:t>
            </a:r>
            <a:r>
              <a:rPr sz="2180" spc="-30" dirty="0">
                <a:solidFill>
                  <a:prstClr val="black"/>
                </a:solidFill>
                <a:latin typeface="LM Sans 10"/>
                <a:cs typeface="LM Sans 10"/>
              </a:rPr>
              <a:t> </a:t>
            </a:r>
            <a:r>
              <a:rPr sz="2180" spc="-10" dirty="0">
                <a:solidFill>
                  <a:prstClr val="black"/>
                </a:solidFill>
                <a:latin typeface="LM Sans 10"/>
                <a:cs typeface="LM Sans 10"/>
              </a:rPr>
              <a:t>Health</a:t>
            </a:r>
            <a:endParaRPr sz="2180">
              <a:solidFill>
                <a:prstClr val="black"/>
              </a:solidFill>
              <a:latin typeface="LM Sans 10"/>
              <a:cs typeface="LM Sans 10"/>
            </a:endParaRPr>
          </a:p>
          <a:p>
            <a:pPr defTabSz="1811792"/>
            <a:endParaRPr sz="1882">
              <a:solidFill>
                <a:prstClr val="black"/>
              </a:solidFill>
              <a:latin typeface="LM Sans 10"/>
              <a:cs typeface="LM Sans 10"/>
            </a:endParaRPr>
          </a:p>
          <a:p>
            <a:pPr algn="ctr" defTabSz="1811792"/>
            <a:r>
              <a:rPr sz="2180" spc="-10" dirty="0">
                <a:solidFill>
                  <a:prstClr val="black"/>
                </a:solidFill>
                <a:latin typeface="LM Sans 10"/>
                <a:cs typeface="LM Sans 10"/>
              </a:rPr>
              <a:t>Environmental </a:t>
            </a:r>
            <a:r>
              <a:rPr sz="2180" spc="-20" dirty="0">
                <a:solidFill>
                  <a:prstClr val="black"/>
                </a:solidFill>
                <a:latin typeface="LM Sans 10"/>
                <a:cs typeface="LM Sans 10"/>
              </a:rPr>
              <a:t>Change </a:t>
            </a:r>
            <a:r>
              <a:rPr sz="2180" spc="-10" dirty="0">
                <a:solidFill>
                  <a:prstClr val="black"/>
                </a:solidFill>
                <a:latin typeface="LM Sans 10"/>
                <a:cs typeface="LM Sans 10"/>
              </a:rPr>
              <a:t>Institute, </a:t>
            </a:r>
            <a:r>
              <a:rPr sz="2180" spc="-20" dirty="0">
                <a:solidFill>
                  <a:prstClr val="black"/>
                </a:solidFill>
                <a:latin typeface="LM Sans 10"/>
                <a:cs typeface="LM Sans 10"/>
              </a:rPr>
              <a:t>University </a:t>
            </a:r>
            <a:r>
              <a:rPr sz="2180" spc="-10" dirty="0">
                <a:solidFill>
                  <a:prstClr val="black"/>
                </a:solidFill>
                <a:latin typeface="LM Sans 10"/>
                <a:cs typeface="LM Sans 10"/>
              </a:rPr>
              <a:t>of</a:t>
            </a:r>
            <a:r>
              <a:rPr sz="2180" spc="-69" dirty="0">
                <a:solidFill>
                  <a:prstClr val="black"/>
                </a:solidFill>
                <a:latin typeface="LM Sans 10"/>
                <a:cs typeface="LM Sans 10"/>
              </a:rPr>
              <a:t> </a:t>
            </a:r>
            <a:r>
              <a:rPr sz="2180" spc="-30" dirty="0">
                <a:solidFill>
                  <a:prstClr val="black"/>
                </a:solidFill>
                <a:latin typeface="LM Sans 10"/>
                <a:cs typeface="LM Sans 10"/>
              </a:rPr>
              <a:t>Oxford</a:t>
            </a:r>
            <a:endParaRPr sz="2180">
              <a:solidFill>
                <a:prstClr val="black"/>
              </a:solidFill>
              <a:latin typeface="LM Sans 10"/>
              <a:cs typeface="LM Sans 10"/>
            </a:endParaRPr>
          </a:p>
          <a:p>
            <a:pPr marL="2516" algn="ctr" defTabSz="1811792">
              <a:spcBef>
                <a:spcPts val="69"/>
              </a:spcBef>
            </a:pPr>
            <a:r>
              <a:rPr sz="2180" spc="-10" dirty="0">
                <a:solidFill>
                  <a:prstClr val="black"/>
                </a:solidFill>
                <a:latin typeface="LM Mono 10"/>
                <a:cs typeface="LM Mono 10"/>
                <a:hlinkClick r:id="rId2"/>
              </a:rPr>
              <a:t>marco.springmann@ouce.ox.ac.uk</a:t>
            </a:r>
            <a:endParaRPr sz="2180">
              <a:solidFill>
                <a:prstClr val="black"/>
              </a:solidFill>
              <a:latin typeface="LM Mono 10"/>
              <a:cs typeface="LM Mono 10"/>
            </a:endParaRPr>
          </a:p>
          <a:p>
            <a:pPr defTabSz="1811792">
              <a:spcBef>
                <a:spcPts val="109"/>
              </a:spcBef>
            </a:pPr>
            <a:endParaRPr sz="1981">
              <a:solidFill>
                <a:prstClr val="black"/>
              </a:solidFill>
              <a:latin typeface="LM Mono 10"/>
              <a:cs typeface="LM Mono 10"/>
            </a:endParaRPr>
          </a:p>
          <a:p>
            <a:pPr marL="1258" algn="ctr" defTabSz="1811792"/>
            <a:r>
              <a:rPr sz="2180" spc="-20" dirty="0">
                <a:solidFill>
                  <a:prstClr val="black"/>
                </a:solidFill>
                <a:latin typeface="LM Sans 10"/>
                <a:cs typeface="LM Sans 10"/>
              </a:rPr>
              <a:t>Oxford, </a:t>
            </a:r>
            <a:r>
              <a:rPr sz="2180" spc="-10" dirty="0">
                <a:solidFill>
                  <a:prstClr val="black"/>
                </a:solidFill>
                <a:latin typeface="LM Sans 10"/>
                <a:cs typeface="LM Sans 10"/>
              </a:rPr>
              <a:t>27 October</a:t>
            </a:r>
            <a:r>
              <a:rPr sz="2180" spc="-20" dirty="0">
                <a:solidFill>
                  <a:prstClr val="black"/>
                </a:solidFill>
                <a:latin typeface="LM Sans 10"/>
                <a:cs typeface="LM Sans 10"/>
              </a:rPr>
              <a:t> </a:t>
            </a:r>
            <a:r>
              <a:rPr sz="2180" spc="-10" dirty="0">
                <a:solidFill>
                  <a:prstClr val="black"/>
                </a:solidFill>
                <a:latin typeface="LM Sans 10"/>
                <a:cs typeface="LM Sans 10"/>
              </a:rPr>
              <a:t>2022</a:t>
            </a:r>
            <a:endParaRPr sz="2180">
              <a:solidFill>
                <a:prstClr val="black"/>
              </a:solidFill>
              <a:latin typeface="LM Sans 10"/>
              <a:cs typeface="LM Sans 10"/>
            </a:endParaRPr>
          </a:p>
        </p:txBody>
      </p:sp>
      <p:grpSp>
        <p:nvGrpSpPr>
          <p:cNvPr id="5" name="object 5" descr="SoGE logo"/>
          <p:cNvGrpSpPr/>
          <p:nvPr/>
        </p:nvGrpSpPr>
        <p:grpSpPr>
          <a:xfrm>
            <a:off x="5005100" y="5886084"/>
            <a:ext cx="2082328" cy="361105"/>
            <a:chOff x="1754485" y="2970433"/>
            <a:chExt cx="1050925" cy="182245"/>
          </a:xfrm>
        </p:grpSpPr>
        <p:sp>
          <p:nvSpPr>
            <p:cNvPr id="6" name="object 6"/>
            <p:cNvSpPr/>
            <p:nvPr/>
          </p:nvSpPr>
          <p:spPr>
            <a:xfrm>
              <a:off x="2209025" y="2970433"/>
              <a:ext cx="596358" cy="179963"/>
            </a:xfrm>
            <a:prstGeom prst="rect">
              <a:avLst/>
            </a:prstGeom>
            <a:blipFill>
              <a:blip r:embed="rId3"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7" name="object 7"/>
            <p:cNvSpPr/>
            <p:nvPr/>
          </p:nvSpPr>
          <p:spPr>
            <a:xfrm>
              <a:off x="1754485" y="2971750"/>
              <a:ext cx="275191" cy="180810"/>
            </a:xfrm>
            <a:prstGeom prst="rect">
              <a:avLst/>
            </a:prstGeom>
            <a:blipFill>
              <a:blip r:embed="rId4"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8" name="object 8"/>
            <p:cNvSpPr/>
            <p:nvPr/>
          </p:nvSpPr>
          <p:spPr>
            <a:xfrm>
              <a:off x="2051446" y="2974641"/>
              <a:ext cx="71619" cy="175291"/>
            </a:xfrm>
            <a:prstGeom prst="rect">
              <a:avLst/>
            </a:prstGeom>
            <a:blipFill>
              <a:blip r:embed="rId5"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9" name="object 9"/>
            <p:cNvSpPr/>
            <p:nvPr/>
          </p:nvSpPr>
          <p:spPr>
            <a:xfrm>
              <a:off x="2164601" y="2974928"/>
              <a:ext cx="2540" cy="177165"/>
            </a:xfrm>
            <a:custGeom>
              <a:avLst/>
              <a:gdLst/>
              <a:ahLst/>
              <a:cxnLst/>
              <a:rect l="l" t="t" r="r" b="b"/>
              <a:pathLst>
                <a:path w="2539" h="177164">
                  <a:moveTo>
                    <a:pt x="2502" y="0"/>
                  </a:moveTo>
                  <a:lnTo>
                    <a:pt x="0" y="0"/>
                  </a:lnTo>
                  <a:lnTo>
                    <a:pt x="0" y="176671"/>
                  </a:lnTo>
                  <a:lnTo>
                    <a:pt x="2502" y="176671"/>
                  </a:lnTo>
                  <a:lnTo>
                    <a:pt x="2502" y="0"/>
                  </a:lnTo>
                  <a:close/>
                </a:path>
              </a:pathLst>
            </a:custGeom>
            <a:solidFill>
              <a:srgbClr val="0C2243"/>
            </a:solidFill>
          </p:spPr>
          <p:txBody>
            <a:bodyPr wrap="square" lIns="0" tIns="0" rIns="0" bIns="0" rtlCol="0"/>
            <a:lstStyle/>
            <a:p>
              <a:pPr defTabSz="1811792"/>
              <a:endParaRPr sz="3567">
                <a:solidFill>
                  <a:prstClr val="black"/>
                </a:solidFill>
                <a:latin typeface="Calibri"/>
              </a:endParaRPr>
            </a:p>
          </p:txBody>
        </p:sp>
      </p:grpSp>
      <p:grpSp>
        <p:nvGrpSpPr>
          <p:cNvPr id="10" name="object 10">
            <a:extLst>
              <a:ext uri="{C183D7F6-B498-43B3-948B-1728B52AA6E4}">
                <adec:decorative xmlns:adec="http://schemas.microsoft.com/office/drawing/2017/decorative" val="1"/>
              </a:ext>
            </a:extLst>
          </p:cNvPr>
          <p:cNvGrpSpPr/>
          <p:nvPr/>
        </p:nvGrpSpPr>
        <p:grpSpPr>
          <a:xfrm>
            <a:off x="5920563" y="4975500"/>
            <a:ext cx="1162581" cy="775054"/>
            <a:chOff x="2216509" y="2510874"/>
            <a:chExt cx="586740" cy="391160"/>
          </a:xfrm>
        </p:grpSpPr>
        <p:sp>
          <p:nvSpPr>
            <p:cNvPr id="11" name="object 11"/>
            <p:cNvSpPr/>
            <p:nvPr/>
          </p:nvSpPr>
          <p:spPr>
            <a:xfrm>
              <a:off x="2216509" y="2643468"/>
              <a:ext cx="135625" cy="191818"/>
            </a:xfrm>
            <a:prstGeom prst="rect">
              <a:avLst/>
            </a:prstGeom>
            <a:blipFill>
              <a:blip r:embed="rId6"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12" name="object 12"/>
            <p:cNvSpPr/>
            <p:nvPr/>
          </p:nvSpPr>
          <p:spPr>
            <a:xfrm>
              <a:off x="2257777" y="2733864"/>
              <a:ext cx="64769" cy="27940"/>
            </a:xfrm>
            <a:custGeom>
              <a:avLst/>
              <a:gdLst/>
              <a:ahLst/>
              <a:cxnLst/>
              <a:rect l="l" t="t" r="r" b="b"/>
              <a:pathLst>
                <a:path w="64769" h="27939">
                  <a:moveTo>
                    <a:pt x="51160" y="0"/>
                  </a:moveTo>
                  <a:lnTo>
                    <a:pt x="43661" y="0"/>
                  </a:lnTo>
                  <a:lnTo>
                    <a:pt x="30223" y="1808"/>
                  </a:lnTo>
                  <a:lnTo>
                    <a:pt x="18152" y="6910"/>
                  </a:lnTo>
                  <a:lnTo>
                    <a:pt x="7920" y="14817"/>
                  </a:lnTo>
                  <a:lnTo>
                    <a:pt x="0" y="25042"/>
                  </a:lnTo>
                  <a:lnTo>
                    <a:pt x="5617" y="26818"/>
                  </a:lnTo>
                  <a:lnTo>
                    <a:pt x="11601" y="27785"/>
                  </a:lnTo>
                  <a:lnTo>
                    <a:pt x="17809" y="27785"/>
                  </a:lnTo>
                  <a:lnTo>
                    <a:pt x="31670" y="26141"/>
                  </a:lnTo>
                  <a:lnTo>
                    <a:pt x="44347" y="21468"/>
                  </a:lnTo>
                  <a:lnTo>
                    <a:pt x="55466" y="14156"/>
                  </a:lnTo>
                  <a:lnTo>
                    <a:pt x="64653" y="4593"/>
                  </a:lnTo>
                  <a:lnTo>
                    <a:pt x="58257" y="1672"/>
                  </a:lnTo>
                  <a:lnTo>
                    <a:pt x="51160" y="0"/>
                  </a:lnTo>
                  <a:close/>
                </a:path>
              </a:pathLst>
            </a:custGeom>
            <a:solidFill>
              <a:srgbClr val="AD7C32"/>
            </a:solidFill>
          </p:spPr>
          <p:txBody>
            <a:bodyPr wrap="square" lIns="0" tIns="0" rIns="0" bIns="0" rtlCol="0"/>
            <a:lstStyle/>
            <a:p>
              <a:pPr defTabSz="1811792"/>
              <a:endParaRPr sz="3567">
                <a:solidFill>
                  <a:prstClr val="black"/>
                </a:solidFill>
                <a:latin typeface="Calibri"/>
              </a:endParaRPr>
            </a:p>
          </p:txBody>
        </p:sp>
        <p:sp>
          <p:nvSpPr>
            <p:cNvPr id="13" name="object 13"/>
            <p:cNvSpPr/>
            <p:nvPr/>
          </p:nvSpPr>
          <p:spPr>
            <a:xfrm>
              <a:off x="2746124" y="2852220"/>
              <a:ext cx="31750" cy="31750"/>
            </a:xfrm>
            <a:custGeom>
              <a:avLst/>
              <a:gdLst/>
              <a:ahLst/>
              <a:cxnLst/>
              <a:rect l="l" t="t" r="r" b="b"/>
              <a:pathLst>
                <a:path w="31750" h="31750">
                  <a:moveTo>
                    <a:pt x="24524" y="0"/>
                  </a:moveTo>
                  <a:lnTo>
                    <a:pt x="7070" y="0"/>
                  </a:lnTo>
                  <a:lnTo>
                    <a:pt x="0" y="7076"/>
                  </a:lnTo>
                  <a:lnTo>
                    <a:pt x="0" y="24533"/>
                  </a:lnTo>
                  <a:lnTo>
                    <a:pt x="7070" y="31609"/>
                  </a:lnTo>
                  <a:lnTo>
                    <a:pt x="24524" y="31609"/>
                  </a:lnTo>
                  <a:lnTo>
                    <a:pt x="31600" y="24533"/>
                  </a:lnTo>
                  <a:lnTo>
                    <a:pt x="31600" y="7076"/>
                  </a:lnTo>
                  <a:close/>
                </a:path>
              </a:pathLst>
            </a:custGeom>
            <a:solidFill>
              <a:srgbClr val="F05C79"/>
            </a:solidFill>
          </p:spPr>
          <p:txBody>
            <a:bodyPr wrap="square" lIns="0" tIns="0" rIns="0" bIns="0" rtlCol="0"/>
            <a:lstStyle/>
            <a:p>
              <a:pPr defTabSz="1811792"/>
              <a:endParaRPr sz="3567">
                <a:solidFill>
                  <a:prstClr val="black"/>
                </a:solidFill>
                <a:latin typeface="Calibri"/>
              </a:endParaRPr>
            </a:p>
          </p:txBody>
        </p:sp>
        <p:sp>
          <p:nvSpPr>
            <p:cNvPr id="14" name="object 14"/>
            <p:cNvSpPr/>
            <p:nvPr/>
          </p:nvSpPr>
          <p:spPr>
            <a:xfrm>
              <a:off x="2374172" y="2510874"/>
              <a:ext cx="428793" cy="329811"/>
            </a:xfrm>
            <a:prstGeom prst="rect">
              <a:avLst/>
            </a:prstGeom>
            <a:blipFill>
              <a:blip r:embed="rId7"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15" name="object 15"/>
            <p:cNvSpPr/>
            <p:nvPr/>
          </p:nvSpPr>
          <p:spPr>
            <a:xfrm>
              <a:off x="2408270" y="2641190"/>
              <a:ext cx="175853" cy="260786"/>
            </a:xfrm>
            <a:prstGeom prst="rect">
              <a:avLst/>
            </a:prstGeom>
            <a:blipFill>
              <a:blip r:embed="rId8" cstate="print"/>
              <a:stretch>
                <a:fillRect/>
              </a:stretch>
            </a:blipFill>
          </p:spPr>
          <p:txBody>
            <a:bodyPr wrap="square" lIns="0" tIns="0" rIns="0" bIns="0" rtlCol="0"/>
            <a:lstStyle/>
            <a:p>
              <a:pPr defTabSz="1811792"/>
              <a:endParaRPr sz="3567">
                <a:solidFill>
                  <a:prstClr val="black"/>
                </a:solidFill>
                <a:latin typeface="Calibri"/>
              </a:endParaRPr>
            </a:p>
          </p:txBody>
        </p:sp>
      </p:grpSp>
      <p:sp>
        <p:nvSpPr>
          <p:cNvPr id="16" name="object 16" descr="University of Oxford Logo"/>
          <p:cNvSpPr/>
          <p:nvPr/>
        </p:nvSpPr>
        <p:spPr>
          <a:xfrm>
            <a:off x="7407847" y="4971541"/>
            <a:ext cx="1412379" cy="1412121"/>
          </a:xfrm>
          <a:prstGeom prst="rect">
            <a:avLst/>
          </a:prstGeom>
          <a:blipFill>
            <a:blip r:embed="rId9"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17" name="object 17" descr="ECI logo"/>
          <p:cNvSpPr/>
          <p:nvPr/>
        </p:nvSpPr>
        <p:spPr>
          <a:xfrm>
            <a:off x="3364945" y="4976754"/>
            <a:ext cx="1468324" cy="1426804"/>
          </a:xfrm>
          <a:custGeom>
            <a:avLst/>
            <a:gdLst/>
            <a:ahLst/>
            <a:cxnLst/>
            <a:rect l="l" t="t" r="r" b="b"/>
            <a:pathLst>
              <a:path w="741044" h="720089">
                <a:moveTo>
                  <a:pt x="740706" y="0"/>
                </a:moveTo>
                <a:lnTo>
                  <a:pt x="0" y="0"/>
                </a:lnTo>
                <a:lnTo>
                  <a:pt x="0" y="719912"/>
                </a:lnTo>
                <a:lnTo>
                  <a:pt x="740706" y="719912"/>
                </a:lnTo>
                <a:lnTo>
                  <a:pt x="740706" y="0"/>
                </a:lnTo>
                <a:close/>
              </a:path>
            </a:pathLst>
          </a:custGeom>
          <a:solidFill>
            <a:srgbClr val="008AAF"/>
          </a:solidFill>
        </p:spPr>
        <p:txBody>
          <a:bodyPr wrap="square" lIns="0" tIns="0" rIns="0" bIns="0" rtlCol="0"/>
          <a:lstStyle/>
          <a:p>
            <a:pPr defTabSz="1811792"/>
            <a:endParaRPr sz="3567">
              <a:solidFill>
                <a:prstClr val="black"/>
              </a:solidFill>
              <a:latin typeface="Calibri"/>
            </a:endParaRPr>
          </a:p>
        </p:txBody>
      </p:sp>
      <p:sp>
        <p:nvSpPr>
          <p:cNvPr id="18" name="object 18" descr="ECI Logo"/>
          <p:cNvSpPr txBox="1"/>
          <p:nvPr/>
        </p:nvSpPr>
        <p:spPr>
          <a:xfrm>
            <a:off x="3359837" y="5021367"/>
            <a:ext cx="1455742" cy="1426703"/>
          </a:xfrm>
          <a:prstGeom prst="rect">
            <a:avLst/>
          </a:prstGeom>
        </p:spPr>
        <p:txBody>
          <a:bodyPr vert="horz" wrap="square" lIns="0" tIns="23906" rIns="0" bIns="0" rtlCol="0">
            <a:spAutoFit/>
          </a:bodyPr>
          <a:lstStyle/>
          <a:p>
            <a:pPr marL="25164" defTabSz="1811792">
              <a:spcBef>
                <a:spcPts val="188"/>
              </a:spcBef>
            </a:pPr>
            <a:r>
              <a:rPr sz="9114" dirty="0">
                <a:solidFill>
                  <a:srgbClr val="FFFFFF"/>
                </a:solidFill>
                <a:latin typeface="P052"/>
                <a:cs typeface="P052"/>
              </a:rPr>
              <a:t>eci</a:t>
            </a:r>
            <a:endParaRPr sz="9114" dirty="0">
              <a:solidFill>
                <a:prstClr val="black"/>
              </a:solidFill>
              <a:latin typeface="P052"/>
              <a:cs typeface="P052"/>
            </a:endParaRPr>
          </a:p>
        </p:txBody>
      </p:sp>
      <p:sp>
        <p:nvSpPr>
          <p:cNvPr id="19" name="object 19">
            <a:extLst>
              <a:ext uri="{C183D7F6-B498-43B3-948B-1728B52AA6E4}">
                <adec:decorative xmlns:adec="http://schemas.microsoft.com/office/drawing/2017/decorative" val="1"/>
              </a:ext>
            </a:extLst>
          </p:cNvPr>
          <p:cNvSpPr/>
          <p:nvPr/>
        </p:nvSpPr>
        <p:spPr>
          <a:xfrm>
            <a:off x="4499630" y="5140926"/>
            <a:ext cx="240442" cy="428287"/>
          </a:xfrm>
          <a:prstGeom prst="rect">
            <a:avLst/>
          </a:prstGeom>
          <a:blipFill>
            <a:blip r:embed="rId10" cstate="print"/>
            <a:stretch>
              <a:fillRect/>
            </a:stretch>
          </a:blipFill>
        </p:spPr>
        <p:txBody>
          <a:bodyPr wrap="square" lIns="0" tIns="0" rIns="0" bIns="0" rtlCol="0"/>
          <a:lstStyle/>
          <a:p>
            <a:pPr defTabSz="1811792"/>
            <a:endParaRPr sz="3567">
              <a:solidFill>
                <a:prstClr val="black"/>
              </a:solidFill>
              <a:latin typeface="Calibri"/>
            </a:endParaRPr>
          </a:p>
        </p:txBody>
      </p:sp>
    </p:spTree>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51" y="119037"/>
            <a:ext cx="4480466" cy="461215"/>
          </a:xfrm>
          <a:prstGeom prst="rect">
            <a:avLst/>
          </a:prstGeom>
        </p:spPr>
        <p:txBody>
          <a:bodyPr vert="horz" wrap="square" lIns="0" tIns="33972" rIns="0" bIns="0" rtlCol="0">
            <a:spAutoFit/>
          </a:bodyPr>
          <a:lstStyle/>
          <a:p>
            <a:pPr marL="25164">
              <a:spcBef>
                <a:spcPts val="267"/>
              </a:spcBef>
            </a:pPr>
            <a:r>
              <a:rPr spc="20" dirty="0"/>
              <a:t>Challenges of the </a:t>
            </a:r>
            <a:r>
              <a:rPr spc="59" dirty="0"/>
              <a:t>food</a:t>
            </a:r>
            <a:r>
              <a:rPr spc="-109" dirty="0"/>
              <a:t> </a:t>
            </a:r>
            <a:r>
              <a:rPr spc="30" dirty="0"/>
              <a:t>system</a:t>
            </a:r>
          </a:p>
        </p:txBody>
      </p:sp>
      <p:sp>
        <p:nvSpPr>
          <p:cNvPr id="3" name="object 3"/>
          <p:cNvSpPr txBox="1"/>
          <p:nvPr/>
        </p:nvSpPr>
        <p:spPr>
          <a:xfrm>
            <a:off x="2166527" y="1100361"/>
            <a:ext cx="7664981" cy="5047139"/>
          </a:xfrm>
          <a:prstGeom prst="rect">
            <a:avLst/>
          </a:prstGeom>
        </p:spPr>
        <p:txBody>
          <a:bodyPr vert="horz" wrap="square" lIns="0" tIns="109462" rIns="0" bIns="0" rtlCol="0">
            <a:spAutoFit/>
          </a:bodyPr>
          <a:lstStyle/>
          <a:p>
            <a:pPr marL="75491" defTabSz="1811792">
              <a:spcBef>
                <a:spcPts val="860"/>
              </a:spcBef>
            </a:pPr>
            <a:r>
              <a:rPr sz="2180" b="1" spc="-20" dirty="0">
                <a:solidFill>
                  <a:prstClr val="black"/>
                </a:solidFill>
                <a:latin typeface="LM Sans 10"/>
                <a:cs typeface="LM Sans 10"/>
              </a:rPr>
              <a:t>Current </a:t>
            </a:r>
            <a:r>
              <a:rPr sz="2180" b="1" spc="20" dirty="0">
                <a:solidFill>
                  <a:prstClr val="black"/>
                </a:solidFill>
                <a:latin typeface="LM Sans 10"/>
                <a:cs typeface="LM Sans 10"/>
              </a:rPr>
              <a:t>food </a:t>
            </a:r>
            <a:r>
              <a:rPr sz="2180" b="1" spc="-20" dirty="0">
                <a:solidFill>
                  <a:prstClr val="black"/>
                </a:solidFill>
                <a:latin typeface="LM Sans 10"/>
                <a:cs typeface="LM Sans 10"/>
              </a:rPr>
              <a:t>system </a:t>
            </a:r>
            <a:r>
              <a:rPr sz="2180" b="1" spc="-10" dirty="0">
                <a:solidFill>
                  <a:prstClr val="black"/>
                </a:solidFill>
                <a:latin typeface="LM Sans 10"/>
                <a:cs typeface="LM Sans 10"/>
              </a:rPr>
              <a:t>is environmentally</a:t>
            </a:r>
            <a:r>
              <a:rPr sz="2180" b="1" spc="-59" dirty="0">
                <a:solidFill>
                  <a:prstClr val="black"/>
                </a:solidFill>
                <a:latin typeface="LM Sans 10"/>
                <a:cs typeface="LM Sans 10"/>
              </a:rPr>
              <a:t> </a:t>
            </a:r>
            <a:r>
              <a:rPr sz="2180" b="1" spc="-10" dirty="0">
                <a:solidFill>
                  <a:prstClr val="black"/>
                </a:solidFill>
                <a:latin typeface="LM Sans 10"/>
                <a:cs typeface="LM Sans 10"/>
              </a:rPr>
              <a:t>unsustainable</a:t>
            </a:r>
            <a:endParaRPr sz="2180">
              <a:solidFill>
                <a:prstClr val="black"/>
              </a:solidFill>
              <a:latin typeface="LM Sans 10"/>
              <a:cs typeface="LM Sans 10"/>
            </a:endParaRPr>
          </a:p>
          <a:p>
            <a:pPr marL="624062" indent="-352293" defTabSz="1811792">
              <a:spcBef>
                <a:spcPts val="662"/>
              </a:spcBef>
              <a:buClr>
                <a:srgbClr val="118BAD"/>
              </a:buClr>
              <a:buFont typeface="Arial"/>
              <a:buChar char="►"/>
              <a:tabLst>
                <a:tab pos="625320" algn="l"/>
              </a:tabLst>
            </a:pPr>
            <a:r>
              <a:rPr sz="2180" spc="-30" dirty="0">
                <a:solidFill>
                  <a:prstClr val="black"/>
                </a:solidFill>
                <a:latin typeface="LM Sans 10"/>
                <a:cs typeface="LM Sans 10"/>
              </a:rPr>
              <a:t>major </a:t>
            </a:r>
            <a:r>
              <a:rPr sz="2180" spc="-10" dirty="0">
                <a:solidFill>
                  <a:prstClr val="black"/>
                </a:solidFill>
                <a:latin typeface="LM Sans 10"/>
                <a:cs typeface="LM Sans 10"/>
              </a:rPr>
              <a:t>driver of</a:t>
            </a:r>
            <a:r>
              <a:rPr sz="2180" spc="-10" dirty="0">
                <a:solidFill>
                  <a:srgbClr val="FF0000"/>
                </a:solidFill>
                <a:latin typeface="LM Sans 10"/>
                <a:cs typeface="LM Sans 10"/>
              </a:rPr>
              <a:t>climate change</a:t>
            </a:r>
            <a:r>
              <a:rPr sz="2180" spc="-10" dirty="0">
                <a:solidFill>
                  <a:prstClr val="black"/>
                </a:solidFill>
                <a:latin typeface="LM Sans 10"/>
                <a:cs typeface="LM Sans 10"/>
              </a:rPr>
              <a:t>(IPCC,</a:t>
            </a:r>
            <a:r>
              <a:rPr sz="2180" spc="-20" dirty="0">
                <a:solidFill>
                  <a:prstClr val="black"/>
                </a:solidFill>
                <a:latin typeface="LM Sans 10"/>
                <a:cs typeface="LM Sans 10"/>
              </a:rPr>
              <a:t> </a:t>
            </a:r>
            <a:r>
              <a:rPr sz="2180" spc="-10" dirty="0">
                <a:solidFill>
                  <a:prstClr val="black"/>
                </a:solidFill>
                <a:latin typeface="LM Sans 10"/>
                <a:cs typeface="LM Sans 10"/>
              </a:rPr>
              <a:t>2019)</a:t>
            </a:r>
            <a:endParaRPr sz="2180">
              <a:solidFill>
                <a:prstClr val="black"/>
              </a:solidFill>
              <a:latin typeface="LM Sans 10"/>
              <a:cs typeface="LM Sans 10"/>
            </a:endParaRPr>
          </a:p>
          <a:p>
            <a:pPr marL="624062" marR="60393" indent="-351035" defTabSz="1811792">
              <a:lnSpc>
                <a:spcPct val="102600"/>
              </a:lnSpc>
              <a:spcBef>
                <a:spcPts val="585"/>
              </a:spcBef>
              <a:buClr>
                <a:srgbClr val="118BAD"/>
              </a:buClr>
              <a:buFont typeface="Arial"/>
              <a:buChar char="►"/>
              <a:tabLst>
                <a:tab pos="625320" algn="l"/>
              </a:tabLst>
            </a:pPr>
            <a:r>
              <a:rPr sz="2180" spc="-30" dirty="0">
                <a:solidFill>
                  <a:prstClr val="black"/>
                </a:solidFill>
                <a:latin typeface="LM Sans 10"/>
                <a:cs typeface="LM Sans 10"/>
              </a:rPr>
              <a:t>major </a:t>
            </a:r>
            <a:r>
              <a:rPr sz="2180" spc="-10" dirty="0">
                <a:solidFill>
                  <a:prstClr val="black"/>
                </a:solidFill>
                <a:latin typeface="LM Sans 10"/>
                <a:cs typeface="LM Sans 10"/>
              </a:rPr>
              <a:t>driver of</a:t>
            </a:r>
            <a:r>
              <a:rPr sz="2180" spc="-10" dirty="0">
                <a:solidFill>
                  <a:srgbClr val="FF0000"/>
                </a:solidFill>
                <a:latin typeface="LM Sans 10"/>
                <a:cs typeface="LM Sans 10"/>
              </a:rPr>
              <a:t>environmental degradation</a:t>
            </a:r>
            <a:r>
              <a:rPr sz="2180" spc="-10" dirty="0">
                <a:solidFill>
                  <a:prstClr val="black"/>
                </a:solidFill>
                <a:latin typeface="LM Sans 10"/>
                <a:cs typeface="LM Sans 10"/>
              </a:rPr>
              <a:t>, including land-use  change, biodiversity loss, </a:t>
            </a:r>
            <a:r>
              <a:rPr sz="2180" spc="-30" dirty="0">
                <a:solidFill>
                  <a:prstClr val="black"/>
                </a:solidFill>
                <a:latin typeface="LM Sans 10"/>
                <a:cs typeface="LM Sans 10"/>
              </a:rPr>
              <a:t>water </a:t>
            </a:r>
            <a:r>
              <a:rPr sz="2180" spc="-20" dirty="0">
                <a:solidFill>
                  <a:prstClr val="black"/>
                </a:solidFill>
                <a:latin typeface="LM Sans 10"/>
                <a:cs typeface="LM Sans 10"/>
              </a:rPr>
              <a:t>use and </a:t>
            </a:r>
            <a:r>
              <a:rPr sz="2180" spc="-10" dirty="0">
                <a:solidFill>
                  <a:prstClr val="black"/>
                </a:solidFill>
                <a:latin typeface="LM Sans 10"/>
                <a:cs typeface="LM Sans 10"/>
              </a:rPr>
              <a:t>pollution (Willett,  2019; </a:t>
            </a:r>
            <a:r>
              <a:rPr sz="2180" spc="-20" dirty="0">
                <a:solidFill>
                  <a:prstClr val="black"/>
                </a:solidFill>
                <a:latin typeface="LM Sans 10"/>
                <a:cs typeface="LM Sans 10"/>
              </a:rPr>
              <a:t>IPBES </a:t>
            </a:r>
            <a:r>
              <a:rPr sz="2180" spc="-10" dirty="0">
                <a:solidFill>
                  <a:prstClr val="black"/>
                </a:solidFill>
                <a:latin typeface="LM Sans 10"/>
                <a:cs typeface="LM Sans 10"/>
              </a:rPr>
              <a:t>2019)</a:t>
            </a:r>
            <a:endParaRPr sz="2180">
              <a:solidFill>
                <a:prstClr val="black"/>
              </a:solidFill>
              <a:latin typeface="LM Sans 10"/>
              <a:cs typeface="LM Sans 10"/>
            </a:endParaRPr>
          </a:p>
          <a:p>
            <a:pPr marL="75491" defTabSz="1811792">
              <a:spcBef>
                <a:spcPts val="664"/>
              </a:spcBef>
            </a:pPr>
            <a:r>
              <a:rPr sz="2180" b="1" dirty="0">
                <a:solidFill>
                  <a:prstClr val="black"/>
                </a:solidFill>
                <a:latin typeface="LM Sans 10"/>
                <a:cs typeface="LM Sans 10"/>
              </a:rPr>
              <a:t>Food </a:t>
            </a:r>
            <a:r>
              <a:rPr sz="2180" b="1" spc="-20" dirty="0">
                <a:solidFill>
                  <a:prstClr val="black"/>
                </a:solidFill>
                <a:latin typeface="LM Sans 10"/>
                <a:cs typeface="LM Sans 10"/>
              </a:rPr>
              <a:t>systems </a:t>
            </a:r>
            <a:r>
              <a:rPr sz="2180" b="1" spc="-10" dirty="0">
                <a:solidFill>
                  <a:prstClr val="black"/>
                </a:solidFill>
                <a:latin typeface="LM Sans 10"/>
                <a:cs typeface="LM Sans 10"/>
              </a:rPr>
              <a:t>fail to deliver healthy and nutritious</a:t>
            </a:r>
            <a:r>
              <a:rPr sz="2180" b="1" spc="-59" dirty="0">
                <a:solidFill>
                  <a:prstClr val="black"/>
                </a:solidFill>
                <a:latin typeface="LM Sans 10"/>
                <a:cs typeface="LM Sans 10"/>
              </a:rPr>
              <a:t> </a:t>
            </a:r>
            <a:r>
              <a:rPr sz="2180" b="1" spc="-10" dirty="0">
                <a:solidFill>
                  <a:prstClr val="black"/>
                </a:solidFill>
                <a:latin typeface="LM Sans 10"/>
                <a:cs typeface="LM Sans 10"/>
              </a:rPr>
              <a:t>diets</a:t>
            </a:r>
            <a:endParaRPr sz="2180">
              <a:solidFill>
                <a:prstClr val="black"/>
              </a:solidFill>
              <a:latin typeface="LM Sans 10"/>
              <a:cs typeface="LM Sans 10"/>
            </a:endParaRPr>
          </a:p>
          <a:p>
            <a:pPr marL="624062" marR="447915" indent="-351035" defTabSz="1811792">
              <a:lnSpc>
                <a:spcPct val="102600"/>
              </a:lnSpc>
              <a:spcBef>
                <a:spcPts val="594"/>
              </a:spcBef>
              <a:buClr>
                <a:srgbClr val="118BAD"/>
              </a:buClr>
              <a:buFont typeface="Arial"/>
              <a:buChar char="►"/>
              <a:tabLst>
                <a:tab pos="625320" algn="l"/>
              </a:tabLst>
            </a:pPr>
            <a:r>
              <a:rPr sz="2180" spc="-20" dirty="0">
                <a:solidFill>
                  <a:prstClr val="black"/>
                </a:solidFill>
                <a:latin typeface="LM Sans 10"/>
                <a:cs typeface="LM Sans 10"/>
              </a:rPr>
              <a:t>Dietary </a:t>
            </a:r>
            <a:r>
              <a:rPr sz="2180" spc="-10" dirty="0">
                <a:solidFill>
                  <a:prstClr val="black"/>
                </a:solidFill>
                <a:latin typeface="LM Sans 10"/>
                <a:cs typeface="LM Sans 10"/>
              </a:rPr>
              <a:t>risks </a:t>
            </a:r>
            <a:r>
              <a:rPr sz="2180" spc="-20" dirty="0">
                <a:solidFill>
                  <a:prstClr val="black"/>
                </a:solidFill>
                <a:latin typeface="LM Sans 10"/>
                <a:cs typeface="LM Sans 10"/>
              </a:rPr>
              <a:t>are</a:t>
            </a:r>
            <a:r>
              <a:rPr sz="2180" spc="-20" dirty="0">
                <a:solidFill>
                  <a:srgbClr val="FF0000"/>
                </a:solidFill>
                <a:latin typeface="LM Sans 10"/>
                <a:cs typeface="LM Sans 10"/>
              </a:rPr>
              <a:t>leading </a:t>
            </a:r>
            <a:r>
              <a:rPr sz="2180" spc="-10" dirty="0">
                <a:solidFill>
                  <a:srgbClr val="FF0000"/>
                </a:solidFill>
                <a:latin typeface="LM Sans 10"/>
                <a:cs typeface="LM Sans 10"/>
              </a:rPr>
              <a:t>risk </a:t>
            </a:r>
            <a:r>
              <a:rPr sz="2180" spc="-30" dirty="0">
                <a:solidFill>
                  <a:srgbClr val="FF0000"/>
                </a:solidFill>
                <a:latin typeface="LM Sans 10"/>
                <a:cs typeface="LM Sans 10"/>
              </a:rPr>
              <a:t>factor</a:t>
            </a:r>
            <a:r>
              <a:rPr sz="2180" spc="-30" dirty="0">
                <a:solidFill>
                  <a:prstClr val="black"/>
                </a:solidFill>
                <a:latin typeface="LM Sans 10"/>
                <a:cs typeface="LM Sans 10"/>
              </a:rPr>
              <a:t>for </a:t>
            </a:r>
            <a:r>
              <a:rPr sz="2180" spc="-20" dirty="0">
                <a:solidFill>
                  <a:prstClr val="black"/>
                </a:solidFill>
                <a:latin typeface="LM Sans 10"/>
                <a:cs typeface="LM Sans 10"/>
              </a:rPr>
              <a:t>premature </a:t>
            </a:r>
            <a:r>
              <a:rPr sz="2180" spc="-30" dirty="0">
                <a:solidFill>
                  <a:prstClr val="black"/>
                </a:solidFill>
                <a:latin typeface="LM Sans 10"/>
                <a:cs typeface="LM Sans 10"/>
              </a:rPr>
              <a:t>mortality  </a:t>
            </a:r>
            <a:r>
              <a:rPr sz="2180" spc="-10" dirty="0">
                <a:solidFill>
                  <a:prstClr val="black"/>
                </a:solidFill>
                <a:latin typeface="LM Sans 10"/>
                <a:cs typeface="LM Sans 10"/>
              </a:rPr>
              <a:t>globally </a:t>
            </a:r>
            <a:r>
              <a:rPr sz="2180" spc="-20" dirty="0">
                <a:solidFill>
                  <a:prstClr val="black"/>
                </a:solidFill>
                <a:latin typeface="LM Sans 10"/>
                <a:cs typeface="LM Sans 10"/>
              </a:rPr>
              <a:t>and </a:t>
            </a:r>
            <a:r>
              <a:rPr sz="2180" spc="-10" dirty="0">
                <a:solidFill>
                  <a:prstClr val="black"/>
                </a:solidFill>
                <a:latin typeface="LM Sans 10"/>
                <a:cs typeface="LM Sans 10"/>
              </a:rPr>
              <a:t>in most regions </a:t>
            </a:r>
            <a:r>
              <a:rPr sz="2180" spc="-20" dirty="0">
                <a:solidFill>
                  <a:prstClr val="black"/>
                </a:solidFill>
                <a:latin typeface="LM Sans 10"/>
                <a:cs typeface="LM Sans 10"/>
              </a:rPr>
              <a:t>(GBD, </a:t>
            </a:r>
            <a:r>
              <a:rPr sz="2180" spc="-10" dirty="0">
                <a:solidFill>
                  <a:prstClr val="black"/>
                </a:solidFill>
                <a:latin typeface="LM Sans 10"/>
                <a:cs typeface="LM Sans 10"/>
              </a:rPr>
              <a:t>2019,</a:t>
            </a:r>
            <a:r>
              <a:rPr sz="2180" spc="-30" dirty="0">
                <a:solidFill>
                  <a:prstClr val="black"/>
                </a:solidFill>
                <a:latin typeface="LM Sans 10"/>
                <a:cs typeface="LM Sans 10"/>
              </a:rPr>
              <a:t> </a:t>
            </a:r>
            <a:r>
              <a:rPr sz="2180" spc="-10" dirty="0">
                <a:solidFill>
                  <a:prstClr val="black"/>
                </a:solidFill>
                <a:latin typeface="LM Sans 10"/>
                <a:cs typeface="LM Sans 10"/>
              </a:rPr>
              <a:t>2020)</a:t>
            </a:r>
            <a:endParaRPr sz="2180">
              <a:solidFill>
                <a:prstClr val="black"/>
              </a:solidFill>
              <a:latin typeface="LM Sans 10"/>
              <a:cs typeface="LM Sans 10"/>
            </a:endParaRPr>
          </a:p>
          <a:p>
            <a:pPr marL="624062" marR="400104" indent="-351035" defTabSz="1811792">
              <a:lnSpc>
                <a:spcPct val="102600"/>
              </a:lnSpc>
              <a:spcBef>
                <a:spcPts val="594"/>
              </a:spcBef>
              <a:buClr>
                <a:srgbClr val="118BAD"/>
              </a:buClr>
              <a:buFont typeface="Arial"/>
              <a:buChar char="►"/>
              <a:tabLst>
                <a:tab pos="625320" algn="l"/>
              </a:tabLst>
            </a:pPr>
            <a:r>
              <a:rPr sz="2180" spc="-10" dirty="0">
                <a:solidFill>
                  <a:prstClr val="black"/>
                </a:solidFill>
                <a:latin typeface="LM Sans 10"/>
                <a:cs typeface="LM Sans 10"/>
              </a:rPr>
              <a:t>Prevalence </a:t>
            </a:r>
            <a:r>
              <a:rPr sz="2180" spc="-20" dirty="0">
                <a:solidFill>
                  <a:prstClr val="black"/>
                </a:solidFill>
                <a:latin typeface="LM Sans 10"/>
                <a:cs typeface="LM Sans 10"/>
              </a:rPr>
              <a:t>of</a:t>
            </a:r>
            <a:r>
              <a:rPr sz="2180" spc="-20" dirty="0">
                <a:solidFill>
                  <a:srgbClr val="FF0000"/>
                </a:solidFill>
                <a:latin typeface="LM Sans 10"/>
                <a:cs typeface="LM Sans 10"/>
              </a:rPr>
              <a:t>overweight and </a:t>
            </a:r>
            <a:r>
              <a:rPr sz="2180" spc="-10" dirty="0">
                <a:solidFill>
                  <a:srgbClr val="FF0000"/>
                </a:solidFill>
                <a:latin typeface="LM Sans 10"/>
                <a:cs typeface="LM Sans 10"/>
              </a:rPr>
              <a:t>obesity</a:t>
            </a:r>
            <a:r>
              <a:rPr sz="2180" spc="-10" dirty="0">
                <a:solidFill>
                  <a:prstClr val="black"/>
                </a:solidFill>
                <a:latin typeface="LM Sans 10"/>
                <a:cs typeface="LM Sans 10"/>
              </a:rPr>
              <a:t>continue to increase,  whilst</a:t>
            </a:r>
            <a:r>
              <a:rPr sz="2180" spc="-10" dirty="0">
                <a:solidFill>
                  <a:srgbClr val="FF0000"/>
                </a:solidFill>
                <a:latin typeface="LM Sans 10"/>
                <a:cs typeface="LM Sans 10"/>
              </a:rPr>
              <a:t>undernourishment</a:t>
            </a:r>
            <a:r>
              <a:rPr sz="2180" spc="-10" dirty="0">
                <a:solidFill>
                  <a:prstClr val="black"/>
                </a:solidFill>
                <a:latin typeface="LM Sans 10"/>
                <a:cs typeface="LM Sans 10"/>
              </a:rPr>
              <a:t>remains persistent </a:t>
            </a:r>
            <a:r>
              <a:rPr sz="2180" spc="-20" dirty="0">
                <a:solidFill>
                  <a:prstClr val="black"/>
                </a:solidFill>
                <a:latin typeface="LM Sans 10"/>
                <a:cs typeface="LM Sans 10"/>
              </a:rPr>
              <a:t>problem (GNR,  </a:t>
            </a:r>
            <a:r>
              <a:rPr sz="2180" spc="-10" dirty="0">
                <a:solidFill>
                  <a:prstClr val="black"/>
                </a:solidFill>
                <a:latin typeface="LM Sans 10"/>
                <a:cs typeface="LM Sans 10"/>
              </a:rPr>
              <a:t>2021)</a:t>
            </a:r>
            <a:endParaRPr sz="2180">
              <a:solidFill>
                <a:prstClr val="black"/>
              </a:solidFill>
              <a:latin typeface="LM Sans 10"/>
              <a:cs typeface="LM Sans 10"/>
            </a:endParaRPr>
          </a:p>
          <a:p>
            <a:pPr marL="624062" marR="405137" indent="-351035" defTabSz="1811792">
              <a:lnSpc>
                <a:spcPct val="102600"/>
              </a:lnSpc>
              <a:spcBef>
                <a:spcPts val="594"/>
              </a:spcBef>
              <a:buClr>
                <a:srgbClr val="118BAD"/>
              </a:buClr>
              <a:buFont typeface="Arial"/>
              <a:buChar char="►"/>
              <a:tabLst>
                <a:tab pos="625320" algn="l"/>
              </a:tabLst>
            </a:pPr>
            <a:r>
              <a:rPr sz="2180" spc="-10" dirty="0">
                <a:solidFill>
                  <a:prstClr val="black"/>
                </a:solidFill>
                <a:latin typeface="LM Sans 10"/>
                <a:cs typeface="LM Sans 10"/>
              </a:rPr>
              <a:t>Healthy diets </a:t>
            </a:r>
            <a:r>
              <a:rPr sz="2180" spc="-30" dirty="0">
                <a:solidFill>
                  <a:prstClr val="black"/>
                </a:solidFill>
                <a:latin typeface="LM Sans 10"/>
                <a:cs typeface="LM Sans 10"/>
              </a:rPr>
              <a:t>are</a:t>
            </a:r>
            <a:r>
              <a:rPr sz="2180" spc="-30" dirty="0">
                <a:solidFill>
                  <a:srgbClr val="FF0000"/>
                </a:solidFill>
                <a:latin typeface="LM Sans 10"/>
                <a:cs typeface="LM Sans 10"/>
              </a:rPr>
              <a:t>unaffordable</a:t>
            </a:r>
            <a:r>
              <a:rPr sz="2180" spc="-30" dirty="0">
                <a:solidFill>
                  <a:prstClr val="black"/>
                </a:solidFill>
                <a:latin typeface="LM Sans 10"/>
                <a:cs typeface="LM Sans 10"/>
              </a:rPr>
              <a:t>for </a:t>
            </a:r>
            <a:r>
              <a:rPr sz="2180" spc="-20" dirty="0">
                <a:solidFill>
                  <a:prstClr val="black"/>
                </a:solidFill>
                <a:latin typeface="LM Sans 10"/>
                <a:cs typeface="LM Sans 10"/>
              </a:rPr>
              <a:t>many </a:t>
            </a:r>
            <a:r>
              <a:rPr sz="2180" spc="-10" dirty="0">
                <a:solidFill>
                  <a:prstClr val="black"/>
                </a:solidFill>
                <a:latin typeface="LM Sans 10"/>
                <a:cs typeface="LM Sans 10"/>
              </a:rPr>
              <a:t>of the </a:t>
            </a:r>
            <a:r>
              <a:rPr sz="2180" spc="-30" dirty="0">
                <a:solidFill>
                  <a:prstClr val="black"/>
                </a:solidFill>
                <a:latin typeface="LM Sans 10"/>
                <a:cs typeface="LM Sans 10"/>
              </a:rPr>
              <a:t>world’s </a:t>
            </a:r>
            <a:r>
              <a:rPr sz="2180" dirty="0">
                <a:solidFill>
                  <a:prstClr val="black"/>
                </a:solidFill>
                <a:latin typeface="LM Sans 10"/>
                <a:cs typeface="LM Sans 10"/>
              </a:rPr>
              <a:t>poor  </a:t>
            </a:r>
            <a:r>
              <a:rPr sz="2180" spc="-10" dirty="0">
                <a:solidFill>
                  <a:prstClr val="black"/>
                </a:solidFill>
                <a:latin typeface="LM Sans 10"/>
                <a:cs typeface="LM Sans 10"/>
              </a:rPr>
              <a:t>(SOFI,</a:t>
            </a:r>
            <a:r>
              <a:rPr sz="2180" spc="-20" dirty="0">
                <a:solidFill>
                  <a:prstClr val="black"/>
                </a:solidFill>
                <a:latin typeface="LM Sans 10"/>
                <a:cs typeface="LM Sans 10"/>
              </a:rPr>
              <a:t> </a:t>
            </a:r>
            <a:r>
              <a:rPr sz="2180" spc="-10" dirty="0">
                <a:solidFill>
                  <a:prstClr val="black"/>
                </a:solidFill>
                <a:latin typeface="LM Sans 10"/>
                <a:cs typeface="LM Sans 10"/>
              </a:rPr>
              <a:t>2021)</a:t>
            </a:r>
            <a:endParaRPr sz="2180">
              <a:solidFill>
                <a:prstClr val="black"/>
              </a:solidFill>
              <a:latin typeface="LM Sans 10"/>
              <a:cs typeface="LM Sans 10"/>
            </a:endParaRPr>
          </a:p>
        </p:txBody>
      </p:sp>
    </p:spTree>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51" y="119037"/>
            <a:ext cx="2721496" cy="888127"/>
          </a:xfrm>
          <a:prstGeom prst="rect">
            <a:avLst/>
          </a:prstGeom>
        </p:spPr>
        <p:txBody>
          <a:bodyPr vert="horz" wrap="square" lIns="0" tIns="33972" rIns="0" bIns="0" rtlCol="0">
            <a:spAutoFit/>
          </a:bodyPr>
          <a:lstStyle/>
          <a:p>
            <a:pPr marL="25164">
              <a:spcBef>
                <a:spcPts val="267"/>
              </a:spcBef>
            </a:pPr>
            <a:r>
              <a:rPr spc="20" dirty="0"/>
              <a:t>Research</a:t>
            </a:r>
            <a:r>
              <a:rPr spc="-89" dirty="0"/>
              <a:t> </a:t>
            </a:r>
            <a:r>
              <a:rPr spc="20" dirty="0"/>
              <a:t>overview</a:t>
            </a:r>
          </a:p>
        </p:txBody>
      </p:sp>
      <p:sp>
        <p:nvSpPr>
          <p:cNvPr id="3" name="object 3">
            <a:extLst>
              <a:ext uri="{C183D7F6-B498-43B3-948B-1728B52AA6E4}">
                <adec:decorative xmlns:adec="http://schemas.microsoft.com/office/drawing/2017/decorative" val="1"/>
              </a:ext>
            </a:extLst>
          </p:cNvPr>
          <p:cNvSpPr/>
          <p:nvPr/>
        </p:nvSpPr>
        <p:spPr>
          <a:xfrm>
            <a:off x="2457710" y="3938388"/>
            <a:ext cx="213932" cy="213932"/>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4" name="object 4">
            <a:extLst>
              <a:ext uri="{C183D7F6-B498-43B3-948B-1728B52AA6E4}">
                <adec:decorative xmlns:adec="http://schemas.microsoft.com/office/drawing/2017/decorative" val="1"/>
              </a:ext>
            </a:extLst>
          </p:cNvPr>
          <p:cNvSpPr/>
          <p:nvPr/>
        </p:nvSpPr>
        <p:spPr>
          <a:xfrm>
            <a:off x="2457710" y="4354550"/>
            <a:ext cx="213932" cy="213932"/>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a:extLst>
              <a:ext uri="{C183D7F6-B498-43B3-948B-1728B52AA6E4}">
                <adec:decorative xmlns:adec="http://schemas.microsoft.com/office/drawing/2017/decorative" val="1"/>
              </a:ext>
            </a:extLst>
          </p:cNvPr>
          <p:cNvSpPr/>
          <p:nvPr/>
        </p:nvSpPr>
        <p:spPr>
          <a:xfrm>
            <a:off x="2457710" y="5111662"/>
            <a:ext cx="213932" cy="213932"/>
          </a:xfrm>
          <a:prstGeom prst="rect">
            <a:avLst/>
          </a:prstGeom>
          <a:blipFill>
            <a:blip r:embed="rId3"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6" name="object 6"/>
          <p:cNvSpPr txBox="1"/>
          <p:nvPr/>
        </p:nvSpPr>
        <p:spPr>
          <a:xfrm>
            <a:off x="2166530" y="1379204"/>
            <a:ext cx="7683854" cy="4358810"/>
          </a:xfrm>
          <a:prstGeom prst="rect">
            <a:avLst/>
          </a:prstGeom>
        </p:spPr>
        <p:txBody>
          <a:bodyPr vert="horz" wrap="square" lIns="0" tIns="109462" rIns="0" bIns="0" rtlCol="0">
            <a:spAutoFit/>
          </a:bodyPr>
          <a:lstStyle/>
          <a:p>
            <a:pPr marL="75491" defTabSz="1811792">
              <a:spcBef>
                <a:spcPts val="860"/>
              </a:spcBef>
            </a:pPr>
            <a:r>
              <a:rPr sz="2180" b="1" spc="-10" dirty="0">
                <a:solidFill>
                  <a:prstClr val="black"/>
                </a:solidFill>
                <a:latin typeface="LM Sans 10"/>
                <a:cs typeface="LM Sans 10"/>
              </a:rPr>
              <a:t>Sustainable diet </a:t>
            </a:r>
            <a:r>
              <a:rPr sz="2180" b="1" spc="-20" dirty="0">
                <a:solidFill>
                  <a:prstClr val="black"/>
                </a:solidFill>
                <a:latin typeface="LM Sans 10"/>
                <a:cs typeface="LM Sans 10"/>
              </a:rPr>
              <a:t>research </a:t>
            </a:r>
            <a:r>
              <a:rPr sz="2180" b="1" spc="-10" dirty="0">
                <a:solidFill>
                  <a:prstClr val="black"/>
                </a:solidFill>
                <a:latin typeface="LM Sans 10"/>
                <a:cs typeface="LM Sans 10"/>
              </a:rPr>
              <a:t>at</a:t>
            </a:r>
            <a:r>
              <a:rPr sz="2180" b="1" spc="-20" dirty="0">
                <a:solidFill>
                  <a:prstClr val="black"/>
                </a:solidFill>
                <a:latin typeface="LM Sans 10"/>
                <a:cs typeface="LM Sans 10"/>
              </a:rPr>
              <a:t> Oxford:</a:t>
            </a:r>
            <a:endParaRPr sz="2180" dirty="0">
              <a:solidFill>
                <a:prstClr val="black"/>
              </a:solidFill>
              <a:latin typeface="LM Sans 10"/>
              <a:cs typeface="LM Sans 10"/>
            </a:endParaRPr>
          </a:p>
          <a:p>
            <a:pPr marL="624062" marR="119528" indent="-351035" defTabSz="1811792">
              <a:lnSpc>
                <a:spcPct val="102600"/>
              </a:lnSpc>
              <a:spcBef>
                <a:spcPts val="594"/>
              </a:spcBef>
              <a:buClr>
                <a:srgbClr val="118BAD"/>
              </a:buClr>
              <a:buFont typeface="Arial"/>
              <a:buChar char="►"/>
              <a:tabLst>
                <a:tab pos="625320" algn="l"/>
              </a:tabLst>
            </a:pPr>
            <a:r>
              <a:rPr sz="2180" spc="-20" dirty="0">
                <a:solidFill>
                  <a:srgbClr val="FF0000"/>
                </a:solidFill>
                <a:latin typeface="LM Sans 10"/>
                <a:cs typeface="LM Sans 10"/>
              </a:rPr>
              <a:t>Multi-disciplinary </a:t>
            </a:r>
            <a:r>
              <a:rPr sz="2180" spc="-10" dirty="0">
                <a:solidFill>
                  <a:srgbClr val="FF0000"/>
                </a:solidFill>
                <a:latin typeface="LM Sans 10"/>
                <a:cs typeface="LM Sans 10"/>
              </a:rPr>
              <a:t>systems </a:t>
            </a:r>
            <a:r>
              <a:rPr sz="2180" spc="-20" dirty="0">
                <a:solidFill>
                  <a:srgbClr val="FF0000"/>
                </a:solidFill>
                <a:latin typeface="LM Sans 10"/>
                <a:cs typeface="LM Sans 10"/>
              </a:rPr>
              <a:t>analysis</a:t>
            </a:r>
            <a:r>
              <a:rPr sz="2180" spc="-20" dirty="0">
                <a:solidFill>
                  <a:prstClr val="black"/>
                </a:solidFill>
                <a:latin typeface="LM Sans 10"/>
                <a:cs typeface="LM Sans 10"/>
              </a:rPr>
              <a:t>for characterising,  </a:t>
            </a:r>
            <a:r>
              <a:rPr sz="2180" spc="-10" dirty="0">
                <a:solidFill>
                  <a:prstClr val="black"/>
                </a:solidFill>
                <a:latin typeface="LM Sans 10"/>
                <a:cs typeface="LM Sans 10"/>
              </a:rPr>
              <a:t>analysing, </a:t>
            </a:r>
            <a:r>
              <a:rPr sz="2180" spc="-20" dirty="0">
                <a:solidFill>
                  <a:prstClr val="black"/>
                </a:solidFill>
                <a:latin typeface="LM Sans 10"/>
                <a:cs typeface="LM Sans 10"/>
              </a:rPr>
              <a:t>and </a:t>
            </a:r>
            <a:r>
              <a:rPr sz="2180" spc="-10" dirty="0">
                <a:solidFill>
                  <a:prstClr val="black"/>
                </a:solidFill>
                <a:latin typeface="LM Sans 10"/>
                <a:cs typeface="LM Sans 10"/>
              </a:rPr>
              <a:t>developing options </a:t>
            </a:r>
            <a:r>
              <a:rPr sz="2180" spc="-30" dirty="0">
                <a:solidFill>
                  <a:prstClr val="black"/>
                </a:solidFill>
                <a:latin typeface="LM Sans 10"/>
                <a:cs typeface="LM Sans 10"/>
              </a:rPr>
              <a:t>for </a:t>
            </a:r>
            <a:r>
              <a:rPr sz="2180" spc="-20" dirty="0">
                <a:solidFill>
                  <a:prstClr val="black"/>
                </a:solidFill>
                <a:latin typeface="LM Sans 10"/>
                <a:cs typeface="LM Sans 10"/>
              </a:rPr>
              <a:t>sustainable, </a:t>
            </a:r>
            <a:r>
              <a:rPr sz="2180" spc="-10" dirty="0">
                <a:solidFill>
                  <a:prstClr val="black"/>
                </a:solidFill>
                <a:latin typeface="LM Sans 10"/>
                <a:cs typeface="LM Sans 10"/>
              </a:rPr>
              <a:t>nutritious,  </a:t>
            </a:r>
            <a:r>
              <a:rPr sz="2180" spc="-20" dirty="0">
                <a:solidFill>
                  <a:prstClr val="black"/>
                </a:solidFill>
                <a:latin typeface="LM Sans 10"/>
                <a:cs typeface="LM Sans 10"/>
              </a:rPr>
              <a:t>and </a:t>
            </a:r>
            <a:r>
              <a:rPr sz="2180" spc="-10" dirty="0">
                <a:solidFill>
                  <a:prstClr val="black"/>
                </a:solidFill>
                <a:latin typeface="LM Sans 10"/>
                <a:cs typeface="LM Sans 10"/>
              </a:rPr>
              <a:t>economically feasible </a:t>
            </a:r>
            <a:r>
              <a:rPr sz="2180" spc="10" dirty="0">
                <a:solidFill>
                  <a:prstClr val="black"/>
                </a:solidFill>
                <a:latin typeface="LM Sans 10"/>
                <a:cs typeface="LM Sans 10"/>
              </a:rPr>
              <a:t>food</a:t>
            </a:r>
            <a:r>
              <a:rPr sz="2180" spc="-20" dirty="0">
                <a:solidFill>
                  <a:prstClr val="black"/>
                </a:solidFill>
                <a:latin typeface="LM Sans 10"/>
                <a:cs typeface="LM Sans 10"/>
              </a:rPr>
              <a:t> </a:t>
            </a:r>
            <a:r>
              <a:rPr sz="2180" spc="-10" dirty="0">
                <a:solidFill>
                  <a:prstClr val="black"/>
                </a:solidFill>
                <a:latin typeface="LM Sans 10"/>
                <a:cs typeface="LM Sans 10"/>
              </a:rPr>
              <a:t>systems</a:t>
            </a:r>
            <a:endParaRPr sz="2180" dirty="0">
              <a:solidFill>
                <a:prstClr val="black"/>
              </a:solidFill>
              <a:latin typeface="LM Sans 10"/>
              <a:cs typeface="LM Sans 10"/>
            </a:endParaRPr>
          </a:p>
          <a:p>
            <a:pPr marL="624062" indent="-352293" defTabSz="1811792">
              <a:spcBef>
                <a:spcPts val="654"/>
              </a:spcBef>
              <a:buClr>
                <a:srgbClr val="118BAD"/>
              </a:buClr>
              <a:buFont typeface="Arial"/>
              <a:buChar char="►"/>
              <a:tabLst>
                <a:tab pos="625320" algn="l"/>
              </a:tabLst>
            </a:pPr>
            <a:r>
              <a:rPr sz="2180" spc="-20" dirty="0">
                <a:solidFill>
                  <a:srgbClr val="FF0000"/>
                </a:solidFill>
                <a:latin typeface="LM Sans 10"/>
                <a:cs typeface="LM Sans 10"/>
              </a:rPr>
              <a:t>Global</a:t>
            </a:r>
            <a:r>
              <a:rPr sz="2180" spc="-20" dirty="0">
                <a:solidFill>
                  <a:prstClr val="black"/>
                </a:solidFill>
                <a:latin typeface="LM Sans 10"/>
                <a:cs typeface="LM Sans 10"/>
              </a:rPr>
              <a:t>analyses </a:t>
            </a:r>
            <a:r>
              <a:rPr sz="2180" spc="-10" dirty="0">
                <a:solidFill>
                  <a:prstClr val="black"/>
                </a:solidFill>
                <a:latin typeface="LM Sans 10"/>
                <a:cs typeface="LM Sans 10"/>
              </a:rPr>
              <a:t>with country level detail available</a:t>
            </a:r>
            <a:r>
              <a:rPr sz="2180" spc="-20" dirty="0">
                <a:solidFill>
                  <a:prstClr val="black"/>
                </a:solidFill>
                <a:latin typeface="LM Sans 10"/>
                <a:cs typeface="LM Sans 10"/>
              </a:rPr>
              <a:t> on</a:t>
            </a:r>
            <a:r>
              <a:rPr sz="2180" spc="-20" dirty="0">
                <a:solidFill>
                  <a:srgbClr val="FF0000"/>
                </a:solidFill>
                <a:latin typeface="LM Sans 10"/>
                <a:cs typeface="LM Sans 10"/>
              </a:rPr>
              <a:t>ORA</a:t>
            </a:r>
            <a:endParaRPr sz="2180" dirty="0">
              <a:solidFill>
                <a:prstClr val="black"/>
              </a:solidFill>
              <a:latin typeface="LM Sans 10"/>
              <a:cs typeface="LM Sans 10"/>
            </a:endParaRPr>
          </a:p>
          <a:p>
            <a:pPr marL="75491" defTabSz="1811792">
              <a:spcBef>
                <a:spcPts val="664"/>
              </a:spcBef>
            </a:pPr>
            <a:r>
              <a:rPr sz="2180" b="1" spc="-20" dirty="0">
                <a:solidFill>
                  <a:prstClr val="black"/>
                </a:solidFill>
                <a:latin typeface="LM Sans 10"/>
                <a:cs typeface="LM Sans 10"/>
              </a:rPr>
              <a:t>Sneak </a:t>
            </a:r>
            <a:r>
              <a:rPr sz="2180" b="1" dirty="0">
                <a:solidFill>
                  <a:prstClr val="black"/>
                </a:solidFill>
                <a:latin typeface="LM Sans 10"/>
                <a:cs typeface="LM Sans 10"/>
              </a:rPr>
              <a:t>peek </a:t>
            </a:r>
            <a:r>
              <a:rPr sz="2180" b="1" spc="-10" dirty="0">
                <a:solidFill>
                  <a:prstClr val="black"/>
                </a:solidFill>
                <a:latin typeface="LM Sans 10"/>
                <a:cs typeface="LM Sans 10"/>
              </a:rPr>
              <a:t>into </a:t>
            </a:r>
            <a:r>
              <a:rPr sz="2180" b="1" spc="-20" dirty="0">
                <a:solidFill>
                  <a:prstClr val="black"/>
                </a:solidFill>
                <a:latin typeface="LM Sans 10"/>
                <a:cs typeface="LM Sans 10"/>
              </a:rPr>
              <a:t>research themes:</a:t>
            </a:r>
            <a:endParaRPr sz="2180" dirty="0">
              <a:solidFill>
                <a:prstClr val="black"/>
              </a:solidFill>
              <a:latin typeface="LM Sans 10"/>
              <a:cs typeface="LM Sans 10"/>
            </a:endParaRPr>
          </a:p>
          <a:p>
            <a:pPr marL="624062" indent="-280576" defTabSz="1811792">
              <a:spcBef>
                <a:spcPts val="664"/>
              </a:spcBef>
              <a:buClr>
                <a:srgbClr val="FFFFFF"/>
              </a:buClr>
              <a:buSzPct val="72727"/>
              <a:buFont typeface="LM Roman 8"/>
              <a:buAutoNum type="arabicPlain"/>
              <a:tabLst>
                <a:tab pos="625320" algn="l"/>
              </a:tabLst>
            </a:pPr>
            <a:r>
              <a:rPr sz="2180" spc="-10" dirty="0">
                <a:solidFill>
                  <a:prstClr val="black"/>
                </a:solidFill>
                <a:latin typeface="LM Sans 10"/>
                <a:cs typeface="LM Sans 10"/>
              </a:rPr>
              <a:t>Impacts of environmental changes </a:t>
            </a:r>
            <a:r>
              <a:rPr sz="2180" spc="-20" dirty="0">
                <a:solidFill>
                  <a:prstClr val="black"/>
                </a:solidFill>
                <a:latin typeface="LM Sans 10"/>
                <a:cs typeface="LM Sans 10"/>
              </a:rPr>
              <a:t>on </a:t>
            </a:r>
            <a:r>
              <a:rPr sz="2180" spc="-10" dirty="0">
                <a:solidFill>
                  <a:prstClr val="black"/>
                </a:solidFill>
                <a:latin typeface="LM Sans 10"/>
                <a:cs typeface="LM Sans 10"/>
              </a:rPr>
              <a:t>diets </a:t>
            </a:r>
            <a:r>
              <a:rPr sz="2180" spc="-20" dirty="0">
                <a:solidFill>
                  <a:prstClr val="black"/>
                </a:solidFill>
                <a:latin typeface="LM Sans 10"/>
                <a:cs typeface="LM Sans 10"/>
              </a:rPr>
              <a:t>and </a:t>
            </a:r>
            <a:r>
              <a:rPr sz="2180" spc="20" dirty="0">
                <a:solidFill>
                  <a:prstClr val="black"/>
                </a:solidFill>
                <a:latin typeface="LM Sans 10"/>
                <a:cs typeface="LM Sans 10"/>
              </a:rPr>
              <a:t>food</a:t>
            </a:r>
            <a:r>
              <a:rPr sz="2180" spc="-89" dirty="0">
                <a:solidFill>
                  <a:prstClr val="black"/>
                </a:solidFill>
                <a:latin typeface="LM Sans 10"/>
                <a:cs typeface="LM Sans 10"/>
              </a:rPr>
              <a:t> </a:t>
            </a:r>
            <a:r>
              <a:rPr sz="2180" spc="-10" dirty="0">
                <a:solidFill>
                  <a:prstClr val="black"/>
                </a:solidFill>
                <a:latin typeface="LM Sans 10"/>
                <a:cs typeface="LM Sans 10"/>
              </a:rPr>
              <a:t>systems</a:t>
            </a:r>
            <a:endParaRPr sz="2180" dirty="0">
              <a:solidFill>
                <a:prstClr val="black"/>
              </a:solidFill>
              <a:latin typeface="LM Sans 10"/>
              <a:cs typeface="LM Sans 10"/>
            </a:endParaRPr>
          </a:p>
          <a:p>
            <a:pPr marL="624062" marR="304482" indent="-280576" defTabSz="1811792">
              <a:lnSpc>
                <a:spcPct val="102600"/>
              </a:lnSpc>
              <a:spcBef>
                <a:spcPts val="594"/>
              </a:spcBef>
              <a:buClr>
                <a:srgbClr val="FFFFFF"/>
              </a:buClr>
              <a:buSzPct val="72727"/>
              <a:buFont typeface="LM Roman 8"/>
              <a:buAutoNum type="arabicPlain"/>
              <a:tabLst>
                <a:tab pos="625320" algn="l"/>
              </a:tabLst>
            </a:pPr>
            <a:r>
              <a:rPr sz="2180" spc="-10" dirty="0">
                <a:solidFill>
                  <a:prstClr val="black"/>
                </a:solidFill>
                <a:latin typeface="LM Sans 10"/>
                <a:cs typeface="LM Sans 10"/>
              </a:rPr>
              <a:t>Impacts of diets </a:t>
            </a:r>
            <a:r>
              <a:rPr sz="2180" spc="-20" dirty="0">
                <a:solidFill>
                  <a:prstClr val="black"/>
                </a:solidFill>
                <a:latin typeface="LM Sans 10"/>
                <a:cs typeface="LM Sans 10"/>
              </a:rPr>
              <a:t>and </a:t>
            </a:r>
            <a:r>
              <a:rPr sz="2180" spc="20" dirty="0">
                <a:solidFill>
                  <a:prstClr val="black"/>
                </a:solidFill>
                <a:latin typeface="LM Sans 10"/>
                <a:cs typeface="LM Sans 10"/>
              </a:rPr>
              <a:t>food </a:t>
            </a:r>
            <a:r>
              <a:rPr sz="2180" spc="-10" dirty="0">
                <a:solidFill>
                  <a:prstClr val="black"/>
                </a:solidFill>
                <a:latin typeface="LM Sans 10"/>
                <a:cs typeface="LM Sans 10"/>
              </a:rPr>
              <a:t>systems </a:t>
            </a:r>
            <a:r>
              <a:rPr sz="2180" spc="-20" dirty="0">
                <a:solidFill>
                  <a:prstClr val="black"/>
                </a:solidFill>
                <a:latin typeface="LM Sans 10"/>
                <a:cs typeface="LM Sans 10"/>
              </a:rPr>
              <a:t>on </a:t>
            </a:r>
            <a:r>
              <a:rPr sz="2180" spc="-10" dirty="0">
                <a:solidFill>
                  <a:prstClr val="black"/>
                </a:solidFill>
                <a:latin typeface="LM Sans 10"/>
                <a:cs typeface="LM Sans 10"/>
              </a:rPr>
              <a:t>health,</a:t>
            </a:r>
            <a:r>
              <a:rPr sz="2180" spc="-129" dirty="0">
                <a:solidFill>
                  <a:prstClr val="black"/>
                </a:solidFill>
                <a:latin typeface="LM Sans 10"/>
                <a:cs typeface="LM Sans 10"/>
              </a:rPr>
              <a:t> </a:t>
            </a:r>
            <a:r>
              <a:rPr sz="2180" spc="-10" dirty="0">
                <a:solidFill>
                  <a:prstClr val="black"/>
                </a:solidFill>
                <a:latin typeface="LM Sans 10"/>
                <a:cs typeface="LM Sans 10"/>
              </a:rPr>
              <a:t>environment,  </a:t>
            </a:r>
            <a:r>
              <a:rPr sz="2180" dirty="0">
                <a:solidFill>
                  <a:prstClr val="black"/>
                </a:solidFill>
                <a:latin typeface="LM Sans 10"/>
                <a:cs typeface="LM Sans 10"/>
              </a:rPr>
              <a:t>livelihoods</a:t>
            </a:r>
          </a:p>
          <a:p>
            <a:pPr marL="624062" marR="593865" indent="-280576" defTabSz="1811792">
              <a:lnSpc>
                <a:spcPct val="102600"/>
              </a:lnSpc>
              <a:spcBef>
                <a:spcPts val="594"/>
              </a:spcBef>
              <a:buClr>
                <a:srgbClr val="FFFFFF"/>
              </a:buClr>
              <a:buSzPct val="72727"/>
              <a:buFont typeface="LM Roman 8"/>
              <a:buAutoNum type="arabicPlain"/>
              <a:tabLst>
                <a:tab pos="625320" algn="l"/>
              </a:tabLst>
            </a:pPr>
            <a:r>
              <a:rPr sz="2180" spc="-20" dirty="0">
                <a:solidFill>
                  <a:prstClr val="black"/>
                </a:solidFill>
                <a:latin typeface="LM Sans 10"/>
                <a:cs typeface="LM Sans 10"/>
              </a:rPr>
              <a:t>Policy options </a:t>
            </a:r>
            <a:r>
              <a:rPr sz="2180" spc="-10" dirty="0">
                <a:solidFill>
                  <a:prstClr val="black"/>
                </a:solidFill>
                <a:latin typeface="LM Sans 10"/>
                <a:cs typeface="LM Sans 10"/>
              </a:rPr>
              <a:t>to </a:t>
            </a:r>
            <a:r>
              <a:rPr sz="2180" spc="-20" dirty="0">
                <a:solidFill>
                  <a:prstClr val="black"/>
                </a:solidFill>
                <a:latin typeface="LM Sans 10"/>
                <a:cs typeface="LM Sans 10"/>
              </a:rPr>
              <a:t>support </a:t>
            </a:r>
            <a:r>
              <a:rPr sz="2180" spc="-10" dirty="0">
                <a:solidFill>
                  <a:prstClr val="black"/>
                </a:solidFill>
                <a:latin typeface="LM Sans 10"/>
                <a:cs typeface="LM Sans 10"/>
              </a:rPr>
              <a:t>transition </a:t>
            </a:r>
            <a:r>
              <a:rPr sz="2180" spc="-40" dirty="0">
                <a:solidFill>
                  <a:prstClr val="black"/>
                </a:solidFill>
                <a:latin typeface="LM Sans 10"/>
                <a:cs typeface="LM Sans 10"/>
              </a:rPr>
              <a:t>towards </a:t>
            </a:r>
            <a:r>
              <a:rPr sz="2180" spc="-10" dirty="0">
                <a:solidFill>
                  <a:prstClr val="black"/>
                </a:solidFill>
                <a:latin typeface="LM Sans 10"/>
                <a:cs typeface="LM Sans 10"/>
              </a:rPr>
              <a:t>healthy </a:t>
            </a:r>
            <a:r>
              <a:rPr sz="2180" spc="-20" dirty="0">
                <a:solidFill>
                  <a:prstClr val="black"/>
                </a:solidFill>
                <a:latin typeface="LM Sans 10"/>
                <a:cs typeface="LM Sans 10"/>
              </a:rPr>
              <a:t>and  </a:t>
            </a:r>
            <a:r>
              <a:rPr sz="2180" spc="-10" dirty="0">
                <a:solidFill>
                  <a:prstClr val="black"/>
                </a:solidFill>
                <a:latin typeface="LM Sans 10"/>
                <a:cs typeface="LM Sans 10"/>
              </a:rPr>
              <a:t>sustainable </a:t>
            </a:r>
            <a:r>
              <a:rPr sz="2180" spc="20" dirty="0">
                <a:solidFill>
                  <a:prstClr val="black"/>
                </a:solidFill>
                <a:latin typeface="LM Sans 10"/>
                <a:cs typeface="LM Sans 10"/>
              </a:rPr>
              <a:t>food</a:t>
            </a:r>
            <a:r>
              <a:rPr sz="2180" spc="-20" dirty="0">
                <a:solidFill>
                  <a:prstClr val="black"/>
                </a:solidFill>
                <a:latin typeface="LM Sans 10"/>
                <a:cs typeface="LM Sans 10"/>
              </a:rPr>
              <a:t> </a:t>
            </a:r>
            <a:r>
              <a:rPr sz="2180" spc="-10" dirty="0">
                <a:solidFill>
                  <a:prstClr val="black"/>
                </a:solidFill>
                <a:latin typeface="LM Sans 10"/>
                <a:cs typeface="LM Sans 10"/>
              </a:rPr>
              <a:t>systems</a:t>
            </a:r>
            <a:endParaRPr sz="2180" dirty="0">
              <a:solidFill>
                <a:prstClr val="black"/>
              </a:solidFill>
              <a:latin typeface="LM Sans 10"/>
              <a:cs typeface="LM Sans 10"/>
            </a:endParaRPr>
          </a:p>
        </p:txBody>
      </p:sp>
    </p:spTree>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48" y="119037"/>
            <a:ext cx="6771656" cy="461215"/>
          </a:xfrm>
          <a:prstGeom prst="rect">
            <a:avLst/>
          </a:prstGeom>
        </p:spPr>
        <p:txBody>
          <a:bodyPr vert="horz" wrap="square" lIns="0" tIns="33972" rIns="0" bIns="0" rtlCol="0">
            <a:spAutoFit/>
          </a:bodyPr>
          <a:lstStyle/>
          <a:p>
            <a:pPr marL="25164">
              <a:spcBef>
                <a:spcPts val="267"/>
              </a:spcBef>
            </a:pPr>
            <a:r>
              <a:rPr spc="20" dirty="0"/>
              <a:t>Diet-related health </a:t>
            </a:r>
            <a:r>
              <a:rPr spc="30" dirty="0"/>
              <a:t>impacts </a:t>
            </a:r>
            <a:r>
              <a:rPr spc="20" dirty="0"/>
              <a:t>of climate</a:t>
            </a:r>
            <a:r>
              <a:rPr spc="10" dirty="0"/>
              <a:t> </a:t>
            </a:r>
            <a:r>
              <a:rPr spc="30" dirty="0"/>
              <a:t>change</a:t>
            </a:r>
          </a:p>
        </p:txBody>
      </p:sp>
      <p:sp>
        <p:nvSpPr>
          <p:cNvPr id="3" name="object 3"/>
          <p:cNvSpPr txBox="1"/>
          <p:nvPr/>
        </p:nvSpPr>
        <p:spPr>
          <a:xfrm>
            <a:off x="2216858" y="1143848"/>
            <a:ext cx="7341622" cy="692494"/>
          </a:xfrm>
          <a:prstGeom prst="rect">
            <a:avLst/>
          </a:prstGeom>
        </p:spPr>
        <p:txBody>
          <a:bodyPr vert="horz" wrap="square" lIns="0" tIns="13840" rIns="0" bIns="0" rtlCol="0">
            <a:spAutoFit/>
          </a:bodyPr>
          <a:lstStyle/>
          <a:p>
            <a:pPr marL="25164" marR="10066" defTabSz="1811792">
              <a:lnSpc>
                <a:spcPct val="102699"/>
              </a:lnSpc>
              <a:spcBef>
                <a:spcPts val="109"/>
              </a:spcBef>
            </a:pPr>
            <a:r>
              <a:rPr sz="2180" spc="-20" dirty="0">
                <a:solidFill>
                  <a:prstClr val="black"/>
                </a:solidFill>
                <a:latin typeface="LM Sans 10"/>
                <a:cs typeface="LM Sans 10"/>
              </a:rPr>
              <a:t>Climate </a:t>
            </a:r>
            <a:r>
              <a:rPr sz="2180" spc="-10" dirty="0">
                <a:solidFill>
                  <a:prstClr val="black"/>
                </a:solidFill>
                <a:latin typeface="LM Sans 10"/>
                <a:cs typeface="LM Sans 10"/>
              </a:rPr>
              <a:t>change could have substantial </a:t>
            </a:r>
            <a:r>
              <a:rPr sz="2180" spc="-20" dirty="0">
                <a:solidFill>
                  <a:prstClr val="black"/>
                </a:solidFill>
                <a:latin typeface="LM Sans 10"/>
                <a:cs typeface="LM Sans 10"/>
              </a:rPr>
              <a:t>and </a:t>
            </a:r>
            <a:r>
              <a:rPr sz="2180" spc="-10" dirty="0">
                <a:solidFill>
                  <a:prstClr val="black"/>
                </a:solidFill>
                <a:latin typeface="LM Sans 10"/>
                <a:cs typeface="LM Sans 10"/>
              </a:rPr>
              <a:t>negative impacts </a:t>
            </a:r>
            <a:r>
              <a:rPr sz="2180" spc="-20" dirty="0">
                <a:solidFill>
                  <a:prstClr val="black"/>
                </a:solidFill>
                <a:latin typeface="LM Sans 10"/>
                <a:cs typeface="LM Sans 10"/>
              </a:rPr>
              <a:t>on  </a:t>
            </a:r>
            <a:r>
              <a:rPr sz="2180" spc="-10" dirty="0">
                <a:solidFill>
                  <a:prstClr val="black"/>
                </a:solidFill>
                <a:latin typeface="LM Sans 10"/>
                <a:cs typeface="LM Sans 10"/>
              </a:rPr>
              <a:t>diets </a:t>
            </a:r>
            <a:r>
              <a:rPr sz="2180" spc="-20" dirty="0">
                <a:solidFill>
                  <a:prstClr val="black"/>
                </a:solidFill>
                <a:latin typeface="LM Sans 10"/>
                <a:cs typeface="LM Sans 10"/>
              </a:rPr>
              <a:t>and </a:t>
            </a:r>
            <a:r>
              <a:rPr sz="2180" spc="-10" dirty="0">
                <a:solidFill>
                  <a:prstClr val="black"/>
                </a:solidFill>
                <a:latin typeface="LM Sans 10"/>
                <a:cs typeface="LM Sans 10"/>
              </a:rPr>
              <a:t>diet-related </a:t>
            </a:r>
            <a:r>
              <a:rPr sz="2180" spc="-30" dirty="0">
                <a:solidFill>
                  <a:prstClr val="black"/>
                </a:solidFill>
                <a:latin typeface="LM Sans 10"/>
                <a:cs typeface="LM Sans 10"/>
              </a:rPr>
              <a:t>mortality:</a:t>
            </a:r>
            <a:endParaRPr sz="2180">
              <a:solidFill>
                <a:prstClr val="black"/>
              </a:solidFill>
              <a:latin typeface="LM Sans 10"/>
              <a:cs typeface="LM Sans 10"/>
            </a:endParaRPr>
          </a:p>
        </p:txBody>
      </p:sp>
      <p:sp>
        <p:nvSpPr>
          <p:cNvPr id="4" name="object 4" descr="Heatmap of the world showing climate related deaths per million, the 'hottest' red areas are in Russia, China and South Asia. With very few countries in the 'green zone'"/>
          <p:cNvSpPr/>
          <p:nvPr/>
        </p:nvSpPr>
        <p:spPr>
          <a:xfrm>
            <a:off x="2248949" y="2123194"/>
            <a:ext cx="7668934" cy="3041248"/>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p:cNvSpPr txBox="1"/>
          <p:nvPr/>
        </p:nvSpPr>
        <p:spPr>
          <a:xfrm>
            <a:off x="2216858" y="5435824"/>
            <a:ext cx="7273679" cy="842860"/>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2016</a:t>
            </a:r>
            <a:r>
              <a:rPr sz="1783" spc="-10" dirty="0">
                <a:solidFill>
                  <a:prstClr val="black"/>
                </a:solidFill>
                <a:latin typeface="LM Sans 9"/>
                <a:cs typeface="LM Sans 9"/>
              </a:rPr>
              <a:t>, Global and regional health </a:t>
            </a:r>
            <a:r>
              <a:rPr sz="1783" spc="-20" dirty="0">
                <a:solidFill>
                  <a:prstClr val="black"/>
                </a:solidFill>
                <a:latin typeface="LM Sans 9"/>
                <a:cs typeface="LM Sans 9"/>
              </a:rPr>
              <a:t>effects </a:t>
            </a:r>
            <a:r>
              <a:rPr sz="1783" spc="-10" dirty="0">
                <a:solidFill>
                  <a:prstClr val="black"/>
                </a:solidFill>
                <a:latin typeface="LM Sans 9"/>
                <a:cs typeface="LM Sans 9"/>
              </a:rPr>
              <a:t>of future </a:t>
            </a:r>
            <a:r>
              <a:rPr sz="1783" spc="20" dirty="0">
                <a:solidFill>
                  <a:prstClr val="black"/>
                </a:solidFill>
                <a:latin typeface="LM Sans 9"/>
                <a:cs typeface="LM Sans 9"/>
              </a:rPr>
              <a:t>food  </a:t>
            </a:r>
            <a:r>
              <a:rPr sz="1783" spc="-10" dirty="0">
                <a:solidFill>
                  <a:prstClr val="black"/>
                </a:solidFill>
                <a:latin typeface="LM Sans 9"/>
                <a:cs typeface="LM Sans 9"/>
              </a:rPr>
              <a:t>production under climate change: a </a:t>
            </a:r>
            <a:r>
              <a:rPr sz="1783" dirty="0">
                <a:solidFill>
                  <a:prstClr val="black"/>
                </a:solidFill>
                <a:latin typeface="LM Sans 9"/>
                <a:cs typeface="LM Sans 9"/>
              </a:rPr>
              <a:t>modelling </a:t>
            </a:r>
            <a:r>
              <a:rPr sz="1783" spc="-40" dirty="0">
                <a:solidFill>
                  <a:prstClr val="black"/>
                </a:solidFill>
                <a:latin typeface="LM Sans 9"/>
                <a:cs typeface="LM Sans 9"/>
              </a:rPr>
              <a:t>study, </a:t>
            </a:r>
            <a:r>
              <a:rPr sz="1783" i="1" spc="-10" dirty="0">
                <a:solidFill>
                  <a:prstClr val="black"/>
                </a:solidFill>
                <a:latin typeface="LM Sans 9"/>
                <a:cs typeface="LM Sans 9"/>
              </a:rPr>
              <a:t>The Lancet</a:t>
            </a:r>
            <a:r>
              <a:rPr sz="1783" spc="-10" dirty="0">
                <a:solidFill>
                  <a:prstClr val="black"/>
                </a:solidFill>
                <a:latin typeface="LM Sans 9"/>
                <a:cs typeface="LM Sans 9"/>
              </a:rPr>
              <a:t>, 387,  1937-1946.</a:t>
            </a:r>
            <a:endParaRPr sz="1783">
              <a:solidFill>
                <a:prstClr val="black"/>
              </a:solidFill>
              <a:latin typeface="LM Sans 9"/>
              <a:cs typeface="LM Sans 9"/>
            </a:endParaRPr>
          </a:p>
        </p:txBody>
      </p:sp>
    </p:spTree>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51" y="119037"/>
            <a:ext cx="5600267" cy="461215"/>
          </a:xfrm>
          <a:prstGeom prst="rect">
            <a:avLst/>
          </a:prstGeom>
        </p:spPr>
        <p:txBody>
          <a:bodyPr vert="horz" wrap="square" lIns="0" tIns="33972" rIns="0" bIns="0" rtlCol="0">
            <a:spAutoFit/>
          </a:bodyPr>
          <a:lstStyle/>
          <a:p>
            <a:pPr marL="25164">
              <a:spcBef>
                <a:spcPts val="267"/>
              </a:spcBef>
            </a:pPr>
            <a:r>
              <a:rPr spc="20" dirty="0"/>
              <a:t>Nutritional impacts of climate </a:t>
            </a:r>
            <a:r>
              <a:rPr spc="30" dirty="0"/>
              <a:t>change</a:t>
            </a:r>
          </a:p>
        </p:txBody>
      </p:sp>
      <p:sp>
        <p:nvSpPr>
          <p:cNvPr id="3" name="object 3"/>
          <p:cNvSpPr txBox="1"/>
          <p:nvPr/>
        </p:nvSpPr>
        <p:spPr>
          <a:xfrm>
            <a:off x="2216855" y="832140"/>
            <a:ext cx="6986807" cy="692494"/>
          </a:xfrm>
          <a:prstGeom prst="rect">
            <a:avLst/>
          </a:prstGeom>
        </p:spPr>
        <p:txBody>
          <a:bodyPr vert="horz" wrap="square" lIns="0" tIns="13840" rIns="0" bIns="0" rtlCol="0">
            <a:spAutoFit/>
          </a:bodyPr>
          <a:lstStyle/>
          <a:p>
            <a:pPr marL="25164" marR="10066" defTabSz="1811792">
              <a:lnSpc>
                <a:spcPct val="102699"/>
              </a:lnSpc>
              <a:spcBef>
                <a:spcPts val="109"/>
              </a:spcBef>
            </a:pPr>
            <a:r>
              <a:rPr sz="2180" spc="-20" dirty="0">
                <a:solidFill>
                  <a:prstClr val="black"/>
                </a:solidFill>
                <a:latin typeface="LM Sans 10"/>
                <a:cs typeface="LM Sans 10"/>
              </a:rPr>
              <a:t>Dietary </a:t>
            </a:r>
            <a:r>
              <a:rPr sz="2180" spc="-10" dirty="0">
                <a:solidFill>
                  <a:prstClr val="black"/>
                </a:solidFill>
                <a:latin typeface="LM Sans 10"/>
                <a:cs typeface="LM Sans 10"/>
              </a:rPr>
              <a:t>changes could help mitigate the nutrition </a:t>
            </a:r>
            <a:r>
              <a:rPr sz="2180" spc="-20" dirty="0">
                <a:solidFill>
                  <a:prstClr val="black"/>
                </a:solidFill>
                <a:latin typeface="LM Sans 10"/>
                <a:cs typeface="LM Sans 10"/>
              </a:rPr>
              <a:t>impacts </a:t>
            </a:r>
            <a:r>
              <a:rPr sz="2180" spc="-10" dirty="0">
                <a:solidFill>
                  <a:prstClr val="black"/>
                </a:solidFill>
                <a:latin typeface="LM Sans 10"/>
                <a:cs typeface="LM Sans 10"/>
              </a:rPr>
              <a:t>of  climate</a:t>
            </a:r>
            <a:r>
              <a:rPr sz="2180" spc="-20" dirty="0">
                <a:solidFill>
                  <a:prstClr val="black"/>
                </a:solidFill>
                <a:latin typeface="LM Sans 10"/>
                <a:cs typeface="LM Sans 10"/>
              </a:rPr>
              <a:t> </a:t>
            </a:r>
            <a:r>
              <a:rPr sz="2180" spc="-10" dirty="0">
                <a:solidFill>
                  <a:prstClr val="black"/>
                </a:solidFill>
                <a:latin typeface="LM Sans 10"/>
                <a:cs typeface="LM Sans 10"/>
              </a:rPr>
              <a:t>change:</a:t>
            </a:r>
            <a:endParaRPr sz="2180">
              <a:solidFill>
                <a:prstClr val="black"/>
              </a:solidFill>
              <a:latin typeface="LM Sans 10"/>
              <a:cs typeface="LM Sans 10"/>
            </a:endParaRPr>
          </a:p>
        </p:txBody>
      </p:sp>
      <p:sp>
        <p:nvSpPr>
          <p:cNvPr id="4" name="object 4" descr="Bar chart - Proportion of low-income countries with low iron availability in 2050&quot;"/>
          <p:cNvSpPr/>
          <p:nvPr/>
        </p:nvSpPr>
        <p:spPr>
          <a:xfrm>
            <a:off x="2627230" y="1776784"/>
            <a:ext cx="6924729" cy="3798515"/>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p:cNvSpPr txBox="1"/>
          <p:nvPr/>
        </p:nvSpPr>
        <p:spPr>
          <a:xfrm>
            <a:off x="2216858" y="5859512"/>
            <a:ext cx="7710274" cy="842860"/>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2021</a:t>
            </a:r>
            <a:r>
              <a:rPr sz="1783" spc="-10" dirty="0">
                <a:solidFill>
                  <a:prstClr val="black"/>
                </a:solidFill>
                <a:latin typeface="LM Sans 9"/>
                <a:cs typeface="LM Sans 9"/>
              </a:rPr>
              <a:t>, </a:t>
            </a:r>
            <a:r>
              <a:rPr sz="1783" spc="-20" dirty="0">
                <a:solidFill>
                  <a:prstClr val="black"/>
                </a:solidFill>
                <a:latin typeface="LM Sans 9"/>
                <a:cs typeface="LM Sans 9"/>
              </a:rPr>
              <a:t>Dietary </a:t>
            </a:r>
            <a:r>
              <a:rPr sz="1783" spc="-10" dirty="0">
                <a:solidFill>
                  <a:prstClr val="black"/>
                </a:solidFill>
                <a:latin typeface="LM Sans 9"/>
                <a:cs typeface="LM Sans 9"/>
              </a:rPr>
              <a:t>adaptation mechanisms to the </a:t>
            </a:r>
            <a:r>
              <a:rPr sz="1783" dirty="0">
                <a:solidFill>
                  <a:prstClr val="black"/>
                </a:solidFill>
                <a:latin typeface="LM Sans 9"/>
                <a:cs typeface="LM Sans 9"/>
              </a:rPr>
              <a:t>potential  </a:t>
            </a:r>
            <a:r>
              <a:rPr sz="1783" spc="-10" dirty="0">
                <a:solidFill>
                  <a:prstClr val="black"/>
                </a:solidFill>
                <a:latin typeface="LM Sans 9"/>
                <a:cs typeface="LM Sans 9"/>
              </a:rPr>
              <a:t>health impacts of climate related changes in micronutrients in wheat and other  cereals, </a:t>
            </a:r>
            <a:r>
              <a:rPr sz="1783" i="1" spc="-10" dirty="0">
                <a:solidFill>
                  <a:prstClr val="black"/>
                </a:solidFill>
                <a:latin typeface="LM Sans 9"/>
                <a:cs typeface="LM Sans 9"/>
              </a:rPr>
              <a:t>Integrated Development Program Discussion Paper 1,</a:t>
            </a:r>
            <a:r>
              <a:rPr sz="1783" i="1" spc="20" dirty="0">
                <a:solidFill>
                  <a:prstClr val="black"/>
                </a:solidFill>
                <a:latin typeface="LM Sans 9"/>
                <a:cs typeface="LM Sans 9"/>
              </a:rPr>
              <a:t> </a:t>
            </a:r>
            <a:r>
              <a:rPr sz="1783" i="1" spc="-10" dirty="0">
                <a:solidFill>
                  <a:prstClr val="black"/>
                </a:solidFill>
                <a:latin typeface="LM Sans 9"/>
                <a:cs typeface="LM Sans 9"/>
              </a:rPr>
              <a:t>CIMMYT</a:t>
            </a:r>
            <a:r>
              <a:rPr sz="1783" spc="-10" dirty="0">
                <a:solidFill>
                  <a:prstClr val="black"/>
                </a:solidFill>
                <a:latin typeface="LM Sans 9"/>
                <a:cs typeface="LM Sans 9"/>
              </a:rPr>
              <a:t>.</a:t>
            </a:r>
            <a:endParaRPr sz="1783">
              <a:solidFill>
                <a:prstClr val="black"/>
              </a:solidFill>
              <a:latin typeface="LM Sans 9"/>
              <a:cs typeface="LM Sans 9"/>
            </a:endParaRPr>
          </a:p>
        </p:txBody>
      </p:sp>
    </p:spTree>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48" y="119037"/>
            <a:ext cx="7745506" cy="461215"/>
          </a:xfrm>
          <a:prstGeom prst="rect">
            <a:avLst/>
          </a:prstGeom>
        </p:spPr>
        <p:txBody>
          <a:bodyPr vert="horz" wrap="square" lIns="0" tIns="33972" rIns="0" bIns="0" rtlCol="0">
            <a:spAutoFit/>
          </a:bodyPr>
          <a:lstStyle/>
          <a:p>
            <a:pPr marL="25164">
              <a:spcBef>
                <a:spcPts val="267"/>
              </a:spcBef>
            </a:pPr>
            <a:r>
              <a:rPr spc="30" dirty="0"/>
              <a:t>Health and </a:t>
            </a:r>
            <a:r>
              <a:rPr spc="20" dirty="0"/>
              <a:t>environmental </a:t>
            </a:r>
            <a:r>
              <a:rPr spc="30" dirty="0"/>
              <a:t>impacts </a:t>
            </a:r>
            <a:r>
              <a:rPr spc="20" dirty="0"/>
              <a:t>of </a:t>
            </a:r>
            <a:r>
              <a:rPr spc="10" dirty="0"/>
              <a:t>dietary</a:t>
            </a:r>
            <a:r>
              <a:rPr spc="-30" dirty="0"/>
              <a:t> </a:t>
            </a:r>
            <a:r>
              <a:rPr spc="30" dirty="0"/>
              <a:t>change</a:t>
            </a:r>
          </a:p>
        </p:txBody>
      </p:sp>
      <p:sp>
        <p:nvSpPr>
          <p:cNvPr id="3" name="object 3"/>
          <p:cNvSpPr txBox="1"/>
          <p:nvPr/>
        </p:nvSpPr>
        <p:spPr>
          <a:xfrm>
            <a:off x="2216858" y="995531"/>
            <a:ext cx="5449283" cy="358346"/>
          </a:xfrm>
          <a:prstGeom prst="rect">
            <a:avLst/>
          </a:prstGeom>
        </p:spPr>
        <p:txBody>
          <a:bodyPr vert="horz" wrap="square" lIns="0" tIns="22648" rIns="0" bIns="0" rtlCol="0">
            <a:spAutoFit/>
          </a:bodyPr>
          <a:lstStyle/>
          <a:p>
            <a:pPr marL="25164" defTabSz="1811792">
              <a:spcBef>
                <a:spcPts val="178"/>
              </a:spcBef>
            </a:pPr>
            <a:r>
              <a:rPr sz="2180" spc="-20" dirty="0">
                <a:solidFill>
                  <a:prstClr val="black"/>
                </a:solidFill>
                <a:latin typeface="LM Sans 10"/>
                <a:cs typeface="LM Sans 10"/>
              </a:rPr>
              <a:t>Dietary </a:t>
            </a:r>
            <a:r>
              <a:rPr sz="2180" spc="-10" dirty="0">
                <a:solidFill>
                  <a:prstClr val="black"/>
                </a:solidFill>
                <a:latin typeface="LM Sans 10"/>
                <a:cs typeface="LM Sans 10"/>
              </a:rPr>
              <a:t>changes </a:t>
            </a:r>
            <a:r>
              <a:rPr sz="2180" spc="-30" dirty="0">
                <a:solidFill>
                  <a:prstClr val="black"/>
                </a:solidFill>
                <a:latin typeface="LM Sans 10"/>
                <a:cs typeface="LM Sans 10"/>
              </a:rPr>
              <a:t>would </a:t>
            </a:r>
            <a:r>
              <a:rPr sz="2180" spc="-10" dirty="0">
                <a:solidFill>
                  <a:prstClr val="black"/>
                </a:solidFill>
                <a:latin typeface="LM Sans 10"/>
                <a:cs typeface="LM Sans 10"/>
              </a:rPr>
              <a:t>also </a:t>
            </a:r>
            <a:r>
              <a:rPr sz="2180" spc="20" dirty="0">
                <a:solidFill>
                  <a:prstClr val="black"/>
                </a:solidFill>
                <a:latin typeface="LM Sans 10"/>
                <a:cs typeface="LM Sans 10"/>
              </a:rPr>
              <a:t>be </a:t>
            </a:r>
            <a:r>
              <a:rPr sz="2180" spc="-10" dirty="0">
                <a:solidFill>
                  <a:prstClr val="black"/>
                </a:solidFill>
                <a:latin typeface="LM Sans 10"/>
                <a:cs typeface="LM Sans 10"/>
              </a:rPr>
              <a:t>associated</a:t>
            </a:r>
            <a:r>
              <a:rPr sz="2180" spc="-79" dirty="0">
                <a:solidFill>
                  <a:prstClr val="black"/>
                </a:solidFill>
                <a:latin typeface="LM Sans 10"/>
                <a:cs typeface="LM Sans 10"/>
              </a:rPr>
              <a:t> </a:t>
            </a:r>
            <a:r>
              <a:rPr sz="2180" spc="-10" dirty="0">
                <a:solidFill>
                  <a:prstClr val="black"/>
                </a:solidFill>
                <a:latin typeface="LM Sans 10"/>
                <a:cs typeface="LM Sans 10"/>
              </a:rPr>
              <a:t>with:</a:t>
            </a:r>
            <a:endParaRPr sz="2180">
              <a:solidFill>
                <a:prstClr val="black"/>
              </a:solidFill>
              <a:latin typeface="LM Sans 10"/>
              <a:cs typeface="LM Sans 10"/>
            </a:endParaRPr>
          </a:p>
        </p:txBody>
      </p:sp>
      <p:sp>
        <p:nvSpPr>
          <p:cNvPr id="4" name="object 4" descr="Bar chart - Balanced, more plant-based flexitarian diets (FLX)"/>
          <p:cNvSpPr/>
          <p:nvPr/>
        </p:nvSpPr>
        <p:spPr>
          <a:xfrm>
            <a:off x="3155067" y="4796222"/>
            <a:ext cx="5772641" cy="0"/>
          </a:xfrm>
          <a:custGeom>
            <a:avLst/>
            <a:gdLst/>
            <a:ahLst/>
            <a:cxnLst/>
            <a:rect l="l" t="t" r="r" b="b"/>
            <a:pathLst>
              <a:path w="2913379">
                <a:moveTo>
                  <a:pt x="0" y="0"/>
                </a:moveTo>
                <a:lnTo>
                  <a:pt x="2913288"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5" name="object 5">
            <a:extLst>
              <a:ext uri="{C183D7F6-B498-43B3-948B-1728B52AA6E4}">
                <adec:decorative xmlns:adec="http://schemas.microsoft.com/office/drawing/2017/decorative" val="1"/>
              </a:ext>
            </a:extLst>
          </p:cNvPr>
          <p:cNvSpPr/>
          <p:nvPr/>
        </p:nvSpPr>
        <p:spPr>
          <a:xfrm>
            <a:off x="3155067" y="4418414"/>
            <a:ext cx="5772641" cy="0"/>
          </a:xfrm>
          <a:custGeom>
            <a:avLst/>
            <a:gdLst/>
            <a:ahLst/>
            <a:cxnLst/>
            <a:rect l="l" t="t" r="r" b="b"/>
            <a:pathLst>
              <a:path w="2913379">
                <a:moveTo>
                  <a:pt x="0" y="0"/>
                </a:moveTo>
                <a:lnTo>
                  <a:pt x="2913288"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grpSp>
        <p:nvGrpSpPr>
          <p:cNvPr id="6" name="object 6">
            <a:extLst>
              <a:ext uri="{C183D7F6-B498-43B3-948B-1728B52AA6E4}">
                <adec:decorative xmlns:adec="http://schemas.microsoft.com/office/drawing/2017/decorative" val="1"/>
              </a:ext>
            </a:extLst>
          </p:cNvPr>
          <p:cNvGrpSpPr/>
          <p:nvPr/>
        </p:nvGrpSpPr>
        <p:grpSpPr>
          <a:xfrm>
            <a:off x="3155067" y="2398489"/>
            <a:ext cx="5772641" cy="1912471"/>
            <a:chOff x="820798" y="1210289"/>
            <a:chExt cx="2913380" cy="965200"/>
          </a:xfrm>
        </p:grpSpPr>
        <p:sp>
          <p:nvSpPr>
            <p:cNvPr id="7" name="object 7"/>
            <p:cNvSpPr/>
            <p:nvPr/>
          </p:nvSpPr>
          <p:spPr>
            <a:xfrm>
              <a:off x="820798" y="1660926"/>
              <a:ext cx="698500" cy="380365"/>
            </a:xfrm>
            <a:custGeom>
              <a:avLst/>
              <a:gdLst/>
              <a:ahLst/>
              <a:cxnLst/>
              <a:rect l="l" t="t" r="r" b="b"/>
              <a:pathLst>
                <a:path w="698500" h="380364">
                  <a:moveTo>
                    <a:pt x="0" y="379836"/>
                  </a:moveTo>
                  <a:lnTo>
                    <a:pt x="624730" y="379836"/>
                  </a:lnTo>
                </a:path>
                <a:path w="698500" h="380364">
                  <a:moveTo>
                    <a:pt x="682577" y="379836"/>
                  </a:moveTo>
                  <a:lnTo>
                    <a:pt x="697997" y="379836"/>
                  </a:lnTo>
                </a:path>
                <a:path w="698500" h="380364">
                  <a:moveTo>
                    <a:pt x="0" y="188959"/>
                  </a:moveTo>
                  <a:lnTo>
                    <a:pt x="549537" y="188959"/>
                  </a:lnTo>
                </a:path>
                <a:path w="698500" h="380364">
                  <a:moveTo>
                    <a:pt x="607375" y="188959"/>
                  </a:moveTo>
                  <a:lnTo>
                    <a:pt x="624730" y="188959"/>
                  </a:lnTo>
                </a:path>
                <a:path w="698500" h="380364">
                  <a:moveTo>
                    <a:pt x="271885" y="0"/>
                  </a:moveTo>
                  <a:lnTo>
                    <a:pt x="549537" y="0"/>
                  </a:lnTo>
                </a:path>
                <a:path w="698500" h="380364">
                  <a:moveTo>
                    <a:pt x="607375" y="0"/>
                  </a:moveTo>
                  <a:lnTo>
                    <a:pt x="624730"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8" name="object 8"/>
            <p:cNvSpPr/>
            <p:nvPr/>
          </p:nvSpPr>
          <p:spPr>
            <a:xfrm>
              <a:off x="1370336" y="1470042"/>
              <a:ext cx="58419" cy="514984"/>
            </a:xfrm>
            <a:custGeom>
              <a:avLst/>
              <a:gdLst/>
              <a:ahLst/>
              <a:cxnLst/>
              <a:rect l="l" t="t" r="r" b="b"/>
              <a:pathLst>
                <a:path w="58419" h="514985">
                  <a:moveTo>
                    <a:pt x="57837" y="0"/>
                  </a:moveTo>
                  <a:lnTo>
                    <a:pt x="0" y="0"/>
                  </a:lnTo>
                  <a:lnTo>
                    <a:pt x="0" y="514804"/>
                  </a:lnTo>
                  <a:lnTo>
                    <a:pt x="57837" y="514804"/>
                  </a:lnTo>
                  <a:lnTo>
                    <a:pt x="57837"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9" name="object 9"/>
            <p:cNvSpPr/>
            <p:nvPr/>
          </p:nvSpPr>
          <p:spPr>
            <a:xfrm>
              <a:off x="820798" y="1660926"/>
              <a:ext cx="139065" cy="0"/>
            </a:xfrm>
            <a:custGeom>
              <a:avLst/>
              <a:gdLst/>
              <a:ahLst/>
              <a:cxnLst/>
              <a:rect l="l" t="t" r="r" b="b"/>
              <a:pathLst>
                <a:path w="139065">
                  <a:moveTo>
                    <a:pt x="0" y="0"/>
                  </a:moveTo>
                  <a:lnTo>
                    <a:pt x="138845"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10" name="object 10"/>
            <p:cNvSpPr/>
            <p:nvPr/>
          </p:nvSpPr>
          <p:spPr>
            <a:xfrm>
              <a:off x="884447" y="1470042"/>
              <a:ext cx="58419" cy="181610"/>
            </a:xfrm>
            <a:custGeom>
              <a:avLst/>
              <a:gdLst/>
              <a:ahLst/>
              <a:cxnLst/>
              <a:rect l="l" t="t" r="r" b="b"/>
              <a:pathLst>
                <a:path w="58419" h="181610">
                  <a:moveTo>
                    <a:pt x="57843" y="0"/>
                  </a:moveTo>
                  <a:lnTo>
                    <a:pt x="0" y="0"/>
                  </a:lnTo>
                  <a:lnTo>
                    <a:pt x="0" y="181236"/>
                  </a:lnTo>
                  <a:lnTo>
                    <a:pt x="57843" y="181236"/>
                  </a:lnTo>
                  <a:lnTo>
                    <a:pt x="57843"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1" name="object 11"/>
            <p:cNvSpPr/>
            <p:nvPr/>
          </p:nvSpPr>
          <p:spPr>
            <a:xfrm>
              <a:off x="884447" y="1470043"/>
              <a:ext cx="544195" cy="514984"/>
            </a:xfrm>
            <a:custGeom>
              <a:avLst/>
              <a:gdLst/>
              <a:ahLst/>
              <a:cxnLst/>
              <a:rect l="l" t="t" r="r" b="b"/>
              <a:pathLst>
                <a:path w="544194" h="514985">
                  <a:moveTo>
                    <a:pt x="0" y="181243"/>
                  </a:moveTo>
                  <a:lnTo>
                    <a:pt x="57843" y="181243"/>
                  </a:lnTo>
                  <a:lnTo>
                    <a:pt x="57843" y="0"/>
                  </a:lnTo>
                  <a:lnTo>
                    <a:pt x="0" y="0"/>
                  </a:lnTo>
                  <a:lnTo>
                    <a:pt x="0" y="181243"/>
                  </a:lnTo>
                  <a:close/>
                </a:path>
                <a:path w="544194" h="514985">
                  <a:moveTo>
                    <a:pt x="485885" y="514811"/>
                  </a:moveTo>
                  <a:lnTo>
                    <a:pt x="543729" y="514811"/>
                  </a:lnTo>
                  <a:lnTo>
                    <a:pt x="543729" y="0"/>
                  </a:lnTo>
                  <a:lnTo>
                    <a:pt x="485885" y="0"/>
                  </a:lnTo>
                  <a:lnTo>
                    <a:pt x="485885" y="514811"/>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12" name="object 12"/>
            <p:cNvSpPr/>
            <p:nvPr/>
          </p:nvSpPr>
          <p:spPr>
            <a:xfrm>
              <a:off x="1017487" y="1660926"/>
              <a:ext cx="15875" cy="0"/>
            </a:xfrm>
            <a:custGeom>
              <a:avLst/>
              <a:gdLst/>
              <a:ahLst/>
              <a:cxnLst/>
              <a:rect l="l" t="t" r="r" b="b"/>
              <a:pathLst>
                <a:path w="15875">
                  <a:moveTo>
                    <a:pt x="0" y="0"/>
                  </a:moveTo>
                  <a:lnTo>
                    <a:pt x="15424"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13" name="object 13"/>
            <p:cNvSpPr/>
            <p:nvPr/>
          </p:nvSpPr>
          <p:spPr>
            <a:xfrm>
              <a:off x="959644" y="1470042"/>
              <a:ext cx="58419" cy="200660"/>
            </a:xfrm>
            <a:custGeom>
              <a:avLst/>
              <a:gdLst/>
              <a:ahLst/>
              <a:cxnLst/>
              <a:rect l="l" t="t" r="r" b="b"/>
              <a:pathLst>
                <a:path w="58419" h="200660">
                  <a:moveTo>
                    <a:pt x="57843" y="0"/>
                  </a:moveTo>
                  <a:lnTo>
                    <a:pt x="0" y="0"/>
                  </a:lnTo>
                  <a:lnTo>
                    <a:pt x="0" y="200518"/>
                  </a:lnTo>
                  <a:lnTo>
                    <a:pt x="57843" y="200518"/>
                  </a:lnTo>
                  <a:lnTo>
                    <a:pt x="57843"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14" name="object 14"/>
            <p:cNvSpPr/>
            <p:nvPr/>
          </p:nvSpPr>
          <p:spPr>
            <a:xfrm>
              <a:off x="1503375" y="1660926"/>
              <a:ext cx="15875" cy="189230"/>
            </a:xfrm>
            <a:custGeom>
              <a:avLst/>
              <a:gdLst/>
              <a:ahLst/>
              <a:cxnLst/>
              <a:rect l="l" t="t" r="r" b="b"/>
              <a:pathLst>
                <a:path w="15875" h="189230">
                  <a:moveTo>
                    <a:pt x="0" y="188959"/>
                  </a:moveTo>
                  <a:lnTo>
                    <a:pt x="15420" y="188959"/>
                  </a:lnTo>
                </a:path>
                <a:path w="15875" h="189230">
                  <a:moveTo>
                    <a:pt x="0" y="0"/>
                  </a:moveTo>
                  <a:lnTo>
                    <a:pt x="15420"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15" name="object 15"/>
            <p:cNvSpPr/>
            <p:nvPr/>
          </p:nvSpPr>
          <p:spPr>
            <a:xfrm>
              <a:off x="1445529" y="1470042"/>
              <a:ext cx="58419" cy="702310"/>
            </a:xfrm>
            <a:custGeom>
              <a:avLst/>
              <a:gdLst/>
              <a:ahLst/>
              <a:cxnLst/>
              <a:rect l="l" t="t" r="r" b="b"/>
              <a:pathLst>
                <a:path w="58419" h="702310">
                  <a:moveTo>
                    <a:pt x="57846" y="0"/>
                  </a:moveTo>
                  <a:lnTo>
                    <a:pt x="0" y="0"/>
                  </a:lnTo>
                  <a:lnTo>
                    <a:pt x="0" y="701831"/>
                  </a:lnTo>
                  <a:lnTo>
                    <a:pt x="57846" y="701831"/>
                  </a:lnTo>
                  <a:lnTo>
                    <a:pt x="57846"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16" name="object 16"/>
            <p:cNvSpPr/>
            <p:nvPr/>
          </p:nvSpPr>
          <p:spPr>
            <a:xfrm>
              <a:off x="959644" y="1470043"/>
              <a:ext cx="544195" cy="702310"/>
            </a:xfrm>
            <a:custGeom>
              <a:avLst/>
              <a:gdLst/>
              <a:ahLst/>
              <a:cxnLst/>
              <a:rect l="l" t="t" r="r" b="b"/>
              <a:pathLst>
                <a:path w="544194" h="702310">
                  <a:moveTo>
                    <a:pt x="0" y="200524"/>
                  </a:moveTo>
                  <a:lnTo>
                    <a:pt x="57843" y="200524"/>
                  </a:lnTo>
                  <a:lnTo>
                    <a:pt x="57843" y="0"/>
                  </a:lnTo>
                  <a:lnTo>
                    <a:pt x="0" y="0"/>
                  </a:lnTo>
                  <a:lnTo>
                    <a:pt x="0" y="200524"/>
                  </a:lnTo>
                  <a:close/>
                </a:path>
                <a:path w="544194" h="702310">
                  <a:moveTo>
                    <a:pt x="485885" y="701833"/>
                  </a:moveTo>
                  <a:lnTo>
                    <a:pt x="543729" y="701833"/>
                  </a:lnTo>
                  <a:lnTo>
                    <a:pt x="543729" y="0"/>
                  </a:lnTo>
                  <a:lnTo>
                    <a:pt x="485885" y="0"/>
                  </a:lnTo>
                  <a:lnTo>
                    <a:pt x="485885" y="701833"/>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17" name="object 17"/>
            <p:cNvSpPr/>
            <p:nvPr/>
          </p:nvSpPr>
          <p:spPr>
            <a:xfrm>
              <a:off x="1032912" y="1470042"/>
              <a:ext cx="60325" cy="229870"/>
            </a:xfrm>
            <a:custGeom>
              <a:avLst/>
              <a:gdLst/>
              <a:ahLst/>
              <a:cxnLst/>
              <a:rect l="l" t="t" r="r" b="b"/>
              <a:pathLst>
                <a:path w="60325" h="229869">
                  <a:moveTo>
                    <a:pt x="59771" y="0"/>
                  </a:moveTo>
                  <a:lnTo>
                    <a:pt x="0" y="0"/>
                  </a:lnTo>
                  <a:lnTo>
                    <a:pt x="0" y="229441"/>
                  </a:lnTo>
                  <a:lnTo>
                    <a:pt x="59771" y="229441"/>
                  </a:lnTo>
                  <a:lnTo>
                    <a:pt x="59771"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18" name="object 18"/>
            <p:cNvSpPr/>
            <p:nvPr/>
          </p:nvSpPr>
          <p:spPr>
            <a:xfrm>
              <a:off x="1578569" y="1660926"/>
              <a:ext cx="2155825" cy="380365"/>
            </a:xfrm>
            <a:custGeom>
              <a:avLst/>
              <a:gdLst/>
              <a:ahLst/>
              <a:cxnLst/>
              <a:rect l="l" t="t" r="r" b="b"/>
              <a:pathLst>
                <a:path w="2155825" h="380364">
                  <a:moveTo>
                    <a:pt x="0" y="379836"/>
                  </a:moveTo>
                  <a:lnTo>
                    <a:pt x="2155517" y="379836"/>
                  </a:lnTo>
                </a:path>
                <a:path w="2155825" h="380364">
                  <a:moveTo>
                    <a:pt x="0" y="188959"/>
                  </a:moveTo>
                  <a:lnTo>
                    <a:pt x="15429" y="188959"/>
                  </a:lnTo>
                </a:path>
                <a:path w="2155825" h="380364">
                  <a:moveTo>
                    <a:pt x="0" y="0"/>
                  </a:moveTo>
                  <a:lnTo>
                    <a:pt x="15429"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19" name="object 19"/>
            <p:cNvSpPr/>
            <p:nvPr/>
          </p:nvSpPr>
          <p:spPr>
            <a:xfrm>
              <a:off x="1518796" y="1470042"/>
              <a:ext cx="60325" cy="692785"/>
            </a:xfrm>
            <a:custGeom>
              <a:avLst/>
              <a:gdLst/>
              <a:ahLst/>
              <a:cxnLst/>
              <a:rect l="l" t="t" r="r" b="b"/>
              <a:pathLst>
                <a:path w="60325" h="692785">
                  <a:moveTo>
                    <a:pt x="59772" y="0"/>
                  </a:moveTo>
                  <a:lnTo>
                    <a:pt x="0" y="0"/>
                  </a:lnTo>
                  <a:lnTo>
                    <a:pt x="0" y="692191"/>
                  </a:lnTo>
                  <a:lnTo>
                    <a:pt x="59772" y="692191"/>
                  </a:lnTo>
                  <a:lnTo>
                    <a:pt x="59772"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20" name="object 20"/>
            <p:cNvSpPr/>
            <p:nvPr/>
          </p:nvSpPr>
          <p:spPr>
            <a:xfrm>
              <a:off x="1651836" y="1660926"/>
              <a:ext cx="2082800" cy="189230"/>
            </a:xfrm>
            <a:custGeom>
              <a:avLst/>
              <a:gdLst/>
              <a:ahLst/>
              <a:cxnLst/>
              <a:rect l="l" t="t" r="r" b="b"/>
              <a:pathLst>
                <a:path w="2082800" h="189230">
                  <a:moveTo>
                    <a:pt x="0" y="188959"/>
                  </a:moveTo>
                  <a:lnTo>
                    <a:pt x="2082251" y="188959"/>
                  </a:lnTo>
                </a:path>
                <a:path w="2082800" h="189230">
                  <a:moveTo>
                    <a:pt x="412622" y="0"/>
                  </a:moveTo>
                  <a:lnTo>
                    <a:pt x="1174222" y="0"/>
                  </a:lnTo>
                </a:path>
                <a:path w="2082800" h="189230">
                  <a:moveTo>
                    <a:pt x="1233995" y="0"/>
                  </a:moveTo>
                  <a:lnTo>
                    <a:pt x="1249424"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21" name="object 21"/>
            <p:cNvSpPr/>
            <p:nvPr/>
          </p:nvSpPr>
          <p:spPr>
            <a:xfrm>
              <a:off x="2342095" y="1470050"/>
              <a:ext cx="544195" cy="220345"/>
            </a:xfrm>
            <a:custGeom>
              <a:avLst/>
              <a:gdLst/>
              <a:ahLst/>
              <a:cxnLst/>
              <a:rect l="l" t="t" r="r" b="b"/>
              <a:pathLst>
                <a:path w="544194" h="220344">
                  <a:moveTo>
                    <a:pt x="57848" y="0"/>
                  </a:moveTo>
                  <a:lnTo>
                    <a:pt x="0" y="0"/>
                  </a:lnTo>
                  <a:lnTo>
                    <a:pt x="0" y="102184"/>
                  </a:lnTo>
                  <a:lnTo>
                    <a:pt x="57848" y="102184"/>
                  </a:lnTo>
                  <a:lnTo>
                    <a:pt x="57848" y="0"/>
                  </a:lnTo>
                  <a:close/>
                </a:path>
                <a:path w="544194" h="220344">
                  <a:moveTo>
                    <a:pt x="543725" y="0"/>
                  </a:moveTo>
                  <a:lnTo>
                    <a:pt x="483958" y="0"/>
                  </a:lnTo>
                  <a:lnTo>
                    <a:pt x="483958" y="219798"/>
                  </a:lnTo>
                  <a:lnTo>
                    <a:pt x="543725" y="219798"/>
                  </a:lnTo>
                  <a:lnTo>
                    <a:pt x="543725"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22" name="object 22"/>
            <p:cNvSpPr/>
            <p:nvPr/>
          </p:nvSpPr>
          <p:spPr>
            <a:xfrm>
              <a:off x="2342105" y="1470043"/>
              <a:ext cx="544195" cy="220345"/>
            </a:xfrm>
            <a:custGeom>
              <a:avLst/>
              <a:gdLst/>
              <a:ahLst/>
              <a:cxnLst/>
              <a:rect l="l" t="t" r="r" b="b"/>
              <a:pathLst>
                <a:path w="544194" h="220344">
                  <a:moveTo>
                    <a:pt x="0" y="102190"/>
                  </a:moveTo>
                  <a:lnTo>
                    <a:pt x="57843" y="102190"/>
                  </a:lnTo>
                  <a:lnTo>
                    <a:pt x="57843" y="0"/>
                  </a:lnTo>
                  <a:lnTo>
                    <a:pt x="0" y="0"/>
                  </a:lnTo>
                  <a:lnTo>
                    <a:pt x="0" y="102190"/>
                  </a:lnTo>
                  <a:close/>
                </a:path>
                <a:path w="544194" h="220344">
                  <a:moveTo>
                    <a:pt x="483956" y="219805"/>
                  </a:moveTo>
                  <a:lnTo>
                    <a:pt x="543727" y="219805"/>
                  </a:lnTo>
                  <a:lnTo>
                    <a:pt x="543727" y="0"/>
                  </a:lnTo>
                  <a:lnTo>
                    <a:pt x="483956" y="0"/>
                  </a:lnTo>
                  <a:lnTo>
                    <a:pt x="483956" y="219805"/>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23" name="object 23"/>
            <p:cNvSpPr/>
            <p:nvPr/>
          </p:nvSpPr>
          <p:spPr>
            <a:xfrm>
              <a:off x="2415371" y="1470042"/>
              <a:ext cx="60325" cy="116205"/>
            </a:xfrm>
            <a:custGeom>
              <a:avLst/>
              <a:gdLst/>
              <a:ahLst/>
              <a:cxnLst/>
              <a:rect l="l" t="t" r="r" b="b"/>
              <a:pathLst>
                <a:path w="60325" h="116205">
                  <a:moveTo>
                    <a:pt x="59772" y="0"/>
                  </a:moveTo>
                  <a:lnTo>
                    <a:pt x="0" y="0"/>
                  </a:lnTo>
                  <a:lnTo>
                    <a:pt x="0" y="115684"/>
                  </a:lnTo>
                  <a:lnTo>
                    <a:pt x="59772" y="115684"/>
                  </a:lnTo>
                  <a:lnTo>
                    <a:pt x="59772"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24" name="object 24"/>
            <p:cNvSpPr/>
            <p:nvPr/>
          </p:nvSpPr>
          <p:spPr>
            <a:xfrm>
              <a:off x="2961033" y="1660926"/>
              <a:ext cx="15875" cy="0"/>
            </a:xfrm>
            <a:custGeom>
              <a:avLst/>
              <a:gdLst/>
              <a:ahLst/>
              <a:cxnLst/>
              <a:rect l="l" t="t" r="r" b="b"/>
              <a:pathLst>
                <a:path w="15875">
                  <a:moveTo>
                    <a:pt x="0" y="0"/>
                  </a:moveTo>
                  <a:lnTo>
                    <a:pt x="15420"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25" name="object 25"/>
            <p:cNvSpPr/>
            <p:nvPr/>
          </p:nvSpPr>
          <p:spPr>
            <a:xfrm>
              <a:off x="2901260" y="1470042"/>
              <a:ext cx="60325" cy="339725"/>
            </a:xfrm>
            <a:custGeom>
              <a:avLst/>
              <a:gdLst/>
              <a:ahLst/>
              <a:cxnLst/>
              <a:rect l="l" t="t" r="r" b="b"/>
              <a:pathLst>
                <a:path w="60325" h="339725">
                  <a:moveTo>
                    <a:pt x="59772" y="0"/>
                  </a:moveTo>
                  <a:lnTo>
                    <a:pt x="0" y="0"/>
                  </a:lnTo>
                  <a:lnTo>
                    <a:pt x="0" y="339346"/>
                  </a:lnTo>
                  <a:lnTo>
                    <a:pt x="59772" y="339346"/>
                  </a:lnTo>
                  <a:lnTo>
                    <a:pt x="59772"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26" name="object 26"/>
            <p:cNvSpPr/>
            <p:nvPr/>
          </p:nvSpPr>
          <p:spPr>
            <a:xfrm>
              <a:off x="3109493" y="1660926"/>
              <a:ext cx="278130" cy="0"/>
            </a:xfrm>
            <a:custGeom>
              <a:avLst/>
              <a:gdLst/>
              <a:ahLst/>
              <a:cxnLst/>
              <a:rect l="l" t="t" r="r" b="b"/>
              <a:pathLst>
                <a:path w="278129">
                  <a:moveTo>
                    <a:pt x="0" y="0"/>
                  </a:moveTo>
                  <a:lnTo>
                    <a:pt x="277646"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27" name="object 27"/>
            <p:cNvSpPr/>
            <p:nvPr/>
          </p:nvSpPr>
          <p:spPr>
            <a:xfrm>
              <a:off x="3311947" y="1470042"/>
              <a:ext cx="60325" cy="173990"/>
            </a:xfrm>
            <a:custGeom>
              <a:avLst/>
              <a:gdLst/>
              <a:ahLst/>
              <a:cxnLst/>
              <a:rect l="l" t="t" r="r" b="b"/>
              <a:pathLst>
                <a:path w="60325" h="173989">
                  <a:moveTo>
                    <a:pt x="59772" y="0"/>
                  </a:moveTo>
                  <a:lnTo>
                    <a:pt x="0" y="0"/>
                  </a:lnTo>
                  <a:lnTo>
                    <a:pt x="0" y="173530"/>
                  </a:lnTo>
                  <a:lnTo>
                    <a:pt x="59772" y="173530"/>
                  </a:lnTo>
                  <a:lnTo>
                    <a:pt x="59772"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28" name="object 28"/>
            <p:cNvSpPr/>
            <p:nvPr/>
          </p:nvSpPr>
          <p:spPr>
            <a:xfrm>
              <a:off x="3311946" y="1470043"/>
              <a:ext cx="60325" cy="173990"/>
            </a:xfrm>
            <a:custGeom>
              <a:avLst/>
              <a:gdLst/>
              <a:ahLst/>
              <a:cxnLst/>
              <a:rect l="l" t="t" r="r" b="b"/>
              <a:pathLst>
                <a:path w="60325" h="173989">
                  <a:moveTo>
                    <a:pt x="0" y="173530"/>
                  </a:moveTo>
                  <a:lnTo>
                    <a:pt x="59770" y="173530"/>
                  </a:lnTo>
                  <a:lnTo>
                    <a:pt x="59770" y="0"/>
                  </a:lnTo>
                  <a:lnTo>
                    <a:pt x="0" y="0"/>
                  </a:lnTo>
                  <a:lnTo>
                    <a:pt x="0" y="17353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29" name="object 29"/>
            <p:cNvSpPr/>
            <p:nvPr/>
          </p:nvSpPr>
          <p:spPr>
            <a:xfrm>
              <a:off x="3444987" y="1660926"/>
              <a:ext cx="17780" cy="0"/>
            </a:xfrm>
            <a:custGeom>
              <a:avLst/>
              <a:gdLst/>
              <a:ahLst/>
              <a:cxnLst/>
              <a:rect l="l" t="t" r="r" b="b"/>
              <a:pathLst>
                <a:path w="17779">
                  <a:moveTo>
                    <a:pt x="0" y="0"/>
                  </a:moveTo>
                  <a:lnTo>
                    <a:pt x="17355"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30" name="object 30"/>
            <p:cNvSpPr/>
            <p:nvPr/>
          </p:nvSpPr>
          <p:spPr>
            <a:xfrm>
              <a:off x="3387140" y="1470042"/>
              <a:ext cx="58419" cy="314325"/>
            </a:xfrm>
            <a:custGeom>
              <a:avLst/>
              <a:gdLst/>
              <a:ahLst/>
              <a:cxnLst/>
              <a:rect l="l" t="t" r="r" b="b"/>
              <a:pathLst>
                <a:path w="58420" h="314325">
                  <a:moveTo>
                    <a:pt x="57846" y="0"/>
                  </a:moveTo>
                  <a:lnTo>
                    <a:pt x="0" y="0"/>
                  </a:lnTo>
                  <a:lnTo>
                    <a:pt x="0" y="314275"/>
                  </a:lnTo>
                  <a:lnTo>
                    <a:pt x="57846" y="314275"/>
                  </a:lnTo>
                  <a:lnTo>
                    <a:pt x="57846"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31" name="object 31"/>
            <p:cNvSpPr/>
            <p:nvPr/>
          </p:nvSpPr>
          <p:spPr>
            <a:xfrm>
              <a:off x="1727038" y="1660926"/>
              <a:ext cx="278130" cy="0"/>
            </a:xfrm>
            <a:custGeom>
              <a:avLst/>
              <a:gdLst/>
              <a:ahLst/>
              <a:cxnLst/>
              <a:rect l="l" t="t" r="r" b="b"/>
              <a:pathLst>
                <a:path w="278130">
                  <a:moveTo>
                    <a:pt x="0" y="0"/>
                  </a:moveTo>
                  <a:lnTo>
                    <a:pt x="202444" y="0"/>
                  </a:lnTo>
                </a:path>
                <a:path w="278130">
                  <a:moveTo>
                    <a:pt x="262217" y="0"/>
                  </a:moveTo>
                  <a:lnTo>
                    <a:pt x="277646"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32" name="object 32"/>
            <p:cNvSpPr/>
            <p:nvPr/>
          </p:nvSpPr>
          <p:spPr>
            <a:xfrm>
              <a:off x="1856216" y="1470042"/>
              <a:ext cx="58419" cy="81280"/>
            </a:xfrm>
            <a:custGeom>
              <a:avLst/>
              <a:gdLst/>
              <a:ahLst/>
              <a:cxnLst/>
              <a:rect l="l" t="t" r="r" b="b"/>
              <a:pathLst>
                <a:path w="58419" h="81280">
                  <a:moveTo>
                    <a:pt x="57846" y="0"/>
                  </a:moveTo>
                  <a:lnTo>
                    <a:pt x="0" y="0"/>
                  </a:lnTo>
                  <a:lnTo>
                    <a:pt x="0" y="80981"/>
                  </a:lnTo>
                  <a:lnTo>
                    <a:pt x="57846" y="80981"/>
                  </a:lnTo>
                  <a:lnTo>
                    <a:pt x="57846"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33" name="object 33"/>
            <p:cNvSpPr/>
            <p:nvPr/>
          </p:nvSpPr>
          <p:spPr>
            <a:xfrm>
              <a:off x="1856221" y="1470043"/>
              <a:ext cx="58419" cy="81280"/>
            </a:xfrm>
            <a:custGeom>
              <a:avLst/>
              <a:gdLst/>
              <a:ahLst/>
              <a:cxnLst/>
              <a:rect l="l" t="t" r="r" b="b"/>
              <a:pathLst>
                <a:path w="58419" h="81280">
                  <a:moveTo>
                    <a:pt x="0" y="80980"/>
                  </a:moveTo>
                  <a:lnTo>
                    <a:pt x="57843" y="80980"/>
                  </a:lnTo>
                  <a:lnTo>
                    <a:pt x="57843" y="0"/>
                  </a:lnTo>
                  <a:lnTo>
                    <a:pt x="0" y="0"/>
                  </a:lnTo>
                  <a:lnTo>
                    <a:pt x="0" y="8098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34" name="object 34"/>
            <p:cNvSpPr/>
            <p:nvPr/>
          </p:nvSpPr>
          <p:spPr>
            <a:xfrm>
              <a:off x="1929483" y="1470042"/>
              <a:ext cx="60325" cy="260350"/>
            </a:xfrm>
            <a:custGeom>
              <a:avLst/>
              <a:gdLst/>
              <a:ahLst/>
              <a:cxnLst/>
              <a:rect l="l" t="t" r="r" b="b"/>
              <a:pathLst>
                <a:path w="60325" h="260350">
                  <a:moveTo>
                    <a:pt x="59772" y="0"/>
                  </a:moveTo>
                  <a:lnTo>
                    <a:pt x="0" y="0"/>
                  </a:lnTo>
                  <a:lnTo>
                    <a:pt x="0" y="260291"/>
                  </a:lnTo>
                  <a:lnTo>
                    <a:pt x="59772" y="260291"/>
                  </a:lnTo>
                  <a:lnTo>
                    <a:pt x="59772"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35" name="object 35"/>
            <p:cNvSpPr/>
            <p:nvPr/>
          </p:nvSpPr>
          <p:spPr>
            <a:xfrm>
              <a:off x="1929490" y="1470043"/>
              <a:ext cx="1515745" cy="339725"/>
            </a:xfrm>
            <a:custGeom>
              <a:avLst/>
              <a:gdLst/>
              <a:ahLst/>
              <a:cxnLst/>
              <a:rect l="l" t="t" r="r" b="b"/>
              <a:pathLst>
                <a:path w="1515745" h="339725">
                  <a:moveTo>
                    <a:pt x="0" y="260295"/>
                  </a:moveTo>
                  <a:lnTo>
                    <a:pt x="59770" y="260295"/>
                  </a:lnTo>
                  <a:lnTo>
                    <a:pt x="59770" y="0"/>
                  </a:lnTo>
                  <a:lnTo>
                    <a:pt x="0" y="0"/>
                  </a:lnTo>
                  <a:lnTo>
                    <a:pt x="0" y="260295"/>
                  </a:lnTo>
                  <a:close/>
                </a:path>
                <a:path w="1515745" h="339725">
                  <a:moveTo>
                    <a:pt x="485884" y="115687"/>
                  </a:moveTo>
                  <a:lnTo>
                    <a:pt x="545655" y="115687"/>
                  </a:lnTo>
                  <a:lnTo>
                    <a:pt x="545655" y="0"/>
                  </a:lnTo>
                  <a:lnTo>
                    <a:pt x="485884" y="0"/>
                  </a:lnTo>
                  <a:lnTo>
                    <a:pt x="485884" y="115687"/>
                  </a:lnTo>
                  <a:close/>
                </a:path>
                <a:path w="1515745" h="339725">
                  <a:moveTo>
                    <a:pt x="971768" y="339346"/>
                  </a:moveTo>
                  <a:lnTo>
                    <a:pt x="1031539" y="339346"/>
                  </a:lnTo>
                  <a:lnTo>
                    <a:pt x="1031539" y="0"/>
                  </a:lnTo>
                  <a:lnTo>
                    <a:pt x="971768" y="0"/>
                  </a:lnTo>
                  <a:lnTo>
                    <a:pt x="971768" y="339346"/>
                  </a:lnTo>
                  <a:close/>
                </a:path>
                <a:path w="1515745" h="339725">
                  <a:moveTo>
                    <a:pt x="1457653" y="314283"/>
                  </a:moveTo>
                  <a:lnTo>
                    <a:pt x="1515496" y="314283"/>
                  </a:lnTo>
                  <a:lnTo>
                    <a:pt x="1515496" y="0"/>
                  </a:lnTo>
                  <a:lnTo>
                    <a:pt x="1457653" y="0"/>
                  </a:lnTo>
                  <a:lnTo>
                    <a:pt x="1457653" y="314283"/>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36" name="object 36"/>
            <p:cNvSpPr/>
            <p:nvPr/>
          </p:nvSpPr>
          <p:spPr>
            <a:xfrm>
              <a:off x="2004682" y="1470050"/>
              <a:ext cx="544195" cy="200660"/>
            </a:xfrm>
            <a:custGeom>
              <a:avLst/>
              <a:gdLst/>
              <a:ahLst/>
              <a:cxnLst/>
              <a:rect l="l" t="t" r="r" b="b"/>
              <a:pathLst>
                <a:path w="544194" h="200660">
                  <a:moveTo>
                    <a:pt x="59766" y="0"/>
                  </a:moveTo>
                  <a:lnTo>
                    <a:pt x="0" y="0"/>
                  </a:lnTo>
                  <a:lnTo>
                    <a:pt x="0" y="200520"/>
                  </a:lnTo>
                  <a:lnTo>
                    <a:pt x="59766" y="200520"/>
                  </a:lnTo>
                  <a:lnTo>
                    <a:pt x="59766" y="0"/>
                  </a:lnTo>
                  <a:close/>
                </a:path>
                <a:path w="544194" h="200660">
                  <a:moveTo>
                    <a:pt x="543725" y="0"/>
                  </a:moveTo>
                  <a:lnTo>
                    <a:pt x="485876" y="0"/>
                  </a:lnTo>
                  <a:lnTo>
                    <a:pt x="485876" y="160020"/>
                  </a:lnTo>
                  <a:lnTo>
                    <a:pt x="543725" y="160020"/>
                  </a:lnTo>
                  <a:lnTo>
                    <a:pt x="543725"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37" name="object 37"/>
            <p:cNvSpPr/>
            <p:nvPr/>
          </p:nvSpPr>
          <p:spPr>
            <a:xfrm>
              <a:off x="3034300" y="1660926"/>
              <a:ext cx="17780" cy="0"/>
            </a:xfrm>
            <a:custGeom>
              <a:avLst/>
              <a:gdLst/>
              <a:ahLst/>
              <a:cxnLst/>
              <a:rect l="l" t="t" r="r" b="b"/>
              <a:pathLst>
                <a:path w="17780">
                  <a:moveTo>
                    <a:pt x="0" y="0"/>
                  </a:moveTo>
                  <a:lnTo>
                    <a:pt x="17346"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38" name="object 38"/>
            <p:cNvSpPr/>
            <p:nvPr/>
          </p:nvSpPr>
          <p:spPr>
            <a:xfrm>
              <a:off x="2976454" y="1470042"/>
              <a:ext cx="58419" cy="280035"/>
            </a:xfrm>
            <a:custGeom>
              <a:avLst/>
              <a:gdLst/>
              <a:ahLst/>
              <a:cxnLst/>
              <a:rect l="l" t="t" r="r" b="b"/>
              <a:pathLst>
                <a:path w="58419" h="280035">
                  <a:moveTo>
                    <a:pt x="57846" y="0"/>
                  </a:moveTo>
                  <a:lnTo>
                    <a:pt x="0" y="0"/>
                  </a:lnTo>
                  <a:lnTo>
                    <a:pt x="0" y="279573"/>
                  </a:lnTo>
                  <a:lnTo>
                    <a:pt x="57846" y="279573"/>
                  </a:lnTo>
                  <a:lnTo>
                    <a:pt x="57846"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39" name="object 39"/>
            <p:cNvSpPr/>
            <p:nvPr/>
          </p:nvSpPr>
          <p:spPr>
            <a:xfrm>
              <a:off x="3520180" y="1660926"/>
              <a:ext cx="213995" cy="0"/>
            </a:xfrm>
            <a:custGeom>
              <a:avLst/>
              <a:gdLst/>
              <a:ahLst/>
              <a:cxnLst/>
              <a:rect l="l" t="t" r="r" b="b"/>
              <a:pathLst>
                <a:path w="213995">
                  <a:moveTo>
                    <a:pt x="0" y="0"/>
                  </a:moveTo>
                  <a:lnTo>
                    <a:pt x="213906"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40" name="object 40"/>
            <p:cNvSpPr/>
            <p:nvPr/>
          </p:nvSpPr>
          <p:spPr>
            <a:xfrm>
              <a:off x="3462343" y="1470042"/>
              <a:ext cx="58419" cy="239395"/>
            </a:xfrm>
            <a:custGeom>
              <a:avLst/>
              <a:gdLst/>
              <a:ahLst/>
              <a:cxnLst/>
              <a:rect l="l" t="t" r="r" b="b"/>
              <a:pathLst>
                <a:path w="58420" h="239394">
                  <a:moveTo>
                    <a:pt x="57837" y="0"/>
                  </a:moveTo>
                  <a:lnTo>
                    <a:pt x="0" y="0"/>
                  </a:lnTo>
                  <a:lnTo>
                    <a:pt x="0" y="239082"/>
                  </a:lnTo>
                  <a:lnTo>
                    <a:pt x="57837" y="239082"/>
                  </a:lnTo>
                  <a:lnTo>
                    <a:pt x="57837"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41" name="object 41"/>
            <p:cNvSpPr/>
            <p:nvPr/>
          </p:nvSpPr>
          <p:spPr>
            <a:xfrm>
              <a:off x="1032912" y="1470043"/>
              <a:ext cx="2487295" cy="692785"/>
            </a:xfrm>
            <a:custGeom>
              <a:avLst/>
              <a:gdLst/>
              <a:ahLst/>
              <a:cxnLst/>
              <a:rect l="l" t="t" r="r" b="b"/>
              <a:pathLst>
                <a:path w="2487295" h="692785">
                  <a:moveTo>
                    <a:pt x="0" y="229446"/>
                  </a:moveTo>
                  <a:lnTo>
                    <a:pt x="59771" y="229446"/>
                  </a:lnTo>
                  <a:lnTo>
                    <a:pt x="59771" y="0"/>
                  </a:lnTo>
                  <a:lnTo>
                    <a:pt x="0" y="0"/>
                  </a:lnTo>
                  <a:lnTo>
                    <a:pt x="0" y="229446"/>
                  </a:lnTo>
                  <a:close/>
                </a:path>
                <a:path w="2487295" h="692785">
                  <a:moveTo>
                    <a:pt x="485884" y="692196"/>
                  </a:moveTo>
                  <a:lnTo>
                    <a:pt x="545655" y="692196"/>
                  </a:lnTo>
                  <a:lnTo>
                    <a:pt x="545655" y="0"/>
                  </a:lnTo>
                  <a:lnTo>
                    <a:pt x="485884" y="0"/>
                  </a:lnTo>
                  <a:lnTo>
                    <a:pt x="485884" y="692196"/>
                  </a:lnTo>
                  <a:close/>
                </a:path>
                <a:path w="2487295" h="692785">
                  <a:moveTo>
                    <a:pt x="971768" y="200524"/>
                  </a:moveTo>
                  <a:lnTo>
                    <a:pt x="1031546" y="200524"/>
                  </a:lnTo>
                  <a:lnTo>
                    <a:pt x="1031546" y="0"/>
                  </a:lnTo>
                  <a:lnTo>
                    <a:pt x="971768" y="0"/>
                  </a:lnTo>
                  <a:lnTo>
                    <a:pt x="971768" y="200524"/>
                  </a:lnTo>
                  <a:close/>
                </a:path>
                <a:path w="2487295" h="692785">
                  <a:moveTo>
                    <a:pt x="1457660" y="160033"/>
                  </a:moveTo>
                  <a:lnTo>
                    <a:pt x="1515503" y="160033"/>
                  </a:lnTo>
                  <a:lnTo>
                    <a:pt x="1515503" y="0"/>
                  </a:lnTo>
                  <a:lnTo>
                    <a:pt x="1457660" y="0"/>
                  </a:lnTo>
                  <a:lnTo>
                    <a:pt x="1457660" y="160033"/>
                  </a:lnTo>
                  <a:close/>
                </a:path>
                <a:path w="2487295" h="692785">
                  <a:moveTo>
                    <a:pt x="1943544" y="279577"/>
                  </a:moveTo>
                  <a:lnTo>
                    <a:pt x="2001388" y="279577"/>
                  </a:lnTo>
                  <a:lnTo>
                    <a:pt x="2001388" y="0"/>
                  </a:lnTo>
                  <a:lnTo>
                    <a:pt x="1943544" y="0"/>
                  </a:lnTo>
                  <a:lnTo>
                    <a:pt x="1943544" y="279577"/>
                  </a:lnTo>
                  <a:close/>
                </a:path>
                <a:path w="2487295" h="692785">
                  <a:moveTo>
                    <a:pt x="2429428" y="239086"/>
                  </a:moveTo>
                  <a:lnTo>
                    <a:pt x="2487272" y="239086"/>
                  </a:lnTo>
                  <a:lnTo>
                    <a:pt x="2487272" y="0"/>
                  </a:lnTo>
                  <a:lnTo>
                    <a:pt x="2429428" y="0"/>
                  </a:lnTo>
                  <a:lnTo>
                    <a:pt x="2429428" y="239086"/>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42" name="object 42"/>
            <p:cNvSpPr/>
            <p:nvPr/>
          </p:nvSpPr>
          <p:spPr>
            <a:xfrm>
              <a:off x="1108108" y="1470042"/>
              <a:ext cx="58419" cy="166370"/>
            </a:xfrm>
            <a:custGeom>
              <a:avLst/>
              <a:gdLst/>
              <a:ahLst/>
              <a:cxnLst/>
              <a:rect l="l" t="t" r="r" b="b"/>
              <a:pathLst>
                <a:path w="58419" h="166369">
                  <a:moveTo>
                    <a:pt x="57843" y="0"/>
                  </a:moveTo>
                  <a:lnTo>
                    <a:pt x="0" y="0"/>
                  </a:lnTo>
                  <a:lnTo>
                    <a:pt x="0" y="165815"/>
                  </a:lnTo>
                  <a:lnTo>
                    <a:pt x="57843" y="165815"/>
                  </a:lnTo>
                  <a:lnTo>
                    <a:pt x="57843" y="0"/>
                  </a:lnTo>
                  <a:close/>
                </a:path>
              </a:pathLst>
            </a:custGeom>
            <a:solidFill>
              <a:srgbClr val="ED7D31"/>
            </a:solidFill>
          </p:spPr>
          <p:txBody>
            <a:bodyPr wrap="square" lIns="0" tIns="0" rIns="0" bIns="0" rtlCol="0"/>
            <a:lstStyle/>
            <a:p>
              <a:pPr defTabSz="1811792"/>
              <a:endParaRPr sz="3567">
                <a:solidFill>
                  <a:prstClr val="black"/>
                </a:solidFill>
                <a:latin typeface="Calibri"/>
              </a:endParaRPr>
            </a:p>
          </p:txBody>
        </p:sp>
        <p:sp>
          <p:nvSpPr>
            <p:cNvPr id="43" name="object 43"/>
            <p:cNvSpPr/>
            <p:nvPr/>
          </p:nvSpPr>
          <p:spPr>
            <a:xfrm>
              <a:off x="1651836" y="1660926"/>
              <a:ext cx="17780" cy="0"/>
            </a:xfrm>
            <a:custGeom>
              <a:avLst/>
              <a:gdLst/>
              <a:ahLst/>
              <a:cxnLst/>
              <a:rect l="l" t="t" r="r" b="b"/>
              <a:pathLst>
                <a:path w="17780">
                  <a:moveTo>
                    <a:pt x="0" y="0"/>
                  </a:moveTo>
                  <a:lnTo>
                    <a:pt x="17355"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44" name="object 44"/>
            <p:cNvSpPr/>
            <p:nvPr/>
          </p:nvSpPr>
          <p:spPr>
            <a:xfrm>
              <a:off x="1593989" y="1470050"/>
              <a:ext cx="2001520" cy="430530"/>
            </a:xfrm>
            <a:custGeom>
              <a:avLst/>
              <a:gdLst/>
              <a:ahLst/>
              <a:cxnLst/>
              <a:rect l="l" t="t" r="r" b="b"/>
              <a:pathLst>
                <a:path w="2001520" h="430530">
                  <a:moveTo>
                    <a:pt x="57835" y="0"/>
                  </a:moveTo>
                  <a:lnTo>
                    <a:pt x="0" y="0"/>
                  </a:lnTo>
                  <a:lnTo>
                    <a:pt x="0" y="429971"/>
                  </a:lnTo>
                  <a:lnTo>
                    <a:pt x="57835" y="429971"/>
                  </a:lnTo>
                  <a:lnTo>
                    <a:pt x="57835" y="0"/>
                  </a:lnTo>
                  <a:close/>
                </a:path>
                <a:path w="2001520" h="430530">
                  <a:moveTo>
                    <a:pt x="543725" y="0"/>
                  </a:moveTo>
                  <a:lnTo>
                    <a:pt x="485876" y="0"/>
                  </a:lnTo>
                  <a:lnTo>
                    <a:pt x="485876" y="53987"/>
                  </a:lnTo>
                  <a:lnTo>
                    <a:pt x="543725" y="53987"/>
                  </a:lnTo>
                  <a:lnTo>
                    <a:pt x="543725" y="0"/>
                  </a:lnTo>
                  <a:close/>
                </a:path>
                <a:path w="2001520" h="430530">
                  <a:moveTo>
                    <a:pt x="1029614" y="0"/>
                  </a:moveTo>
                  <a:lnTo>
                    <a:pt x="971765" y="0"/>
                  </a:lnTo>
                  <a:lnTo>
                    <a:pt x="971765" y="144602"/>
                  </a:lnTo>
                  <a:lnTo>
                    <a:pt x="1029614" y="144602"/>
                  </a:lnTo>
                  <a:lnTo>
                    <a:pt x="1029614" y="0"/>
                  </a:lnTo>
                  <a:close/>
                </a:path>
                <a:path w="2001520" h="430530">
                  <a:moveTo>
                    <a:pt x="1515503" y="0"/>
                  </a:moveTo>
                  <a:lnTo>
                    <a:pt x="1457655" y="0"/>
                  </a:lnTo>
                  <a:lnTo>
                    <a:pt x="1457655" y="204381"/>
                  </a:lnTo>
                  <a:lnTo>
                    <a:pt x="1515503" y="204381"/>
                  </a:lnTo>
                  <a:lnTo>
                    <a:pt x="1515503" y="0"/>
                  </a:lnTo>
                  <a:close/>
                </a:path>
                <a:path w="2001520" h="430530">
                  <a:moveTo>
                    <a:pt x="2001393" y="0"/>
                  </a:moveTo>
                  <a:lnTo>
                    <a:pt x="1941614" y="0"/>
                  </a:lnTo>
                  <a:lnTo>
                    <a:pt x="1941614" y="154241"/>
                  </a:lnTo>
                  <a:lnTo>
                    <a:pt x="2001393" y="154241"/>
                  </a:lnTo>
                  <a:lnTo>
                    <a:pt x="2001393" y="0"/>
                  </a:lnTo>
                  <a:close/>
                </a:path>
              </a:pathLst>
            </a:custGeom>
            <a:solidFill>
              <a:srgbClr val="ED7D31"/>
            </a:solidFill>
          </p:spPr>
          <p:txBody>
            <a:bodyPr wrap="square" lIns="0" tIns="0" rIns="0" bIns="0" rtlCol="0"/>
            <a:lstStyle/>
            <a:p>
              <a:pPr defTabSz="1811792"/>
              <a:endParaRPr sz="3567">
                <a:solidFill>
                  <a:prstClr val="black"/>
                </a:solidFill>
                <a:latin typeface="Calibri"/>
              </a:endParaRPr>
            </a:p>
          </p:txBody>
        </p:sp>
        <p:sp>
          <p:nvSpPr>
            <p:cNvPr id="45" name="object 45"/>
            <p:cNvSpPr/>
            <p:nvPr/>
          </p:nvSpPr>
          <p:spPr>
            <a:xfrm>
              <a:off x="1108109" y="1470043"/>
              <a:ext cx="2487295" cy="430530"/>
            </a:xfrm>
            <a:custGeom>
              <a:avLst/>
              <a:gdLst/>
              <a:ahLst/>
              <a:cxnLst/>
              <a:rect l="l" t="t" r="r" b="b"/>
              <a:pathLst>
                <a:path w="2487295" h="430530">
                  <a:moveTo>
                    <a:pt x="0" y="165818"/>
                  </a:moveTo>
                  <a:lnTo>
                    <a:pt x="57843" y="165818"/>
                  </a:lnTo>
                  <a:lnTo>
                    <a:pt x="57843" y="0"/>
                  </a:lnTo>
                  <a:lnTo>
                    <a:pt x="0" y="0"/>
                  </a:lnTo>
                  <a:lnTo>
                    <a:pt x="0" y="165818"/>
                  </a:lnTo>
                  <a:close/>
                </a:path>
                <a:path w="2487295" h="430530">
                  <a:moveTo>
                    <a:pt x="485885" y="429969"/>
                  </a:moveTo>
                  <a:lnTo>
                    <a:pt x="543728" y="429969"/>
                  </a:lnTo>
                  <a:lnTo>
                    <a:pt x="543728" y="0"/>
                  </a:lnTo>
                  <a:lnTo>
                    <a:pt x="485885" y="0"/>
                  </a:lnTo>
                  <a:lnTo>
                    <a:pt x="485885" y="429969"/>
                  </a:lnTo>
                  <a:close/>
                </a:path>
                <a:path w="2487295" h="430530">
                  <a:moveTo>
                    <a:pt x="971769" y="53987"/>
                  </a:moveTo>
                  <a:lnTo>
                    <a:pt x="1029613" y="53987"/>
                  </a:lnTo>
                  <a:lnTo>
                    <a:pt x="1029613" y="0"/>
                  </a:lnTo>
                  <a:lnTo>
                    <a:pt x="971769" y="0"/>
                  </a:lnTo>
                  <a:lnTo>
                    <a:pt x="971769" y="53987"/>
                  </a:lnTo>
                  <a:close/>
                </a:path>
                <a:path w="2487295" h="430530">
                  <a:moveTo>
                    <a:pt x="1457653" y="144608"/>
                  </a:moveTo>
                  <a:lnTo>
                    <a:pt x="1515497" y="144608"/>
                  </a:lnTo>
                  <a:lnTo>
                    <a:pt x="1515497" y="0"/>
                  </a:lnTo>
                  <a:lnTo>
                    <a:pt x="1457653" y="0"/>
                  </a:lnTo>
                  <a:lnTo>
                    <a:pt x="1457653" y="144608"/>
                  </a:lnTo>
                  <a:close/>
                </a:path>
                <a:path w="2487295" h="430530">
                  <a:moveTo>
                    <a:pt x="1943545" y="204380"/>
                  </a:moveTo>
                  <a:lnTo>
                    <a:pt x="2001388" y="204380"/>
                  </a:lnTo>
                  <a:lnTo>
                    <a:pt x="2001388" y="0"/>
                  </a:lnTo>
                  <a:lnTo>
                    <a:pt x="1943545" y="0"/>
                  </a:lnTo>
                  <a:lnTo>
                    <a:pt x="1943545" y="204380"/>
                  </a:lnTo>
                  <a:close/>
                </a:path>
                <a:path w="2487295" h="430530">
                  <a:moveTo>
                    <a:pt x="2427502" y="154249"/>
                  </a:moveTo>
                  <a:lnTo>
                    <a:pt x="2487273" y="154249"/>
                  </a:lnTo>
                  <a:lnTo>
                    <a:pt x="2487273" y="0"/>
                  </a:lnTo>
                  <a:lnTo>
                    <a:pt x="2427502" y="0"/>
                  </a:lnTo>
                  <a:lnTo>
                    <a:pt x="2427502" y="154249"/>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46" name="object 46"/>
            <p:cNvSpPr/>
            <p:nvPr/>
          </p:nvSpPr>
          <p:spPr>
            <a:xfrm>
              <a:off x="1183297" y="1365923"/>
              <a:ext cx="1029969" cy="470534"/>
            </a:xfrm>
            <a:custGeom>
              <a:avLst/>
              <a:gdLst/>
              <a:ahLst/>
              <a:cxnLst/>
              <a:rect l="l" t="t" r="r" b="b"/>
              <a:pathLst>
                <a:path w="1029969" h="470535">
                  <a:moveTo>
                    <a:pt x="57848" y="104127"/>
                  </a:moveTo>
                  <a:lnTo>
                    <a:pt x="0" y="104127"/>
                  </a:lnTo>
                  <a:lnTo>
                    <a:pt x="0" y="285356"/>
                  </a:lnTo>
                  <a:lnTo>
                    <a:pt x="57848" y="285356"/>
                  </a:lnTo>
                  <a:lnTo>
                    <a:pt x="57848" y="104127"/>
                  </a:lnTo>
                  <a:close/>
                </a:path>
                <a:path w="1029969" h="470535">
                  <a:moveTo>
                    <a:pt x="543737" y="104127"/>
                  </a:moveTo>
                  <a:lnTo>
                    <a:pt x="485889" y="104127"/>
                  </a:lnTo>
                  <a:lnTo>
                    <a:pt x="485889" y="470458"/>
                  </a:lnTo>
                  <a:lnTo>
                    <a:pt x="543737" y="470458"/>
                  </a:lnTo>
                  <a:lnTo>
                    <a:pt x="543737" y="104127"/>
                  </a:lnTo>
                  <a:close/>
                </a:path>
                <a:path w="1029969" h="470535">
                  <a:moveTo>
                    <a:pt x="1029614" y="0"/>
                  </a:moveTo>
                  <a:lnTo>
                    <a:pt x="969848" y="0"/>
                  </a:lnTo>
                  <a:lnTo>
                    <a:pt x="969848" y="104127"/>
                  </a:lnTo>
                  <a:lnTo>
                    <a:pt x="1029614" y="104127"/>
                  </a:lnTo>
                  <a:lnTo>
                    <a:pt x="1029614" y="0"/>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47" name="object 47"/>
            <p:cNvSpPr/>
            <p:nvPr/>
          </p:nvSpPr>
          <p:spPr>
            <a:xfrm>
              <a:off x="820798" y="1281087"/>
              <a:ext cx="2913380" cy="0"/>
            </a:xfrm>
            <a:custGeom>
              <a:avLst/>
              <a:gdLst/>
              <a:ahLst/>
              <a:cxnLst/>
              <a:rect l="l" t="t" r="r" b="b"/>
              <a:pathLst>
                <a:path w="2913379">
                  <a:moveTo>
                    <a:pt x="0" y="0"/>
                  </a:moveTo>
                  <a:lnTo>
                    <a:pt x="1818235" y="0"/>
                  </a:lnTo>
                </a:path>
                <a:path w="2913379">
                  <a:moveTo>
                    <a:pt x="1878008" y="0"/>
                  </a:moveTo>
                  <a:lnTo>
                    <a:pt x="2913288"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48" name="object 48"/>
            <p:cNvSpPr/>
            <p:nvPr/>
          </p:nvSpPr>
          <p:spPr>
            <a:xfrm>
              <a:off x="2639021" y="1213599"/>
              <a:ext cx="1031875" cy="300990"/>
            </a:xfrm>
            <a:custGeom>
              <a:avLst/>
              <a:gdLst/>
              <a:ahLst/>
              <a:cxnLst/>
              <a:rect l="l" t="t" r="r" b="b"/>
              <a:pathLst>
                <a:path w="1031875" h="300990">
                  <a:moveTo>
                    <a:pt x="59778" y="0"/>
                  </a:moveTo>
                  <a:lnTo>
                    <a:pt x="0" y="0"/>
                  </a:lnTo>
                  <a:lnTo>
                    <a:pt x="0" y="256451"/>
                  </a:lnTo>
                  <a:lnTo>
                    <a:pt x="59778" y="256451"/>
                  </a:lnTo>
                  <a:lnTo>
                    <a:pt x="59778" y="0"/>
                  </a:lnTo>
                  <a:close/>
                </a:path>
                <a:path w="1031875" h="300990">
                  <a:moveTo>
                    <a:pt x="545668" y="256451"/>
                  </a:moveTo>
                  <a:lnTo>
                    <a:pt x="485889" y="256451"/>
                  </a:lnTo>
                  <a:lnTo>
                    <a:pt x="485889" y="300786"/>
                  </a:lnTo>
                  <a:lnTo>
                    <a:pt x="545668" y="300786"/>
                  </a:lnTo>
                  <a:lnTo>
                    <a:pt x="545668" y="256451"/>
                  </a:lnTo>
                  <a:close/>
                </a:path>
                <a:path w="1031875" h="300990">
                  <a:moveTo>
                    <a:pt x="1031544" y="169684"/>
                  </a:moveTo>
                  <a:lnTo>
                    <a:pt x="971778" y="169684"/>
                  </a:lnTo>
                  <a:lnTo>
                    <a:pt x="971778" y="256451"/>
                  </a:lnTo>
                  <a:lnTo>
                    <a:pt x="1031544" y="256451"/>
                  </a:lnTo>
                  <a:lnTo>
                    <a:pt x="1031544" y="169684"/>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49" name="object 49"/>
            <p:cNvSpPr/>
            <p:nvPr/>
          </p:nvSpPr>
          <p:spPr>
            <a:xfrm>
              <a:off x="1183305" y="1213603"/>
              <a:ext cx="2487295" cy="622935"/>
            </a:xfrm>
            <a:custGeom>
              <a:avLst/>
              <a:gdLst/>
              <a:ahLst/>
              <a:cxnLst/>
              <a:rect l="l" t="t" r="r" b="b"/>
              <a:pathLst>
                <a:path w="2487295" h="622935">
                  <a:moveTo>
                    <a:pt x="0" y="437682"/>
                  </a:moveTo>
                  <a:lnTo>
                    <a:pt x="57843" y="437682"/>
                  </a:lnTo>
                  <a:lnTo>
                    <a:pt x="57843" y="256439"/>
                  </a:lnTo>
                  <a:lnTo>
                    <a:pt x="0" y="256439"/>
                  </a:lnTo>
                  <a:lnTo>
                    <a:pt x="0" y="437682"/>
                  </a:lnTo>
                  <a:close/>
                </a:path>
                <a:path w="2487295" h="622935">
                  <a:moveTo>
                    <a:pt x="485885" y="622783"/>
                  </a:moveTo>
                  <a:lnTo>
                    <a:pt x="543729" y="622783"/>
                  </a:lnTo>
                  <a:lnTo>
                    <a:pt x="543729" y="256439"/>
                  </a:lnTo>
                  <a:lnTo>
                    <a:pt x="485885" y="256439"/>
                  </a:lnTo>
                  <a:lnTo>
                    <a:pt x="485885" y="622783"/>
                  </a:lnTo>
                  <a:close/>
                </a:path>
                <a:path w="2487295" h="622935">
                  <a:moveTo>
                    <a:pt x="969842" y="152321"/>
                  </a:moveTo>
                  <a:lnTo>
                    <a:pt x="1029613" y="152321"/>
                  </a:lnTo>
                  <a:lnTo>
                    <a:pt x="1029613" y="256439"/>
                  </a:lnTo>
                  <a:lnTo>
                    <a:pt x="969842" y="256439"/>
                  </a:lnTo>
                  <a:lnTo>
                    <a:pt x="969842" y="152321"/>
                  </a:lnTo>
                  <a:close/>
                </a:path>
                <a:path w="2487295" h="622935">
                  <a:moveTo>
                    <a:pt x="1455727" y="0"/>
                  </a:moveTo>
                  <a:lnTo>
                    <a:pt x="1515498" y="0"/>
                  </a:lnTo>
                  <a:lnTo>
                    <a:pt x="1515498" y="256439"/>
                  </a:lnTo>
                  <a:lnTo>
                    <a:pt x="1455727" y="256439"/>
                  </a:lnTo>
                  <a:lnTo>
                    <a:pt x="1455727" y="0"/>
                  </a:lnTo>
                  <a:close/>
                </a:path>
                <a:path w="2487295" h="622935">
                  <a:moveTo>
                    <a:pt x="1941611" y="300786"/>
                  </a:moveTo>
                  <a:lnTo>
                    <a:pt x="2001389" y="300786"/>
                  </a:lnTo>
                  <a:lnTo>
                    <a:pt x="2001389" y="256439"/>
                  </a:lnTo>
                  <a:lnTo>
                    <a:pt x="1941611" y="256439"/>
                  </a:lnTo>
                  <a:lnTo>
                    <a:pt x="1941611" y="300786"/>
                  </a:lnTo>
                  <a:close/>
                </a:path>
                <a:path w="2487295" h="622935">
                  <a:moveTo>
                    <a:pt x="2427502" y="169674"/>
                  </a:moveTo>
                  <a:lnTo>
                    <a:pt x="2487273" y="169674"/>
                  </a:lnTo>
                  <a:lnTo>
                    <a:pt x="2487273" y="256439"/>
                  </a:lnTo>
                  <a:lnTo>
                    <a:pt x="2427502" y="256439"/>
                  </a:lnTo>
                  <a:lnTo>
                    <a:pt x="2427502" y="169674"/>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sp>
          <p:nvSpPr>
            <p:cNvPr id="50" name="object 50"/>
            <p:cNvSpPr/>
            <p:nvPr/>
          </p:nvSpPr>
          <p:spPr>
            <a:xfrm>
              <a:off x="820798" y="1469856"/>
              <a:ext cx="2913380" cy="0"/>
            </a:xfrm>
            <a:custGeom>
              <a:avLst/>
              <a:gdLst/>
              <a:ahLst/>
              <a:cxnLst/>
              <a:rect l="l" t="t" r="r" b="b"/>
              <a:pathLst>
                <a:path w="2913379">
                  <a:moveTo>
                    <a:pt x="0" y="0"/>
                  </a:moveTo>
                  <a:lnTo>
                    <a:pt x="2913288"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grpSp>
      <p:sp>
        <p:nvSpPr>
          <p:cNvPr id="51" name="object 51">
            <a:extLst>
              <a:ext uri="{C183D7F6-B498-43B3-948B-1728B52AA6E4}">
                <adec:decorative xmlns:adec="http://schemas.microsoft.com/office/drawing/2017/decorative" val="1"/>
              </a:ext>
            </a:extLst>
          </p:cNvPr>
          <p:cNvSpPr/>
          <p:nvPr/>
        </p:nvSpPr>
        <p:spPr>
          <a:xfrm>
            <a:off x="3155067" y="2164035"/>
            <a:ext cx="5772641" cy="0"/>
          </a:xfrm>
          <a:custGeom>
            <a:avLst/>
            <a:gdLst/>
            <a:ahLst/>
            <a:cxnLst/>
            <a:rect l="l" t="t" r="r" b="b"/>
            <a:pathLst>
              <a:path w="2913379">
                <a:moveTo>
                  <a:pt x="0" y="0"/>
                </a:moveTo>
                <a:lnTo>
                  <a:pt x="2913288" y="0"/>
                </a:lnTo>
              </a:path>
            </a:pathLst>
          </a:custGeom>
          <a:ln w="6627">
            <a:solidFill>
              <a:srgbClr val="D9D9D9"/>
            </a:solidFill>
          </a:ln>
        </p:spPr>
        <p:txBody>
          <a:bodyPr wrap="square" lIns="0" tIns="0" rIns="0" bIns="0" rtlCol="0"/>
          <a:lstStyle/>
          <a:p>
            <a:pPr defTabSz="1811792"/>
            <a:endParaRPr sz="3567">
              <a:solidFill>
                <a:prstClr val="black"/>
              </a:solidFill>
              <a:latin typeface="Calibri"/>
            </a:endParaRPr>
          </a:p>
        </p:txBody>
      </p:sp>
      <p:sp>
        <p:nvSpPr>
          <p:cNvPr id="52" name="object 52"/>
          <p:cNvSpPr txBox="1"/>
          <p:nvPr/>
        </p:nvSpPr>
        <p:spPr>
          <a:xfrm>
            <a:off x="2442007" y="3023399"/>
            <a:ext cx="167738" cy="909682"/>
          </a:xfrm>
          <a:prstGeom prst="rect">
            <a:avLst/>
          </a:prstGeom>
        </p:spPr>
        <p:txBody>
          <a:bodyPr vert="vert270" wrap="square" lIns="0" tIns="28939" rIns="0" bIns="0" rtlCol="0">
            <a:spAutoFit/>
          </a:bodyPr>
          <a:lstStyle/>
          <a:p>
            <a:pPr marL="25164" defTabSz="1811792">
              <a:spcBef>
                <a:spcPts val="228"/>
              </a:spcBef>
            </a:pPr>
            <a:r>
              <a:rPr sz="1090" dirty="0">
                <a:solidFill>
                  <a:prstClr val="black"/>
                </a:solidFill>
                <a:latin typeface="Verdana"/>
                <a:cs typeface="Verdana"/>
              </a:rPr>
              <a:t>Change</a:t>
            </a:r>
            <a:r>
              <a:rPr sz="1090" spc="-99" dirty="0">
                <a:solidFill>
                  <a:prstClr val="black"/>
                </a:solidFill>
                <a:latin typeface="Verdana"/>
                <a:cs typeface="Verdana"/>
              </a:rPr>
              <a:t> </a:t>
            </a:r>
            <a:r>
              <a:rPr sz="1090" dirty="0">
                <a:solidFill>
                  <a:prstClr val="black"/>
                </a:solidFill>
                <a:latin typeface="Verdana"/>
                <a:cs typeface="Verdana"/>
              </a:rPr>
              <a:t>(%)</a:t>
            </a:r>
            <a:endParaRPr sz="1090">
              <a:solidFill>
                <a:prstClr val="black"/>
              </a:solidFill>
              <a:latin typeface="Verdana"/>
              <a:cs typeface="Verdana"/>
            </a:endParaRPr>
          </a:p>
        </p:txBody>
      </p:sp>
      <p:grpSp>
        <p:nvGrpSpPr>
          <p:cNvPr id="53" name="object 53">
            <a:extLst>
              <a:ext uri="{C183D7F6-B498-43B3-948B-1728B52AA6E4}">
                <adec:decorative xmlns:adec="http://schemas.microsoft.com/office/drawing/2017/decorative" val="1"/>
              </a:ext>
            </a:extLst>
          </p:cNvPr>
          <p:cNvGrpSpPr/>
          <p:nvPr/>
        </p:nvGrpSpPr>
        <p:grpSpPr>
          <a:xfrm>
            <a:off x="9192203" y="3062876"/>
            <a:ext cx="90591" cy="90591"/>
            <a:chOff x="3867665" y="1545597"/>
            <a:chExt cx="45720" cy="45720"/>
          </a:xfrm>
        </p:grpSpPr>
        <p:sp>
          <p:nvSpPr>
            <p:cNvPr id="54" name="object 54"/>
            <p:cNvSpPr/>
            <p:nvPr/>
          </p:nvSpPr>
          <p:spPr>
            <a:xfrm>
              <a:off x="3870979" y="1548911"/>
              <a:ext cx="38735" cy="38735"/>
            </a:xfrm>
            <a:custGeom>
              <a:avLst/>
              <a:gdLst/>
              <a:ahLst/>
              <a:cxnLst/>
              <a:rect l="l" t="t" r="r" b="b"/>
              <a:pathLst>
                <a:path w="38735" h="38734">
                  <a:moveTo>
                    <a:pt x="38564" y="0"/>
                  </a:moveTo>
                  <a:lnTo>
                    <a:pt x="0" y="0"/>
                  </a:lnTo>
                  <a:lnTo>
                    <a:pt x="0" y="38555"/>
                  </a:lnTo>
                  <a:lnTo>
                    <a:pt x="38564" y="38555"/>
                  </a:lnTo>
                  <a:lnTo>
                    <a:pt x="3856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55" name="object 55"/>
            <p:cNvSpPr/>
            <p:nvPr/>
          </p:nvSpPr>
          <p:spPr>
            <a:xfrm>
              <a:off x="3870979" y="1548911"/>
              <a:ext cx="38735" cy="38735"/>
            </a:xfrm>
            <a:custGeom>
              <a:avLst/>
              <a:gdLst/>
              <a:ahLst/>
              <a:cxnLst/>
              <a:rect l="l" t="t" r="r" b="b"/>
              <a:pathLst>
                <a:path w="38735" h="38734">
                  <a:moveTo>
                    <a:pt x="0" y="0"/>
                  </a:moveTo>
                  <a:lnTo>
                    <a:pt x="38561" y="0"/>
                  </a:lnTo>
                  <a:lnTo>
                    <a:pt x="38561" y="38560"/>
                  </a:lnTo>
                  <a:lnTo>
                    <a:pt x="0" y="38560"/>
                  </a:lnTo>
                  <a:lnTo>
                    <a:pt x="0" y="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grpSp>
      <p:grpSp>
        <p:nvGrpSpPr>
          <p:cNvPr id="56" name="object 56">
            <a:extLst>
              <a:ext uri="{C183D7F6-B498-43B3-948B-1728B52AA6E4}">
                <adec:decorative xmlns:adec="http://schemas.microsoft.com/office/drawing/2017/decorative" val="1"/>
              </a:ext>
            </a:extLst>
          </p:cNvPr>
          <p:cNvGrpSpPr/>
          <p:nvPr/>
        </p:nvGrpSpPr>
        <p:grpSpPr>
          <a:xfrm>
            <a:off x="9192203" y="3337936"/>
            <a:ext cx="90591" cy="90591"/>
            <a:chOff x="3867665" y="1684416"/>
            <a:chExt cx="45720" cy="45720"/>
          </a:xfrm>
        </p:grpSpPr>
        <p:sp>
          <p:nvSpPr>
            <p:cNvPr id="57" name="object 57"/>
            <p:cNvSpPr/>
            <p:nvPr/>
          </p:nvSpPr>
          <p:spPr>
            <a:xfrm>
              <a:off x="3870979" y="1687730"/>
              <a:ext cx="38735" cy="38735"/>
            </a:xfrm>
            <a:custGeom>
              <a:avLst/>
              <a:gdLst/>
              <a:ahLst/>
              <a:cxnLst/>
              <a:rect l="l" t="t" r="r" b="b"/>
              <a:pathLst>
                <a:path w="38735" h="38735">
                  <a:moveTo>
                    <a:pt x="38564" y="0"/>
                  </a:moveTo>
                  <a:lnTo>
                    <a:pt x="0" y="0"/>
                  </a:lnTo>
                  <a:lnTo>
                    <a:pt x="0" y="38555"/>
                  </a:lnTo>
                  <a:lnTo>
                    <a:pt x="38564" y="38555"/>
                  </a:lnTo>
                  <a:lnTo>
                    <a:pt x="38564" y="0"/>
                  </a:lnTo>
                  <a:close/>
                </a:path>
              </a:pathLst>
            </a:custGeom>
            <a:solidFill>
              <a:srgbClr val="92D050"/>
            </a:solidFill>
          </p:spPr>
          <p:txBody>
            <a:bodyPr wrap="square" lIns="0" tIns="0" rIns="0" bIns="0" rtlCol="0"/>
            <a:lstStyle/>
            <a:p>
              <a:pPr defTabSz="1811792"/>
              <a:endParaRPr sz="3567">
                <a:solidFill>
                  <a:prstClr val="black"/>
                </a:solidFill>
                <a:latin typeface="Calibri"/>
              </a:endParaRPr>
            </a:p>
          </p:txBody>
        </p:sp>
        <p:sp>
          <p:nvSpPr>
            <p:cNvPr id="58" name="object 58"/>
            <p:cNvSpPr/>
            <p:nvPr/>
          </p:nvSpPr>
          <p:spPr>
            <a:xfrm>
              <a:off x="3870979" y="1687730"/>
              <a:ext cx="38735" cy="38735"/>
            </a:xfrm>
            <a:custGeom>
              <a:avLst/>
              <a:gdLst/>
              <a:ahLst/>
              <a:cxnLst/>
              <a:rect l="l" t="t" r="r" b="b"/>
              <a:pathLst>
                <a:path w="38735" h="38735">
                  <a:moveTo>
                    <a:pt x="0" y="0"/>
                  </a:moveTo>
                  <a:lnTo>
                    <a:pt x="38561" y="0"/>
                  </a:lnTo>
                  <a:lnTo>
                    <a:pt x="38561" y="38560"/>
                  </a:lnTo>
                  <a:lnTo>
                    <a:pt x="0" y="38560"/>
                  </a:lnTo>
                  <a:lnTo>
                    <a:pt x="0" y="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grpSp>
      <p:grpSp>
        <p:nvGrpSpPr>
          <p:cNvPr id="59" name="object 59">
            <a:extLst>
              <a:ext uri="{C183D7F6-B498-43B3-948B-1728B52AA6E4}">
                <adec:decorative xmlns:adec="http://schemas.microsoft.com/office/drawing/2017/decorative" val="1"/>
              </a:ext>
            </a:extLst>
          </p:cNvPr>
          <p:cNvGrpSpPr/>
          <p:nvPr/>
        </p:nvGrpSpPr>
        <p:grpSpPr>
          <a:xfrm>
            <a:off x="9192203" y="3612993"/>
            <a:ext cx="90591" cy="90591"/>
            <a:chOff x="3867665" y="1823234"/>
            <a:chExt cx="45720" cy="45720"/>
          </a:xfrm>
        </p:grpSpPr>
        <p:sp>
          <p:nvSpPr>
            <p:cNvPr id="60" name="object 60"/>
            <p:cNvSpPr/>
            <p:nvPr/>
          </p:nvSpPr>
          <p:spPr>
            <a:xfrm>
              <a:off x="3870979" y="1826547"/>
              <a:ext cx="38735" cy="38735"/>
            </a:xfrm>
            <a:custGeom>
              <a:avLst/>
              <a:gdLst/>
              <a:ahLst/>
              <a:cxnLst/>
              <a:rect l="l" t="t" r="r" b="b"/>
              <a:pathLst>
                <a:path w="38735" h="38735">
                  <a:moveTo>
                    <a:pt x="38564" y="0"/>
                  </a:moveTo>
                  <a:lnTo>
                    <a:pt x="0" y="0"/>
                  </a:lnTo>
                  <a:lnTo>
                    <a:pt x="0" y="38560"/>
                  </a:lnTo>
                  <a:lnTo>
                    <a:pt x="38564" y="38560"/>
                  </a:lnTo>
                  <a:lnTo>
                    <a:pt x="38564"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61" name="object 61"/>
            <p:cNvSpPr/>
            <p:nvPr/>
          </p:nvSpPr>
          <p:spPr>
            <a:xfrm>
              <a:off x="3870979" y="1826547"/>
              <a:ext cx="38735" cy="38735"/>
            </a:xfrm>
            <a:custGeom>
              <a:avLst/>
              <a:gdLst/>
              <a:ahLst/>
              <a:cxnLst/>
              <a:rect l="l" t="t" r="r" b="b"/>
              <a:pathLst>
                <a:path w="38735" h="38735">
                  <a:moveTo>
                    <a:pt x="0" y="0"/>
                  </a:moveTo>
                  <a:lnTo>
                    <a:pt x="38561" y="0"/>
                  </a:lnTo>
                  <a:lnTo>
                    <a:pt x="38561" y="38560"/>
                  </a:lnTo>
                  <a:lnTo>
                    <a:pt x="0" y="38560"/>
                  </a:lnTo>
                  <a:lnTo>
                    <a:pt x="0" y="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grpSp>
      <p:grpSp>
        <p:nvGrpSpPr>
          <p:cNvPr id="62" name="object 62">
            <a:extLst>
              <a:ext uri="{C183D7F6-B498-43B3-948B-1728B52AA6E4}">
                <adec:decorative xmlns:adec="http://schemas.microsoft.com/office/drawing/2017/decorative" val="1"/>
              </a:ext>
            </a:extLst>
          </p:cNvPr>
          <p:cNvGrpSpPr/>
          <p:nvPr/>
        </p:nvGrpSpPr>
        <p:grpSpPr>
          <a:xfrm>
            <a:off x="9192203" y="3884232"/>
            <a:ext cx="90591" cy="90591"/>
            <a:chOff x="3867665" y="1960125"/>
            <a:chExt cx="45720" cy="45720"/>
          </a:xfrm>
        </p:grpSpPr>
        <p:sp>
          <p:nvSpPr>
            <p:cNvPr id="63" name="object 63"/>
            <p:cNvSpPr/>
            <p:nvPr/>
          </p:nvSpPr>
          <p:spPr>
            <a:xfrm>
              <a:off x="3870979" y="1963439"/>
              <a:ext cx="38735" cy="38735"/>
            </a:xfrm>
            <a:custGeom>
              <a:avLst/>
              <a:gdLst/>
              <a:ahLst/>
              <a:cxnLst/>
              <a:rect l="l" t="t" r="r" b="b"/>
              <a:pathLst>
                <a:path w="38735" h="38735">
                  <a:moveTo>
                    <a:pt x="38564" y="0"/>
                  </a:moveTo>
                  <a:lnTo>
                    <a:pt x="0" y="0"/>
                  </a:lnTo>
                  <a:lnTo>
                    <a:pt x="0" y="38561"/>
                  </a:lnTo>
                  <a:lnTo>
                    <a:pt x="38564" y="38561"/>
                  </a:lnTo>
                  <a:lnTo>
                    <a:pt x="38564" y="0"/>
                  </a:lnTo>
                  <a:close/>
                </a:path>
              </a:pathLst>
            </a:custGeom>
            <a:solidFill>
              <a:srgbClr val="ED7D31"/>
            </a:solidFill>
          </p:spPr>
          <p:txBody>
            <a:bodyPr wrap="square" lIns="0" tIns="0" rIns="0" bIns="0" rtlCol="0"/>
            <a:lstStyle/>
            <a:p>
              <a:pPr defTabSz="1811792"/>
              <a:endParaRPr sz="3567">
                <a:solidFill>
                  <a:prstClr val="black"/>
                </a:solidFill>
                <a:latin typeface="Calibri"/>
              </a:endParaRPr>
            </a:p>
          </p:txBody>
        </p:sp>
        <p:sp>
          <p:nvSpPr>
            <p:cNvPr id="64" name="object 64"/>
            <p:cNvSpPr/>
            <p:nvPr/>
          </p:nvSpPr>
          <p:spPr>
            <a:xfrm>
              <a:off x="3870979" y="1963439"/>
              <a:ext cx="38735" cy="38735"/>
            </a:xfrm>
            <a:custGeom>
              <a:avLst/>
              <a:gdLst/>
              <a:ahLst/>
              <a:cxnLst/>
              <a:rect l="l" t="t" r="r" b="b"/>
              <a:pathLst>
                <a:path w="38735" h="38735">
                  <a:moveTo>
                    <a:pt x="0" y="0"/>
                  </a:moveTo>
                  <a:lnTo>
                    <a:pt x="38561" y="0"/>
                  </a:lnTo>
                  <a:lnTo>
                    <a:pt x="38561" y="38560"/>
                  </a:lnTo>
                  <a:lnTo>
                    <a:pt x="0" y="38560"/>
                  </a:lnTo>
                  <a:lnTo>
                    <a:pt x="0" y="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grpSp>
      <p:grpSp>
        <p:nvGrpSpPr>
          <p:cNvPr id="65" name="object 65">
            <a:extLst>
              <a:ext uri="{C183D7F6-B498-43B3-948B-1728B52AA6E4}">
                <adec:decorative xmlns:adec="http://schemas.microsoft.com/office/drawing/2017/decorative" val="1"/>
              </a:ext>
            </a:extLst>
          </p:cNvPr>
          <p:cNvGrpSpPr/>
          <p:nvPr/>
        </p:nvGrpSpPr>
        <p:grpSpPr>
          <a:xfrm>
            <a:off x="9192203" y="4159293"/>
            <a:ext cx="90591" cy="90591"/>
            <a:chOff x="3867665" y="2098945"/>
            <a:chExt cx="45720" cy="45720"/>
          </a:xfrm>
        </p:grpSpPr>
        <p:sp>
          <p:nvSpPr>
            <p:cNvPr id="66" name="object 66"/>
            <p:cNvSpPr/>
            <p:nvPr/>
          </p:nvSpPr>
          <p:spPr>
            <a:xfrm>
              <a:off x="3870979" y="2102259"/>
              <a:ext cx="38735" cy="38735"/>
            </a:xfrm>
            <a:custGeom>
              <a:avLst/>
              <a:gdLst/>
              <a:ahLst/>
              <a:cxnLst/>
              <a:rect l="l" t="t" r="r" b="b"/>
              <a:pathLst>
                <a:path w="38735" h="38735">
                  <a:moveTo>
                    <a:pt x="38564" y="0"/>
                  </a:moveTo>
                  <a:lnTo>
                    <a:pt x="0" y="0"/>
                  </a:lnTo>
                  <a:lnTo>
                    <a:pt x="0" y="38560"/>
                  </a:lnTo>
                  <a:lnTo>
                    <a:pt x="38564" y="38560"/>
                  </a:lnTo>
                  <a:lnTo>
                    <a:pt x="38564" y="0"/>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67" name="object 67"/>
            <p:cNvSpPr/>
            <p:nvPr/>
          </p:nvSpPr>
          <p:spPr>
            <a:xfrm>
              <a:off x="3870979" y="2102259"/>
              <a:ext cx="38735" cy="38735"/>
            </a:xfrm>
            <a:custGeom>
              <a:avLst/>
              <a:gdLst/>
              <a:ahLst/>
              <a:cxnLst/>
              <a:rect l="l" t="t" r="r" b="b"/>
              <a:pathLst>
                <a:path w="38735" h="38735">
                  <a:moveTo>
                    <a:pt x="0" y="0"/>
                  </a:moveTo>
                  <a:lnTo>
                    <a:pt x="38561" y="0"/>
                  </a:lnTo>
                  <a:lnTo>
                    <a:pt x="38561" y="38560"/>
                  </a:lnTo>
                  <a:lnTo>
                    <a:pt x="0" y="38560"/>
                  </a:lnTo>
                  <a:lnTo>
                    <a:pt x="0" y="0"/>
                  </a:lnTo>
                  <a:close/>
                </a:path>
              </a:pathLst>
            </a:custGeom>
            <a:ln w="6627">
              <a:solidFill>
                <a:srgbClr val="000000"/>
              </a:solidFill>
            </a:ln>
          </p:spPr>
          <p:txBody>
            <a:bodyPr wrap="square" lIns="0" tIns="0" rIns="0" bIns="0" rtlCol="0"/>
            <a:lstStyle/>
            <a:p>
              <a:pPr defTabSz="1811792"/>
              <a:endParaRPr sz="3567">
                <a:solidFill>
                  <a:prstClr val="black"/>
                </a:solidFill>
                <a:latin typeface="Calibri"/>
              </a:endParaRPr>
            </a:p>
          </p:txBody>
        </p:sp>
      </p:grpSp>
      <p:sp>
        <p:nvSpPr>
          <p:cNvPr id="68" name="object 68"/>
          <p:cNvSpPr txBox="1"/>
          <p:nvPr/>
        </p:nvSpPr>
        <p:spPr>
          <a:xfrm>
            <a:off x="2249659" y="1610084"/>
            <a:ext cx="7678819" cy="3629913"/>
          </a:xfrm>
          <a:prstGeom prst="rect">
            <a:avLst/>
          </a:prstGeom>
          <a:ln w="6627">
            <a:solidFill>
              <a:srgbClr val="000000"/>
            </a:solidFill>
          </a:ln>
        </p:spPr>
        <p:txBody>
          <a:bodyPr vert="horz" wrap="square" lIns="0" tIns="134628" rIns="0" bIns="0" rtlCol="0">
            <a:spAutoFit/>
          </a:bodyPr>
          <a:lstStyle/>
          <a:p>
            <a:pPr algn="ctr" defTabSz="1811792">
              <a:spcBef>
                <a:spcPts val="1060"/>
              </a:spcBef>
            </a:pPr>
            <a:r>
              <a:rPr sz="1288" spc="10" dirty="0">
                <a:solidFill>
                  <a:prstClr val="black"/>
                </a:solidFill>
                <a:latin typeface="Verdana"/>
                <a:cs typeface="Verdana"/>
              </a:rPr>
              <a:t>Balanced, more plant-based flexitarian diets </a:t>
            </a:r>
            <a:r>
              <a:rPr sz="1288" dirty="0">
                <a:solidFill>
                  <a:prstClr val="black"/>
                </a:solidFill>
                <a:latin typeface="Verdana"/>
                <a:cs typeface="Verdana"/>
              </a:rPr>
              <a:t>(FLX)</a:t>
            </a:r>
            <a:endParaRPr sz="1288">
              <a:solidFill>
                <a:prstClr val="black"/>
              </a:solidFill>
              <a:latin typeface="Verdana"/>
              <a:cs typeface="Verdana"/>
            </a:endParaRPr>
          </a:p>
          <a:p>
            <a:pPr marR="6299752" algn="ctr" defTabSz="1811792">
              <a:spcBef>
                <a:spcPts val="1001"/>
              </a:spcBef>
            </a:pPr>
            <a:r>
              <a:rPr sz="1090" spc="-10" dirty="0">
                <a:solidFill>
                  <a:prstClr val="black"/>
                </a:solidFill>
                <a:latin typeface="Verdana"/>
                <a:cs typeface="Verdana"/>
              </a:rPr>
              <a:t>40</a:t>
            </a:r>
            <a:endParaRPr sz="1090">
              <a:solidFill>
                <a:prstClr val="black"/>
              </a:solidFill>
              <a:latin typeface="Verdana"/>
              <a:cs typeface="Verdana"/>
            </a:endParaRPr>
          </a:p>
          <a:p>
            <a:pPr defTabSz="1811792">
              <a:spcBef>
                <a:spcPts val="69"/>
              </a:spcBef>
            </a:pPr>
            <a:endParaRPr sz="1288">
              <a:solidFill>
                <a:prstClr val="black"/>
              </a:solidFill>
              <a:latin typeface="Verdana"/>
              <a:cs typeface="Verdana"/>
            </a:endParaRPr>
          </a:p>
          <a:p>
            <a:pPr marR="6299752" algn="ctr" defTabSz="1811792"/>
            <a:r>
              <a:rPr sz="1090" spc="-10" dirty="0">
                <a:solidFill>
                  <a:prstClr val="black"/>
                </a:solidFill>
                <a:latin typeface="Verdana"/>
                <a:cs typeface="Verdana"/>
              </a:rPr>
              <a:t>20</a:t>
            </a:r>
            <a:endParaRPr sz="1090">
              <a:solidFill>
                <a:prstClr val="black"/>
              </a:solidFill>
              <a:latin typeface="Verdana"/>
              <a:cs typeface="Verdana"/>
            </a:endParaRPr>
          </a:p>
          <a:p>
            <a:pPr defTabSz="1811792">
              <a:spcBef>
                <a:spcPts val="109"/>
              </a:spcBef>
            </a:pPr>
            <a:endParaRPr sz="1288">
              <a:solidFill>
                <a:prstClr val="black"/>
              </a:solidFill>
              <a:latin typeface="Verdana"/>
              <a:cs typeface="Verdana"/>
            </a:endParaRPr>
          </a:p>
          <a:p>
            <a:pPr marR="6207905" algn="ctr" defTabSz="1811792"/>
            <a:r>
              <a:rPr sz="1090" spc="10" dirty="0">
                <a:solidFill>
                  <a:prstClr val="black"/>
                </a:solidFill>
                <a:latin typeface="Verdana"/>
                <a:cs typeface="Verdana"/>
              </a:rPr>
              <a:t>0</a:t>
            </a:r>
            <a:endParaRPr sz="1090">
              <a:solidFill>
                <a:prstClr val="black"/>
              </a:solidFill>
              <a:latin typeface="Verdana"/>
              <a:cs typeface="Verdana"/>
            </a:endParaRPr>
          </a:p>
          <a:p>
            <a:pPr marL="7055922" defTabSz="1811792">
              <a:spcBef>
                <a:spcPts val="226"/>
              </a:spcBef>
            </a:pPr>
            <a:r>
              <a:rPr sz="1090" dirty="0">
                <a:solidFill>
                  <a:prstClr val="black"/>
                </a:solidFill>
                <a:latin typeface="Verdana"/>
                <a:cs typeface="Verdana"/>
              </a:rPr>
              <a:t>Global</a:t>
            </a:r>
            <a:endParaRPr sz="1090">
              <a:solidFill>
                <a:prstClr val="black"/>
              </a:solidFill>
              <a:latin typeface="Verdana"/>
              <a:cs typeface="Verdana"/>
            </a:endParaRPr>
          </a:p>
          <a:p>
            <a:pPr marL="529698" defTabSz="1811792">
              <a:spcBef>
                <a:spcPts val="109"/>
              </a:spcBef>
              <a:tabLst>
                <a:tab pos="7055922" algn="l"/>
              </a:tabLst>
            </a:pPr>
            <a:r>
              <a:rPr sz="1090" dirty="0">
                <a:solidFill>
                  <a:prstClr val="black"/>
                </a:solidFill>
                <a:latin typeface="Verdana"/>
                <a:cs typeface="Verdana"/>
              </a:rPr>
              <a:t>-20	</a:t>
            </a:r>
            <a:r>
              <a:rPr sz="1635" baseline="-35353" dirty="0">
                <a:solidFill>
                  <a:prstClr val="black"/>
                </a:solidFill>
                <a:latin typeface="Verdana"/>
                <a:cs typeface="Verdana"/>
              </a:rPr>
              <a:t>HIC</a:t>
            </a:r>
            <a:endParaRPr sz="1635" baseline="-35353">
              <a:solidFill>
                <a:prstClr val="black"/>
              </a:solidFill>
              <a:latin typeface="Verdana"/>
              <a:cs typeface="Verdana"/>
            </a:endParaRPr>
          </a:p>
          <a:p>
            <a:pPr marR="286867" algn="r" defTabSz="1811792">
              <a:spcBef>
                <a:spcPts val="1664"/>
              </a:spcBef>
              <a:tabLst>
                <a:tab pos="6524968" algn="l"/>
              </a:tabLst>
            </a:pPr>
            <a:r>
              <a:rPr sz="1090" spc="10" dirty="0">
                <a:solidFill>
                  <a:prstClr val="black"/>
                </a:solidFill>
                <a:latin typeface="Verdana"/>
                <a:cs typeface="Verdana"/>
              </a:rPr>
              <a:t>-</a:t>
            </a:r>
            <a:r>
              <a:rPr sz="1090" spc="-10" dirty="0">
                <a:solidFill>
                  <a:prstClr val="black"/>
                </a:solidFill>
                <a:latin typeface="Verdana"/>
                <a:cs typeface="Verdana"/>
              </a:rPr>
              <a:t>4</a:t>
            </a:r>
            <a:r>
              <a:rPr sz="1090" spc="10" dirty="0">
                <a:solidFill>
                  <a:prstClr val="black"/>
                </a:solidFill>
                <a:latin typeface="Verdana"/>
                <a:cs typeface="Verdana"/>
              </a:rPr>
              <a:t>0</a:t>
            </a:r>
            <a:r>
              <a:rPr sz="1090" dirty="0">
                <a:solidFill>
                  <a:prstClr val="black"/>
                </a:solidFill>
                <a:latin typeface="Verdana"/>
                <a:cs typeface="Verdana"/>
              </a:rPr>
              <a:t>	</a:t>
            </a:r>
            <a:r>
              <a:rPr sz="1635" baseline="5050" dirty="0">
                <a:solidFill>
                  <a:prstClr val="black"/>
                </a:solidFill>
                <a:latin typeface="Verdana"/>
                <a:cs typeface="Verdana"/>
              </a:rPr>
              <a:t>UM</a:t>
            </a:r>
            <a:r>
              <a:rPr sz="1635" spc="14" baseline="5050" dirty="0">
                <a:solidFill>
                  <a:prstClr val="black"/>
                </a:solidFill>
                <a:latin typeface="Verdana"/>
                <a:cs typeface="Verdana"/>
              </a:rPr>
              <a:t>C</a:t>
            </a:r>
            <a:endParaRPr sz="1635" baseline="5050">
              <a:solidFill>
                <a:prstClr val="black"/>
              </a:solidFill>
              <a:latin typeface="Verdana"/>
              <a:cs typeface="Verdana"/>
            </a:endParaRPr>
          </a:p>
          <a:p>
            <a:pPr marL="529698" defTabSz="1811792">
              <a:spcBef>
                <a:spcPts val="773"/>
              </a:spcBef>
              <a:tabLst>
                <a:tab pos="7055922" algn="l"/>
              </a:tabLst>
            </a:pPr>
            <a:r>
              <a:rPr sz="1635" baseline="-45454" dirty="0">
                <a:solidFill>
                  <a:prstClr val="black"/>
                </a:solidFill>
                <a:latin typeface="Verdana"/>
                <a:cs typeface="Verdana"/>
              </a:rPr>
              <a:t>-60	</a:t>
            </a:r>
            <a:r>
              <a:rPr sz="1090" dirty="0">
                <a:solidFill>
                  <a:prstClr val="black"/>
                </a:solidFill>
                <a:latin typeface="Verdana"/>
                <a:cs typeface="Verdana"/>
              </a:rPr>
              <a:t>LMC</a:t>
            </a:r>
            <a:endParaRPr sz="1090">
              <a:solidFill>
                <a:prstClr val="black"/>
              </a:solidFill>
              <a:latin typeface="Verdana"/>
              <a:cs typeface="Verdana"/>
            </a:endParaRPr>
          </a:p>
          <a:p>
            <a:pPr marR="369908" algn="r" defTabSz="1811792">
              <a:spcBef>
                <a:spcPts val="822"/>
              </a:spcBef>
            </a:pPr>
            <a:r>
              <a:rPr sz="1090" spc="-10" dirty="0">
                <a:solidFill>
                  <a:prstClr val="black"/>
                </a:solidFill>
                <a:latin typeface="Verdana"/>
                <a:cs typeface="Verdana"/>
              </a:rPr>
              <a:t>L</a:t>
            </a:r>
            <a:r>
              <a:rPr sz="1090" spc="10" dirty="0">
                <a:solidFill>
                  <a:prstClr val="black"/>
                </a:solidFill>
                <a:latin typeface="Verdana"/>
                <a:cs typeface="Verdana"/>
              </a:rPr>
              <a:t>IC</a:t>
            </a:r>
            <a:endParaRPr sz="1090">
              <a:solidFill>
                <a:prstClr val="black"/>
              </a:solidFill>
              <a:latin typeface="Verdana"/>
              <a:cs typeface="Verdana"/>
            </a:endParaRPr>
          </a:p>
          <a:p>
            <a:pPr marR="6360145" algn="ctr" defTabSz="1811792">
              <a:spcBef>
                <a:spcPts val="376"/>
              </a:spcBef>
            </a:pPr>
            <a:r>
              <a:rPr sz="1090" dirty="0">
                <a:solidFill>
                  <a:prstClr val="black"/>
                </a:solidFill>
                <a:latin typeface="Verdana"/>
                <a:cs typeface="Verdana"/>
              </a:rPr>
              <a:t>-80</a:t>
            </a:r>
            <a:endParaRPr sz="1090">
              <a:solidFill>
                <a:prstClr val="black"/>
              </a:solidFill>
              <a:latin typeface="Verdana"/>
              <a:cs typeface="Verdana"/>
            </a:endParaRPr>
          </a:p>
          <a:p>
            <a:pPr defTabSz="1811792">
              <a:spcBef>
                <a:spcPts val="109"/>
              </a:spcBef>
            </a:pPr>
            <a:endParaRPr sz="1288">
              <a:solidFill>
                <a:prstClr val="black"/>
              </a:solidFill>
              <a:latin typeface="Verdana"/>
              <a:cs typeface="Verdana"/>
            </a:endParaRPr>
          </a:p>
          <a:p>
            <a:pPr marR="6450735" algn="ctr" defTabSz="1811792"/>
            <a:r>
              <a:rPr sz="1090" dirty="0">
                <a:solidFill>
                  <a:prstClr val="black"/>
                </a:solidFill>
                <a:latin typeface="Verdana"/>
                <a:cs typeface="Verdana"/>
              </a:rPr>
              <a:t>-100</a:t>
            </a:r>
            <a:endParaRPr sz="1090">
              <a:solidFill>
                <a:prstClr val="black"/>
              </a:solidFill>
              <a:latin typeface="Verdana"/>
              <a:cs typeface="Verdana"/>
            </a:endParaRPr>
          </a:p>
          <a:p>
            <a:pPr marL="1016617" marR="1058137" algn="ctr" defTabSz="1811792">
              <a:lnSpc>
                <a:spcPct val="103499"/>
              </a:lnSpc>
              <a:spcBef>
                <a:spcPts val="149"/>
              </a:spcBef>
              <a:tabLst>
                <a:tab pos="1951451" algn="l"/>
                <a:tab pos="2185474" algn="l"/>
                <a:tab pos="2847282" algn="l"/>
                <a:tab pos="4099180" algn="l"/>
                <a:tab pos="4803766" algn="l"/>
                <a:tab pos="4932101" algn="l"/>
              </a:tabLst>
            </a:pPr>
            <a:r>
              <a:rPr sz="1090" dirty="0">
                <a:solidFill>
                  <a:prstClr val="black"/>
                </a:solidFill>
                <a:latin typeface="Verdana"/>
                <a:cs typeface="Verdana"/>
              </a:rPr>
              <a:t>Premature		GHG	Cropland</a:t>
            </a:r>
            <a:r>
              <a:rPr sz="1090" spc="-10" dirty="0">
                <a:solidFill>
                  <a:prstClr val="black"/>
                </a:solidFill>
                <a:latin typeface="Verdana"/>
                <a:cs typeface="Verdana"/>
              </a:rPr>
              <a:t> </a:t>
            </a:r>
            <a:r>
              <a:rPr sz="1090" spc="10" dirty="0">
                <a:solidFill>
                  <a:prstClr val="black"/>
                </a:solidFill>
                <a:latin typeface="Verdana"/>
                <a:cs typeface="Verdana"/>
              </a:rPr>
              <a:t>use </a:t>
            </a:r>
            <a:r>
              <a:rPr sz="1090" spc="119" dirty="0">
                <a:solidFill>
                  <a:prstClr val="black"/>
                </a:solidFill>
                <a:latin typeface="Verdana"/>
                <a:cs typeface="Verdana"/>
              </a:rPr>
              <a:t> </a:t>
            </a:r>
            <a:r>
              <a:rPr sz="1090" dirty="0">
                <a:solidFill>
                  <a:prstClr val="black"/>
                </a:solidFill>
                <a:latin typeface="Verdana"/>
                <a:cs typeface="Verdana"/>
              </a:rPr>
              <a:t>Freshwater		Nitrogen Phosphorus  mortality	emissions		use	application</a:t>
            </a:r>
            <a:r>
              <a:rPr sz="1090" spc="317" dirty="0">
                <a:solidFill>
                  <a:prstClr val="black"/>
                </a:solidFill>
                <a:latin typeface="Verdana"/>
                <a:cs typeface="Verdana"/>
              </a:rPr>
              <a:t> </a:t>
            </a:r>
            <a:r>
              <a:rPr sz="1090" dirty="0">
                <a:solidFill>
                  <a:prstClr val="black"/>
                </a:solidFill>
                <a:latin typeface="Verdana"/>
                <a:cs typeface="Verdana"/>
              </a:rPr>
              <a:t>application</a:t>
            </a:r>
            <a:endParaRPr sz="1090">
              <a:solidFill>
                <a:prstClr val="black"/>
              </a:solidFill>
              <a:latin typeface="Verdana"/>
              <a:cs typeface="Verdana"/>
            </a:endParaRPr>
          </a:p>
        </p:txBody>
      </p:sp>
      <p:sp>
        <p:nvSpPr>
          <p:cNvPr id="69" name="object 69"/>
          <p:cNvSpPr txBox="1"/>
          <p:nvPr/>
        </p:nvSpPr>
        <p:spPr>
          <a:xfrm>
            <a:off x="2216855" y="5614439"/>
            <a:ext cx="7737957" cy="842860"/>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2018</a:t>
            </a:r>
            <a:r>
              <a:rPr sz="1783" spc="-10" dirty="0">
                <a:solidFill>
                  <a:prstClr val="black"/>
                </a:solidFill>
                <a:latin typeface="LM Sans 9"/>
                <a:cs typeface="LM Sans 9"/>
              </a:rPr>
              <a:t>, Health and nutritional </a:t>
            </a:r>
            <a:r>
              <a:rPr sz="1783" dirty="0">
                <a:solidFill>
                  <a:prstClr val="black"/>
                </a:solidFill>
                <a:latin typeface="LM Sans 9"/>
                <a:cs typeface="LM Sans 9"/>
              </a:rPr>
              <a:t>aspects </a:t>
            </a:r>
            <a:r>
              <a:rPr sz="1783" spc="-10" dirty="0">
                <a:solidFill>
                  <a:prstClr val="black"/>
                </a:solidFill>
                <a:latin typeface="LM Sans 9"/>
                <a:cs typeface="LM Sans 9"/>
              </a:rPr>
              <a:t>of sustainable diet  strategies and their </a:t>
            </a:r>
            <a:r>
              <a:rPr sz="1783" dirty="0">
                <a:solidFill>
                  <a:prstClr val="black"/>
                </a:solidFill>
                <a:latin typeface="LM Sans 9"/>
                <a:cs typeface="LM Sans 9"/>
              </a:rPr>
              <a:t>association </a:t>
            </a:r>
            <a:r>
              <a:rPr sz="1783" spc="-10" dirty="0">
                <a:solidFill>
                  <a:prstClr val="black"/>
                </a:solidFill>
                <a:latin typeface="LM Sans 9"/>
                <a:cs typeface="LM Sans 9"/>
              </a:rPr>
              <a:t>with environmental impacts: a global </a:t>
            </a:r>
            <a:r>
              <a:rPr sz="1783" dirty="0">
                <a:solidFill>
                  <a:prstClr val="black"/>
                </a:solidFill>
                <a:latin typeface="LM Sans 9"/>
                <a:cs typeface="LM Sans 9"/>
              </a:rPr>
              <a:t>modelling  </a:t>
            </a:r>
            <a:r>
              <a:rPr sz="1783" spc="-10" dirty="0">
                <a:solidFill>
                  <a:prstClr val="black"/>
                </a:solidFill>
                <a:latin typeface="LM Sans 9"/>
                <a:cs typeface="LM Sans 9"/>
              </a:rPr>
              <a:t>analysis with country-level detail, </a:t>
            </a:r>
            <a:r>
              <a:rPr sz="1783" i="1" spc="-10" dirty="0">
                <a:solidFill>
                  <a:prstClr val="black"/>
                </a:solidFill>
                <a:latin typeface="LM Sans 9"/>
                <a:cs typeface="LM Sans 9"/>
              </a:rPr>
              <a:t>Lancet </a:t>
            </a:r>
            <a:r>
              <a:rPr sz="1783" i="1" spc="-20" dirty="0">
                <a:solidFill>
                  <a:prstClr val="black"/>
                </a:solidFill>
                <a:latin typeface="LM Sans 9"/>
                <a:cs typeface="LM Sans 9"/>
              </a:rPr>
              <a:t>Planetary </a:t>
            </a:r>
            <a:r>
              <a:rPr sz="1783" i="1" spc="-10" dirty="0">
                <a:solidFill>
                  <a:prstClr val="black"/>
                </a:solidFill>
                <a:latin typeface="LM Sans 9"/>
                <a:cs typeface="LM Sans 9"/>
              </a:rPr>
              <a:t>Health</a:t>
            </a:r>
            <a:r>
              <a:rPr sz="1783" spc="-10" dirty="0">
                <a:solidFill>
                  <a:prstClr val="black"/>
                </a:solidFill>
                <a:latin typeface="LM Sans 9"/>
                <a:cs typeface="LM Sans 9"/>
              </a:rPr>
              <a:t>, 2,</a:t>
            </a:r>
            <a:r>
              <a:rPr sz="1783" spc="99" dirty="0">
                <a:solidFill>
                  <a:prstClr val="black"/>
                </a:solidFill>
                <a:latin typeface="LM Sans 9"/>
                <a:cs typeface="LM Sans 9"/>
              </a:rPr>
              <a:t> </a:t>
            </a:r>
            <a:r>
              <a:rPr sz="1783" spc="-10" dirty="0">
                <a:solidFill>
                  <a:prstClr val="black"/>
                </a:solidFill>
                <a:latin typeface="LM Sans 9"/>
                <a:cs typeface="LM Sans 9"/>
              </a:rPr>
              <a:t>e451-e461.</a:t>
            </a:r>
            <a:endParaRPr sz="1783">
              <a:solidFill>
                <a:prstClr val="black"/>
              </a:solidFill>
              <a:latin typeface="LM Sans 9"/>
              <a:cs typeface="LM Sans 9"/>
            </a:endParaRPr>
          </a:p>
        </p:txBody>
      </p:sp>
    </p:spTree>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717551" y="119037"/>
            <a:ext cx="6002893" cy="461215"/>
          </a:xfrm>
          <a:prstGeom prst="rect">
            <a:avLst/>
          </a:prstGeom>
          <a:noFill/>
          <a:ln>
            <a:noFill/>
            <a:prstDash/>
          </a:ln>
          <a:effectLst/>
        </p:spPr>
        <p:txBody>
          <a:bodyPr rot="0" spcFirstLastPara="0" vertOverflow="overflow" horzOverflow="overflow" vert="horz" wrap="square" lIns="0" tIns="33972" rIns="0" bIns="0" numCol="1" spcCol="0" rtlCol="0" fromWordArt="0" anchor="t" anchorCtr="0" forceAA="0" compatLnSpc="1">
            <a:prstTxWarp prst="textNoShape">
              <a:avLst/>
            </a:prstTxWarp>
            <a:spAutoFit/>
          </a:bodyPr>
          <a:lstStyle/>
          <a:p>
            <a:pPr marL="25164" algn="l" defTabSz="1811792" rtl="0">
              <a:spcBef>
                <a:spcPts val="267"/>
              </a:spcBef>
              <a:defRPr/>
            </a:pPr>
            <a:r>
              <a:rPr lang="en-GB" sz="2774" kern="1200" spc="10" dirty="0">
                <a:solidFill>
                  <a:srgbClr val="FFFFFF"/>
                </a:solidFill>
                <a:ea typeface="+mn-ea"/>
              </a:rPr>
              <a:t>Planetary </a:t>
            </a:r>
            <a:r>
              <a:rPr lang="en-GB" sz="2774" kern="1200" spc="20" dirty="0">
                <a:solidFill>
                  <a:srgbClr val="FFFFFF"/>
                </a:solidFill>
                <a:ea typeface="+mn-ea"/>
              </a:rPr>
              <a:t>boundaries of the </a:t>
            </a:r>
            <a:r>
              <a:rPr lang="en-GB" sz="2774" kern="1200" spc="59" dirty="0">
                <a:solidFill>
                  <a:srgbClr val="FFFFFF"/>
                </a:solidFill>
                <a:ea typeface="+mn-ea"/>
              </a:rPr>
              <a:t>food </a:t>
            </a:r>
            <a:r>
              <a:rPr lang="en-GB" sz="2774" kern="1200" spc="30" dirty="0">
                <a:solidFill>
                  <a:srgbClr val="FFFFFF"/>
                </a:solidFill>
                <a:ea typeface="+mn-ea"/>
              </a:rPr>
              <a:t>system</a:t>
            </a:r>
            <a:endParaRPr lang="en-GB" sz="2774" kern="1200" dirty="0">
              <a:solidFill>
                <a:schemeClr val="tx1"/>
              </a:solidFill>
              <a:ea typeface="+mn-ea"/>
            </a:endParaRPr>
          </a:p>
        </p:txBody>
      </p:sp>
      <p:sp>
        <p:nvSpPr>
          <p:cNvPr id="3" name="object 3"/>
          <p:cNvSpPr txBox="1"/>
          <p:nvPr/>
        </p:nvSpPr>
        <p:spPr>
          <a:xfrm>
            <a:off x="2216858" y="1413306"/>
            <a:ext cx="7371819" cy="692494"/>
          </a:xfrm>
          <a:prstGeom prst="rect">
            <a:avLst/>
          </a:prstGeom>
        </p:spPr>
        <p:txBody>
          <a:bodyPr vert="horz" wrap="square" lIns="0" tIns="13840" rIns="0" bIns="0" rtlCol="0">
            <a:spAutoFit/>
          </a:bodyPr>
          <a:lstStyle/>
          <a:p>
            <a:pPr marL="25164" marR="10066" defTabSz="1811792">
              <a:lnSpc>
                <a:spcPct val="102600"/>
              </a:lnSpc>
              <a:spcBef>
                <a:spcPts val="109"/>
              </a:spcBef>
            </a:pPr>
            <a:r>
              <a:rPr sz="2180" spc="-20" dirty="0">
                <a:solidFill>
                  <a:prstClr val="black"/>
                </a:solidFill>
                <a:latin typeface="LM Sans 10"/>
                <a:cs typeface="LM Sans 10"/>
              </a:rPr>
              <a:t>They </a:t>
            </a:r>
            <a:r>
              <a:rPr sz="2180" spc="-10" dirty="0">
                <a:solidFill>
                  <a:prstClr val="black"/>
                </a:solidFill>
                <a:latin typeface="LM Sans 10"/>
                <a:cs typeface="LM Sans 10"/>
              </a:rPr>
              <a:t>might </a:t>
            </a:r>
            <a:r>
              <a:rPr sz="2180" spc="20" dirty="0">
                <a:solidFill>
                  <a:prstClr val="black"/>
                </a:solidFill>
                <a:latin typeface="LM Sans 10"/>
                <a:cs typeface="LM Sans 10"/>
              </a:rPr>
              <a:t>be </a:t>
            </a:r>
            <a:r>
              <a:rPr sz="2180" spc="-10" dirty="0">
                <a:solidFill>
                  <a:prstClr val="black"/>
                </a:solidFill>
                <a:latin typeface="LM Sans 10"/>
                <a:cs typeface="LM Sans 10"/>
              </a:rPr>
              <a:t>needed, together with other changes in the</a:t>
            </a:r>
            <a:r>
              <a:rPr sz="2180" spc="-159" dirty="0">
                <a:solidFill>
                  <a:prstClr val="black"/>
                </a:solidFill>
                <a:latin typeface="LM Sans 10"/>
                <a:cs typeface="LM Sans 10"/>
              </a:rPr>
              <a:t> </a:t>
            </a:r>
            <a:r>
              <a:rPr sz="2180" spc="20" dirty="0">
                <a:solidFill>
                  <a:prstClr val="black"/>
                </a:solidFill>
                <a:latin typeface="LM Sans 10"/>
                <a:cs typeface="LM Sans 10"/>
              </a:rPr>
              <a:t>food  </a:t>
            </a:r>
            <a:r>
              <a:rPr sz="2180" spc="-10" dirty="0">
                <a:solidFill>
                  <a:prstClr val="black"/>
                </a:solidFill>
                <a:latin typeface="LM Sans 10"/>
                <a:cs typeface="LM Sans 10"/>
              </a:rPr>
              <a:t>system, to </a:t>
            </a:r>
            <a:r>
              <a:rPr sz="2180" spc="-30" dirty="0">
                <a:solidFill>
                  <a:prstClr val="black"/>
                </a:solidFill>
                <a:latin typeface="LM Sans 10"/>
                <a:cs typeface="LM Sans 10"/>
              </a:rPr>
              <a:t>stay </a:t>
            </a:r>
            <a:r>
              <a:rPr sz="2180" spc="-10" dirty="0">
                <a:solidFill>
                  <a:prstClr val="black"/>
                </a:solidFill>
                <a:latin typeface="LM Sans 10"/>
                <a:cs typeface="LM Sans 10"/>
              </a:rPr>
              <a:t>within environmental</a:t>
            </a:r>
            <a:r>
              <a:rPr sz="2180" spc="-20" dirty="0">
                <a:solidFill>
                  <a:prstClr val="black"/>
                </a:solidFill>
                <a:latin typeface="LM Sans 10"/>
                <a:cs typeface="LM Sans 10"/>
              </a:rPr>
              <a:t> </a:t>
            </a:r>
            <a:r>
              <a:rPr sz="2180" spc="-10" dirty="0">
                <a:solidFill>
                  <a:prstClr val="black"/>
                </a:solidFill>
                <a:latin typeface="LM Sans 10"/>
                <a:cs typeface="LM Sans 10"/>
              </a:rPr>
              <a:t>limits:</a:t>
            </a:r>
            <a:endParaRPr sz="2180">
              <a:solidFill>
                <a:prstClr val="black"/>
              </a:solidFill>
              <a:latin typeface="LM Sans 10"/>
              <a:cs typeface="LM Sans 10"/>
            </a:endParaRPr>
          </a:p>
        </p:txBody>
      </p:sp>
      <p:sp>
        <p:nvSpPr>
          <p:cNvPr id="4" name="object 4">
            <a:extLst>
              <a:ext uri="{C183D7F6-B498-43B3-948B-1728B52AA6E4}">
                <adec:decorative xmlns:adec="http://schemas.microsoft.com/office/drawing/2017/decorative" val="1"/>
              </a:ext>
            </a:extLst>
          </p:cNvPr>
          <p:cNvSpPr/>
          <p:nvPr/>
        </p:nvSpPr>
        <p:spPr>
          <a:xfrm>
            <a:off x="2827033" y="2417494"/>
            <a:ext cx="2892447" cy="2558425"/>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a:extLst>
              <a:ext uri="{C183D7F6-B498-43B3-948B-1728B52AA6E4}">
                <adec:decorative xmlns:adec="http://schemas.microsoft.com/office/drawing/2017/decorative" val="1"/>
              </a:ext>
            </a:extLst>
          </p:cNvPr>
          <p:cNvSpPr/>
          <p:nvPr/>
        </p:nvSpPr>
        <p:spPr>
          <a:xfrm>
            <a:off x="6385238" y="2417494"/>
            <a:ext cx="3091055" cy="2560232"/>
          </a:xfrm>
          <a:prstGeom prst="rect">
            <a:avLst/>
          </a:prstGeom>
          <a:blipFill>
            <a:blip r:embed="rId3"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6" name="object 6"/>
          <p:cNvSpPr txBox="1"/>
          <p:nvPr/>
        </p:nvSpPr>
        <p:spPr>
          <a:xfrm>
            <a:off x="2216855" y="5278881"/>
            <a:ext cx="6798076" cy="565733"/>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2018</a:t>
            </a:r>
            <a:r>
              <a:rPr sz="1783" spc="-10" dirty="0">
                <a:solidFill>
                  <a:prstClr val="black"/>
                </a:solidFill>
                <a:latin typeface="LM Sans 9"/>
                <a:cs typeface="LM Sans 9"/>
              </a:rPr>
              <a:t>, Options </a:t>
            </a:r>
            <a:r>
              <a:rPr sz="1783" spc="-30" dirty="0">
                <a:solidFill>
                  <a:prstClr val="black"/>
                </a:solidFill>
                <a:latin typeface="LM Sans 9"/>
                <a:cs typeface="LM Sans 9"/>
              </a:rPr>
              <a:t>for </a:t>
            </a:r>
            <a:r>
              <a:rPr sz="1783" spc="-20" dirty="0">
                <a:solidFill>
                  <a:prstClr val="black"/>
                </a:solidFill>
                <a:latin typeface="LM Sans 9"/>
                <a:cs typeface="LM Sans 9"/>
              </a:rPr>
              <a:t>keeping </a:t>
            </a:r>
            <a:r>
              <a:rPr sz="1783" spc="-10" dirty="0">
                <a:solidFill>
                  <a:prstClr val="black"/>
                </a:solidFill>
                <a:latin typeface="LM Sans 9"/>
                <a:cs typeface="LM Sans 9"/>
              </a:rPr>
              <a:t>the </a:t>
            </a:r>
            <a:r>
              <a:rPr sz="1783" spc="20" dirty="0">
                <a:solidFill>
                  <a:prstClr val="black"/>
                </a:solidFill>
                <a:latin typeface="LM Sans 9"/>
                <a:cs typeface="LM Sans 9"/>
              </a:rPr>
              <a:t>food </a:t>
            </a:r>
            <a:r>
              <a:rPr sz="1783" spc="-10" dirty="0">
                <a:solidFill>
                  <a:prstClr val="black"/>
                </a:solidFill>
                <a:latin typeface="LM Sans 9"/>
                <a:cs typeface="LM Sans 9"/>
              </a:rPr>
              <a:t>system within  environmental limits, </a:t>
            </a:r>
            <a:r>
              <a:rPr sz="1783" i="1" spc="-10" dirty="0">
                <a:solidFill>
                  <a:prstClr val="black"/>
                </a:solidFill>
                <a:latin typeface="LM Sans 9"/>
                <a:cs typeface="LM Sans 9"/>
              </a:rPr>
              <a:t>Nature</a:t>
            </a:r>
            <a:r>
              <a:rPr sz="1783" spc="-10" dirty="0">
                <a:solidFill>
                  <a:prstClr val="black"/>
                </a:solidFill>
                <a:latin typeface="LM Sans 9"/>
                <a:cs typeface="LM Sans 9"/>
              </a:rPr>
              <a:t>, 562, 519-525.</a:t>
            </a:r>
            <a:endParaRPr sz="1783">
              <a:solidFill>
                <a:prstClr val="black"/>
              </a:solidFill>
              <a:latin typeface="LM Sans 9"/>
              <a:cs typeface="LM Sans 9"/>
            </a:endParaRPr>
          </a:p>
        </p:txBody>
      </p:sp>
    </p:spTree>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51" y="119037"/>
            <a:ext cx="5741186" cy="461215"/>
          </a:xfrm>
          <a:prstGeom prst="rect">
            <a:avLst/>
          </a:prstGeom>
        </p:spPr>
        <p:txBody>
          <a:bodyPr vert="horz" wrap="square" lIns="0" tIns="33972" rIns="0" bIns="0" rtlCol="0">
            <a:spAutoFit/>
          </a:bodyPr>
          <a:lstStyle/>
          <a:p>
            <a:pPr marL="25164">
              <a:spcBef>
                <a:spcPts val="267"/>
              </a:spcBef>
            </a:pPr>
            <a:r>
              <a:rPr dirty="0"/>
              <a:t>Affordability </a:t>
            </a:r>
            <a:r>
              <a:rPr spc="30" dirty="0"/>
              <a:t>impacts </a:t>
            </a:r>
            <a:r>
              <a:rPr spc="20" dirty="0"/>
              <a:t>of </a:t>
            </a:r>
            <a:r>
              <a:rPr spc="10" dirty="0"/>
              <a:t>dietary</a:t>
            </a:r>
            <a:r>
              <a:rPr spc="-20" dirty="0"/>
              <a:t> </a:t>
            </a:r>
            <a:r>
              <a:rPr spc="30" dirty="0"/>
              <a:t>change</a:t>
            </a:r>
          </a:p>
        </p:txBody>
      </p:sp>
      <p:sp>
        <p:nvSpPr>
          <p:cNvPr id="3" name="object 3"/>
          <p:cNvSpPr txBox="1"/>
          <p:nvPr/>
        </p:nvSpPr>
        <p:spPr>
          <a:xfrm>
            <a:off x="2216858" y="991329"/>
            <a:ext cx="7220835" cy="692494"/>
          </a:xfrm>
          <a:prstGeom prst="rect">
            <a:avLst/>
          </a:prstGeom>
        </p:spPr>
        <p:txBody>
          <a:bodyPr vert="horz" wrap="square" lIns="0" tIns="13840" rIns="0" bIns="0" rtlCol="0">
            <a:spAutoFit/>
          </a:bodyPr>
          <a:lstStyle/>
          <a:p>
            <a:pPr marL="25164" marR="10066" defTabSz="1811792">
              <a:lnSpc>
                <a:spcPct val="102600"/>
              </a:lnSpc>
              <a:spcBef>
                <a:spcPts val="109"/>
              </a:spcBef>
            </a:pPr>
            <a:r>
              <a:rPr sz="2180" spc="-10" dirty="0">
                <a:solidFill>
                  <a:prstClr val="black"/>
                </a:solidFill>
                <a:latin typeface="LM Sans 10"/>
                <a:cs typeface="LM Sans 10"/>
              </a:rPr>
              <a:t>Food-system changes </a:t>
            </a:r>
            <a:r>
              <a:rPr sz="2180" spc="-20" dirty="0">
                <a:solidFill>
                  <a:prstClr val="black"/>
                </a:solidFill>
                <a:latin typeface="LM Sans 10"/>
                <a:cs typeface="LM Sans 10"/>
              </a:rPr>
              <a:t>can </a:t>
            </a:r>
            <a:r>
              <a:rPr sz="2180" spc="-30" dirty="0">
                <a:solidFill>
                  <a:prstClr val="black"/>
                </a:solidFill>
                <a:latin typeface="LM Sans 10"/>
                <a:cs typeface="LM Sans 10"/>
              </a:rPr>
              <a:t>make </a:t>
            </a:r>
            <a:r>
              <a:rPr sz="2180" spc="-10" dirty="0">
                <a:solidFill>
                  <a:prstClr val="black"/>
                </a:solidFill>
                <a:latin typeface="LM Sans 10"/>
                <a:cs typeface="LM Sans 10"/>
              </a:rPr>
              <a:t>healthier </a:t>
            </a:r>
            <a:r>
              <a:rPr sz="2180" spc="-20" dirty="0">
                <a:solidFill>
                  <a:prstClr val="black"/>
                </a:solidFill>
                <a:latin typeface="LM Sans 10"/>
                <a:cs typeface="LM Sans 10"/>
              </a:rPr>
              <a:t>and </a:t>
            </a:r>
            <a:r>
              <a:rPr sz="2180" spc="-10" dirty="0">
                <a:solidFill>
                  <a:prstClr val="black"/>
                </a:solidFill>
                <a:latin typeface="LM Sans 10"/>
                <a:cs typeface="LM Sans 10"/>
              </a:rPr>
              <a:t>sustainable diets  </a:t>
            </a:r>
            <a:r>
              <a:rPr sz="2180" spc="-20" dirty="0">
                <a:solidFill>
                  <a:prstClr val="black"/>
                </a:solidFill>
                <a:latin typeface="LM Sans 10"/>
                <a:cs typeface="LM Sans 10"/>
              </a:rPr>
              <a:t>affordable, </a:t>
            </a:r>
            <a:r>
              <a:rPr sz="2180" spc="-10" dirty="0">
                <a:solidFill>
                  <a:prstClr val="black"/>
                </a:solidFill>
                <a:latin typeface="LM Sans 10"/>
                <a:cs typeface="LM Sans 10"/>
              </a:rPr>
              <a:t>also in </a:t>
            </a:r>
            <a:r>
              <a:rPr sz="2180" spc="-20" dirty="0">
                <a:solidFill>
                  <a:prstClr val="black"/>
                </a:solidFill>
                <a:latin typeface="LM Sans 10"/>
                <a:cs typeface="LM Sans 10"/>
              </a:rPr>
              <a:t>LMICs:</a:t>
            </a:r>
            <a:endParaRPr sz="2180">
              <a:solidFill>
                <a:prstClr val="black"/>
              </a:solidFill>
              <a:latin typeface="LM Sans 10"/>
              <a:cs typeface="LM Sans 10"/>
            </a:endParaRPr>
          </a:p>
        </p:txBody>
      </p:sp>
      <p:sp>
        <p:nvSpPr>
          <p:cNvPr id="4" name="object 4" descr="Another heatmap of the world where the world is mostly green"/>
          <p:cNvSpPr/>
          <p:nvPr/>
        </p:nvSpPr>
        <p:spPr>
          <a:xfrm>
            <a:off x="2242019" y="1933845"/>
            <a:ext cx="7703737" cy="3480197"/>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p:cNvSpPr txBox="1"/>
          <p:nvPr/>
        </p:nvSpPr>
        <p:spPr>
          <a:xfrm>
            <a:off x="2216855" y="5664646"/>
            <a:ext cx="7715309" cy="565733"/>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2021</a:t>
            </a:r>
            <a:r>
              <a:rPr sz="1783" spc="-10" dirty="0">
                <a:solidFill>
                  <a:prstClr val="black"/>
                </a:solidFill>
                <a:latin typeface="LM Sans 9"/>
                <a:cs typeface="LM Sans 9"/>
              </a:rPr>
              <a:t>, The global and regional costs of healthy and  sustainable </a:t>
            </a:r>
            <a:r>
              <a:rPr sz="1783" spc="-20" dirty="0">
                <a:solidFill>
                  <a:prstClr val="black"/>
                </a:solidFill>
                <a:latin typeface="LM Sans 9"/>
                <a:cs typeface="LM Sans 9"/>
              </a:rPr>
              <a:t>dietary </a:t>
            </a:r>
            <a:r>
              <a:rPr sz="1783" spc="-10" dirty="0">
                <a:solidFill>
                  <a:prstClr val="black"/>
                </a:solidFill>
                <a:latin typeface="LM Sans 9"/>
                <a:cs typeface="LM Sans 9"/>
              </a:rPr>
              <a:t>patterns: a </a:t>
            </a:r>
            <a:r>
              <a:rPr sz="1783" dirty="0">
                <a:solidFill>
                  <a:prstClr val="black"/>
                </a:solidFill>
                <a:latin typeface="LM Sans 9"/>
                <a:cs typeface="LM Sans 9"/>
              </a:rPr>
              <a:t>modelling </a:t>
            </a:r>
            <a:r>
              <a:rPr sz="1783" spc="-10" dirty="0">
                <a:solidFill>
                  <a:prstClr val="black"/>
                </a:solidFill>
                <a:latin typeface="LM Sans 9"/>
                <a:cs typeface="LM Sans 9"/>
              </a:rPr>
              <a:t>study </a:t>
            </a:r>
            <a:r>
              <a:rPr sz="1783" i="1" spc="-10" dirty="0">
                <a:solidFill>
                  <a:prstClr val="black"/>
                </a:solidFill>
                <a:latin typeface="LM Sans 9"/>
                <a:cs typeface="LM Sans 9"/>
              </a:rPr>
              <a:t>Lancet </a:t>
            </a:r>
            <a:r>
              <a:rPr sz="1783" i="1" spc="-20" dirty="0">
                <a:solidFill>
                  <a:prstClr val="black"/>
                </a:solidFill>
                <a:latin typeface="LM Sans 9"/>
                <a:cs typeface="LM Sans 9"/>
              </a:rPr>
              <a:t>Planetary </a:t>
            </a:r>
            <a:r>
              <a:rPr sz="1783" i="1" spc="-10" dirty="0">
                <a:solidFill>
                  <a:prstClr val="black"/>
                </a:solidFill>
                <a:latin typeface="LM Sans 9"/>
                <a:cs typeface="LM Sans 9"/>
              </a:rPr>
              <a:t>Health</a:t>
            </a:r>
            <a:r>
              <a:rPr sz="1783" spc="-10" dirty="0">
                <a:solidFill>
                  <a:prstClr val="black"/>
                </a:solidFill>
                <a:latin typeface="LM Sans 9"/>
                <a:cs typeface="LM Sans 9"/>
              </a:rPr>
              <a:t>, 5, 11,  e797-e807.</a:t>
            </a:r>
            <a:endParaRPr sz="1783">
              <a:solidFill>
                <a:prstClr val="black"/>
              </a:solidFill>
              <a:latin typeface="LM Sans 9"/>
              <a:cs typeface="LM Sans 9"/>
            </a:endParaRPr>
          </a:p>
        </p:txBody>
      </p:sp>
    </p:spTree>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717548" y="119037"/>
            <a:ext cx="4159624" cy="461215"/>
          </a:xfrm>
          <a:prstGeom prst="rect">
            <a:avLst/>
          </a:prstGeom>
          <a:noFill/>
          <a:ln>
            <a:noFill/>
            <a:prstDash/>
          </a:ln>
          <a:effectLst/>
        </p:spPr>
        <p:txBody>
          <a:bodyPr rot="0" spcFirstLastPara="0" vertOverflow="overflow" horzOverflow="overflow" vert="horz" wrap="square" lIns="0" tIns="33972" rIns="0" bIns="0" numCol="1" spcCol="0" rtlCol="0" fromWordArt="0" anchor="t" anchorCtr="0" forceAA="0" compatLnSpc="1">
            <a:prstTxWarp prst="textNoShape">
              <a:avLst/>
            </a:prstTxWarp>
            <a:spAutoFit/>
          </a:bodyPr>
          <a:lstStyle/>
          <a:p>
            <a:pPr marL="25164" algn="l" defTabSz="1811792" rtl="0">
              <a:spcBef>
                <a:spcPts val="267"/>
              </a:spcBef>
              <a:defRPr/>
            </a:pPr>
            <a:r>
              <a:rPr lang="en-GB" sz="2774" kern="1200" spc="10" dirty="0">
                <a:solidFill>
                  <a:srgbClr val="FFFFFF"/>
                </a:solidFill>
                <a:ea typeface="+mn-ea"/>
              </a:rPr>
              <a:t>Reform </a:t>
            </a:r>
            <a:r>
              <a:rPr lang="en-GB" sz="2774" kern="1200" spc="20" dirty="0">
                <a:solidFill>
                  <a:srgbClr val="FFFFFF"/>
                </a:solidFill>
                <a:ea typeface="+mn-ea"/>
              </a:rPr>
              <a:t>of </a:t>
            </a:r>
            <a:r>
              <a:rPr lang="en-GB" sz="2774" kern="1200" spc="10" dirty="0">
                <a:solidFill>
                  <a:srgbClr val="FFFFFF"/>
                </a:solidFill>
                <a:ea typeface="+mn-ea"/>
              </a:rPr>
              <a:t>dietary</a:t>
            </a:r>
            <a:r>
              <a:rPr lang="en-GB" sz="2774" kern="1200" dirty="0">
                <a:solidFill>
                  <a:srgbClr val="FFFFFF"/>
                </a:solidFill>
                <a:ea typeface="+mn-ea"/>
              </a:rPr>
              <a:t> </a:t>
            </a:r>
            <a:r>
              <a:rPr lang="en-GB" sz="2774" kern="1200" spc="20" dirty="0">
                <a:solidFill>
                  <a:srgbClr val="FFFFFF"/>
                </a:solidFill>
                <a:ea typeface="+mn-ea"/>
              </a:rPr>
              <a:t>guidelines</a:t>
            </a:r>
            <a:endParaRPr lang="en-GB" sz="2774" kern="1200" dirty="0">
              <a:solidFill>
                <a:schemeClr val="tx1"/>
              </a:solidFill>
              <a:ea typeface="+mn-ea"/>
            </a:endParaRPr>
          </a:p>
        </p:txBody>
      </p:sp>
      <p:sp>
        <p:nvSpPr>
          <p:cNvPr id="3" name="object 3"/>
          <p:cNvSpPr txBox="1"/>
          <p:nvPr/>
        </p:nvSpPr>
        <p:spPr>
          <a:xfrm>
            <a:off x="2216858" y="804031"/>
            <a:ext cx="7308909" cy="692494"/>
          </a:xfrm>
          <a:prstGeom prst="rect">
            <a:avLst/>
          </a:prstGeom>
        </p:spPr>
        <p:txBody>
          <a:bodyPr vert="horz" wrap="square" lIns="0" tIns="13840" rIns="0" bIns="0" rtlCol="0">
            <a:spAutoFit/>
          </a:bodyPr>
          <a:lstStyle/>
          <a:p>
            <a:pPr marL="25164" marR="10066" defTabSz="1811792">
              <a:lnSpc>
                <a:spcPct val="102600"/>
              </a:lnSpc>
              <a:spcBef>
                <a:spcPts val="109"/>
              </a:spcBef>
            </a:pPr>
            <a:r>
              <a:rPr sz="2180" spc="-10" dirty="0">
                <a:solidFill>
                  <a:prstClr val="black"/>
                </a:solidFill>
                <a:latin typeface="LM Sans 10"/>
                <a:cs typeface="LM Sans 10"/>
              </a:rPr>
              <a:t>Most </a:t>
            </a:r>
            <a:r>
              <a:rPr sz="2180" spc="-20" dirty="0">
                <a:solidFill>
                  <a:prstClr val="black"/>
                </a:solidFill>
                <a:latin typeface="LM Sans 10"/>
                <a:cs typeface="LM Sans 10"/>
              </a:rPr>
              <a:t>dietary </a:t>
            </a:r>
            <a:r>
              <a:rPr sz="2180" spc="-10" dirty="0">
                <a:solidFill>
                  <a:prstClr val="black"/>
                </a:solidFill>
                <a:latin typeface="LM Sans 10"/>
                <a:cs typeface="LM Sans 10"/>
              </a:rPr>
              <a:t>guidelines </a:t>
            </a:r>
            <a:r>
              <a:rPr sz="2180" spc="-30" dirty="0">
                <a:solidFill>
                  <a:prstClr val="black"/>
                </a:solidFill>
                <a:latin typeface="LM Sans 10"/>
                <a:cs typeface="LM Sans 10"/>
              </a:rPr>
              <a:t>are </a:t>
            </a:r>
            <a:r>
              <a:rPr sz="2180" spc="-10" dirty="0">
                <a:solidFill>
                  <a:prstClr val="black"/>
                </a:solidFill>
                <a:latin typeface="LM Sans 10"/>
                <a:cs typeface="LM Sans 10"/>
              </a:rPr>
              <a:t>not in line with global </a:t>
            </a:r>
            <a:r>
              <a:rPr sz="2180" spc="-20" dirty="0">
                <a:solidFill>
                  <a:prstClr val="black"/>
                </a:solidFill>
                <a:latin typeface="LM Sans 10"/>
                <a:cs typeface="LM Sans 10"/>
              </a:rPr>
              <a:t>sustainability  targets and </a:t>
            </a:r>
            <a:r>
              <a:rPr sz="2180" spc="-10" dirty="0">
                <a:solidFill>
                  <a:prstClr val="black"/>
                </a:solidFill>
                <a:latin typeface="LM Sans 10"/>
                <a:cs typeface="LM Sans 10"/>
              </a:rPr>
              <a:t>need</a:t>
            </a:r>
            <a:r>
              <a:rPr sz="2180" dirty="0">
                <a:solidFill>
                  <a:prstClr val="black"/>
                </a:solidFill>
                <a:latin typeface="LM Sans 10"/>
                <a:cs typeface="LM Sans 10"/>
              </a:rPr>
              <a:t> </a:t>
            </a:r>
            <a:r>
              <a:rPr sz="2180" spc="-20" dirty="0">
                <a:solidFill>
                  <a:prstClr val="black"/>
                </a:solidFill>
                <a:latin typeface="LM Sans 10"/>
                <a:cs typeface="LM Sans 10"/>
              </a:rPr>
              <a:t>reform:</a:t>
            </a:r>
            <a:endParaRPr sz="2180">
              <a:solidFill>
                <a:prstClr val="black"/>
              </a:solidFill>
              <a:latin typeface="LM Sans 10"/>
              <a:cs typeface="LM Sans 10"/>
            </a:endParaRPr>
          </a:p>
        </p:txBody>
      </p:sp>
      <p:sp>
        <p:nvSpPr>
          <p:cNvPr id="4" name="object 4">
            <a:extLst>
              <a:ext uri="{C183D7F6-B498-43B3-948B-1728B52AA6E4}">
                <adec:decorative xmlns:adec="http://schemas.microsoft.com/office/drawing/2017/decorative" val="1"/>
              </a:ext>
            </a:extLst>
          </p:cNvPr>
          <p:cNvSpPr/>
          <p:nvPr/>
        </p:nvSpPr>
        <p:spPr>
          <a:xfrm>
            <a:off x="2242022" y="1691681"/>
            <a:ext cx="7702872" cy="4292252"/>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p:cNvSpPr txBox="1"/>
          <p:nvPr/>
        </p:nvSpPr>
        <p:spPr>
          <a:xfrm>
            <a:off x="2216855" y="6177490"/>
            <a:ext cx="7413340" cy="565733"/>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2020</a:t>
            </a:r>
            <a:r>
              <a:rPr sz="1783" spc="-10" dirty="0">
                <a:solidFill>
                  <a:prstClr val="black"/>
                </a:solidFill>
                <a:latin typeface="LM Sans 9"/>
                <a:cs typeface="LM Sans 9"/>
              </a:rPr>
              <a:t>, The healthiness and sustainability of national and  global </a:t>
            </a:r>
            <a:r>
              <a:rPr sz="1783" spc="20" dirty="0">
                <a:solidFill>
                  <a:prstClr val="black"/>
                </a:solidFill>
                <a:latin typeface="LM Sans 9"/>
                <a:cs typeface="LM Sans 9"/>
              </a:rPr>
              <a:t>food </a:t>
            </a:r>
            <a:r>
              <a:rPr sz="1783" spc="-10" dirty="0">
                <a:solidFill>
                  <a:prstClr val="black"/>
                </a:solidFill>
                <a:latin typeface="LM Sans 9"/>
                <a:cs typeface="LM Sans 9"/>
              </a:rPr>
              <a:t>based </a:t>
            </a:r>
            <a:r>
              <a:rPr sz="1783" spc="-20" dirty="0">
                <a:solidFill>
                  <a:prstClr val="black"/>
                </a:solidFill>
                <a:latin typeface="LM Sans 9"/>
                <a:cs typeface="LM Sans 9"/>
              </a:rPr>
              <a:t>dietary </a:t>
            </a:r>
            <a:r>
              <a:rPr sz="1783" spc="-10" dirty="0">
                <a:solidFill>
                  <a:prstClr val="black"/>
                </a:solidFill>
                <a:latin typeface="LM Sans 9"/>
                <a:cs typeface="LM Sans 9"/>
              </a:rPr>
              <a:t>guidelines: </a:t>
            </a:r>
            <a:r>
              <a:rPr sz="1783" dirty="0">
                <a:solidFill>
                  <a:prstClr val="black"/>
                </a:solidFill>
                <a:latin typeface="LM Sans 9"/>
                <a:cs typeface="LM Sans 9"/>
              </a:rPr>
              <a:t>modelling </a:t>
            </a:r>
            <a:r>
              <a:rPr sz="1783" spc="-40" dirty="0">
                <a:solidFill>
                  <a:prstClr val="black"/>
                </a:solidFill>
                <a:latin typeface="LM Sans 9"/>
                <a:cs typeface="LM Sans 9"/>
              </a:rPr>
              <a:t>study, </a:t>
            </a:r>
            <a:r>
              <a:rPr sz="1783" i="1" spc="-10" dirty="0">
                <a:solidFill>
                  <a:prstClr val="black"/>
                </a:solidFill>
                <a:latin typeface="LM Sans 9"/>
                <a:cs typeface="LM Sans 9"/>
              </a:rPr>
              <a:t>BMJ</a:t>
            </a:r>
            <a:r>
              <a:rPr sz="1783" spc="-10" dirty="0">
                <a:solidFill>
                  <a:prstClr val="black"/>
                </a:solidFill>
                <a:latin typeface="LM Sans 9"/>
                <a:cs typeface="LM Sans 9"/>
              </a:rPr>
              <a:t>,</a:t>
            </a:r>
            <a:r>
              <a:rPr sz="1783" spc="-357" dirty="0">
                <a:solidFill>
                  <a:prstClr val="black"/>
                </a:solidFill>
                <a:latin typeface="LM Sans 9"/>
                <a:cs typeface="LM Sans 9"/>
              </a:rPr>
              <a:t> </a:t>
            </a:r>
            <a:r>
              <a:rPr sz="1783" spc="-10" dirty="0">
                <a:solidFill>
                  <a:prstClr val="black"/>
                </a:solidFill>
                <a:latin typeface="LM Sans 9"/>
                <a:cs typeface="LM Sans 9"/>
              </a:rPr>
              <a:t>370:m2322.</a:t>
            </a:r>
            <a:endParaRPr sz="1783">
              <a:solidFill>
                <a:prstClr val="black"/>
              </a:solidFill>
              <a:latin typeface="LM Sans 9"/>
              <a:cs typeface="LM Sans 9"/>
            </a:endParaRPr>
          </a:p>
        </p:txBody>
      </p:sp>
    </p:spTree>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717548" y="119037"/>
            <a:ext cx="5284359" cy="461215"/>
          </a:xfrm>
          <a:prstGeom prst="rect">
            <a:avLst/>
          </a:prstGeom>
          <a:noFill/>
          <a:ln>
            <a:noFill/>
            <a:prstDash/>
          </a:ln>
          <a:effectLst/>
        </p:spPr>
        <p:txBody>
          <a:bodyPr rot="0" spcFirstLastPara="0" vertOverflow="overflow" horzOverflow="overflow" vert="horz" wrap="square" lIns="0" tIns="33972" rIns="0" bIns="0" numCol="1" spcCol="0" rtlCol="0" fromWordArt="0" anchor="t" anchorCtr="0" forceAA="0" compatLnSpc="1">
            <a:prstTxWarp prst="textNoShape">
              <a:avLst/>
            </a:prstTxWarp>
            <a:spAutoFit/>
          </a:bodyPr>
          <a:lstStyle/>
          <a:p>
            <a:pPr marL="25164" algn="l" defTabSz="1811792" rtl="0">
              <a:spcBef>
                <a:spcPts val="267"/>
              </a:spcBef>
              <a:defRPr/>
            </a:pPr>
            <a:r>
              <a:rPr lang="en-GB" sz="2774" kern="1200" spc="20" dirty="0">
                <a:solidFill>
                  <a:srgbClr val="FFFFFF"/>
                </a:solidFill>
                <a:ea typeface="+mn-ea"/>
              </a:rPr>
              <a:t>Health-sensitive emissions taxes</a:t>
            </a:r>
            <a:endParaRPr lang="en-GB" sz="2774" kern="1200" dirty="0">
              <a:solidFill>
                <a:schemeClr val="tx1"/>
              </a:solidFill>
              <a:ea typeface="+mn-ea"/>
            </a:endParaRPr>
          </a:p>
        </p:txBody>
      </p:sp>
      <p:sp>
        <p:nvSpPr>
          <p:cNvPr id="3" name="object 3"/>
          <p:cNvSpPr txBox="1"/>
          <p:nvPr/>
        </p:nvSpPr>
        <p:spPr>
          <a:xfrm>
            <a:off x="2216858" y="977513"/>
            <a:ext cx="7105080" cy="692494"/>
          </a:xfrm>
          <a:prstGeom prst="rect">
            <a:avLst/>
          </a:prstGeom>
        </p:spPr>
        <p:txBody>
          <a:bodyPr vert="horz" wrap="square" lIns="0" tIns="13840" rIns="0" bIns="0" rtlCol="0">
            <a:spAutoFit/>
          </a:bodyPr>
          <a:lstStyle/>
          <a:p>
            <a:pPr marL="25164" marR="10066" defTabSz="1811792">
              <a:lnSpc>
                <a:spcPct val="102600"/>
              </a:lnSpc>
              <a:spcBef>
                <a:spcPts val="109"/>
              </a:spcBef>
            </a:pPr>
            <a:r>
              <a:rPr sz="2180" spc="-10" dirty="0">
                <a:solidFill>
                  <a:prstClr val="black"/>
                </a:solidFill>
                <a:latin typeface="LM Sans 10"/>
                <a:cs typeface="LM Sans 10"/>
              </a:rPr>
              <a:t>Emissions taxes </a:t>
            </a:r>
            <a:r>
              <a:rPr sz="2180" spc="-20" dirty="0">
                <a:solidFill>
                  <a:prstClr val="black"/>
                </a:solidFill>
                <a:latin typeface="LM Sans 10"/>
                <a:cs typeface="LM Sans 10"/>
              </a:rPr>
              <a:t>on </a:t>
            </a:r>
            <a:r>
              <a:rPr sz="2180" spc="10" dirty="0">
                <a:solidFill>
                  <a:prstClr val="black"/>
                </a:solidFill>
                <a:latin typeface="LM Sans 10"/>
                <a:cs typeface="LM Sans 10"/>
              </a:rPr>
              <a:t>foods </a:t>
            </a:r>
            <a:r>
              <a:rPr sz="2180" spc="-10" dirty="0">
                <a:solidFill>
                  <a:prstClr val="black"/>
                </a:solidFill>
                <a:latin typeface="LM Sans 10"/>
                <a:cs typeface="LM Sans 10"/>
              </a:rPr>
              <a:t>can, </a:t>
            </a:r>
            <a:r>
              <a:rPr sz="2180" spc="-20" dirty="0">
                <a:solidFill>
                  <a:prstClr val="black"/>
                </a:solidFill>
                <a:latin typeface="LM Sans 10"/>
                <a:cs typeface="LM Sans 10"/>
              </a:rPr>
              <a:t>when </a:t>
            </a:r>
            <a:r>
              <a:rPr sz="2180" spc="-30" dirty="0">
                <a:solidFill>
                  <a:prstClr val="black"/>
                </a:solidFill>
                <a:latin typeface="LM Sans 10"/>
                <a:cs typeface="LM Sans 10"/>
              </a:rPr>
              <a:t>well </a:t>
            </a:r>
            <a:r>
              <a:rPr sz="2180" spc="-10" dirty="0">
                <a:solidFill>
                  <a:prstClr val="black"/>
                </a:solidFill>
                <a:latin typeface="LM Sans 10"/>
                <a:cs typeface="LM Sans 10"/>
              </a:rPr>
              <a:t>designed, incentivise  </a:t>
            </a:r>
            <a:r>
              <a:rPr sz="2180" spc="-20" dirty="0">
                <a:solidFill>
                  <a:prstClr val="black"/>
                </a:solidFill>
                <a:latin typeface="LM Sans 10"/>
                <a:cs typeface="LM Sans 10"/>
              </a:rPr>
              <a:t>dietary changes </a:t>
            </a:r>
            <a:r>
              <a:rPr sz="2180" spc="-40" dirty="0">
                <a:solidFill>
                  <a:prstClr val="black"/>
                </a:solidFill>
                <a:latin typeface="LM Sans 10"/>
                <a:cs typeface="LM Sans 10"/>
              </a:rPr>
              <a:t>towards </a:t>
            </a:r>
            <a:r>
              <a:rPr sz="2180" spc="-10" dirty="0">
                <a:solidFill>
                  <a:prstClr val="black"/>
                </a:solidFill>
                <a:latin typeface="LM Sans 10"/>
                <a:cs typeface="LM Sans 10"/>
              </a:rPr>
              <a:t>healthier </a:t>
            </a:r>
            <a:r>
              <a:rPr sz="2180" spc="-20" dirty="0">
                <a:solidFill>
                  <a:prstClr val="black"/>
                </a:solidFill>
                <a:latin typeface="LM Sans 10"/>
                <a:cs typeface="LM Sans 10"/>
              </a:rPr>
              <a:t>and </a:t>
            </a:r>
            <a:r>
              <a:rPr sz="2180" spc="-30" dirty="0">
                <a:solidFill>
                  <a:prstClr val="black"/>
                </a:solidFill>
                <a:latin typeface="LM Sans 10"/>
                <a:cs typeface="LM Sans 10"/>
              </a:rPr>
              <a:t>more </a:t>
            </a:r>
            <a:r>
              <a:rPr sz="2180" spc="-10" dirty="0">
                <a:solidFill>
                  <a:prstClr val="black"/>
                </a:solidFill>
                <a:latin typeface="LM Sans 10"/>
                <a:cs typeface="LM Sans 10"/>
              </a:rPr>
              <a:t>sustainable</a:t>
            </a:r>
            <a:r>
              <a:rPr sz="2180" spc="40" dirty="0">
                <a:solidFill>
                  <a:prstClr val="black"/>
                </a:solidFill>
                <a:latin typeface="LM Sans 10"/>
                <a:cs typeface="LM Sans 10"/>
              </a:rPr>
              <a:t> </a:t>
            </a:r>
            <a:r>
              <a:rPr sz="2180" spc="-10" dirty="0">
                <a:solidFill>
                  <a:prstClr val="black"/>
                </a:solidFill>
                <a:latin typeface="LM Sans 10"/>
                <a:cs typeface="LM Sans 10"/>
              </a:rPr>
              <a:t>diets:</a:t>
            </a:r>
            <a:endParaRPr sz="2180">
              <a:solidFill>
                <a:prstClr val="black"/>
              </a:solidFill>
              <a:latin typeface="LM Sans 10"/>
              <a:cs typeface="LM Sans 10"/>
            </a:endParaRPr>
          </a:p>
        </p:txBody>
      </p:sp>
      <p:sp>
        <p:nvSpPr>
          <p:cNvPr id="4" name="object 4">
            <a:extLst>
              <a:ext uri="{C183D7F6-B498-43B3-948B-1728B52AA6E4}">
                <adec:decorative xmlns:adec="http://schemas.microsoft.com/office/drawing/2017/decorative" val="1"/>
              </a:ext>
            </a:extLst>
          </p:cNvPr>
          <p:cNvSpPr/>
          <p:nvPr/>
        </p:nvSpPr>
        <p:spPr>
          <a:xfrm>
            <a:off x="2242022" y="1922210"/>
            <a:ext cx="7697256" cy="3744428"/>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p:cNvSpPr txBox="1"/>
          <p:nvPr/>
        </p:nvSpPr>
        <p:spPr>
          <a:xfrm>
            <a:off x="2216855" y="5917268"/>
            <a:ext cx="7637300" cy="565733"/>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et al, 2017</a:t>
            </a:r>
            <a:r>
              <a:rPr sz="1783" spc="-10" dirty="0">
                <a:solidFill>
                  <a:prstClr val="black"/>
                </a:solidFill>
                <a:latin typeface="LM Sans 9"/>
                <a:cs typeface="LM Sans 9"/>
              </a:rPr>
              <a:t>, Mitigation </a:t>
            </a:r>
            <a:r>
              <a:rPr sz="1783" dirty="0">
                <a:solidFill>
                  <a:prstClr val="black"/>
                </a:solidFill>
                <a:latin typeface="LM Sans 9"/>
                <a:cs typeface="LM Sans 9"/>
              </a:rPr>
              <a:t>potential </a:t>
            </a:r>
            <a:r>
              <a:rPr sz="1783" spc="-10" dirty="0">
                <a:solidFill>
                  <a:prstClr val="black"/>
                </a:solidFill>
                <a:latin typeface="LM Sans 9"/>
                <a:cs typeface="LM Sans 9"/>
              </a:rPr>
              <a:t>and global health impacts from  emissions </a:t>
            </a:r>
            <a:r>
              <a:rPr sz="1783" spc="-20" dirty="0">
                <a:solidFill>
                  <a:prstClr val="black"/>
                </a:solidFill>
                <a:latin typeface="LM Sans 9"/>
                <a:cs typeface="LM Sans 9"/>
              </a:rPr>
              <a:t>pricing </a:t>
            </a:r>
            <a:r>
              <a:rPr sz="1783" spc="-10" dirty="0">
                <a:solidFill>
                  <a:prstClr val="black"/>
                </a:solidFill>
                <a:latin typeface="LM Sans 9"/>
                <a:cs typeface="LM Sans 9"/>
              </a:rPr>
              <a:t>of </a:t>
            </a:r>
            <a:r>
              <a:rPr sz="1783" spc="20" dirty="0">
                <a:solidFill>
                  <a:prstClr val="black"/>
                </a:solidFill>
                <a:latin typeface="LM Sans 9"/>
                <a:cs typeface="LM Sans 9"/>
              </a:rPr>
              <a:t>food </a:t>
            </a:r>
            <a:r>
              <a:rPr sz="1783" dirty="0">
                <a:solidFill>
                  <a:prstClr val="black"/>
                </a:solidFill>
                <a:latin typeface="LM Sans 9"/>
                <a:cs typeface="LM Sans 9"/>
              </a:rPr>
              <a:t>commodities, </a:t>
            </a:r>
            <a:r>
              <a:rPr sz="1783" i="1" spc="-10" dirty="0">
                <a:solidFill>
                  <a:prstClr val="black"/>
                </a:solidFill>
                <a:latin typeface="LM Sans 9"/>
                <a:cs typeface="LM Sans 9"/>
              </a:rPr>
              <a:t>Nature </a:t>
            </a:r>
            <a:r>
              <a:rPr sz="1783" i="1" spc="-20" dirty="0">
                <a:solidFill>
                  <a:prstClr val="black"/>
                </a:solidFill>
                <a:latin typeface="LM Sans 9"/>
                <a:cs typeface="LM Sans 9"/>
              </a:rPr>
              <a:t>Climate Change</a:t>
            </a:r>
            <a:r>
              <a:rPr sz="1783" spc="-20" dirty="0">
                <a:solidFill>
                  <a:prstClr val="black"/>
                </a:solidFill>
                <a:latin typeface="LM Sans 9"/>
                <a:cs typeface="LM Sans 9"/>
              </a:rPr>
              <a:t>, </a:t>
            </a:r>
            <a:r>
              <a:rPr sz="1783" spc="-10" dirty="0">
                <a:solidFill>
                  <a:prstClr val="black"/>
                </a:solidFill>
                <a:latin typeface="LM Sans 9"/>
                <a:cs typeface="LM Sans 9"/>
              </a:rPr>
              <a:t>7,</a:t>
            </a:r>
            <a:r>
              <a:rPr sz="1783" spc="50" dirty="0">
                <a:solidFill>
                  <a:prstClr val="black"/>
                </a:solidFill>
                <a:latin typeface="LM Sans 9"/>
                <a:cs typeface="LM Sans 9"/>
              </a:rPr>
              <a:t> </a:t>
            </a:r>
            <a:r>
              <a:rPr sz="1783" spc="-10" dirty="0">
                <a:solidFill>
                  <a:prstClr val="black"/>
                </a:solidFill>
                <a:latin typeface="LM Sans 9"/>
                <a:cs typeface="LM Sans 9"/>
              </a:rPr>
              <a:t>69-74.</a:t>
            </a:r>
            <a:endParaRPr sz="1783">
              <a:solidFill>
                <a:prstClr val="black"/>
              </a:solidFill>
              <a:latin typeface="LM Sans 9"/>
              <a:cs typeface="LM Sans 9"/>
            </a:endParaRPr>
          </a:p>
        </p:txBody>
      </p:sp>
    </p:spTree>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51" y="119037"/>
            <a:ext cx="5728604" cy="461215"/>
          </a:xfrm>
          <a:prstGeom prst="rect">
            <a:avLst/>
          </a:prstGeom>
        </p:spPr>
        <p:txBody>
          <a:bodyPr vert="horz" wrap="square" lIns="0" tIns="33972" rIns="0" bIns="0" rtlCol="0">
            <a:spAutoFit/>
          </a:bodyPr>
          <a:lstStyle/>
          <a:p>
            <a:pPr marL="25164">
              <a:spcBef>
                <a:spcPts val="267"/>
              </a:spcBef>
            </a:pPr>
            <a:r>
              <a:rPr spc="30" dirty="0"/>
              <a:t>Options </a:t>
            </a:r>
            <a:r>
              <a:rPr spc="-10" dirty="0"/>
              <a:t>for </a:t>
            </a:r>
            <a:r>
              <a:rPr spc="20" dirty="0"/>
              <a:t>agricultural subsidy</a:t>
            </a:r>
            <a:r>
              <a:rPr spc="10" dirty="0"/>
              <a:t> reform</a:t>
            </a:r>
          </a:p>
        </p:txBody>
      </p:sp>
      <p:sp>
        <p:nvSpPr>
          <p:cNvPr id="3" name="object 3"/>
          <p:cNvSpPr txBox="1"/>
          <p:nvPr/>
        </p:nvSpPr>
        <p:spPr>
          <a:xfrm>
            <a:off x="2216858" y="1041883"/>
            <a:ext cx="7291294" cy="692494"/>
          </a:xfrm>
          <a:prstGeom prst="rect">
            <a:avLst/>
          </a:prstGeom>
        </p:spPr>
        <p:txBody>
          <a:bodyPr vert="horz" wrap="square" lIns="0" tIns="13840" rIns="0" bIns="0" rtlCol="0">
            <a:spAutoFit/>
          </a:bodyPr>
          <a:lstStyle/>
          <a:p>
            <a:pPr marL="25164" marR="10066" defTabSz="1811792">
              <a:lnSpc>
                <a:spcPct val="102600"/>
              </a:lnSpc>
              <a:spcBef>
                <a:spcPts val="109"/>
              </a:spcBef>
            </a:pPr>
            <a:r>
              <a:rPr sz="2180" spc="-20" dirty="0">
                <a:solidFill>
                  <a:prstClr val="black"/>
                </a:solidFill>
                <a:latin typeface="LM Sans 10"/>
                <a:cs typeface="LM Sans 10"/>
              </a:rPr>
              <a:t>Reforming </a:t>
            </a:r>
            <a:r>
              <a:rPr sz="2180" spc="-10" dirty="0">
                <a:solidFill>
                  <a:prstClr val="black"/>
                </a:solidFill>
                <a:latin typeface="LM Sans 10"/>
                <a:cs typeface="LM Sans 10"/>
              </a:rPr>
              <a:t>agricultural subsidies </a:t>
            </a:r>
            <a:r>
              <a:rPr sz="2180" spc="-20" dirty="0">
                <a:solidFill>
                  <a:prstClr val="black"/>
                </a:solidFill>
                <a:latin typeface="LM Sans 10"/>
                <a:cs typeface="LM Sans 10"/>
              </a:rPr>
              <a:t>can </a:t>
            </a:r>
            <a:r>
              <a:rPr sz="2180" spc="-10" dirty="0">
                <a:solidFill>
                  <a:prstClr val="black"/>
                </a:solidFill>
                <a:latin typeface="LM Sans 10"/>
                <a:cs typeface="LM Sans 10"/>
              </a:rPr>
              <a:t>contribute to </a:t>
            </a:r>
            <a:r>
              <a:rPr sz="2180" spc="-20" dirty="0">
                <a:solidFill>
                  <a:prstClr val="black"/>
                </a:solidFill>
                <a:latin typeface="LM Sans 10"/>
                <a:cs typeface="LM Sans 10"/>
              </a:rPr>
              <a:t>transforming  </a:t>
            </a:r>
            <a:r>
              <a:rPr sz="2180" spc="-10" dirty="0">
                <a:solidFill>
                  <a:prstClr val="black"/>
                </a:solidFill>
                <a:latin typeface="LM Sans 10"/>
                <a:cs typeface="LM Sans 10"/>
              </a:rPr>
              <a:t>national production</a:t>
            </a:r>
            <a:r>
              <a:rPr sz="2180" spc="-20" dirty="0">
                <a:solidFill>
                  <a:prstClr val="black"/>
                </a:solidFill>
                <a:latin typeface="LM Sans 10"/>
                <a:cs typeface="LM Sans 10"/>
              </a:rPr>
              <a:t> </a:t>
            </a:r>
            <a:r>
              <a:rPr sz="2180" spc="-10" dirty="0">
                <a:solidFill>
                  <a:prstClr val="black"/>
                </a:solidFill>
                <a:latin typeface="LM Sans 10"/>
                <a:cs typeface="LM Sans 10"/>
              </a:rPr>
              <a:t>systems:</a:t>
            </a:r>
            <a:endParaRPr sz="2180">
              <a:solidFill>
                <a:prstClr val="black"/>
              </a:solidFill>
              <a:latin typeface="LM Sans 10"/>
              <a:cs typeface="LM Sans 10"/>
            </a:endParaRPr>
          </a:p>
        </p:txBody>
      </p:sp>
      <p:grpSp>
        <p:nvGrpSpPr>
          <p:cNvPr id="4" name="object 4">
            <a:extLst>
              <a:ext uri="{C183D7F6-B498-43B3-948B-1728B52AA6E4}">
                <adec:decorative xmlns:adec="http://schemas.microsoft.com/office/drawing/2017/decorative" val="1"/>
              </a:ext>
            </a:extLst>
          </p:cNvPr>
          <p:cNvGrpSpPr/>
          <p:nvPr/>
        </p:nvGrpSpPr>
        <p:grpSpPr>
          <a:xfrm>
            <a:off x="2861271" y="2332452"/>
            <a:ext cx="660557" cy="1925053"/>
            <a:chOff x="672521" y="1176961"/>
            <a:chExt cx="333375" cy="971550"/>
          </a:xfrm>
        </p:grpSpPr>
        <p:sp>
          <p:nvSpPr>
            <p:cNvPr id="5" name="object 5"/>
            <p:cNvSpPr/>
            <p:nvPr/>
          </p:nvSpPr>
          <p:spPr>
            <a:xfrm>
              <a:off x="674426" y="1952267"/>
              <a:ext cx="128270" cy="0"/>
            </a:xfrm>
            <a:custGeom>
              <a:avLst/>
              <a:gdLst/>
              <a:ahLst/>
              <a:cxnLst/>
              <a:rect l="l" t="t" r="r" b="b"/>
              <a:pathLst>
                <a:path w="128270">
                  <a:moveTo>
                    <a:pt x="0" y="0"/>
                  </a:moveTo>
                  <a:lnTo>
                    <a:pt x="17652" y="0"/>
                  </a:lnTo>
                </a:path>
                <a:path w="128270">
                  <a:moveTo>
                    <a:pt x="91465" y="0"/>
                  </a:moveTo>
                  <a:lnTo>
                    <a:pt x="127821"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6" name="object 6"/>
            <p:cNvSpPr/>
            <p:nvPr/>
          </p:nvSpPr>
          <p:spPr>
            <a:xfrm>
              <a:off x="692073" y="1942363"/>
              <a:ext cx="293370" cy="203835"/>
            </a:xfrm>
            <a:custGeom>
              <a:avLst/>
              <a:gdLst/>
              <a:ahLst/>
              <a:cxnLst/>
              <a:rect l="l" t="t" r="r" b="b"/>
              <a:pathLst>
                <a:path w="293369" h="203835">
                  <a:moveTo>
                    <a:pt x="73812" y="0"/>
                  </a:moveTo>
                  <a:lnTo>
                    <a:pt x="0" y="0"/>
                  </a:lnTo>
                  <a:lnTo>
                    <a:pt x="0" y="203771"/>
                  </a:lnTo>
                  <a:lnTo>
                    <a:pt x="73812" y="203771"/>
                  </a:lnTo>
                  <a:lnTo>
                    <a:pt x="73812" y="0"/>
                  </a:lnTo>
                  <a:close/>
                </a:path>
                <a:path w="293369" h="203835">
                  <a:moveTo>
                    <a:pt x="182880" y="105765"/>
                  </a:moveTo>
                  <a:lnTo>
                    <a:pt x="110172" y="105765"/>
                  </a:lnTo>
                  <a:lnTo>
                    <a:pt x="110172" y="203771"/>
                  </a:lnTo>
                  <a:lnTo>
                    <a:pt x="182880" y="203771"/>
                  </a:lnTo>
                  <a:lnTo>
                    <a:pt x="182880" y="105765"/>
                  </a:lnTo>
                  <a:close/>
                </a:path>
                <a:path w="293369" h="203835">
                  <a:moveTo>
                    <a:pt x="293052" y="98044"/>
                  </a:moveTo>
                  <a:lnTo>
                    <a:pt x="220345" y="98044"/>
                  </a:lnTo>
                  <a:lnTo>
                    <a:pt x="220345" y="203771"/>
                  </a:lnTo>
                  <a:lnTo>
                    <a:pt x="293052" y="203771"/>
                  </a:lnTo>
                  <a:lnTo>
                    <a:pt x="293052" y="98044"/>
                  </a:lnTo>
                  <a:close/>
                </a:path>
              </a:pathLst>
            </a:custGeom>
            <a:solidFill>
              <a:srgbClr val="ED7D31"/>
            </a:solidFill>
          </p:spPr>
          <p:txBody>
            <a:bodyPr wrap="square" lIns="0" tIns="0" rIns="0" bIns="0" rtlCol="0"/>
            <a:lstStyle/>
            <a:p>
              <a:pPr defTabSz="1811792"/>
              <a:endParaRPr sz="3567">
                <a:solidFill>
                  <a:prstClr val="black"/>
                </a:solidFill>
                <a:latin typeface="Calibri"/>
              </a:endParaRPr>
            </a:p>
          </p:txBody>
        </p:sp>
        <p:sp>
          <p:nvSpPr>
            <p:cNvPr id="7" name="object 7"/>
            <p:cNvSpPr/>
            <p:nvPr/>
          </p:nvSpPr>
          <p:spPr>
            <a:xfrm>
              <a:off x="692078" y="1942351"/>
              <a:ext cx="293370" cy="203835"/>
            </a:xfrm>
            <a:custGeom>
              <a:avLst/>
              <a:gdLst/>
              <a:ahLst/>
              <a:cxnLst/>
              <a:rect l="l" t="t" r="r" b="b"/>
              <a:pathLst>
                <a:path w="293369" h="203835">
                  <a:moveTo>
                    <a:pt x="0" y="0"/>
                  </a:moveTo>
                  <a:lnTo>
                    <a:pt x="73813" y="0"/>
                  </a:lnTo>
                  <a:lnTo>
                    <a:pt x="73813" y="203771"/>
                  </a:lnTo>
                  <a:lnTo>
                    <a:pt x="0" y="203771"/>
                  </a:lnTo>
                  <a:lnTo>
                    <a:pt x="0" y="0"/>
                  </a:lnTo>
                  <a:close/>
                </a:path>
                <a:path w="293369" h="203835">
                  <a:moveTo>
                    <a:pt x="110169" y="105764"/>
                  </a:moveTo>
                  <a:lnTo>
                    <a:pt x="182881" y="105764"/>
                  </a:lnTo>
                  <a:lnTo>
                    <a:pt x="182881" y="203771"/>
                  </a:lnTo>
                  <a:lnTo>
                    <a:pt x="110169" y="203771"/>
                  </a:lnTo>
                  <a:lnTo>
                    <a:pt x="110169" y="105764"/>
                  </a:lnTo>
                  <a:close/>
                </a:path>
                <a:path w="293369" h="203835">
                  <a:moveTo>
                    <a:pt x="220338" y="98051"/>
                  </a:moveTo>
                  <a:lnTo>
                    <a:pt x="293050" y="98051"/>
                  </a:lnTo>
                  <a:lnTo>
                    <a:pt x="293050" y="203771"/>
                  </a:lnTo>
                  <a:lnTo>
                    <a:pt x="220338" y="203771"/>
                  </a:lnTo>
                  <a:lnTo>
                    <a:pt x="220338" y="98051"/>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8" name="object 8"/>
            <p:cNvSpPr/>
            <p:nvPr/>
          </p:nvSpPr>
          <p:spPr>
            <a:xfrm>
              <a:off x="692078" y="1857523"/>
              <a:ext cx="74295" cy="85090"/>
            </a:xfrm>
            <a:custGeom>
              <a:avLst/>
              <a:gdLst/>
              <a:ahLst/>
              <a:cxnLst/>
              <a:rect l="l" t="t" r="r" b="b"/>
              <a:pathLst>
                <a:path w="74295" h="85089">
                  <a:moveTo>
                    <a:pt x="73813" y="0"/>
                  </a:moveTo>
                  <a:lnTo>
                    <a:pt x="0" y="0"/>
                  </a:lnTo>
                  <a:lnTo>
                    <a:pt x="0" y="84827"/>
                  </a:lnTo>
                  <a:lnTo>
                    <a:pt x="73813" y="84827"/>
                  </a:lnTo>
                  <a:lnTo>
                    <a:pt x="73813" y="0"/>
                  </a:lnTo>
                  <a:close/>
                </a:path>
              </a:pathLst>
            </a:custGeom>
            <a:solidFill>
              <a:srgbClr val="5B9BD5"/>
            </a:solidFill>
          </p:spPr>
          <p:txBody>
            <a:bodyPr wrap="square" lIns="0" tIns="0" rIns="0" bIns="0" rtlCol="0"/>
            <a:lstStyle/>
            <a:p>
              <a:pPr defTabSz="1811792"/>
              <a:endParaRPr sz="3567">
                <a:solidFill>
                  <a:prstClr val="black"/>
                </a:solidFill>
                <a:latin typeface="Calibri"/>
              </a:endParaRPr>
            </a:p>
          </p:txBody>
        </p:sp>
        <p:sp>
          <p:nvSpPr>
            <p:cNvPr id="9" name="object 9"/>
            <p:cNvSpPr/>
            <p:nvPr/>
          </p:nvSpPr>
          <p:spPr>
            <a:xfrm>
              <a:off x="874958" y="1952267"/>
              <a:ext cx="37465" cy="0"/>
            </a:xfrm>
            <a:custGeom>
              <a:avLst/>
              <a:gdLst/>
              <a:ahLst/>
              <a:cxnLst/>
              <a:rect l="l" t="t" r="r" b="b"/>
              <a:pathLst>
                <a:path w="37465">
                  <a:moveTo>
                    <a:pt x="0" y="0"/>
                  </a:moveTo>
                  <a:lnTo>
                    <a:pt x="37460"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10" name="object 10"/>
            <p:cNvSpPr/>
            <p:nvPr/>
          </p:nvSpPr>
          <p:spPr>
            <a:xfrm>
              <a:off x="802246" y="1975408"/>
              <a:ext cx="182880" cy="73025"/>
            </a:xfrm>
            <a:custGeom>
              <a:avLst/>
              <a:gdLst/>
              <a:ahLst/>
              <a:cxnLst/>
              <a:rect l="l" t="t" r="r" b="b"/>
              <a:pathLst>
                <a:path w="182880" h="73025">
                  <a:moveTo>
                    <a:pt x="72707" y="0"/>
                  </a:moveTo>
                  <a:lnTo>
                    <a:pt x="0" y="0"/>
                  </a:lnTo>
                  <a:lnTo>
                    <a:pt x="0" y="72720"/>
                  </a:lnTo>
                  <a:lnTo>
                    <a:pt x="72707" y="72720"/>
                  </a:lnTo>
                  <a:lnTo>
                    <a:pt x="72707" y="0"/>
                  </a:lnTo>
                  <a:close/>
                </a:path>
                <a:path w="182880" h="73025">
                  <a:moveTo>
                    <a:pt x="182880" y="51777"/>
                  </a:moveTo>
                  <a:lnTo>
                    <a:pt x="110172" y="51777"/>
                  </a:lnTo>
                  <a:lnTo>
                    <a:pt x="110172" y="64998"/>
                  </a:lnTo>
                  <a:lnTo>
                    <a:pt x="182880" y="64998"/>
                  </a:lnTo>
                  <a:lnTo>
                    <a:pt x="182880" y="51777"/>
                  </a:lnTo>
                  <a:close/>
                </a:path>
              </a:pathLst>
            </a:custGeom>
            <a:solidFill>
              <a:srgbClr val="5B9BD5"/>
            </a:solidFill>
          </p:spPr>
          <p:txBody>
            <a:bodyPr wrap="square" lIns="0" tIns="0" rIns="0" bIns="0" rtlCol="0"/>
            <a:lstStyle/>
            <a:p>
              <a:pPr defTabSz="1811792"/>
              <a:endParaRPr sz="3567">
                <a:solidFill>
                  <a:prstClr val="black"/>
                </a:solidFill>
                <a:latin typeface="Calibri"/>
              </a:endParaRPr>
            </a:p>
          </p:txBody>
        </p:sp>
        <p:sp>
          <p:nvSpPr>
            <p:cNvPr id="11" name="object 11"/>
            <p:cNvSpPr/>
            <p:nvPr/>
          </p:nvSpPr>
          <p:spPr>
            <a:xfrm>
              <a:off x="692078" y="1857520"/>
              <a:ext cx="293370" cy="191135"/>
            </a:xfrm>
            <a:custGeom>
              <a:avLst/>
              <a:gdLst/>
              <a:ahLst/>
              <a:cxnLst/>
              <a:rect l="l" t="t" r="r" b="b"/>
              <a:pathLst>
                <a:path w="293369" h="191135">
                  <a:moveTo>
                    <a:pt x="0" y="0"/>
                  </a:moveTo>
                  <a:lnTo>
                    <a:pt x="73813" y="0"/>
                  </a:lnTo>
                  <a:lnTo>
                    <a:pt x="73813" y="84831"/>
                  </a:lnTo>
                  <a:lnTo>
                    <a:pt x="0" y="84831"/>
                  </a:lnTo>
                  <a:lnTo>
                    <a:pt x="0" y="0"/>
                  </a:lnTo>
                  <a:close/>
                </a:path>
                <a:path w="293369" h="191135">
                  <a:moveTo>
                    <a:pt x="110169" y="117882"/>
                  </a:moveTo>
                  <a:lnTo>
                    <a:pt x="182881" y="117882"/>
                  </a:lnTo>
                  <a:lnTo>
                    <a:pt x="182881" y="190595"/>
                  </a:lnTo>
                  <a:lnTo>
                    <a:pt x="110169" y="190595"/>
                  </a:lnTo>
                  <a:lnTo>
                    <a:pt x="110169" y="117882"/>
                  </a:lnTo>
                  <a:close/>
                </a:path>
                <a:path w="293369" h="191135">
                  <a:moveTo>
                    <a:pt x="220338" y="169663"/>
                  </a:moveTo>
                  <a:lnTo>
                    <a:pt x="293050" y="169663"/>
                  </a:lnTo>
                  <a:lnTo>
                    <a:pt x="293050" y="182882"/>
                  </a:lnTo>
                  <a:lnTo>
                    <a:pt x="220338" y="182882"/>
                  </a:lnTo>
                  <a:lnTo>
                    <a:pt x="220338" y="169663"/>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2" name="object 12"/>
            <p:cNvSpPr/>
            <p:nvPr/>
          </p:nvSpPr>
          <p:spPr>
            <a:xfrm>
              <a:off x="674426" y="1759468"/>
              <a:ext cx="238125" cy="0"/>
            </a:xfrm>
            <a:custGeom>
              <a:avLst/>
              <a:gdLst/>
              <a:ahLst/>
              <a:cxnLst/>
              <a:rect l="l" t="t" r="r" b="b"/>
              <a:pathLst>
                <a:path w="238125">
                  <a:moveTo>
                    <a:pt x="0" y="0"/>
                  </a:moveTo>
                  <a:lnTo>
                    <a:pt x="17652" y="0"/>
                  </a:lnTo>
                </a:path>
                <a:path w="238125">
                  <a:moveTo>
                    <a:pt x="91465" y="0"/>
                  </a:moveTo>
                  <a:lnTo>
                    <a:pt x="237993"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13" name="object 13"/>
            <p:cNvSpPr/>
            <p:nvPr/>
          </p:nvSpPr>
          <p:spPr>
            <a:xfrm>
              <a:off x="692073" y="1671345"/>
              <a:ext cx="182880" cy="304165"/>
            </a:xfrm>
            <a:custGeom>
              <a:avLst/>
              <a:gdLst/>
              <a:ahLst/>
              <a:cxnLst/>
              <a:rect l="l" t="t" r="r" b="b"/>
              <a:pathLst>
                <a:path w="182880" h="304164">
                  <a:moveTo>
                    <a:pt x="73812" y="0"/>
                  </a:moveTo>
                  <a:lnTo>
                    <a:pt x="0" y="0"/>
                  </a:lnTo>
                  <a:lnTo>
                    <a:pt x="0" y="186182"/>
                  </a:lnTo>
                  <a:lnTo>
                    <a:pt x="73812" y="186182"/>
                  </a:lnTo>
                  <a:lnTo>
                    <a:pt x="73812" y="0"/>
                  </a:lnTo>
                  <a:close/>
                </a:path>
                <a:path w="182880" h="304164">
                  <a:moveTo>
                    <a:pt x="182880" y="169659"/>
                  </a:moveTo>
                  <a:lnTo>
                    <a:pt x="110172" y="169659"/>
                  </a:lnTo>
                  <a:lnTo>
                    <a:pt x="110172" y="304063"/>
                  </a:lnTo>
                  <a:lnTo>
                    <a:pt x="182880" y="304063"/>
                  </a:lnTo>
                  <a:lnTo>
                    <a:pt x="182880" y="169659"/>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14" name="object 14"/>
            <p:cNvSpPr/>
            <p:nvPr/>
          </p:nvSpPr>
          <p:spPr>
            <a:xfrm>
              <a:off x="985128" y="1952267"/>
              <a:ext cx="19050" cy="0"/>
            </a:xfrm>
            <a:custGeom>
              <a:avLst/>
              <a:gdLst/>
              <a:ahLst/>
              <a:cxnLst/>
              <a:rect l="l" t="t" r="r" b="b"/>
              <a:pathLst>
                <a:path w="19050">
                  <a:moveTo>
                    <a:pt x="0" y="0"/>
                  </a:moveTo>
                  <a:lnTo>
                    <a:pt x="18693"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15" name="object 15"/>
            <p:cNvSpPr/>
            <p:nvPr/>
          </p:nvSpPr>
          <p:spPr>
            <a:xfrm>
              <a:off x="912419" y="1976504"/>
              <a:ext cx="73025" cy="50800"/>
            </a:xfrm>
            <a:custGeom>
              <a:avLst/>
              <a:gdLst/>
              <a:ahLst/>
              <a:cxnLst/>
              <a:rect l="l" t="t" r="r" b="b"/>
              <a:pathLst>
                <a:path w="73025" h="50800">
                  <a:moveTo>
                    <a:pt x="72709" y="0"/>
                  </a:moveTo>
                  <a:lnTo>
                    <a:pt x="0" y="0"/>
                  </a:lnTo>
                  <a:lnTo>
                    <a:pt x="0" y="50679"/>
                  </a:lnTo>
                  <a:lnTo>
                    <a:pt x="72709" y="50679"/>
                  </a:lnTo>
                  <a:lnTo>
                    <a:pt x="72709" y="0"/>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16" name="object 16"/>
            <p:cNvSpPr/>
            <p:nvPr/>
          </p:nvSpPr>
          <p:spPr>
            <a:xfrm>
              <a:off x="692078" y="1671333"/>
              <a:ext cx="293370" cy="356235"/>
            </a:xfrm>
            <a:custGeom>
              <a:avLst/>
              <a:gdLst/>
              <a:ahLst/>
              <a:cxnLst/>
              <a:rect l="l" t="t" r="r" b="b"/>
              <a:pathLst>
                <a:path w="293369" h="356235">
                  <a:moveTo>
                    <a:pt x="0" y="0"/>
                  </a:moveTo>
                  <a:lnTo>
                    <a:pt x="73813" y="0"/>
                  </a:lnTo>
                  <a:lnTo>
                    <a:pt x="73813" y="186186"/>
                  </a:lnTo>
                  <a:lnTo>
                    <a:pt x="0" y="186186"/>
                  </a:lnTo>
                  <a:lnTo>
                    <a:pt x="0" y="0"/>
                  </a:lnTo>
                  <a:close/>
                </a:path>
                <a:path w="293369" h="356235">
                  <a:moveTo>
                    <a:pt x="110169" y="169663"/>
                  </a:moveTo>
                  <a:lnTo>
                    <a:pt x="182881" y="169663"/>
                  </a:lnTo>
                  <a:lnTo>
                    <a:pt x="182881" y="304069"/>
                  </a:lnTo>
                  <a:lnTo>
                    <a:pt x="110169" y="304069"/>
                  </a:lnTo>
                  <a:lnTo>
                    <a:pt x="110169" y="169663"/>
                  </a:lnTo>
                  <a:close/>
                </a:path>
                <a:path w="293369" h="356235">
                  <a:moveTo>
                    <a:pt x="220338" y="305170"/>
                  </a:moveTo>
                  <a:lnTo>
                    <a:pt x="293050" y="305170"/>
                  </a:lnTo>
                  <a:lnTo>
                    <a:pt x="293050" y="355850"/>
                  </a:lnTo>
                  <a:lnTo>
                    <a:pt x="220338" y="355850"/>
                  </a:lnTo>
                  <a:lnTo>
                    <a:pt x="220338" y="30517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7" name="object 17"/>
            <p:cNvSpPr/>
            <p:nvPr/>
          </p:nvSpPr>
          <p:spPr>
            <a:xfrm>
              <a:off x="674426" y="1565969"/>
              <a:ext cx="329565" cy="0"/>
            </a:xfrm>
            <a:custGeom>
              <a:avLst/>
              <a:gdLst/>
              <a:ahLst/>
              <a:cxnLst/>
              <a:rect l="l" t="t" r="r" b="b"/>
              <a:pathLst>
                <a:path w="329565">
                  <a:moveTo>
                    <a:pt x="0" y="0"/>
                  </a:moveTo>
                  <a:lnTo>
                    <a:pt x="329395" y="0"/>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18" name="object 18"/>
            <p:cNvSpPr/>
            <p:nvPr/>
          </p:nvSpPr>
          <p:spPr>
            <a:xfrm>
              <a:off x="674426" y="1563527"/>
              <a:ext cx="329565" cy="1905"/>
            </a:xfrm>
            <a:custGeom>
              <a:avLst/>
              <a:gdLst/>
              <a:ahLst/>
              <a:cxnLst/>
              <a:rect l="l" t="t" r="r" b="b"/>
              <a:pathLst>
                <a:path w="329565" h="1905">
                  <a:moveTo>
                    <a:pt x="0" y="0"/>
                  </a:moveTo>
                  <a:lnTo>
                    <a:pt x="329395" y="0"/>
                  </a:lnTo>
                </a:path>
                <a:path w="329565" h="1905">
                  <a:moveTo>
                    <a:pt x="0" y="1495"/>
                  </a:moveTo>
                  <a:lnTo>
                    <a:pt x="329395" y="1495"/>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19" name="object 19"/>
            <p:cNvSpPr/>
            <p:nvPr/>
          </p:nvSpPr>
          <p:spPr>
            <a:xfrm>
              <a:off x="692073" y="1564474"/>
              <a:ext cx="293370" cy="412115"/>
            </a:xfrm>
            <a:custGeom>
              <a:avLst/>
              <a:gdLst/>
              <a:ahLst/>
              <a:cxnLst/>
              <a:rect l="l" t="t" r="r" b="b"/>
              <a:pathLst>
                <a:path w="293369" h="412114">
                  <a:moveTo>
                    <a:pt x="73812" y="0"/>
                  </a:moveTo>
                  <a:lnTo>
                    <a:pt x="0" y="0"/>
                  </a:lnTo>
                  <a:lnTo>
                    <a:pt x="0" y="106870"/>
                  </a:lnTo>
                  <a:lnTo>
                    <a:pt x="73812" y="106870"/>
                  </a:lnTo>
                  <a:lnTo>
                    <a:pt x="73812" y="0"/>
                  </a:lnTo>
                  <a:close/>
                </a:path>
                <a:path w="293369" h="412114">
                  <a:moveTo>
                    <a:pt x="182880" y="221449"/>
                  </a:moveTo>
                  <a:lnTo>
                    <a:pt x="110172" y="221449"/>
                  </a:lnTo>
                  <a:lnTo>
                    <a:pt x="110172" y="276529"/>
                  </a:lnTo>
                  <a:lnTo>
                    <a:pt x="182880" y="276529"/>
                  </a:lnTo>
                  <a:lnTo>
                    <a:pt x="182880" y="221449"/>
                  </a:lnTo>
                  <a:close/>
                </a:path>
                <a:path w="293369" h="412114">
                  <a:moveTo>
                    <a:pt x="293052" y="360260"/>
                  </a:moveTo>
                  <a:lnTo>
                    <a:pt x="220345" y="360260"/>
                  </a:lnTo>
                  <a:lnTo>
                    <a:pt x="220345" y="412038"/>
                  </a:lnTo>
                  <a:lnTo>
                    <a:pt x="293052" y="412038"/>
                  </a:lnTo>
                  <a:lnTo>
                    <a:pt x="293052" y="36026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20" name="object 20"/>
            <p:cNvSpPr/>
            <p:nvPr/>
          </p:nvSpPr>
          <p:spPr>
            <a:xfrm>
              <a:off x="692078" y="1564470"/>
              <a:ext cx="293370" cy="412115"/>
            </a:xfrm>
            <a:custGeom>
              <a:avLst/>
              <a:gdLst/>
              <a:ahLst/>
              <a:cxnLst/>
              <a:rect l="l" t="t" r="r" b="b"/>
              <a:pathLst>
                <a:path w="293369" h="412114">
                  <a:moveTo>
                    <a:pt x="0" y="0"/>
                  </a:moveTo>
                  <a:lnTo>
                    <a:pt x="73813" y="0"/>
                  </a:lnTo>
                  <a:lnTo>
                    <a:pt x="73813" y="106862"/>
                  </a:lnTo>
                  <a:lnTo>
                    <a:pt x="0" y="106862"/>
                  </a:lnTo>
                  <a:lnTo>
                    <a:pt x="0" y="0"/>
                  </a:lnTo>
                  <a:close/>
                </a:path>
                <a:path w="293369" h="412114">
                  <a:moveTo>
                    <a:pt x="110169" y="221441"/>
                  </a:moveTo>
                  <a:lnTo>
                    <a:pt x="182881" y="221441"/>
                  </a:lnTo>
                  <a:lnTo>
                    <a:pt x="182881" y="276526"/>
                  </a:lnTo>
                  <a:lnTo>
                    <a:pt x="110169" y="276526"/>
                  </a:lnTo>
                  <a:lnTo>
                    <a:pt x="110169" y="221441"/>
                  </a:lnTo>
                  <a:close/>
                </a:path>
                <a:path w="293369" h="412114">
                  <a:moveTo>
                    <a:pt x="220338" y="360252"/>
                  </a:moveTo>
                  <a:lnTo>
                    <a:pt x="293050" y="360252"/>
                  </a:lnTo>
                  <a:lnTo>
                    <a:pt x="293050" y="412033"/>
                  </a:lnTo>
                  <a:lnTo>
                    <a:pt x="220338" y="412033"/>
                  </a:lnTo>
                  <a:lnTo>
                    <a:pt x="220338" y="360252"/>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21" name="object 21"/>
            <p:cNvSpPr/>
            <p:nvPr/>
          </p:nvSpPr>
          <p:spPr>
            <a:xfrm>
              <a:off x="692073" y="1464221"/>
              <a:ext cx="293370" cy="461009"/>
            </a:xfrm>
            <a:custGeom>
              <a:avLst/>
              <a:gdLst/>
              <a:ahLst/>
              <a:cxnLst/>
              <a:rect l="l" t="t" r="r" b="b"/>
              <a:pathLst>
                <a:path w="293369" h="461010">
                  <a:moveTo>
                    <a:pt x="73812" y="0"/>
                  </a:moveTo>
                  <a:lnTo>
                    <a:pt x="0" y="0"/>
                  </a:lnTo>
                  <a:lnTo>
                    <a:pt x="0" y="100253"/>
                  </a:lnTo>
                  <a:lnTo>
                    <a:pt x="73812" y="100253"/>
                  </a:lnTo>
                  <a:lnTo>
                    <a:pt x="73812" y="0"/>
                  </a:lnTo>
                  <a:close/>
                </a:path>
                <a:path w="293369" h="461010">
                  <a:moveTo>
                    <a:pt x="182880" y="279831"/>
                  </a:moveTo>
                  <a:lnTo>
                    <a:pt x="110172" y="279831"/>
                  </a:lnTo>
                  <a:lnTo>
                    <a:pt x="110172" y="321703"/>
                  </a:lnTo>
                  <a:lnTo>
                    <a:pt x="182880" y="321703"/>
                  </a:lnTo>
                  <a:lnTo>
                    <a:pt x="182880" y="279831"/>
                  </a:lnTo>
                  <a:close/>
                </a:path>
                <a:path w="293369" h="461010">
                  <a:moveTo>
                    <a:pt x="293052" y="403225"/>
                  </a:moveTo>
                  <a:lnTo>
                    <a:pt x="220345" y="403225"/>
                  </a:lnTo>
                  <a:lnTo>
                    <a:pt x="220345" y="460514"/>
                  </a:lnTo>
                  <a:lnTo>
                    <a:pt x="293052" y="460514"/>
                  </a:lnTo>
                  <a:lnTo>
                    <a:pt x="293052" y="403225"/>
                  </a:lnTo>
                  <a:close/>
                </a:path>
              </a:pathLst>
            </a:custGeom>
            <a:solidFill>
              <a:srgbClr val="A5A5A5"/>
            </a:solidFill>
          </p:spPr>
          <p:txBody>
            <a:bodyPr wrap="square" lIns="0" tIns="0" rIns="0" bIns="0" rtlCol="0"/>
            <a:lstStyle/>
            <a:p>
              <a:pPr defTabSz="1811792"/>
              <a:endParaRPr sz="3567">
                <a:solidFill>
                  <a:prstClr val="black"/>
                </a:solidFill>
                <a:latin typeface="Calibri"/>
              </a:endParaRPr>
            </a:p>
          </p:txBody>
        </p:sp>
        <p:sp>
          <p:nvSpPr>
            <p:cNvPr id="22" name="object 22"/>
            <p:cNvSpPr/>
            <p:nvPr/>
          </p:nvSpPr>
          <p:spPr>
            <a:xfrm>
              <a:off x="692078" y="1464216"/>
              <a:ext cx="293370" cy="461009"/>
            </a:xfrm>
            <a:custGeom>
              <a:avLst/>
              <a:gdLst/>
              <a:ahLst/>
              <a:cxnLst/>
              <a:rect l="l" t="t" r="r" b="b"/>
              <a:pathLst>
                <a:path w="293369" h="461010">
                  <a:moveTo>
                    <a:pt x="0" y="0"/>
                  </a:moveTo>
                  <a:lnTo>
                    <a:pt x="73813" y="0"/>
                  </a:lnTo>
                  <a:lnTo>
                    <a:pt x="73813" y="100254"/>
                  </a:lnTo>
                  <a:lnTo>
                    <a:pt x="0" y="100254"/>
                  </a:lnTo>
                  <a:lnTo>
                    <a:pt x="0" y="0"/>
                  </a:lnTo>
                  <a:close/>
                </a:path>
                <a:path w="293369" h="461010">
                  <a:moveTo>
                    <a:pt x="110169" y="279830"/>
                  </a:moveTo>
                  <a:lnTo>
                    <a:pt x="182881" y="279830"/>
                  </a:lnTo>
                  <a:lnTo>
                    <a:pt x="182881" y="321695"/>
                  </a:lnTo>
                  <a:lnTo>
                    <a:pt x="110169" y="321695"/>
                  </a:lnTo>
                  <a:lnTo>
                    <a:pt x="110169" y="279830"/>
                  </a:lnTo>
                  <a:close/>
                </a:path>
                <a:path w="293369" h="461010">
                  <a:moveTo>
                    <a:pt x="220338" y="403219"/>
                  </a:moveTo>
                  <a:lnTo>
                    <a:pt x="293050" y="403219"/>
                  </a:lnTo>
                  <a:lnTo>
                    <a:pt x="293050" y="460506"/>
                  </a:lnTo>
                  <a:lnTo>
                    <a:pt x="220338" y="460506"/>
                  </a:lnTo>
                  <a:lnTo>
                    <a:pt x="220338" y="403219"/>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23" name="object 23"/>
            <p:cNvSpPr/>
            <p:nvPr/>
          </p:nvSpPr>
          <p:spPr>
            <a:xfrm>
              <a:off x="674426" y="1372775"/>
              <a:ext cx="329565" cy="0"/>
            </a:xfrm>
            <a:custGeom>
              <a:avLst/>
              <a:gdLst/>
              <a:ahLst/>
              <a:cxnLst/>
              <a:rect l="l" t="t" r="r" b="b"/>
              <a:pathLst>
                <a:path w="329565">
                  <a:moveTo>
                    <a:pt x="0" y="0"/>
                  </a:moveTo>
                  <a:lnTo>
                    <a:pt x="17652" y="0"/>
                  </a:lnTo>
                </a:path>
                <a:path w="329565">
                  <a:moveTo>
                    <a:pt x="91465" y="0"/>
                  </a:moveTo>
                  <a:lnTo>
                    <a:pt x="329395"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24" name="object 24"/>
            <p:cNvSpPr/>
            <p:nvPr/>
          </p:nvSpPr>
          <p:spPr>
            <a:xfrm>
              <a:off x="692073" y="1244993"/>
              <a:ext cx="182880" cy="499109"/>
            </a:xfrm>
            <a:custGeom>
              <a:avLst/>
              <a:gdLst/>
              <a:ahLst/>
              <a:cxnLst/>
              <a:rect l="l" t="t" r="r" b="b"/>
              <a:pathLst>
                <a:path w="182880" h="499110">
                  <a:moveTo>
                    <a:pt x="73812" y="0"/>
                  </a:moveTo>
                  <a:lnTo>
                    <a:pt x="0" y="0"/>
                  </a:lnTo>
                  <a:lnTo>
                    <a:pt x="0" y="219227"/>
                  </a:lnTo>
                  <a:lnTo>
                    <a:pt x="73812" y="219227"/>
                  </a:lnTo>
                  <a:lnTo>
                    <a:pt x="73812" y="0"/>
                  </a:lnTo>
                  <a:close/>
                </a:path>
                <a:path w="182880" h="499110">
                  <a:moveTo>
                    <a:pt x="182880" y="407619"/>
                  </a:moveTo>
                  <a:lnTo>
                    <a:pt x="110172" y="407619"/>
                  </a:lnTo>
                  <a:lnTo>
                    <a:pt x="110172" y="499059"/>
                  </a:lnTo>
                  <a:lnTo>
                    <a:pt x="182880" y="499059"/>
                  </a:lnTo>
                  <a:lnTo>
                    <a:pt x="182880" y="407619"/>
                  </a:lnTo>
                  <a:close/>
                </a:path>
              </a:pathLst>
            </a:custGeom>
            <a:solidFill>
              <a:srgbClr val="00B050"/>
            </a:solidFill>
          </p:spPr>
          <p:txBody>
            <a:bodyPr wrap="square" lIns="0" tIns="0" rIns="0" bIns="0" rtlCol="0"/>
            <a:lstStyle/>
            <a:p>
              <a:pPr defTabSz="1811792"/>
              <a:endParaRPr sz="3567">
                <a:solidFill>
                  <a:prstClr val="black"/>
                </a:solidFill>
                <a:latin typeface="Calibri"/>
              </a:endParaRPr>
            </a:p>
          </p:txBody>
        </p:sp>
        <p:sp>
          <p:nvSpPr>
            <p:cNvPr id="25" name="object 25"/>
            <p:cNvSpPr/>
            <p:nvPr/>
          </p:nvSpPr>
          <p:spPr>
            <a:xfrm>
              <a:off x="985128" y="1759468"/>
              <a:ext cx="19050" cy="0"/>
            </a:xfrm>
            <a:custGeom>
              <a:avLst/>
              <a:gdLst/>
              <a:ahLst/>
              <a:cxnLst/>
              <a:rect l="l" t="t" r="r" b="b"/>
              <a:pathLst>
                <a:path w="19050">
                  <a:moveTo>
                    <a:pt x="0" y="0"/>
                  </a:moveTo>
                  <a:lnTo>
                    <a:pt x="18693"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26" name="object 26"/>
            <p:cNvSpPr/>
            <p:nvPr/>
          </p:nvSpPr>
          <p:spPr>
            <a:xfrm>
              <a:off x="912419" y="1738542"/>
              <a:ext cx="73025" cy="128905"/>
            </a:xfrm>
            <a:custGeom>
              <a:avLst/>
              <a:gdLst/>
              <a:ahLst/>
              <a:cxnLst/>
              <a:rect l="l" t="t" r="r" b="b"/>
              <a:pathLst>
                <a:path w="73025" h="128905">
                  <a:moveTo>
                    <a:pt x="72709" y="0"/>
                  </a:moveTo>
                  <a:lnTo>
                    <a:pt x="0" y="0"/>
                  </a:lnTo>
                  <a:lnTo>
                    <a:pt x="0" y="128897"/>
                  </a:lnTo>
                  <a:lnTo>
                    <a:pt x="72709" y="128897"/>
                  </a:lnTo>
                  <a:lnTo>
                    <a:pt x="72709" y="0"/>
                  </a:lnTo>
                  <a:close/>
                </a:path>
              </a:pathLst>
            </a:custGeom>
            <a:solidFill>
              <a:srgbClr val="00B050"/>
            </a:solidFill>
          </p:spPr>
          <p:txBody>
            <a:bodyPr wrap="square" lIns="0" tIns="0" rIns="0" bIns="0" rtlCol="0"/>
            <a:lstStyle/>
            <a:p>
              <a:pPr defTabSz="1811792"/>
              <a:endParaRPr sz="3567">
                <a:solidFill>
                  <a:prstClr val="black"/>
                </a:solidFill>
                <a:latin typeface="Calibri"/>
              </a:endParaRPr>
            </a:p>
          </p:txBody>
        </p:sp>
        <p:sp>
          <p:nvSpPr>
            <p:cNvPr id="27" name="object 27"/>
            <p:cNvSpPr/>
            <p:nvPr/>
          </p:nvSpPr>
          <p:spPr>
            <a:xfrm>
              <a:off x="692078" y="1244979"/>
              <a:ext cx="293370" cy="622935"/>
            </a:xfrm>
            <a:custGeom>
              <a:avLst/>
              <a:gdLst/>
              <a:ahLst/>
              <a:cxnLst/>
              <a:rect l="l" t="t" r="r" b="b"/>
              <a:pathLst>
                <a:path w="293369" h="622935">
                  <a:moveTo>
                    <a:pt x="0" y="0"/>
                  </a:moveTo>
                  <a:lnTo>
                    <a:pt x="73813" y="0"/>
                  </a:lnTo>
                  <a:lnTo>
                    <a:pt x="73813" y="219237"/>
                  </a:lnTo>
                  <a:lnTo>
                    <a:pt x="0" y="219237"/>
                  </a:lnTo>
                  <a:lnTo>
                    <a:pt x="0" y="0"/>
                  </a:lnTo>
                  <a:close/>
                </a:path>
                <a:path w="293369" h="622935">
                  <a:moveTo>
                    <a:pt x="110169" y="407628"/>
                  </a:moveTo>
                  <a:lnTo>
                    <a:pt x="182881" y="407628"/>
                  </a:lnTo>
                  <a:lnTo>
                    <a:pt x="182881" y="499067"/>
                  </a:lnTo>
                  <a:lnTo>
                    <a:pt x="110169" y="499067"/>
                  </a:lnTo>
                  <a:lnTo>
                    <a:pt x="110169" y="407628"/>
                  </a:lnTo>
                  <a:close/>
                </a:path>
                <a:path w="293369" h="622935">
                  <a:moveTo>
                    <a:pt x="220338" y="493557"/>
                  </a:moveTo>
                  <a:lnTo>
                    <a:pt x="293050" y="493557"/>
                  </a:lnTo>
                  <a:lnTo>
                    <a:pt x="293050" y="622456"/>
                  </a:lnTo>
                  <a:lnTo>
                    <a:pt x="220338" y="622456"/>
                  </a:lnTo>
                  <a:lnTo>
                    <a:pt x="220338" y="493557"/>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28" name="object 28"/>
            <p:cNvSpPr/>
            <p:nvPr/>
          </p:nvSpPr>
          <p:spPr>
            <a:xfrm>
              <a:off x="674426" y="2146124"/>
              <a:ext cx="329565" cy="0"/>
            </a:xfrm>
            <a:custGeom>
              <a:avLst/>
              <a:gdLst/>
              <a:ahLst/>
              <a:cxnLst/>
              <a:rect l="l" t="t" r="r" b="b"/>
              <a:pathLst>
                <a:path w="329565">
                  <a:moveTo>
                    <a:pt x="0" y="0"/>
                  </a:moveTo>
                  <a:lnTo>
                    <a:pt x="329395"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29" name="object 29"/>
            <p:cNvSpPr/>
            <p:nvPr/>
          </p:nvSpPr>
          <p:spPr>
            <a:xfrm>
              <a:off x="674426" y="1178866"/>
              <a:ext cx="329565" cy="0"/>
            </a:xfrm>
            <a:custGeom>
              <a:avLst/>
              <a:gdLst/>
              <a:ahLst/>
              <a:cxnLst/>
              <a:rect l="l" t="t" r="r" b="b"/>
              <a:pathLst>
                <a:path w="329565">
                  <a:moveTo>
                    <a:pt x="0" y="0"/>
                  </a:moveTo>
                  <a:lnTo>
                    <a:pt x="329395"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grpSp>
      <p:sp>
        <p:nvSpPr>
          <p:cNvPr id="30" name="object 30"/>
          <p:cNvSpPr txBox="1"/>
          <p:nvPr/>
        </p:nvSpPr>
        <p:spPr>
          <a:xfrm>
            <a:off x="2247297" y="2002261"/>
            <a:ext cx="1347537" cy="2366930"/>
          </a:xfrm>
          <a:prstGeom prst="rect">
            <a:avLst/>
          </a:prstGeom>
          <a:ln w="3786">
            <a:solidFill>
              <a:srgbClr val="D9D9D9"/>
            </a:solidFill>
          </a:ln>
        </p:spPr>
        <p:txBody>
          <a:bodyPr vert="horz" wrap="square" lIns="0" tIns="0" rIns="0" bIns="0" rtlCol="0">
            <a:spAutoFit/>
          </a:bodyPr>
          <a:lstStyle/>
          <a:p>
            <a:pPr defTabSz="1811792"/>
            <a:endParaRPr sz="991">
              <a:solidFill>
                <a:prstClr val="black"/>
              </a:solidFill>
              <a:latin typeface="Times New Roman"/>
              <a:cs typeface="Times New Roman"/>
            </a:endParaRPr>
          </a:p>
          <a:p>
            <a:pPr marR="817823" algn="r" defTabSz="1811792">
              <a:spcBef>
                <a:spcPts val="882"/>
              </a:spcBef>
            </a:pPr>
            <a:r>
              <a:rPr sz="892" spc="30" dirty="0">
                <a:solidFill>
                  <a:prstClr val="black"/>
                </a:solidFill>
                <a:latin typeface="Arial"/>
                <a:cs typeface="Arial"/>
              </a:rPr>
              <a:t>2</a:t>
            </a:r>
            <a:r>
              <a:rPr sz="892" spc="20" dirty="0">
                <a:solidFill>
                  <a:prstClr val="black"/>
                </a:solidFill>
                <a:latin typeface="Arial"/>
                <a:cs typeface="Arial"/>
              </a:rPr>
              <a:t>5</a:t>
            </a:r>
            <a:r>
              <a:rPr sz="892" spc="30" dirty="0">
                <a:solidFill>
                  <a:prstClr val="black"/>
                </a:solidFill>
                <a:latin typeface="Arial"/>
                <a:cs typeface="Arial"/>
              </a:rPr>
              <a:t>0</a:t>
            </a:r>
            <a:endParaRPr sz="892">
              <a:solidFill>
                <a:prstClr val="black"/>
              </a:solidFill>
              <a:latin typeface="Arial"/>
              <a:cs typeface="Arial"/>
            </a:endParaRPr>
          </a:p>
          <a:p>
            <a:pPr defTabSz="1811792"/>
            <a:endParaRPr sz="991">
              <a:solidFill>
                <a:prstClr val="black"/>
              </a:solidFill>
              <a:latin typeface="Arial"/>
              <a:cs typeface="Arial"/>
            </a:endParaRPr>
          </a:p>
          <a:p>
            <a:pPr marR="817823" algn="r" defTabSz="1811792">
              <a:spcBef>
                <a:spcPts val="820"/>
              </a:spcBef>
            </a:pPr>
            <a:r>
              <a:rPr sz="892" spc="30" dirty="0">
                <a:solidFill>
                  <a:prstClr val="black"/>
                </a:solidFill>
                <a:latin typeface="Arial"/>
                <a:cs typeface="Arial"/>
              </a:rPr>
              <a:t>2</a:t>
            </a:r>
            <a:r>
              <a:rPr sz="892" spc="20" dirty="0">
                <a:solidFill>
                  <a:prstClr val="black"/>
                </a:solidFill>
                <a:latin typeface="Arial"/>
                <a:cs typeface="Arial"/>
              </a:rPr>
              <a:t>0</a:t>
            </a:r>
            <a:r>
              <a:rPr sz="892" spc="30" dirty="0">
                <a:solidFill>
                  <a:prstClr val="black"/>
                </a:solidFill>
                <a:latin typeface="Arial"/>
                <a:cs typeface="Arial"/>
              </a:rPr>
              <a:t>0</a:t>
            </a:r>
            <a:endParaRPr sz="892">
              <a:solidFill>
                <a:prstClr val="black"/>
              </a:solidFill>
              <a:latin typeface="Arial"/>
              <a:cs typeface="Arial"/>
            </a:endParaRPr>
          </a:p>
          <a:p>
            <a:pPr defTabSz="1811792"/>
            <a:endParaRPr sz="991">
              <a:solidFill>
                <a:prstClr val="black"/>
              </a:solidFill>
              <a:latin typeface="Arial"/>
              <a:cs typeface="Arial"/>
            </a:endParaRPr>
          </a:p>
          <a:p>
            <a:pPr marR="817823" algn="r" defTabSz="1811792">
              <a:spcBef>
                <a:spcPts val="793"/>
              </a:spcBef>
            </a:pPr>
            <a:r>
              <a:rPr sz="892" spc="30" dirty="0">
                <a:solidFill>
                  <a:prstClr val="black"/>
                </a:solidFill>
                <a:latin typeface="Arial"/>
                <a:cs typeface="Arial"/>
              </a:rPr>
              <a:t>1</a:t>
            </a:r>
            <a:r>
              <a:rPr sz="892" spc="20" dirty="0">
                <a:solidFill>
                  <a:prstClr val="black"/>
                </a:solidFill>
                <a:latin typeface="Arial"/>
                <a:cs typeface="Arial"/>
              </a:rPr>
              <a:t>5</a:t>
            </a:r>
            <a:r>
              <a:rPr sz="892" spc="30" dirty="0">
                <a:solidFill>
                  <a:prstClr val="black"/>
                </a:solidFill>
                <a:latin typeface="Arial"/>
                <a:cs typeface="Arial"/>
              </a:rPr>
              <a:t>0</a:t>
            </a:r>
            <a:endParaRPr sz="892">
              <a:solidFill>
                <a:prstClr val="black"/>
              </a:solidFill>
              <a:latin typeface="Arial"/>
              <a:cs typeface="Arial"/>
            </a:endParaRPr>
          </a:p>
          <a:p>
            <a:pPr defTabSz="1811792"/>
            <a:endParaRPr sz="991">
              <a:solidFill>
                <a:prstClr val="black"/>
              </a:solidFill>
              <a:latin typeface="Arial"/>
              <a:cs typeface="Arial"/>
            </a:endParaRPr>
          </a:p>
          <a:p>
            <a:pPr marR="817823" algn="r" defTabSz="1811792">
              <a:spcBef>
                <a:spcPts val="820"/>
              </a:spcBef>
            </a:pPr>
            <a:r>
              <a:rPr sz="892" spc="30" dirty="0">
                <a:solidFill>
                  <a:prstClr val="black"/>
                </a:solidFill>
                <a:latin typeface="Arial"/>
                <a:cs typeface="Arial"/>
              </a:rPr>
              <a:t>1</a:t>
            </a:r>
            <a:r>
              <a:rPr sz="892" spc="20" dirty="0">
                <a:solidFill>
                  <a:prstClr val="black"/>
                </a:solidFill>
                <a:latin typeface="Arial"/>
                <a:cs typeface="Arial"/>
              </a:rPr>
              <a:t>0</a:t>
            </a:r>
            <a:r>
              <a:rPr sz="892" spc="30" dirty="0">
                <a:solidFill>
                  <a:prstClr val="black"/>
                </a:solidFill>
                <a:latin typeface="Arial"/>
                <a:cs typeface="Arial"/>
              </a:rPr>
              <a:t>0</a:t>
            </a:r>
            <a:endParaRPr sz="892">
              <a:solidFill>
                <a:prstClr val="black"/>
              </a:solidFill>
              <a:latin typeface="Arial"/>
              <a:cs typeface="Arial"/>
            </a:endParaRPr>
          </a:p>
          <a:p>
            <a:pPr defTabSz="1811792"/>
            <a:endParaRPr sz="991">
              <a:solidFill>
                <a:prstClr val="black"/>
              </a:solidFill>
              <a:latin typeface="Arial"/>
              <a:cs typeface="Arial"/>
            </a:endParaRPr>
          </a:p>
          <a:p>
            <a:pPr marR="815306" algn="r" defTabSz="1811792">
              <a:spcBef>
                <a:spcPts val="793"/>
              </a:spcBef>
            </a:pPr>
            <a:r>
              <a:rPr sz="892" spc="30" dirty="0">
                <a:solidFill>
                  <a:prstClr val="black"/>
                </a:solidFill>
                <a:latin typeface="Arial"/>
                <a:cs typeface="Arial"/>
              </a:rPr>
              <a:t>50</a:t>
            </a:r>
            <a:endParaRPr sz="892">
              <a:solidFill>
                <a:prstClr val="black"/>
              </a:solidFill>
              <a:latin typeface="Arial"/>
              <a:cs typeface="Arial"/>
            </a:endParaRPr>
          </a:p>
          <a:p>
            <a:pPr defTabSz="1811792"/>
            <a:endParaRPr sz="991">
              <a:solidFill>
                <a:prstClr val="black"/>
              </a:solidFill>
              <a:latin typeface="Arial"/>
              <a:cs typeface="Arial"/>
            </a:endParaRPr>
          </a:p>
          <a:p>
            <a:pPr marR="817823" algn="r" defTabSz="1811792">
              <a:spcBef>
                <a:spcPts val="820"/>
              </a:spcBef>
            </a:pPr>
            <a:r>
              <a:rPr sz="892" spc="30" dirty="0">
                <a:solidFill>
                  <a:prstClr val="black"/>
                </a:solidFill>
                <a:latin typeface="Arial"/>
                <a:cs typeface="Arial"/>
              </a:rPr>
              <a:t>0</a:t>
            </a:r>
            <a:endParaRPr sz="892">
              <a:solidFill>
                <a:prstClr val="black"/>
              </a:solidFill>
              <a:latin typeface="Arial"/>
              <a:cs typeface="Arial"/>
            </a:endParaRPr>
          </a:p>
        </p:txBody>
      </p:sp>
      <p:sp>
        <p:nvSpPr>
          <p:cNvPr id="31" name="object 31"/>
          <p:cNvSpPr txBox="1"/>
          <p:nvPr/>
        </p:nvSpPr>
        <p:spPr>
          <a:xfrm>
            <a:off x="2881175" y="4299785"/>
            <a:ext cx="565732" cy="637910"/>
          </a:xfrm>
          <a:prstGeom prst="rect">
            <a:avLst/>
          </a:prstGeom>
        </p:spPr>
        <p:txBody>
          <a:bodyPr vert="vert270" wrap="square" lIns="0" tIns="20131" rIns="0" bIns="0" rtlCol="0">
            <a:spAutoFit/>
          </a:bodyPr>
          <a:lstStyle/>
          <a:p>
            <a:pPr marL="296933" defTabSz="1811792">
              <a:spcBef>
                <a:spcPts val="159"/>
              </a:spcBef>
            </a:pPr>
            <a:r>
              <a:rPr sz="892" dirty="0">
                <a:solidFill>
                  <a:prstClr val="black"/>
                </a:solidFill>
                <a:latin typeface="Arial"/>
                <a:cs typeface="Arial"/>
              </a:rPr>
              <a:t>Wo</a:t>
            </a:r>
            <a:r>
              <a:rPr sz="892" spc="-10" dirty="0">
                <a:solidFill>
                  <a:prstClr val="black"/>
                </a:solidFill>
                <a:latin typeface="Arial"/>
                <a:cs typeface="Arial"/>
              </a:rPr>
              <a:t>rl</a:t>
            </a:r>
            <a:r>
              <a:rPr sz="892" dirty="0">
                <a:solidFill>
                  <a:prstClr val="black"/>
                </a:solidFill>
                <a:latin typeface="Arial"/>
                <a:cs typeface="Arial"/>
              </a:rPr>
              <a:t>d</a:t>
            </a:r>
            <a:endParaRPr sz="892">
              <a:solidFill>
                <a:prstClr val="black"/>
              </a:solidFill>
              <a:latin typeface="Arial"/>
              <a:cs typeface="Arial"/>
            </a:endParaRPr>
          </a:p>
          <a:p>
            <a:pPr marR="10066" algn="r" defTabSz="1811792">
              <a:spcBef>
                <a:spcPts val="644"/>
              </a:spcBef>
            </a:pPr>
            <a:r>
              <a:rPr sz="892" dirty="0">
                <a:solidFill>
                  <a:prstClr val="black"/>
                </a:solidFill>
                <a:latin typeface="Arial"/>
                <a:cs typeface="Arial"/>
              </a:rPr>
              <a:t>O</a:t>
            </a:r>
            <a:r>
              <a:rPr sz="892" spc="-20" dirty="0">
                <a:solidFill>
                  <a:prstClr val="black"/>
                </a:solidFill>
                <a:latin typeface="Arial"/>
                <a:cs typeface="Arial"/>
              </a:rPr>
              <a:t>E</a:t>
            </a:r>
            <a:r>
              <a:rPr sz="892" dirty="0">
                <a:solidFill>
                  <a:prstClr val="black"/>
                </a:solidFill>
                <a:latin typeface="Arial"/>
                <a:cs typeface="Arial"/>
              </a:rPr>
              <a:t>CD</a:t>
            </a:r>
            <a:endParaRPr sz="892">
              <a:solidFill>
                <a:prstClr val="black"/>
              </a:solidFill>
              <a:latin typeface="Arial"/>
              <a:cs typeface="Arial"/>
            </a:endParaRPr>
          </a:p>
          <a:p>
            <a:pPr marR="10066" algn="r" defTabSz="1811792">
              <a:spcBef>
                <a:spcPts val="644"/>
              </a:spcBef>
            </a:pPr>
            <a:r>
              <a:rPr sz="892" dirty="0">
                <a:solidFill>
                  <a:prstClr val="black"/>
                </a:solidFill>
                <a:latin typeface="Arial"/>
                <a:cs typeface="Arial"/>
              </a:rPr>
              <a:t>n</a:t>
            </a:r>
            <a:r>
              <a:rPr sz="892" spc="-10" dirty="0">
                <a:solidFill>
                  <a:prstClr val="black"/>
                </a:solidFill>
                <a:latin typeface="Arial"/>
                <a:cs typeface="Arial"/>
              </a:rPr>
              <a:t>o</a:t>
            </a:r>
            <a:r>
              <a:rPr sz="892" dirty="0">
                <a:solidFill>
                  <a:prstClr val="black"/>
                </a:solidFill>
                <a:latin typeface="Arial"/>
                <a:cs typeface="Arial"/>
              </a:rPr>
              <a:t>n</a:t>
            </a:r>
            <a:r>
              <a:rPr sz="892" spc="-10" dirty="0">
                <a:solidFill>
                  <a:prstClr val="black"/>
                </a:solidFill>
                <a:latin typeface="Arial"/>
                <a:cs typeface="Arial"/>
              </a:rPr>
              <a:t>-</a:t>
            </a:r>
            <a:r>
              <a:rPr sz="892" dirty="0">
                <a:solidFill>
                  <a:prstClr val="black"/>
                </a:solidFill>
                <a:latin typeface="Arial"/>
                <a:cs typeface="Arial"/>
              </a:rPr>
              <a:t>OE</a:t>
            </a:r>
            <a:r>
              <a:rPr sz="892" spc="-20" dirty="0">
                <a:solidFill>
                  <a:prstClr val="black"/>
                </a:solidFill>
                <a:latin typeface="Arial"/>
                <a:cs typeface="Arial"/>
              </a:rPr>
              <a:t>C</a:t>
            </a:r>
            <a:r>
              <a:rPr sz="892" dirty="0">
                <a:solidFill>
                  <a:prstClr val="black"/>
                </a:solidFill>
                <a:latin typeface="Arial"/>
                <a:cs typeface="Arial"/>
              </a:rPr>
              <a:t>D</a:t>
            </a:r>
            <a:endParaRPr sz="892">
              <a:solidFill>
                <a:prstClr val="black"/>
              </a:solidFill>
              <a:latin typeface="Arial"/>
              <a:cs typeface="Arial"/>
            </a:endParaRPr>
          </a:p>
        </p:txBody>
      </p:sp>
      <p:sp>
        <p:nvSpPr>
          <p:cNvPr id="32" name="object 32"/>
          <p:cNvSpPr txBox="1"/>
          <p:nvPr/>
        </p:nvSpPr>
        <p:spPr>
          <a:xfrm>
            <a:off x="2372121" y="2359631"/>
            <a:ext cx="137282" cy="1872208"/>
          </a:xfrm>
          <a:prstGeom prst="rect">
            <a:avLst/>
          </a:prstGeom>
        </p:spPr>
        <p:txBody>
          <a:bodyPr vert="vert270" wrap="square" lIns="0" tIns="20131" rIns="0" bIns="0" rtlCol="0">
            <a:spAutoFit/>
          </a:bodyPr>
          <a:lstStyle/>
          <a:p>
            <a:pPr marL="25164" defTabSz="1811792">
              <a:spcBef>
                <a:spcPts val="159"/>
              </a:spcBef>
            </a:pPr>
            <a:r>
              <a:rPr sz="892" spc="20" dirty="0">
                <a:solidFill>
                  <a:prstClr val="black"/>
                </a:solidFill>
                <a:latin typeface="Arial"/>
                <a:cs typeface="Arial"/>
              </a:rPr>
              <a:t>Agricultural subsidies (US$</a:t>
            </a:r>
            <a:r>
              <a:rPr sz="892" spc="-40" dirty="0">
                <a:solidFill>
                  <a:prstClr val="black"/>
                </a:solidFill>
                <a:latin typeface="Arial"/>
                <a:cs typeface="Arial"/>
              </a:rPr>
              <a:t> </a:t>
            </a:r>
            <a:r>
              <a:rPr sz="892" spc="10" dirty="0">
                <a:solidFill>
                  <a:prstClr val="black"/>
                </a:solidFill>
                <a:latin typeface="Arial"/>
                <a:cs typeface="Arial"/>
              </a:rPr>
              <a:t>billion)</a:t>
            </a:r>
            <a:endParaRPr sz="892">
              <a:solidFill>
                <a:prstClr val="black"/>
              </a:solidFill>
              <a:latin typeface="Arial"/>
              <a:cs typeface="Arial"/>
            </a:endParaRPr>
          </a:p>
        </p:txBody>
      </p:sp>
      <p:grpSp>
        <p:nvGrpSpPr>
          <p:cNvPr id="33" name="object 33">
            <a:extLst>
              <a:ext uri="{C183D7F6-B498-43B3-948B-1728B52AA6E4}">
                <adec:decorative xmlns:adec="http://schemas.microsoft.com/office/drawing/2017/decorative" val="1"/>
              </a:ext>
            </a:extLst>
          </p:cNvPr>
          <p:cNvGrpSpPr/>
          <p:nvPr/>
        </p:nvGrpSpPr>
        <p:grpSpPr>
          <a:xfrm>
            <a:off x="2243519" y="1989751"/>
            <a:ext cx="7695178" cy="3336758"/>
            <a:chOff x="360751" y="1004004"/>
            <a:chExt cx="3883660" cy="1684020"/>
          </a:xfrm>
        </p:grpSpPr>
        <p:sp>
          <p:nvSpPr>
            <p:cNvPr id="34" name="object 34"/>
            <p:cNvSpPr/>
            <p:nvPr/>
          </p:nvSpPr>
          <p:spPr>
            <a:xfrm>
              <a:off x="362656" y="1005909"/>
              <a:ext cx="705485" cy="1677035"/>
            </a:xfrm>
            <a:custGeom>
              <a:avLst/>
              <a:gdLst/>
              <a:ahLst/>
              <a:cxnLst/>
              <a:rect l="l" t="t" r="r" b="b"/>
              <a:pathLst>
                <a:path w="705485" h="1677035">
                  <a:moveTo>
                    <a:pt x="0" y="0"/>
                  </a:moveTo>
                  <a:lnTo>
                    <a:pt x="705060" y="0"/>
                  </a:lnTo>
                  <a:lnTo>
                    <a:pt x="705060" y="1676722"/>
                  </a:lnTo>
                  <a:lnTo>
                    <a:pt x="0" y="1676722"/>
                  </a:lnTo>
                  <a:lnTo>
                    <a:pt x="0" y="0"/>
                  </a:lnTo>
                  <a:close/>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35" name="object 35"/>
            <p:cNvSpPr/>
            <p:nvPr/>
          </p:nvSpPr>
          <p:spPr>
            <a:xfrm>
              <a:off x="1041826" y="1009766"/>
              <a:ext cx="3202940" cy="1678305"/>
            </a:xfrm>
            <a:custGeom>
              <a:avLst/>
              <a:gdLst/>
              <a:ahLst/>
              <a:cxnLst/>
              <a:rect l="l" t="t" r="r" b="b"/>
              <a:pathLst>
                <a:path w="3202940" h="1678305">
                  <a:moveTo>
                    <a:pt x="3202522" y="0"/>
                  </a:moveTo>
                  <a:lnTo>
                    <a:pt x="0" y="0"/>
                  </a:lnTo>
                  <a:lnTo>
                    <a:pt x="0" y="1677822"/>
                  </a:lnTo>
                  <a:lnTo>
                    <a:pt x="3202522" y="1677822"/>
                  </a:lnTo>
                  <a:lnTo>
                    <a:pt x="3202522" y="0"/>
                  </a:lnTo>
                  <a:close/>
                </a:path>
              </a:pathLst>
            </a:custGeom>
            <a:solidFill>
              <a:srgbClr val="FFFFFF"/>
            </a:solidFill>
          </p:spPr>
          <p:txBody>
            <a:bodyPr wrap="square" lIns="0" tIns="0" rIns="0" bIns="0" rtlCol="0"/>
            <a:lstStyle/>
            <a:p>
              <a:pPr defTabSz="1811792"/>
              <a:endParaRPr sz="3567">
                <a:solidFill>
                  <a:prstClr val="black"/>
                </a:solidFill>
                <a:latin typeface="Calibri"/>
              </a:endParaRPr>
            </a:p>
          </p:txBody>
        </p:sp>
        <p:sp>
          <p:nvSpPr>
            <p:cNvPr id="36" name="object 36"/>
            <p:cNvSpPr/>
            <p:nvPr/>
          </p:nvSpPr>
          <p:spPr>
            <a:xfrm>
              <a:off x="1397113" y="1868539"/>
              <a:ext cx="2580640" cy="193040"/>
            </a:xfrm>
            <a:custGeom>
              <a:avLst/>
              <a:gdLst/>
              <a:ahLst/>
              <a:cxnLst/>
              <a:rect l="l" t="t" r="r" b="b"/>
              <a:pathLst>
                <a:path w="2580640" h="193039">
                  <a:moveTo>
                    <a:pt x="0" y="192794"/>
                  </a:moveTo>
                  <a:lnTo>
                    <a:pt x="16576" y="192794"/>
                  </a:lnTo>
                </a:path>
                <a:path w="2580640" h="193039">
                  <a:moveTo>
                    <a:pt x="82676" y="192794"/>
                  </a:moveTo>
                  <a:lnTo>
                    <a:pt x="115729" y="192794"/>
                  </a:lnTo>
                </a:path>
                <a:path w="2580640" h="193039">
                  <a:moveTo>
                    <a:pt x="181829" y="192794"/>
                  </a:moveTo>
                  <a:lnTo>
                    <a:pt x="214881" y="192794"/>
                  </a:lnTo>
                </a:path>
                <a:path w="2580640" h="193039">
                  <a:moveTo>
                    <a:pt x="280981" y="192794"/>
                  </a:moveTo>
                  <a:lnTo>
                    <a:pt x="314034" y="192794"/>
                  </a:lnTo>
                </a:path>
                <a:path w="2580640" h="193039">
                  <a:moveTo>
                    <a:pt x="380133" y="192794"/>
                  </a:moveTo>
                  <a:lnTo>
                    <a:pt x="413186" y="192794"/>
                  </a:lnTo>
                </a:path>
                <a:path w="2580640" h="193039">
                  <a:moveTo>
                    <a:pt x="479286" y="192794"/>
                  </a:moveTo>
                  <a:lnTo>
                    <a:pt x="512338" y="192794"/>
                  </a:lnTo>
                </a:path>
                <a:path w="2580640" h="193039">
                  <a:moveTo>
                    <a:pt x="578438" y="192794"/>
                  </a:moveTo>
                  <a:lnTo>
                    <a:pt x="611491" y="192794"/>
                  </a:lnTo>
                </a:path>
                <a:path w="2580640" h="193039">
                  <a:moveTo>
                    <a:pt x="677591" y="192794"/>
                  </a:moveTo>
                  <a:lnTo>
                    <a:pt x="710643" y="192794"/>
                  </a:lnTo>
                </a:path>
                <a:path w="2580640" h="193039">
                  <a:moveTo>
                    <a:pt x="776743" y="192794"/>
                  </a:moveTo>
                  <a:lnTo>
                    <a:pt x="809796" y="192794"/>
                  </a:lnTo>
                </a:path>
                <a:path w="2580640" h="193039">
                  <a:moveTo>
                    <a:pt x="875896" y="192794"/>
                  </a:moveTo>
                  <a:lnTo>
                    <a:pt x="908948" y="192794"/>
                  </a:lnTo>
                </a:path>
                <a:path w="2580640" h="193039">
                  <a:moveTo>
                    <a:pt x="975048" y="192794"/>
                  </a:moveTo>
                  <a:lnTo>
                    <a:pt x="1009201" y="192794"/>
                  </a:lnTo>
                </a:path>
                <a:path w="2580640" h="193039">
                  <a:moveTo>
                    <a:pt x="1075301" y="192794"/>
                  </a:moveTo>
                  <a:lnTo>
                    <a:pt x="1108354" y="192794"/>
                  </a:lnTo>
                </a:path>
                <a:path w="2580640" h="193039">
                  <a:moveTo>
                    <a:pt x="1174454" y="192794"/>
                  </a:moveTo>
                  <a:lnTo>
                    <a:pt x="1207506" y="192794"/>
                  </a:lnTo>
                </a:path>
                <a:path w="2580640" h="193039">
                  <a:moveTo>
                    <a:pt x="1273606" y="192794"/>
                  </a:moveTo>
                  <a:lnTo>
                    <a:pt x="1306659" y="192794"/>
                  </a:lnTo>
                </a:path>
                <a:path w="2580640" h="193039">
                  <a:moveTo>
                    <a:pt x="1372759" y="192794"/>
                  </a:moveTo>
                  <a:lnTo>
                    <a:pt x="1405811" y="192794"/>
                  </a:lnTo>
                </a:path>
                <a:path w="2580640" h="193039">
                  <a:moveTo>
                    <a:pt x="1471911" y="192794"/>
                  </a:moveTo>
                  <a:lnTo>
                    <a:pt x="1504964" y="192794"/>
                  </a:lnTo>
                </a:path>
                <a:path w="2580640" h="193039">
                  <a:moveTo>
                    <a:pt x="1571063" y="192794"/>
                  </a:moveTo>
                  <a:lnTo>
                    <a:pt x="1604116" y="192794"/>
                  </a:lnTo>
                </a:path>
                <a:path w="2580640" h="193039">
                  <a:moveTo>
                    <a:pt x="1670216" y="192794"/>
                  </a:moveTo>
                  <a:lnTo>
                    <a:pt x="1703268" y="192794"/>
                  </a:lnTo>
                </a:path>
                <a:path w="2580640" h="193039">
                  <a:moveTo>
                    <a:pt x="1769368" y="192794"/>
                  </a:moveTo>
                  <a:lnTo>
                    <a:pt x="1802421" y="192794"/>
                  </a:lnTo>
                </a:path>
                <a:path w="2580640" h="193039">
                  <a:moveTo>
                    <a:pt x="1868521" y="192794"/>
                  </a:moveTo>
                  <a:lnTo>
                    <a:pt x="1901573" y="192794"/>
                  </a:lnTo>
                </a:path>
                <a:path w="2580640" h="193039">
                  <a:moveTo>
                    <a:pt x="1967673" y="192794"/>
                  </a:moveTo>
                  <a:lnTo>
                    <a:pt x="2001826" y="192794"/>
                  </a:lnTo>
                </a:path>
                <a:path w="2580640" h="193039">
                  <a:moveTo>
                    <a:pt x="2067926" y="192794"/>
                  </a:moveTo>
                  <a:lnTo>
                    <a:pt x="2100979" y="192794"/>
                  </a:lnTo>
                </a:path>
                <a:path w="2580640" h="193039">
                  <a:moveTo>
                    <a:pt x="2167079" y="192794"/>
                  </a:moveTo>
                  <a:lnTo>
                    <a:pt x="2200131" y="192794"/>
                  </a:lnTo>
                </a:path>
                <a:path w="2580640" h="193039">
                  <a:moveTo>
                    <a:pt x="2266236" y="192794"/>
                  </a:moveTo>
                  <a:lnTo>
                    <a:pt x="2299284" y="192794"/>
                  </a:lnTo>
                </a:path>
                <a:path w="2580640" h="193039">
                  <a:moveTo>
                    <a:pt x="2365384" y="192794"/>
                  </a:moveTo>
                  <a:lnTo>
                    <a:pt x="2398436" y="192794"/>
                  </a:lnTo>
                </a:path>
                <a:path w="2580640" h="193039">
                  <a:moveTo>
                    <a:pt x="2464536" y="192794"/>
                  </a:moveTo>
                  <a:lnTo>
                    <a:pt x="2580084" y="192794"/>
                  </a:lnTo>
                </a:path>
                <a:path w="2580640" h="193039">
                  <a:moveTo>
                    <a:pt x="0" y="96949"/>
                  </a:moveTo>
                  <a:lnTo>
                    <a:pt x="16576" y="96949"/>
                  </a:lnTo>
                </a:path>
                <a:path w="2580640" h="193039">
                  <a:moveTo>
                    <a:pt x="82676" y="96949"/>
                  </a:moveTo>
                  <a:lnTo>
                    <a:pt x="115729" y="96949"/>
                  </a:lnTo>
                </a:path>
                <a:path w="2580640" h="193039">
                  <a:moveTo>
                    <a:pt x="181829" y="96949"/>
                  </a:moveTo>
                  <a:lnTo>
                    <a:pt x="214881" y="96949"/>
                  </a:lnTo>
                </a:path>
                <a:path w="2580640" h="193039">
                  <a:moveTo>
                    <a:pt x="280981" y="96949"/>
                  </a:moveTo>
                  <a:lnTo>
                    <a:pt x="314034" y="96949"/>
                  </a:lnTo>
                </a:path>
                <a:path w="2580640" h="193039">
                  <a:moveTo>
                    <a:pt x="380133" y="96949"/>
                  </a:moveTo>
                  <a:lnTo>
                    <a:pt x="413186" y="96949"/>
                  </a:lnTo>
                </a:path>
                <a:path w="2580640" h="193039">
                  <a:moveTo>
                    <a:pt x="479286" y="96949"/>
                  </a:moveTo>
                  <a:lnTo>
                    <a:pt x="512338" y="96949"/>
                  </a:lnTo>
                </a:path>
                <a:path w="2580640" h="193039">
                  <a:moveTo>
                    <a:pt x="578438" y="96949"/>
                  </a:moveTo>
                  <a:lnTo>
                    <a:pt x="611491" y="96949"/>
                  </a:lnTo>
                </a:path>
                <a:path w="2580640" h="193039">
                  <a:moveTo>
                    <a:pt x="677591" y="96949"/>
                  </a:moveTo>
                  <a:lnTo>
                    <a:pt x="710643" y="96949"/>
                  </a:lnTo>
                </a:path>
                <a:path w="2580640" h="193039">
                  <a:moveTo>
                    <a:pt x="776743" y="96949"/>
                  </a:moveTo>
                  <a:lnTo>
                    <a:pt x="809796" y="96949"/>
                  </a:lnTo>
                </a:path>
                <a:path w="2580640" h="193039">
                  <a:moveTo>
                    <a:pt x="875896" y="96949"/>
                  </a:moveTo>
                  <a:lnTo>
                    <a:pt x="908948" y="96949"/>
                  </a:lnTo>
                </a:path>
                <a:path w="2580640" h="193039">
                  <a:moveTo>
                    <a:pt x="975048" y="96949"/>
                  </a:moveTo>
                  <a:lnTo>
                    <a:pt x="1009201" y="96949"/>
                  </a:lnTo>
                </a:path>
                <a:path w="2580640" h="193039">
                  <a:moveTo>
                    <a:pt x="1075301" y="96949"/>
                  </a:moveTo>
                  <a:lnTo>
                    <a:pt x="1108354" y="96949"/>
                  </a:lnTo>
                </a:path>
                <a:path w="2580640" h="193039">
                  <a:moveTo>
                    <a:pt x="1174454" y="96949"/>
                  </a:moveTo>
                  <a:lnTo>
                    <a:pt x="1207506" y="96949"/>
                  </a:lnTo>
                </a:path>
                <a:path w="2580640" h="193039">
                  <a:moveTo>
                    <a:pt x="1273606" y="96949"/>
                  </a:moveTo>
                  <a:lnTo>
                    <a:pt x="1306659" y="96949"/>
                  </a:lnTo>
                </a:path>
                <a:path w="2580640" h="193039">
                  <a:moveTo>
                    <a:pt x="1372759" y="96949"/>
                  </a:moveTo>
                  <a:lnTo>
                    <a:pt x="1405811" y="96949"/>
                  </a:lnTo>
                </a:path>
                <a:path w="2580640" h="193039">
                  <a:moveTo>
                    <a:pt x="1471911" y="96949"/>
                  </a:moveTo>
                  <a:lnTo>
                    <a:pt x="1504964" y="96949"/>
                  </a:lnTo>
                </a:path>
                <a:path w="2580640" h="193039">
                  <a:moveTo>
                    <a:pt x="1571063" y="96949"/>
                  </a:moveTo>
                  <a:lnTo>
                    <a:pt x="1604116" y="96949"/>
                  </a:lnTo>
                </a:path>
                <a:path w="2580640" h="193039">
                  <a:moveTo>
                    <a:pt x="1670216" y="96949"/>
                  </a:moveTo>
                  <a:lnTo>
                    <a:pt x="1802421" y="96949"/>
                  </a:lnTo>
                </a:path>
                <a:path w="2580640" h="193039">
                  <a:moveTo>
                    <a:pt x="1868521" y="96949"/>
                  </a:moveTo>
                  <a:lnTo>
                    <a:pt x="1901573" y="96949"/>
                  </a:lnTo>
                </a:path>
                <a:path w="2580640" h="193039">
                  <a:moveTo>
                    <a:pt x="1967673" y="96949"/>
                  </a:moveTo>
                  <a:lnTo>
                    <a:pt x="2001826" y="96949"/>
                  </a:lnTo>
                </a:path>
                <a:path w="2580640" h="193039">
                  <a:moveTo>
                    <a:pt x="2067926" y="96949"/>
                  </a:moveTo>
                  <a:lnTo>
                    <a:pt x="2100979" y="96949"/>
                  </a:lnTo>
                </a:path>
                <a:path w="2580640" h="193039">
                  <a:moveTo>
                    <a:pt x="2167079" y="96949"/>
                  </a:moveTo>
                  <a:lnTo>
                    <a:pt x="2200131" y="96949"/>
                  </a:lnTo>
                </a:path>
                <a:path w="2580640" h="193039">
                  <a:moveTo>
                    <a:pt x="2266236" y="96949"/>
                  </a:moveTo>
                  <a:lnTo>
                    <a:pt x="2299284" y="96949"/>
                  </a:lnTo>
                </a:path>
                <a:path w="2580640" h="193039">
                  <a:moveTo>
                    <a:pt x="2365384" y="96949"/>
                  </a:moveTo>
                  <a:lnTo>
                    <a:pt x="2398436" y="96949"/>
                  </a:lnTo>
                </a:path>
                <a:path w="2580640" h="193039">
                  <a:moveTo>
                    <a:pt x="2464536" y="96949"/>
                  </a:moveTo>
                  <a:lnTo>
                    <a:pt x="2580084" y="96949"/>
                  </a:lnTo>
                </a:path>
                <a:path w="2580640" h="193039">
                  <a:moveTo>
                    <a:pt x="0" y="0"/>
                  </a:moveTo>
                  <a:lnTo>
                    <a:pt x="16576" y="0"/>
                  </a:lnTo>
                </a:path>
                <a:path w="2580640" h="193039">
                  <a:moveTo>
                    <a:pt x="82676" y="0"/>
                  </a:moveTo>
                  <a:lnTo>
                    <a:pt x="115729" y="0"/>
                  </a:lnTo>
                </a:path>
                <a:path w="2580640" h="193039">
                  <a:moveTo>
                    <a:pt x="181829" y="0"/>
                  </a:moveTo>
                  <a:lnTo>
                    <a:pt x="214881" y="0"/>
                  </a:lnTo>
                </a:path>
                <a:path w="2580640" h="193039">
                  <a:moveTo>
                    <a:pt x="280981" y="0"/>
                  </a:moveTo>
                  <a:lnTo>
                    <a:pt x="314034"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37" name="object 37"/>
            <p:cNvSpPr/>
            <p:nvPr/>
          </p:nvSpPr>
          <p:spPr>
            <a:xfrm>
              <a:off x="1777247" y="1867593"/>
              <a:ext cx="132715" cy="1905"/>
            </a:xfrm>
            <a:custGeom>
              <a:avLst/>
              <a:gdLst/>
              <a:ahLst/>
              <a:cxnLst/>
              <a:rect l="l" t="t" r="r" b="b"/>
              <a:pathLst>
                <a:path w="132714" h="1905">
                  <a:moveTo>
                    <a:pt x="0" y="0"/>
                  </a:moveTo>
                  <a:lnTo>
                    <a:pt x="132204" y="0"/>
                  </a:lnTo>
                </a:path>
                <a:path w="132714" h="1905">
                  <a:moveTo>
                    <a:pt x="0" y="1893"/>
                  </a:moveTo>
                  <a:lnTo>
                    <a:pt x="132204" y="1893"/>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38" name="object 38"/>
            <p:cNvSpPr/>
            <p:nvPr/>
          </p:nvSpPr>
          <p:spPr>
            <a:xfrm>
              <a:off x="1397113" y="1676842"/>
              <a:ext cx="2580640" cy="191770"/>
            </a:xfrm>
            <a:custGeom>
              <a:avLst/>
              <a:gdLst/>
              <a:ahLst/>
              <a:cxnLst/>
              <a:rect l="l" t="t" r="r" b="b"/>
              <a:pathLst>
                <a:path w="2580640" h="191769">
                  <a:moveTo>
                    <a:pt x="578438" y="191697"/>
                  </a:moveTo>
                  <a:lnTo>
                    <a:pt x="611491" y="191697"/>
                  </a:lnTo>
                </a:path>
                <a:path w="2580640" h="191769">
                  <a:moveTo>
                    <a:pt x="677591" y="191697"/>
                  </a:moveTo>
                  <a:lnTo>
                    <a:pt x="710643" y="191697"/>
                  </a:lnTo>
                </a:path>
                <a:path w="2580640" h="191769">
                  <a:moveTo>
                    <a:pt x="776743" y="191697"/>
                  </a:moveTo>
                  <a:lnTo>
                    <a:pt x="809796" y="191697"/>
                  </a:lnTo>
                </a:path>
                <a:path w="2580640" h="191769">
                  <a:moveTo>
                    <a:pt x="875896" y="191697"/>
                  </a:moveTo>
                  <a:lnTo>
                    <a:pt x="908948" y="191697"/>
                  </a:lnTo>
                </a:path>
                <a:path w="2580640" h="191769">
                  <a:moveTo>
                    <a:pt x="975048" y="191697"/>
                  </a:moveTo>
                  <a:lnTo>
                    <a:pt x="1009201" y="191697"/>
                  </a:lnTo>
                </a:path>
                <a:path w="2580640" h="191769">
                  <a:moveTo>
                    <a:pt x="1075301" y="191697"/>
                  </a:moveTo>
                  <a:lnTo>
                    <a:pt x="1108354" y="191697"/>
                  </a:lnTo>
                </a:path>
                <a:path w="2580640" h="191769">
                  <a:moveTo>
                    <a:pt x="1174454" y="191697"/>
                  </a:moveTo>
                  <a:lnTo>
                    <a:pt x="1207506" y="191697"/>
                  </a:lnTo>
                </a:path>
                <a:path w="2580640" h="191769">
                  <a:moveTo>
                    <a:pt x="1273606" y="191697"/>
                  </a:moveTo>
                  <a:lnTo>
                    <a:pt x="1306659" y="191697"/>
                  </a:lnTo>
                </a:path>
                <a:path w="2580640" h="191769">
                  <a:moveTo>
                    <a:pt x="1372759" y="191697"/>
                  </a:moveTo>
                  <a:lnTo>
                    <a:pt x="1405811" y="191697"/>
                  </a:lnTo>
                </a:path>
                <a:path w="2580640" h="191769">
                  <a:moveTo>
                    <a:pt x="1471911" y="191697"/>
                  </a:moveTo>
                  <a:lnTo>
                    <a:pt x="1604116" y="191697"/>
                  </a:lnTo>
                </a:path>
                <a:path w="2580640" h="191769">
                  <a:moveTo>
                    <a:pt x="1670216" y="191697"/>
                  </a:moveTo>
                  <a:lnTo>
                    <a:pt x="1703268" y="191697"/>
                  </a:lnTo>
                </a:path>
                <a:path w="2580640" h="191769">
                  <a:moveTo>
                    <a:pt x="1769368" y="191697"/>
                  </a:moveTo>
                  <a:lnTo>
                    <a:pt x="1802421" y="191697"/>
                  </a:lnTo>
                </a:path>
                <a:path w="2580640" h="191769">
                  <a:moveTo>
                    <a:pt x="1868521" y="191697"/>
                  </a:moveTo>
                  <a:lnTo>
                    <a:pt x="1901573" y="191697"/>
                  </a:lnTo>
                </a:path>
                <a:path w="2580640" h="191769">
                  <a:moveTo>
                    <a:pt x="1967673" y="191697"/>
                  </a:moveTo>
                  <a:lnTo>
                    <a:pt x="2001826" y="191697"/>
                  </a:lnTo>
                </a:path>
                <a:path w="2580640" h="191769">
                  <a:moveTo>
                    <a:pt x="2067926" y="191697"/>
                  </a:moveTo>
                  <a:lnTo>
                    <a:pt x="2100979" y="191697"/>
                  </a:lnTo>
                </a:path>
                <a:path w="2580640" h="191769">
                  <a:moveTo>
                    <a:pt x="2167079" y="191697"/>
                  </a:moveTo>
                  <a:lnTo>
                    <a:pt x="2200131" y="191697"/>
                  </a:lnTo>
                </a:path>
                <a:path w="2580640" h="191769">
                  <a:moveTo>
                    <a:pt x="2266236" y="191697"/>
                  </a:moveTo>
                  <a:lnTo>
                    <a:pt x="2299284" y="191697"/>
                  </a:lnTo>
                </a:path>
                <a:path w="2580640" h="191769">
                  <a:moveTo>
                    <a:pt x="2365384" y="191697"/>
                  </a:moveTo>
                  <a:lnTo>
                    <a:pt x="2398436" y="191697"/>
                  </a:lnTo>
                </a:path>
                <a:path w="2580640" h="191769">
                  <a:moveTo>
                    <a:pt x="2464536" y="191697"/>
                  </a:moveTo>
                  <a:lnTo>
                    <a:pt x="2497589" y="191697"/>
                  </a:lnTo>
                </a:path>
                <a:path w="2580640" h="191769">
                  <a:moveTo>
                    <a:pt x="2563689" y="191697"/>
                  </a:moveTo>
                  <a:lnTo>
                    <a:pt x="2580084" y="191697"/>
                  </a:lnTo>
                </a:path>
                <a:path w="2580640" h="191769">
                  <a:moveTo>
                    <a:pt x="0" y="95848"/>
                  </a:moveTo>
                  <a:lnTo>
                    <a:pt x="16576" y="95848"/>
                  </a:lnTo>
                </a:path>
                <a:path w="2580640" h="191769">
                  <a:moveTo>
                    <a:pt x="82676" y="95848"/>
                  </a:moveTo>
                  <a:lnTo>
                    <a:pt x="115729" y="95848"/>
                  </a:lnTo>
                </a:path>
                <a:path w="2580640" h="191769">
                  <a:moveTo>
                    <a:pt x="181829" y="95848"/>
                  </a:moveTo>
                  <a:lnTo>
                    <a:pt x="214881" y="95848"/>
                  </a:lnTo>
                </a:path>
                <a:path w="2580640" h="191769">
                  <a:moveTo>
                    <a:pt x="280981" y="95848"/>
                  </a:moveTo>
                  <a:lnTo>
                    <a:pt x="314034" y="95848"/>
                  </a:lnTo>
                </a:path>
                <a:path w="2580640" h="191769">
                  <a:moveTo>
                    <a:pt x="380133" y="95848"/>
                  </a:moveTo>
                  <a:lnTo>
                    <a:pt x="413186" y="95848"/>
                  </a:lnTo>
                </a:path>
                <a:path w="2580640" h="191769">
                  <a:moveTo>
                    <a:pt x="479286" y="95848"/>
                  </a:moveTo>
                  <a:lnTo>
                    <a:pt x="512338" y="95848"/>
                  </a:lnTo>
                </a:path>
                <a:path w="2580640" h="191769">
                  <a:moveTo>
                    <a:pt x="578438" y="95848"/>
                  </a:moveTo>
                  <a:lnTo>
                    <a:pt x="611491" y="95848"/>
                  </a:lnTo>
                </a:path>
                <a:path w="2580640" h="191769">
                  <a:moveTo>
                    <a:pt x="677591" y="95848"/>
                  </a:moveTo>
                  <a:lnTo>
                    <a:pt x="710643" y="95848"/>
                  </a:lnTo>
                </a:path>
                <a:path w="2580640" h="191769">
                  <a:moveTo>
                    <a:pt x="776743" y="95848"/>
                  </a:moveTo>
                  <a:lnTo>
                    <a:pt x="809796" y="95848"/>
                  </a:lnTo>
                </a:path>
                <a:path w="2580640" h="191769">
                  <a:moveTo>
                    <a:pt x="875896" y="95848"/>
                  </a:moveTo>
                  <a:lnTo>
                    <a:pt x="908948" y="95848"/>
                  </a:lnTo>
                </a:path>
                <a:path w="2580640" h="191769">
                  <a:moveTo>
                    <a:pt x="975048" y="95848"/>
                  </a:moveTo>
                  <a:lnTo>
                    <a:pt x="1009201" y="95848"/>
                  </a:lnTo>
                </a:path>
                <a:path w="2580640" h="191769">
                  <a:moveTo>
                    <a:pt x="1075301" y="95848"/>
                  </a:moveTo>
                  <a:lnTo>
                    <a:pt x="1108354" y="95848"/>
                  </a:lnTo>
                </a:path>
                <a:path w="2580640" h="191769">
                  <a:moveTo>
                    <a:pt x="1174454" y="95848"/>
                  </a:moveTo>
                  <a:lnTo>
                    <a:pt x="1207506" y="95848"/>
                  </a:lnTo>
                </a:path>
                <a:path w="2580640" h="191769">
                  <a:moveTo>
                    <a:pt x="1273606" y="95848"/>
                  </a:moveTo>
                  <a:lnTo>
                    <a:pt x="1306659" y="95848"/>
                  </a:lnTo>
                </a:path>
                <a:path w="2580640" h="191769">
                  <a:moveTo>
                    <a:pt x="1372759" y="95848"/>
                  </a:moveTo>
                  <a:lnTo>
                    <a:pt x="1405811" y="95848"/>
                  </a:lnTo>
                </a:path>
                <a:path w="2580640" h="191769">
                  <a:moveTo>
                    <a:pt x="1471911" y="95848"/>
                  </a:moveTo>
                  <a:lnTo>
                    <a:pt x="1504964" y="95848"/>
                  </a:lnTo>
                </a:path>
                <a:path w="2580640" h="191769">
                  <a:moveTo>
                    <a:pt x="1571063" y="95848"/>
                  </a:moveTo>
                  <a:lnTo>
                    <a:pt x="1604116" y="95848"/>
                  </a:lnTo>
                </a:path>
                <a:path w="2580640" h="191769">
                  <a:moveTo>
                    <a:pt x="1670216" y="95848"/>
                  </a:moveTo>
                  <a:lnTo>
                    <a:pt x="1703268" y="95848"/>
                  </a:lnTo>
                </a:path>
                <a:path w="2580640" h="191769">
                  <a:moveTo>
                    <a:pt x="1769368" y="95848"/>
                  </a:moveTo>
                  <a:lnTo>
                    <a:pt x="1802421" y="95848"/>
                  </a:lnTo>
                </a:path>
                <a:path w="2580640" h="191769">
                  <a:moveTo>
                    <a:pt x="1868521" y="95848"/>
                  </a:moveTo>
                  <a:lnTo>
                    <a:pt x="1901573" y="95848"/>
                  </a:lnTo>
                </a:path>
                <a:path w="2580640" h="191769">
                  <a:moveTo>
                    <a:pt x="1967673" y="95848"/>
                  </a:moveTo>
                  <a:lnTo>
                    <a:pt x="2001826" y="95848"/>
                  </a:lnTo>
                </a:path>
                <a:path w="2580640" h="191769">
                  <a:moveTo>
                    <a:pt x="2067926" y="95848"/>
                  </a:moveTo>
                  <a:lnTo>
                    <a:pt x="2100979" y="95848"/>
                  </a:lnTo>
                </a:path>
                <a:path w="2580640" h="191769">
                  <a:moveTo>
                    <a:pt x="2167079" y="95848"/>
                  </a:moveTo>
                  <a:lnTo>
                    <a:pt x="2200131" y="95848"/>
                  </a:lnTo>
                </a:path>
                <a:path w="2580640" h="191769">
                  <a:moveTo>
                    <a:pt x="2266236" y="95848"/>
                  </a:moveTo>
                  <a:lnTo>
                    <a:pt x="2299284" y="95848"/>
                  </a:lnTo>
                </a:path>
                <a:path w="2580640" h="191769">
                  <a:moveTo>
                    <a:pt x="2365384" y="95848"/>
                  </a:moveTo>
                  <a:lnTo>
                    <a:pt x="2398436" y="95848"/>
                  </a:lnTo>
                </a:path>
                <a:path w="2580640" h="191769">
                  <a:moveTo>
                    <a:pt x="2464536" y="95848"/>
                  </a:moveTo>
                  <a:lnTo>
                    <a:pt x="2497589" y="95848"/>
                  </a:lnTo>
                </a:path>
                <a:path w="2580640" h="191769">
                  <a:moveTo>
                    <a:pt x="2563689" y="95848"/>
                  </a:moveTo>
                  <a:lnTo>
                    <a:pt x="2580084" y="95848"/>
                  </a:lnTo>
                </a:path>
                <a:path w="2580640" h="191769">
                  <a:moveTo>
                    <a:pt x="0" y="0"/>
                  </a:moveTo>
                  <a:lnTo>
                    <a:pt x="16576" y="0"/>
                  </a:lnTo>
                </a:path>
                <a:path w="2580640" h="191769">
                  <a:moveTo>
                    <a:pt x="82676" y="0"/>
                  </a:moveTo>
                  <a:lnTo>
                    <a:pt x="115729" y="0"/>
                  </a:lnTo>
                </a:path>
                <a:path w="2580640" h="191769">
                  <a:moveTo>
                    <a:pt x="181829" y="0"/>
                  </a:moveTo>
                  <a:lnTo>
                    <a:pt x="214881" y="0"/>
                  </a:lnTo>
                </a:path>
                <a:path w="2580640" h="191769">
                  <a:moveTo>
                    <a:pt x="280981" y="0"/>
                  </a:moveTo>
                  <a:lnTo>
                    <a:pt x="314034" y="0"/>
                  </a:lnTo>
                </a:path>
                <a:path w="2580640" h="191769">
                  <a:moveTo>
                    <a:pt x="380133" y="0"/>
                  </a:moveTo>
                  <a:lnTo>
                    <a:pt x="413186" y="0"/>
                  </a:lnTo>
                </a:path>
                <a:path w="2580640" h="191769">
                  <a:moveTo>
                    <a:pt x="479286" y="0"/>
                  </a:moveTo>
                  <a:lnTo>
                    <a:pt x="512338" y="0"/>
                  </a:lnTo>
                </a:path>
                <a:path w="2580640" h="191769">
                  <a:moveTo>
                    <a:pt x="578438" y="0"/>
                  </a:moveTo>
                  <a:lnTo>
                    <a:pt x="611491" y="0"/>
                  </a:lnTo>
                </a:path>
                <a:path w="2580640" h="191769">
                  <a:moveTo>
                    <a:pt x="677591" y="0"/>
                  </a:moveTo>
                  <a:lnTo>
                    <a:pt x="710643" y="0"/>
                  </a:lnTo>
                </a:path>
                <a:path w="2580640" h="191769">
                  <a:moveTo>
                    <a:pt x="776743" y="0"/>
                  </a:moveTo>
                  <a:lnTo>
                    <a:pt x="809796" y="0"/>
                  </a:lnTo>
                </a:path>
                <a:path w="2580640" h="191769">
                  <a:moveTo>
                    <a:pt x="875896" y="0"/>
                  </a:moveTo>
                  <a:lnTo>
                    <a:pt x="908948"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39" name="object 39"/>
            <p:cNvSpPr/>
            <p:nvPr/>
          </p:nvSpPr>
          <p:spPr>
            <a:xfrm>
              <a:off x="2372161" y="1676447"/>
              <a:ext cx="233045" cy="1905"/>
            </a:xfrm>
            <a:custGeom>
              <a:avLst/>
              <a:gdLst/>
              <a:ahLst/>
              <a:cxnLst/>
              <a:rect l="l" t="t" r="r" b="b"/>
              <a:pathLst>
                <a:path w="233044" h="1905">
                  <a:moveTo>
                    <a:pt x="0" y="0"/>
                  </a:moveTo>
                  <a:lnTo>
                    <a:pt x="232458" y="0"/>
                  </a:lnTo>
                </a:path>
                <a:path w="233044" h="1905">
                  <a:moveTo>
                    <a:pt x="0" y="1893"/>
                  </a:moveTo>
                  <a:lnTo>
                    <a:pt x="232458" y="1893"/>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0" name="object 40"/>
            <p:cNvSpPr/>
            <p:nvPr/>
          </p:nvSpPr>
          <p:spPr>
            <a:xfrm>
              <a:off x="1397113" y="1580996"/>
              <a:ext cx="2580640" cy="95885"/>
            </a:xfrm>
            <a:custGeom>
              <a:avLst/>
              <a:gdLst/>
              <a:ahLst/>
              <a:cxnLst/>
              <a:rect l="l" t="t" r="r" b="b"/>
              <a:pathLst>
                <a:path w="2580640" h="95885">
                  <a:moveTo>
                    <a:pt x="1273606" y="95845"/>
                  </a:moveTo>
                  <a:lnTo>
                    <a:pt x="1306659" y="95845"/>
                  </a:lnTo>
                </a:path>
                <a:path w="2580640" h="95885">
                  <a:moveTo>
                    <a:pt x="1372759" y="95845"/>
                  </a:moveTo>
                  <a:lnTo>
                    <a:pt x="1405811" y="95845"/>
                  </a:lnTo>
                </a:path>
                <a:path w="2580640" h="95885">
                  <a:moveTo>
                    <a:pt x="1471911" y="95845"/>
                  </a:moveTo>
                  <a:lnTo>
                    <a:pt x="1504964" y="95845"/>
                  </a:lnTo>
                </a:path>
                <a:path w="2580640" h="95885">
                  <a:moveTo>
                    <a:pt x="1571063" y="95845"/>
                  </a:moveTo>
                  <a:lnTo>
                    <a:pt x="1604116" y="95845"/>
                  </a:lnTo>
                </a:path>
                <a:path w="2580640" h="95885">
                  <a:moveTo>
                    <a:pt x="1670216" y="95845"/>
                  </a:moveTo>
                  <a:lnTo>
                    <a:pt x="1703268" y="95845"/>
                  </a:lnTo>
                </a:path>
                <a:path w="2580640" h="95885">
                  <a:moveTo>
                    <a:pt x="1769368" y="95845"/>
                  </a:moveTo>
                  <a:lnTo>
                    <a:pt x="1802421" y="95845"/>
                  </a:lnTo>
                </a:path>
                <a:path w="2580640" h="95885">
                  <a:moveTo>
                    <a:pt x="1868521" y="95845"/>
                  </a:moveTo>
                  <a:lnTo>
                    <a:pt x="1901573" y="95845"/>
                  </a:lnTo>
                </a:path>
                <a:path w="2580640" h="95885">
                  <a:moveTo>
                    <a:pt x="1967673" y="95845"/>
                  </a:moveTo>
                  <a:lnTo>
                    <a:pt x="2001826" y="95845"/>
                  </a:lnTo>
                </a:path>
                <a:path w="2580640" h="95885">
                  <a:moveTo>
                    <a:pt x="2067926" y="95845"/>
                  </a:moveTo>
                  <a:lnTo>
                    <a:pt x="2100979" y="95845"/>
                  </a:lnTo>
                </a:path>
                <a:path w="2580640" h="95885">
                  <a:moveTo>
                    <a:pt x="2167079" y="95845"/>
                  </a:moveTo>
                  <a:lnTo>
                    <a:pt x="2200131" y="95845"/>
                  </a:lnTo>
                </a:path>
                <a:path w="2580640" h="95885">
                  <a:moveTo>
                    <a:pt x="2266236" y="95845"/>
                  </a:moveTo>
                  <a:lnTo>
                    <a:pt x="2299284" y="95845"/>
                  </a:lnTo>
                </a:path>
                <a:path w="2580640" h="95885">
                  <a:moveTo>
                    <a:pt x="2365384" y="95845"/>
                  </a:moveTo>
                  <a:lnTo>
                    <a:pt x="2398436" y="95845"/>
                  </a:lnTo>
                </a:path>
                <a:path w="2580640" h="95885">
                  <a:moveTo>
                    <a:pt x="2464536" y="95845"/>
                  </a:moveTo>
                  <a:lnTo>
                    <a:pt x="2497589" y="95845"/>
                  </a:lnTo>
                </a:path>
                <a:path w="2580640" h="95885">
                  <a:moveTo>
                    <a:pt x="2563689" y="95845"/>
                  </a:moveTo>
                  <a:lnTo>
                    <a:pt x="2580084" y="95845"/>
                  </a:lnTo>
                </a:path>
                <a:path w="2580640" h="95885">
                  <a:moveTo>
                    <a:pt x="0" y="0"/>
                  </a:moveTo>
                  <a:lnTo>
                    <a:pt x="16576" y="0"/>
                  </a:lnTo>
                </a:path>
                <a:path w="2580640" h="95885">
                  <a:moveTo>
                    <a:pt x="82676" y="0"/>
                  </a:moveTo>
                  <a:lnTo>
                    <a:pt x="115729" y="0"/>
                  </a:lnTo>
                </a:path>
                <a:path w="2580640" h="95885">
                  <a:moveTo>
                    <a:pt x="181829" y="0"/>
                  </a:moveTo>
                  <a:lnTo>
                    <a:pt x="214881" y="0"/>
                  </a:lnTo>
                </a:path>
                <a:path w="2580640" h="95885">
                  <a:moveTo>
                    <a:pt x="280981" y="0"/>
                  </a:moveTo>
                  <a:lnTo>
                    <a:pt x="413186" y="0"/>
                  </a:lnTo>
                </a:path>
                <a:path w="2580640" h="95885">
                  <a:moveTo>
                    <a:pt x="479286" y="0"/>
                  </a:moveTo>
                  <a:lnTo>
                    <a:pt x="512338" y="0"/>
                  </a:lnTo>
                </a:path>
                <a:path w="2580640" h="95885">
                  <a:moveTo>
                    <a:pt x="578438" y="0"/>
                  </a:moveTo>
                  <a:lnTo>
                    <a:pt x="611491" y="0"/>
                  </a:lnTo>
                </a:path>
                <a:path w="2580640" h="95885">
                  <a:moveTo>
                    <a:pt x="677591" y="0"/>
                  </a:moveTo>
                  <a:lnTo>
                    <a:pt x="809796" y="0"/>
                  </a:lnTo>
                </a:path>
                <a:path w="2580640" h="95885">
                  <a:moveTo>
                    <a:pt x="875896" y="0"/>
                  </a:moveTo>
                  <a:lnTo>
                    <a:pt x="908948" y="0"/>
                  </a:lnTo>
                </a:path>
                <a:path w="2580640" h="95885">
                  <a:moveTo>
                    <a:pt x="975048" y="0"/>
                  </a:moveTo>
                  <a:lnTo>
                    <a:pt x="1009201" y="0"/>
                  </a:lnTo>
                </a:path>
                <a:path w="2580640" h="95885">
                  <a:moveTo>
                    <a:pt x="1075301" y="0"/>
                  </a:moveTo>
                  <a:lnTo>
                    <a:pt x="1108354" y="0"/>
                  </a:lnTo>
                </a:path>
                <a:path w="2580640" h="95885">
                  <a:moveTo>
                    <a:pt x="1174454" y="0"/>
                  </a:moveTo>
                  <a:lnTo>
                    <a:pt x="1207506" y="0"/>
                  </a:lnTo>
                </a:path>
                <a:path w="2580640" h="95885">
                  <a:moveTo>
                    <a:pt x="1273606" y="0"/>
                  </a:moveTo>
                  <a:lnTo>
                    <a:pt x="1306659" y="0"/>
                  </a:lnTo>
                </a:path>
                <a:path w="2580640" h="95885">
                  <a:moveTo>
                    <a:pt x="1372759" y="0"/>
                  </a:moveTo>
                  <a:lnTo>
                    <a:pt x="1405811" y="0"/>
                  </a:lnTo>
                </a:path>
                <a:path w="2580640" h="95885">
                  <a:moveTo>
                    <a:pt x="1471911" y="0"/>
                  </a:moveTo>
                  <a:lnTo>
                    <a:pt x="1504964" y="0"/>
                  </a:lnTo>
                </a:path>
                <a:path w="2580640" h="95885">
                  <a:moveTo>
                    <a:pt x="1571063" y="0"/>
                  </a:moveTo>
                  <a:lnTo>
                    <a:pt x="1604116" y="0"/>
                  </a:lnTo>
                </a:path>
                <a:path w="2580640" h="95885">
                  <a:moveTo>
                    <a:pt x="1670216" y="0"/>
                  </a:moveTo>
                  <a:lnTo>
                    <a:pt x="1703268" y="0"/>
                  </a:lnTo>
                </a:path>
                <a:path w="2580640" h="95885">
                  <a:moveTo>
                    <a:pt x="1769368" y="0"/>
                  </a:moveTo>
                  <a:lnTo>
                    <a:pt x="1901573"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41" name="object 41"/>
            <p:cNvSpPr/>
            <p:nvPr/>
          </p:nvSpPr>
          <p:spPr>
            <a:xfrm>
              <a:off x="3364787" y="1580051"/>
              <a:ext cx="133350" cy="1905"/>
            </a:xfrm>
            <a:custGeom>
              <a:avLst/>
              <a:gdLst/>
              <a:ahLst/>
              <a:cxnLst/>
              <a:rect l="l" t="t" r="r" b="b"/>
              <a:pathLst>
                <a:path w="133350" h="1905">
                  <a:moveTo>
                    <a:pt x="0" y="0"/>
                  </a:moveTo>
                  <a:lnTo>
                    <a:pt x="133305" y="0"/>
                  </a:lnTo>
                </a:path>
                <a:path w="133350" h="1905">
                  <a:moveTo>
                    <a:pt x="0" y="1893"/>
                  </a:moveTo>
                  <a:lnTo>
                    <a:pt x="133305" y="1893"/>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2" name="object 42"/>
            <p:cNvSpPr/>
            <p:nvPr/>
          </p:nvSpPr>
          <p:spPr>
            <a:xfrm>
              <a:off x="1397113" y="1388199"/>
              <a:ext cx="2580640" cy="193040"/>
            </a:xfrm>
            <a:custGeom>
              <a:avLst/>
              <a:gdLst/>
              <a:ahLst/>
              <a:cxnLst/>
              <a:rect l="l" t="t" r="r" b="b"/>
              <a:pathLst>
                <a:path w="2580640" h="193040">
                  <a:moveTo>
                    <a:pt x="2167079" y="192796"/>
                  </a:moveTo>
                  <a:lnTo>
                    <a:pt x="2200131" y="192796"/>
                  </a:lnTo>
                </a:path>
                <a:path w="2580640" h="193040">
                  <a:moveTo>
                    <a:pt x="2266236" y="192796"/>
                  </a:moveTo>
                  <a:lnTo>
                    <a:pt x="2299284" y="192796"/>
                  </a:lnTo>
                </a:path>
                <a:path w="2580640" h="193040">
                  <a:moveTo>
                    <a:pt x="2365384" y="192796"/>
                  </a:moveTo>
                  <a:lnTo>
                    <a:pt x="2398436" y="192796"/>
                  </a:lnTo>
                </a:path>
                <a:path w="2580640" h="193040">
                  <a:moveTo>
                    <a:pt x="2464536" y="192796"/>
                  </a:moveTo>
                  <a:lnTo>
                    <a:pt x="2497589" y="192796"/>
                  </a:lnTo>
                </a:path>
                <a:path w="2580640" h="193040">
                  <a:moveTo>
                    <a:pt x="2563689" y="192796"/>
                  </a:moveTo>
                  <a:lnTo>
                    <a:pt x="2580084" y="192796"/>
                  </a:lnTo>
                </a:path>
                <a:path w="2580640" h="193040">
                  <a:moveTo>
                    <a:pt x="0" y="95847"/>
                  </a:moveTo>
                  <a:lnTo>
                    <a:pt x="16576" y="95847"/>
                  </a:lnTo>
                </a:path>
                <a:path w="2580640" h="193040">
                  <a:moveTo>
                    <a:pt x="82676" y="95847"/>
                  </a:moveTo>
                  <a:lnTo>
                    <a:pt x="115729" y="95847"/>
                  </a:lnTo>
                </a:path>
                <a:path w="2580640" h="193040">
                  <a:moveTo>
                    <a:pt x="181829" y="95847"/>
                  </a:moveTo>
                  <a:lnTo>
                    <a:pt x="214881" y="95847"/>
                  </a:lnTo>
                </a:path>
                <a:path w="2580640" h="193040">
                  <a:moveTo>
                    <a:pt x="280981" y="95847"/>
                  </a:moveTo>
                  <a:lnTo>
                    <a:pt x="314034" y="95847"/>
                  </a:lnTo>
                </a:path>
                <a:path w="2580640" h="193040">
                  <a:moveTo>
                    <a:pt x="380133" y="95847"/>
                  </a:moveTo>
                  <a:lnTo>
                    <a:pt x="413186" y="95847"/>
                  </a:lnTo>
                </a:path>
                <a:path w="2580640" h="193040">
                  <a:moveTo>
                    <a:pt x="479286" y="95847"/>
                  </a:moveTo>
                  <a:lnTo>
                    <a:pt x="512338" y="95847"/>
                  </a:lnTo>
                </a:path>
                <a:path w="2580640" h="193040">
                  <a:moveTo>
                    <a:pt x="578438" y="95847"/>
                  </a:moveTo>
                  <a:lnTo>
                    <a:pt x="611491" y="95847"/>
                  </a:lnTo>
                </a:path>
                <a:path w="2580640" h="193040">
                  <a:moveTo>
                    <a:pt x="677591" y="95847"/>
                  </a:moveTo>
                  <a:lnTo>
                    <a:pt x="710643" y="95847"/>
                  </a:lnTo>
                </a:path>
                <a:path w="2580640" h="193040">
                  <a:moveTo>
                    <a:pt x="776743" y="95847"/>
                  </a:moveTo>
                  <a:lnTo>
                    <a:pt x="809796" y="95847"/>
                  </a:lnTo>
                </a:path>
                <a:path w="2580640" h="193040">
                  <a:moveTo>
                    <a:pt x="875896" y="95847"/>
                  </a:moveTo>
                  <a:lnTo>
                    <a:pt x="908948" y="95847"/>
                  </a:lnTo>
                </a:path>
                <a:path w="2580640" h="193040">
                  <a:moveTo>
                    <a:pt x="975048" y="95847"/>
                  </a:moveTo>
                  <a:lnTo>
                    <a:pt x="1009201" y="95847"/>
                  </a:lnTo>
                </a:path>
                <a:path w="2580640" h="193040">
                  <a:moveTo>
                    <a:pt x="1075301" y="95847"/>
                  </a:moveTo>
                  <a:lnTo>
                    <a:pt x="1108354" y="95847"/>
                  </a:lnTo>
                </a:path>
                <a:path w="2580640" h="193040">
                  <a:moveTo>
                    <a:pt x="1174454" y="95847"/>
                  </a:moveTo>
                  <a:lnTo>
                    <a:pt x="1207506" y="95847"/>
                  </a:lnTo>
                </a:path>
                <a:path w="2580640" h="193040">
                  <a:moveTo>
                    <a:pt x="1273606" y="95847"/>
                  </a:moveTo>
                  <a:lnTo>
                    <a:pt x="1306659" y="95847"/>
                  </a:lnTo>
                </a:path>
                <a:path w="2580640" h="193040">
                  <a:moveTo>
                    <a:pt x="1372759" y="95847"/>
                  </a:moveTo>
                  <a:lnTo>
                    <a:pt x="1405811" y="95847"/>
                  </a:lnTo>
                </a:path>
                <a:path w="2580640" h="193040">
                  <a:moveTo>
                    <a:pt x="1471911" y="95847"/>
                  </a:moveTo>
                  <a:lnTo>
                    <a:pt x="1504964" y="95847"/>
                  </a:lnTo>
                </a:path>
                <a:path w="2580640" h="193040">
                  <a:moveTo>
                    <a:pt x="1571063" y="95847"/>
                  </a:moveTo>
                  <a:lnTo>
                    <a:pt x="1604116" y="95847"/>
                  </a:lnTo>
                </a:path>
                <a:path w="2580640" h="193040">
                  <a:moveTo>
                    <a:pt x="1670216" y="95847"/>
                  </a:moveTo>
                  <a:lnTo>
                    <a:pt x="1703268" y="95847"/>
                  </a:lnTo>
                </a:path>
                <a:path w="2580640" h="193040">
                  <a:moveTo>
                    <a:pt x="1769368" y="95847"/>
                  </a:moveTo>
                  <a:lnTo>
                    <a:pt x="1802421" y="95847"/>
                  </a:lnTo>
                </a:path>
                <a:path w="2580640" h="193040">
                  <a:moveTo>
                    <a:pt x="1868521" y="95847"/>
                  </a:moveTo>
                  <a:lnTo>
                    <a:pt x="1901573" y="95847"/>
                  </a:lnTo>
                </a:path>
                <a:path w="2580640" h="193040">
                  <a:moveTo>
                    <a:pt x="1967673" y="95847"/>
                  </a:moveTo>
                  <a:lnTo>
                    <a:pt x="2001826" y="95847"/>
                  </a:lnTo>
                </a:path>
                <a:path w="2580640" h="193040">
                  <a:moveTo>
                    <a:pt x="2067926" y="95847"/>
                  </a:moveTo>
                  <a:lnTo>
                    <a:pt x="2100979" y="95847"/>
                  </a:lnTo>
                </a:path>
                <a:path w="2580640" h="193040">
                  <a:moveTo>
                    <a:pt x="2167079" y="95847"/>
                  </a:moveTo>
                  <a:lnTo>
                    <a:pt x="2200131" y="95847"/>
                  </a:lnTo>
                </a:path>
                <a:path w="2580640" h="193040">
                  <a:moveTo>
                    <a:pt x="2266236" y="95847"/>
                  </a:moveTo>
                  <a:lnTo>
                    <a:pt x="2299284" y="95847"/>
                  </a:lnTo>
                </a:path>
                <a:path w="2580640" h="193040">
                  <a:moveTo>
                    <a:pt x="2365384" y="95847"/>
                  </a:moveTo>
                  <a:lnTo>
                    <a:pt x="2497589" y="95847"/>
                  </a:lnTo>
                </a:path>
                <a:path w="2580640" h="193040">
                  <a:moveTo>
                    <a:pt x="2563689" y="95847"/>
                  </a:moveTo>
                  <a:lnTo>
                    <a:pt x="2580084" y="95847"/>
                  </a:lnTo>
                </a:path>
                <a:path w="2580640" h="193040">
                  <a:moveTo>
                    <a:pt x="0" y="0"/>
                  </a:moveTo>
                  <a:lnTo>
                    <a:pt x="16576" y="0"/>
                  </a:lnTo>
                </a:path>
                <a:path w="2580640" h="193040">
                  <a:moveTo>
                    <a:pt x="82676" y="0"/>
                  </a:moveTo>
                  <a:lnTo>
                    <a:pt x="115729" y="0"/>
                  </a:lnTo>
                </a:path>
                <a:path w="2580640" h="193040">
                  <a:moveTo>
                    <a:pt x="181829" y="0"/>
                  </a:moveTo>
                  <a:lnTo>
                    <a:pt x="214881" y="0"/>
                  </a:lnTo>
                </a:path>
                <a:path w="2580640" h="193040">
                  <a:moveTo>
                    <a:pt x="280981" y="0"/>
                  </a:moveTo>
                  <a:lnTo>
                    <a:pt x="314034" y="0"/>
                  </a:lnTo>
                </a:path>
                <a:path w="2580640" h="193040">
                  <a:moveTo>
                    <a:pt x="380133" y="0"/>
                  </a:moveTo>
                  <a:lnTo>
                    <a:pt x="413186" y="0"/>
                  </a:lnTo>
                </a:path>
                <a:path w="2580640" h="193040">
                  <a:moveTo>
                    <a:pt x="479286" y="0"/>
                  </a:moveTo>
                  <a:lnTo>
                    <a:pt x="512338" y="0"/>
                  </a:lnTo>
                </a:path>
                <a:path w="2580640" h="193040">
                  <a:moveTo>
                    <a:pt x="578438" y="0"/>
                  </a:moveTo>
                  <a:lnTo>
                    <a:pt x="611491" y="0"/>
                  </a:lnTo>
                </a:path>
                <a:path w="2580640" h="193040">
                  <a:moveTo>
                    <a:pt x="677591" y="0"/>
                  </a:moveTo>
                  <a:lnTo>
                    <a:pt x="710643" y="0"/>
                  </a:lnTo>
                </a:path>
                <a:path w="2580640" h="193040">
                  <a:moveTo>
                    <a:pt x="776743" y="0"/>
                  </a:moveTo>
                  <a:lnTo>
                    <a:pt x="809796" y="0"/>
                  </a:lnTo>
                </a:path>
                <a:path w="2580640" h="193040">
                  <a:moveTo>
                    <a:pt x="875896" y="0"/>
                  </a:moveTo>
                  <a:lnTo>
                    <a:pt x="908948" y="0"/>
                  </a:lnTo>
                </a:path>
                <a:path w="2580640" h="193040">
                  <a:moveTo>
                    <a:pt x="975048" y="0"/>
                  </a:moveTo>
                  <a:lnTo>
                    <a:pt x="1009201" y="0"/>
                  </a:lnTo>
                </a:path>
                <a:path w="2580640" h="193040">
                  <a:moveTo>
                    <a:pt x="1075301" y="0"/>
                  </a:moveTo>
                  <a:lnTo>
                    <a:pt x="1108354" y="0"/>
                  </a:lnTo>
                </a:path>
                <a:path w="2580640" h="193040">
                  <a:moveTo>
                    <a:pt x="1174454" y="0"/>
                  </a:moveTo>
                  <a:lnTo>
                    <a:pt x="1207506" y="0"/>
                  </a:lnTo>
                </a:path>
                <a:path w="2580640" h="193040">
                  <a:moveTo>
                    <a:pt x="1273606" y="0"/>
                  </a:moveTo>
                  <a:lnTo>
                    <a:pt x="1306659" y="0"/>
                  </a:lnTo>
                </a:path>
                <a:path w="2580640" h="193040">
                  <a:moveTo>
                    <a:pt x="1372759" y="0"/>
                  </a:moveTo>
                  <a:lnTo>
                    <a:pt x="1405811" y="0"/>
                  </a:lnTo>
                </a:path>
                <a:path w="2580640" h="193040">
                  <a:moveTo>
                    <a:pt x="1471911" y="0"/>
                  </a:moveTo>
                  <a:lnTo>
                    <a:pt x="1504964" y="0"/>
                  </a:lnTo>
                </a:path>
                <a:path w="2580640" h="193040">
                  <a:moveTo>
                    <a:pt x="1571063" y="0"/>
                  </a:moveTo>
                  <a:lnTo>
                    <a:pt x="1604116" y="0"/>
                  </a:lnTo>
                </a:path>
                <a:path w="2580640" h="193040">
                  <a:moveTo>
                    <a:pt x="1670216" y="0"/>
                  </a:moveTo>
                  <a:lnTo>
                    <a:pt x="1703268" y="0"/>
                  </a:lnTo>
                </a:path>
                <a:path w="2580640" h="193040">
                  <a:moveTo>
                    <a:pt x="1769368" y="0"/>
                  </a:moveTo>
                  <a:lnTo>
                    <a:pt x="1802421" y="0"/>
                  </a:lnTo>
                </a:path>
                <a:path w="2580640" h="193040">
                  <a:moveTo>
                    <a:pt x="1868521" y="0"/>
                  </a:moveTo>
                  <a:lnTo>
                    <a:pt x="2001826" y="0"/>
                  </a:lnTo>
                </a:path>
                <a:path w="2580640" h="193040">
                  <a:moveTo>
                    <a:pt x="2067926" y="0"/>
                  </a:moveTo>
                  <a:lnTo>
                    <a:pt x="2100979" y="0"/>
                  </a:lnTo>
                </a:path>
                <a:path w="2580640" h="193040">
                  <a:moveTo>
                    <a:pt x="2167079" y="0"/>
                  </a:moveTo>
                  <a:lnTo>
                    <a:pt x="2200131" y="0"/>
                  </a:lnTo>
                </a:path>
                <a:path w="2580640" h="193040">
                  <a:moveTo>
                    <a:pt x="2266236" y="0"/>
                  </a:moveTo>
                  <a:lnTo>
                    <a:pt x="2299284" y="0"/>
                  </a:lnTo>
                </a:path>
                <a:path w="2580640" h="193040">
                  <a:moveTo>
                    <a:pt x="2365384" y="0"/>
                  </a:moveTo>
                  <a:lnTo>
                    <a:pt x="2398436" y="0"/>
                  </a:lnTo>
                </a:path>
                <a:path w="2580640" h="193040">
                  <a:moveTo>
                    <a:pt x="2464536" y="0"/>
                  </a:moveTo>
                  <a:lnTo>
                    <a:pt x="2497589" y="0"/>
                  </a:lnTo>
                </a:path>
                <a:path w="2580640" h="193040">
                  <a:moveTo>
                    <a:pt x="2563689" y="0"/>
                  </a:moveTo>
                  <a:lnTo>
                    <a:pt x="2580084"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43" name="object 43"/>
            <p:cNvSpPr/>
            <p:nvPr/>
          </p:nvSpPr>
          <p:spPr>
            <a:xfrm>
              <a:off x="1397113" y="1291406"/>
              <a:ext cx="1207770" cy="1905"/>
            </a:xfrm>
            <a:custGeom>
              <a:avLst/>
              <a:gdLst/>
              <a:ahLst/>
              <a:cxnLst/>
              <a:rect l="l" t="t" r="r" b="b"/>
              <a:pathLst>
                <a:path w="1207770" h="1905">
                  <a:moveTo>
                    <a:pt x="0" y="1893"/>
                  </a:moveTo>
                  <a:lnTo>
                    <a:pt x="16576" y="1893"/>
                  </a:lnTo>
                </a:path>
                <a:path w="1207770" h="1905">
                  <a:moveTo>
                    <a:pt x="82676" y="1893"/>
                  </a:moveTo>
                  <a:lnTo>
                    <a:pt x="115729" y="1893"/>
                  </a:lnTo>
                </a:path>
                <a:path w="1207770" h="1905">
                  <a:moveTo>
                    <a:pt x="181829" y="1893"/>
                  </a:moveTo>
                  <a:lnTo>
                    <a:pt x="214881" y="1893"/>
                  </a:lnTo>
                </a:path>
                <a:path w="1207770" h="1905">
                  <a:moveTo>
                    <a:pt x="280981" y="1893"/>
                  </a:moveTo>
                  <a:lnTo>
                    <a:pt x="314034" y="1893"/>
                  </a:lnTo>
                </a:path>
                <a:path w="1207770" h="1905">
                  <a:moveTo>
                    <a:pt x="380133" y="1893"/>
                  </a:moveTo>
                  <a:lnTo>
                    <a:pt x="413186" y="1893"/>
                  </a:lnTo>
                </a:path>
                <a:path w="1207770" h="1905">
                  <a:moveTo>
                    <a:pt x="479286" y="1893"/>
                  </a:moveTo>
                  <a:lnTo>
                    <a:pt x="512338" y="1893"/>
                  </a:lnTo>
                </a:path>
                <a:path w="1207770" h="1905">
                  <a:moveTo>
                    <a:pt x="578438" y="1893"/>
                  </a:moveTo>
                  <a:lnTo>
                    <a:pt x="710643" y="1893"/>
                  </a:lnTo>
                </a:path>
                <a:path w="1207770" h="1905">
                  <a:moveTo>
                    <a:pt x="776743" y="1893"/>
                  </a:moveTo>
                  <a:lnTo>
                    <a:pt x="809796" y="1893"/>
                  </a:lnTo>
                </a:path>
                <a:path w="1207770" h="1905">
                  <a:moveTo>
                    <a:pt x="875896" y="1893"/>
                  </a:moveTo>
                  <a:lnTo>
                    <a:pt x="908948" y="1893"/>
                  </a:lnTo>
                </a:path>
                <a:path w="1207770" h="1905">
                  <a:moveTo>
                    <a:pt x="975048" y="1893"/>
                  </a:moveTo>
                  <a:lnTo>
                    <a:pt x="1009201" y="1893"/>
                  </a:lnTo>
                </a:path>
                <a:path w="1207770" h="1905">
                  <a:moveTo>
                    <a:pt x="1075301" y="1893"/>
                  </a:moveTo>
                  <a:lnTo>
                    <a:pt x="1108354" y="1893"/>
                  </a:lnTo>
                </a:path>
                <a:path w="1207770" h="1905">
                  <a:moveTo>
                    <a:pt x="1174454" y="1893"/>
                  </a:moveTo>
                  <a:lnTo>
                    <a:pt x="1207506" y="1893"/>
                  </a:lnTo>
                </a:path>
                <a:path w="1207770" h="1905">
                  <a:moveTo>
                    <a:pt x="0" y="0"/>
                  </a:moveTo>
                  <a:lnTo>
                    <a:pt x="16576" y="0"/>
                  </a:lnTo>
                </a:path>
                <a:path w="1207770" h="1905">
                  <a:moveTo>
                    <a:pt x="82676" y="0"/>
                  </a:moveTo>
                  <a:lnTo>
                    <a:pt x="115729" y="0"/>
                  </a:lnTo>
                </a:path>
                <a:path w="1207770" h="1905">
                  <a:moveTo>
                    <a:pt x="181829" y="0"/>
                  </a:moveTo>
                  <a:lnTo>
                    <a:pt x="214881" y="0"/>
                  </a:lnTo>
                </a:path>
                <a:path w="1207770" h="1905">
                  <a:moveTo>
                    <a:pt x="280981" y="0"/>
                  </a:moveTo>
                  <a:lnTo>
                    <a:pt x="314034" y="0"/>
                  </a:lnTo>
                </a:path>
                <a:path w="1207770" h="1905">
                  <a:moveTo>
                    <a:pt x="380133" y="0"/>
                  </a:moveTo>
                  <a:lnTo>
                    <a:pt x="413186" y="0"/>
                  </a:lnTo>
                </a:path>
                <a:path w="1207770" h="1905">
                  <a:moveTo>
                    <a:pt x="479286" y="0"/>
                  </a:moveTo>
                  <a:lnTo>
                    <a:pt x="512338" y="0"/>
                  </a:lnTo>
                </a:path>
                <a:path w="1207770" h="1905">
                  <a:moveTo>
                    <a:pt x="578438" y="0"/>
                  </a:moveTo>
                  <a:lnTo>
                    <a:pt x="611491" y="0"/>
                  </a:lnTo>
                </a:path>
                <a:path w="1207770" h="1905">
                  <a:moveTo>
                    <a:pt x="677591" y="0"/>
                  </a:moveTo>
                  <a:lnTo>
                    <a:pt x="710643" y="0"/>
                  </a:lnTo>
                </a:path>
                <a:path w="1207770" h="1905">
                  <a:moveTo>
                    <a:pt x="776743" y="0"/>
                  </a:moveTo>
                  <a:lnTo>
                    <a:pt x="809796" y="0"/>
                  </a:lnTo>
                </a:path>
                <a:path w="1207770" h="1905">
                  <a:moveTo>
                    <a:pt x="875896" y="0"/>
                  </a:moveTo>
                  <a:lnTo>
                    <a:pt x="908948" y="0"/>
                  </a:lnTo>
                </a:path>
                <a:path w="1207770" h="1905">
                  <a:moveTo>
                    <a:pt x="975048" y="0"/>
                  </a:moveTo>
                  <a:lnTo>
                    <a:pt x="1009201" y="0"/>
                  </a:lnTo>
                </a:path>
                <a:path w="1207770" h="1905">
                  <a:moveTo>
                    <a:pt x="1075301" y="0"/>
                  </a:moveTo>
                  <a:lnTo>
                    <a:pt x="1108354" y="0"/>
                  </a:lnTo>
                </a:path>
                <a:path w="1207770" h="1905">
                  <a:moveTo>
                    <a:pt x="1174454" y="0"/>
                  </a:moveTo>
                  <a:lnTo>
                    <a:pt x="1207506" y="0"/>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4" name="object 44"/>
            <p:cNvSpPr/>
            <p:nvPr/>
          </p:nvSpPr>
          <p:spPr>
            <a:xfrm>
              <a:off x="2670720" y="1292352"/>
              <a:ext cx="429895" cy="0"/>
            </a:xfrm>
            <a:custGeom>
              <a:avLst/>
              <a:gdLst/>
              <a:ahLst/>
              <a:cxnLst/>
              <a:rect l="l" t="t" r="r" b="b"/>
              <a:pathLst>
                <a:path w="429894">
                  <a:moveTo>
                    <a:pt x="0" y="0"/>
                  </a:moveTo>
                  <a:lnTo>
                    <a:pt x="33052" y="0"/>
                  </a:lnTo>
                </a:path>
                <a:path w="429894">
                  <a:moveTo>
                    <a:pt x="99152" y="0"/>
                  </a:moveTo>
                  <a:lnTo>
                    <a:pt x="132204" y="0"/>
                  </a:lnTo>
                </a:path>
                <a:path w="429894">
                  <a:moveTo>
                    <a:pt x="198304" y="0"/>
                  </a:moveTo>
                  <a:lnTo>
                    <a:pt x="231357" y="0"/>
                  </a:lnTo>
                </a:path>
                <a:path w="429894">
                  <a:moveTo>
                    <a:pt x="297457" y="0"/>
                  </a:moveTo>
                  <a:lnTo>
                    <a:pt x="330509" y="0"/>
                  </a:lnTo>
                </a:path>
                <a:path w="429894">
                  <a:moveTo>
                    <a:pt x="396609" y="0"/>
                  </a:moveTo>
                  <a:lnTo>
                    <a:pt x="429662" y="0"/>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45" name="object 45"/>
            <p:cNvSpPr/>
            <p:nvPr/>
          </p:nvSpPr>
          <p:spPr>
            <a:xfrm>
              <a:off x="3166482" y="1292749"/>
              <a:ext cx="810895" cy="0"/>
            </a:xfrm>
            <a:custGeom>
              <a:avLst/>
              <a:gdLst/>
              <a:ahLst/>
              <a:cxnLst/>
              <a:rect l="l" t="t" r="r" b="b"/>
              <a:pathLst>
                <a:path w="810895">
                  <a:moveTo>
                    <a:pt x="0" y="0"/>
                  </a:moveTo>
                  <a:lnTo>
                    <a:pt x="132204" y="0"/>
                  </a:lnTo>
                </a:path>
                <a:path w="810895">
                  <a:moveTo>
                    <a:pt x="198304" y="0"/>
                  </a:moveTo>
                  <a:lnTo>
                    <a:pt x="232458" y="0"/>
                  </a:lnTo>
                </a:path>
                <a:path w="810895">
                  <a:moveTo>
                    <a:pt x="298558" y="0"/>
                  </a:moveTo>
                  <a:lnTo>
                    <a:pt x="331610" y="0"/>
                  </a:lnTo>
                </a:path>
                <a:path w="810895">
                  <a:moveTo>
                    <a:pt x="397710" y="0"/>
                  </a:moveTo>
                  <a:lnTo>
                    <a:pt x="430762" y="0"/>
                  </a:lnTo>
                </a:path>
                <a:path w="810895">
                  <a:moveTo>
                    <a:pt x="496867" y="0"/>
                  </a:moveTo>
                  <a:lnTo>
                    <a:pt x="529915" y="0"/>
                  </a:lnTo>
                </a:path>
                <a:path w="810895">
                  <a:moveTo>
                    <a:pt x="596015" y="0"/>
                  </a:moveTo>
                  <a:lnTo>
                    <a:pt x="629067" y="0"/>
                  </a:lnTo>
                </a:path>
                <a:path w="810895">
                  <a:moveTo>
                    <a:pt x="695167" y="0"/>
                  </a:moveTo>
                  <a:lnTo>
                    <a:pt x="728220" y="0"/>
                  </a:lnTo>
                </a:path>
                <a:path w="810895">
                  <a:moveTo>
                    <a:pt x="794320" y="0"/>
                  </a:moveTo>
                  <a:lnTo>
                    <a:pt x="810716" y="0"/>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6" name="object 46"/>
            <p:cNvSpPr/>
            <p:nvPr/>
          </p:nvSpPr>
          <p:spPr>
            <a:xfrm>
              <a:off x="3166482" y="1290306"/>
              <a:ext cx="332105" cy="1905"/>
            </a:xfrm>
            <a:custGeom>
              <a:avLst/>
              <a:gdLst/>
              <a:ahLst/>
              <a:cxnLst/>
              <a:rect l="l" t="t" r="r" b="b"/>
              <a:pathLst>
                <a:path w="332104" h="1905">
                  <a:moveTo>
                    <a:pt x="0" y="0"/>
                  </a:moveTo>
                  <a:lnTo>
                    <a:pt x="132204" y="0"/>
                  </a:lnTo>
                </a:path>
                <a:path w="332104" h="1905">
                  <a:moveTo>
                    <a:pt x="198304" y="0"/>
                  </a:moveTo>
                  <a:lnTo>
                    <a:pt x="232458" y="0"/>
                  </a:lnTo>
                </a:path>
                <a:path w="332104" h="1905">
                  <a:moveTo>
                    <a:pt x="298558" y="0"/>
                  </a:moveTo>
                  <a:lnTo>
                    <a:pt x="331610" y="0"/>
                  </a:lnTo>
                </a:path>
                <a:path w="332104" h="1905">
                  <a:moveTo>
                    <a:pt x="0" y="1496"/>
                  </a:moveTo>
                  <a:lnTo>
                    <a:pt x="132204" y="1496"/>
                  </a:lnTo>
                </a:path>
                <a:path w="332104" h="1905">
                  <a:moveTo>
                    <a:pt x="198304" y="1496"/>
                  </a:moveTo>
                  <a:lnTo>
                    <a:pt x="232458" y="1496"/>
                  </a:lnTo>
                </a:path>
                <a:path w="332104" h="1905">
                  <a:moveTo>
                    <a:pt x="298558" y="1496"/>
                  </a:moveTo>
                  <a:lnTo>
                    <a:pt x="331610" y="1496"/>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7" name="object 47"/>
            <p:cNvSpPr/>
            <p:nvPr/>
          </p:nvSpPr>
          <p:spPr>
            <a:xfrm>
              <a:off x="3564192" y="1290855"/>
              <a:ext cx="413384" cy="0"/>
            </a:xfrm>
            <a:custGeom>
              <a:avLst/>
              <a:gdLst/>
              <a:ahLst/>
              <a:cxnLst/>
              <a:rect l="l" t="t" r="r" b="b"/>
              <a:pathLst>
                <a:path w="413385">
                  <a:moveTo>
                    <a:pt x="0" y="0"/>
                  </a:moveTo>
                  <a:lnTo>
                    <a:pt x="33052" y="0"/>
                  </a:lnTo>
                </a:path>
                <a:path w="413385">
                  <a:moveTo>
                    <a:pt x="99157" y="0"/>
                  </a:moveTo>
                  <a:lnTo>
                    <a:pt x="132204" y="0"/>
                  </a:lnTo>
                </a:path>
                <a:path w="413385">
                  <a:moveTo>
                    <a:pt x="198304" y="0"/>
                  </a:moveTo>
                  <a:lnTo>
                    <a:pt x="231357" y="0"/>
                  </a:lnTo>
                </a:path>
                <a:path w="413385">
                  <a:moveTo>
                    <a:pt x="297457" y="0"/>
                  </a:moveTo>
                  <a:lnTo>
                    <a:pt x="330509" y="0"/>
                  </a:lnTo>
                </a:path>
                <a:path w="413385">
                  <a:moveTo>
                    <a:pt x="396609" y="0"/>
                  </a:moveTo>
                  <a:lnTo>
                    <a:pt x="413005" y="0"/>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8" name="object 48"/>
            <p:cNvSpPr/>
            <p:nvPr/>
          </p:nvSpPr>
          <p:spPr>
            <a:xfrm>
              <a:off x="1397113" y="1195546"/>
              <a:ext cx="2580640" cy="1905"/>
            </a:xfrm>
            <a:custGeom>
              <a:avLst/>
              <a:gdLst/>
              <a:ahLst/>
              <a:cxnLst/>
              <a:rect l="l" t="t" r="r" b="b"/>
              <a:pathLst>
                <a:path w="2580640" h="1905">
                  <a:moveTo>
                    <a:pt x="0" y="1893"/>
                  </a:moveTo>
                  <a:lnTo>
                    <a:pt x="115729" y="1893"/>
                  </a:lnTo>
                </a:path>
                <a:path w="2580640" h="1905">
                  <a:moveTo>
                    <a:pt x="181829" y="1893"/>
                  </a:moveTo>
                  <a:lnTo>
                    <a:pt x="214881" y="1893"/>
                  </a:lnTo>
                </a:path>
                <a:path w="2580640" h="1905">
                  <a:moveTo>
                    <a:pt x="280981" y="1893"/>
                  </a:moveTo>
                  <a:lnTo>
                    <a:pt x="314034" y="1893"/>
                  </a:lnTo>
                </a:path>
                <a:path w="2580640" h="1905">
                  <a:moveTo>
                    <a:pt x="380133" y="1893"/>
                  </a:moveTo>
                  <a:lnTo>
                    <a:pt x="413186" y="1893"/>
                  </a:lnTo>
                </a:path>
                <a:path w="2580640" h="1905">
                  <a:moveTo>
                    <a:pt x="479286" y="1893"/>
                  </a:moveTo>
                  <a:lnTo>
                    <a:pt x="512338" y="1893"/>
                  </a:lnTo>
                </a:path>
                <a:path w="2580640" h="1905">
                  <a:moveTo>
                    <a:pt x="578438" y="1893"/>
                  </a:moveTo>
                  <a:lnTo>
                    <a:pt x="611491" y="1893"/>
                  </a:lnTo>
                </a:path>
                <a:path w="2580640" h="1905">
                  <a:moveTo>
                    <a:pt x="677591" y="1893"/>
                  </a:moveTo>
                  <a:lnTo>
                    <a:pt x="710643" y="1893"/>
                  </a:lnTo>
                </a:path>
                <a:path w="2580640" h="1905">
                  <a:moveTo>
                    <a:pt x="776743" y="1893"/>
                  </a:moveTo>
                  <a:lnTo>
                    <a:pt x="908948" y="1893"/>
                  </a:lnTo>
                </a:path>
                <a:path w="2580640" h="1905">
                  <a:moveTo>
                    <a:pt x="975048" y="1893"/>
                  </a:moveTo>
                  <a:lnTo>
                    <a:pt x="1009201" y="1893"/>
                  </a:lnTo>
                </a:path>
                <a:path w="2580640" h="1905">
                  <a:moveTo>
                    <a:pt x="1075301" y="1893"/>
                  </a:moveTo>
                  <a:lnTo>
                    <a:pt x="1108354" y="1893"/>
                  </a:lnTo>
                </a:path>
                <a:path w="2580640" h="1905">
                  <a:moveTo>
                    <a:pt x="1174454" y="1893"/>
                  </a:moveTo>
                  <a:lnTo>
                    <a:pt x="1405811" y="1893"/>
                  </a:lnTo>
                </a:path>
                <a:path w="2580640" h="1905">
                  <a:moveTo>
                    <a:pt x="1471911" y="1893"/>
                  </a:moveTo>
                  <a:lnTo>
                    <a:pt x="1504964" y="1893"/>
                  </a:lnTo>
                </a:path>
                <a:path w="2580640" h="1905">
                  <a:moveTo>
                    <a:pt x="1571063" y="1893"/>
                  </a:moveTo>
                  <a:lnTo>
                    <a:pt x="1604116" y="1893"/>
                  </a:lnTo>
                </a:path>
                <a:path w="2580640" h="1905">
                  <a:moveTo>
                    <a:pt x="1670216" y="1893"/>
                  </a:moveTo>
                  <a:lnTo>
                    <a:pt x="1703268" y="1893"/>
                  </a:lnTo>
                </a:path>
                <a:path w="2580640" h="1905">
                  <a:moveTo>
                    <a:pt x="1769368" y="1893"/>
                  </a:moveTo>
                  <a:lnTo>
                    <a:pt x="1802421" y="1893"/>
                  </a:lnTo>
                </a:path>
                <a:path w="2580640" h="1905">
                  <a:moveTo>
                    <a:pt x="1868521" y="1893"/>
                  </a:moveTo>
                  <a:lnTo>
                    <a:pt x="1901573" y="1893"/>
                  </a:lnTo>
                </a:path>
                <a:path w="2580640" h="1905">
                  <a:moveTo>
                    <a:pt x="1967673" y="1893"/>
                  </a:moveTo>
                  <a:lnTo>
                    <a:pt x="2001826" y="1893"/>
                  </a:lnTo>
                </a:path>
                <a:path w="2580640" h="1905">
                  <a:moveTo>
                    <a:pt x="2067926" y="1893"/>
                  </a:moveTo>
                  <a:lnTo>
                    <a:pt x="2100979" y="1893"/>
                  </a:lnTo>
                </a:path>
                <a:path w="2580640" h="1905">
                  <a:moveTo>
                    <a:pt x="2167079" y="1893"/>
                  </a:moveTo>
                  <a:lnTo>
                    <a:pt x="2200131" y="1893"/>
                  </a:lnTo>
                </a:path>
                <a:path w="2580640" h="1905">
                  <a:moveTo>
                    <a:pt x="2266236" y="1893"/>
                  </a:moveTo>
                  <a:lnTo>
                    <a:pt x="2299284" y="1893"/>
                  </a:lnTo>
                </a:path>
                <a:path w="2580640" h="1905">
                  <a:moveTo>
                    <a:pt x="2365384" y="1893"/>
                  </a:moveTo>
                  <a:lnTo>
                    <a:pt x="2398436" y="1893"/>
                  </a:lnTo>
                </a:path>
                <a:path w="2580640" h="1905">
                  <a:moveTo>
                    <a:pt x="2464536" y="1893"/>
                  </a:moveTo>
                  <a:lnTo>
                    <a:pt x="2580084" y="1893"/>
                  </a:lnTo>
                </a:path>
                <a:path w="2580640" h="1905">
                  <a:moveTo>
                    <a:pt x="0" y="0"/>
                  </a:moveTo>
                  <a:lnTo>
                    <a:pt x="2580084" y="0"/>
                  </a:lnTo>
                </a:path>
              </a:pathLst>
            </a:custGeom>
            <a:ln w="3175">
              <a:solidFill>
                <a:srgbClr val="D9D9D9"/>
              </a:solidFill>
            </a:ln>
          </p:spPr>
          <p:txBody>
            <a:bodyPr wrap="square" lIns="0" tIns="0" rIns="0" bIns="0" rtlCol="0"/>
            <a:lstStyle/>
            <a:p>
              <a:pPr defTabSz="1811792"/>
              <a:endParaRPr sz="3567">
                <a:solidFill>
                  <a:prstClr val="black"/>
                </a:solidFill>
                <a:latin typeface="Calibri"/>
              </a:endParaRPr>
            </a:p>
          </p:txBody>
        </p:sp>
        <p:sp>
          <p:nvSpPr>
            <p:cNvPr id="49" name="object 49"/>
            <p:cNvSpPr/>
            <p:nvPr/>
          </p:nvSpPr>
          <p:spPr>
            <a:xfrm>
              <a:off x="1413687" y="1555661"/>
              <a:ext cx="2547620" cy="601980"/>
            </a:xfrm>
            <a:custGeom>
              <a:avLst/>
              <a:gdLst/>
              <a:ahLst/>
              <a:cxnLst/>
              <a:rect l="l" t="t" r="r" b="b"/>
              <a:pathLst>
                <a:path w="2547620" h="601980">
                  <a:moveTo>
                    <a:pt x="66090" y="459409"/>
                  </a:moveTo>
                  <a:lnTo>
                    <a:pt x="0" y="459409"/>
                  </a:lnTo>
                  <a:lnTo>
                    <a:pt x="0" y="601484"/>
                  </a:lnTo>
                  <a:lnTo>
                    <a:pt x="66090" y="601484"/>
                  </a:lnTo>
                  <a:lnTo>
                    <a:pt x="66090" y="459409"/>
                  </a:lnTo>
                  <a:close/>
                </a:path>
                <a:path w="2547620" h="601980">
                  <a:moveTo>
                    <a:pt x="165252" y="339318"/>
                  </a:moveTo>
                  <a:lnTo>
                    <a:pt x="99148" y="339318"/>
                  </a:lnTo>
                  <a:lnTo>
                    <a:pt x="99148" y="601484"/>
                  </a:lnTo>
                  <a:lnTo>
                    <a:pt x="165252" y="601484"/>
                  </a:lnTo>
                  <a:lnTo>
                    <a:pt x="165252" y="339318"/>
                  </a:lnTo>
                  <a:close/>
                </a:path>
                <a:path w="2547620" h="601980">
                  <a:moveTo>
                    <a:pt x="264401" y="210426"/>
                  </a:moveTo>
                  <a:lnTo>
                    <a:pt x="198297" y="210426"/>
                  </a:lnTo>
                  <a:lnTo>
                    <a:pt x="198297" y="601484"/>
                  </a:lnTo>
                  <a:lnTo>
                    <a:pt x="264401" y="601484"/>
                  </a:lnTo>
                  <a:lnTo>
                    <a:pt x="264401" y="210426"/>
                  </a:lnTo>
                  <a:close/>
                </a:path>
                <a:path w="2547620" h="601980">
                  <a:moveTo>
                    <a:pt x="363550" y="401015"/>
                  </a:moveTo>
                  <a:lnTo>
                    <a:pt x="297459" y="401015"/>
                  </a:lnTo>
                  <a:lnTo>
                    <a:pt x="297459" y="601484"/>
                  </a:lnTo>
                  <a:lnTo>
                    <a:pt x="363550" y="601484"/>
                  </a:lnTo>
                  <a:lnTo>
                    <a:pt x="363550" y="401015"/>
                  </a:lnTo>
                  <a:close/>
                </a:path>
                <a:path w="2547620" h="601980">
                  <a:moveTo>
                    <a:pt x="462711" y="343738"/>
                  </a:moveTo>
                  <a:lnTo>
                    <a:pt x="396608" y="343738"/>
                  </a:lnTo>
                  <a:lnTo>
                    <a:pt x="396608" y="601484"/>
                  </a:lnTo>
                  <a:lnTo>
                    <a:pt x="462711" y="601484"/>
                  </a:lnTo>
                  <a:lnTo>
                    <a:pt x="462711" y="343738"/>
                  </a:lnTo>
                  <a:close/>
                </a:path>
                <a:path w="2547620" h="601980">
                  <a:moveTo>
                    <a:pt x="561860" y="538734"/>
                  </a:moveTo>
                  <a:lnTo>
                    <a:pt x="495757" y="538734"/>
                  </a:lnTo>
                  <a:lnTo>
                    <a:pt x="495757" y="601484"/>
                  </a:lnTo>
                  <a:lnTo>
                    <a:pt x="561860" y="601484"/>
                  </a:lnTo>
                  <a:lnTo>
                    <a:pt x="561860" y="538734"/>
                  </a:lnTo>
                  <a:close/>
                </a:path>
                <a:path w="2547620" h="601980">
                  <a:moveTo>
                    <a:pt x="661009" y="371271"/>
                  </a:moveTo>
                  <a:lnTo>
                    <a:pt x="594906" y="371271"/>
                  </a:lnTo>
                  <a:lnTo>
                    <a:pt x="594906" y="601484"/>
                  </a:lnTo>
                  <a:lnTo>
                    <a:pt x="661009" y="601484"/>
                  </a:lnTo>
                  <a:lnTo>
                    <a:pt x="661009" y="371271"/>
                  </a:lnTo>
                  <a:close/>
                </a:path>
                <a:path w="2547620" h="601980">
                  <a:moveTo>
                    <a:pt x="760158" y="293052"/>
                  </a:moveTo>
                  <a:lnTo>
                    <a:pt x="694067" y="293052"/>
                  </a:lnTo>
                  <a:lnTo>
                    <a:pt x="694067" y="601484"/>
                  </a:lnTo>
                  <a:lnTo>
                    <a:pt x="760158" y="601484"/>
                  </a:lnTo>
                  <a:lnTo>
                    <a:pt x="760158" y="293052"/>
                  </a:lnTo>
                  <a:close/>
                </a:path>
                <a:path w="2547620" h="601980">
                  <a:moveTo>
                    <a:pt x="859320" y="502373"/>
                  </a:moveTo>
                  <a:lnTo>
                    <a:pt x="793216" y="502373"/>
                  </a:lnTo>
                  <a:lnTo>
                    <a:pt x="793216" y="601484"/>
                  </a:lnTo>
                  <a:lnTo>
                    <a:pt x="859320" y="601484"/>
                  </a:lnTo>
                  <a:lnTo>
                    <a:pt x="859320" y="502373"/>
                  </a:lnTo>
                  <a:close/>
                </a:path>
                <a:path w="2547620" h="601980">
                  <a:moveTo>
                    <a:pt x="958469" y="388899"/>
                  </a:moveTo>
                  <a:lnTo>
                    <a:pt x="892365" y="388899"/>
                  </a:lnTo>
                  <a:lnTo>
                    <a:pt x="892365" y="601484"/>
                  </a:lnTo>
                  <a:lnTo>
                    <a:pt x="958469" y="601484"/>
                  </a:lnTo>
                  <a:lnTo>
                    <a:pt x="958469" y="388899"/>
                  </a:lnTo>
                  <a:close/>
                </a:path>
                <a:path w="2547620" h="601980">
                  <a:moveTo>
                    <a:pt x="1058722" y="521106"/>
                  </a:moveTo>
                  <a:lnTo>
                    <a:pt x="992619" y="521106"/>
                  </a:lnTo>
                  <a:lnTo>
                    <a:pt x="992619" y="601484"/>
                  </a:lnTo>
                  <a:lnTo>
                    <a:pt x="1058722" y="601484"/>
                  </a:lnTo>
                  <a:lnTo>
                    <a:pt x="1058722" y="521106"/>
                  </a:lnTo>
                  <a:close/>
                </a:path>
                <a:path w="2547620" h="601980">
                  <a:moveTo>
                    <a:pt x="1157871" y="558558"/>
                  </a:moveTo>
                  <a:lnTo>
                    <a:pt x="1091768" y="558558"/>
                  </a:lnTo>
                  <a:lnTo>
                    <a:pt x="1091768" y="601484"/>
                  </a:lnTo>
                  <a:lnTo>
                    <a:pt x="1157871" y="601484"/>
                  </a:lnTo>
                  <a:lnTo>
                    <a:pt x="1157871" y="558558"/>
                  </a:lnTo>
                  <a:close/>
                </a:path>
                <a:path w="2547620" h="601980">
                  <a:moveTo>
                    <a:pt x="1455331" y="371271"/>
                  </a:moveTo>
                  <a:lnTo>
                    <a:pt x="1389227" y="371271"/>
                  </a:lnTo>
                  <a:lnTo>
                    <a:pt x="1389227" y="601484"/>
                  </a:lnTo>
                  <a:lnTo>
                    <a:pt x="1455331" y="601484"/>
                  </a:lnTo>
                  <a:lnTo>
                    <a:pt x="1455331" y="371271"/>
                  </a:lnTo>
                  <a:close/>
                </a:path>
                <a:path w="2547620" h="601980">
                  <a:moveTo>
                    <a:pt x="1554480" y="331609"/>
                  </a:moveTo>
                  <a:lnTo>
                    <a:pt x="1488389" y="331609"/>
                  </a:lnTo>
                  <a:lnTo>
                    <a:pt x="1488389" y="601484"/>
                  </a:lnTo>
                  <a:lnTo>
                    <a:pt x="1554480" y="601484"/>
                  </a:lnTo>
                  <a:lnTo>
                    <a:pt x="1554480" y="331609"/>
                  </a:lnTo>
                  <a:close/>
                </a:path>
                <a:path w="2547620" h="601980">
                  <a:moveTo>
                    <a:pt x="1653641" y="435178"/>
                  </a:moveTo>
                  <a:lnTo>
                    <a:pt x="1587538" y="435178"/>
                  </a:lnTo>
                  <a:lnTo>
                    <a:pt x="1587538" y="601484"/>
                  </a:lnTo>
                  <a:lnTo>
                    <a:pt x="1653641" y="601484"/>
                  </a:lnTo>
                  <a:lnTo>
                    <a:pt x="1653641" y="435178"/>
                  </a:lnTo>
                  <a:close/>
                </a:path>
                <a:path w="2547620" h="601980">
                  <a:moveTo>
                    <a:pt x="1752790" y="426364"/>
                  </a:moveTo>
                  <a:lnTo>
                    <a:pt x="1686687" y="426364"/>
                  </a:lnTo>
                  <a:lnTo>
                    <a:pt x="1686687" y="601484"/>
                  </a:lnTo>
                  <a:lnTo>
                    <a:pt x="1752790" y="601484"/>
                  </a:lnTo>
                  <a:lnTo>
                    <a:pt x="1752790" y="426364"/>
                  </a:lnTo>
                  <a:close/>
                </a:path>
                <a:path w="2547620" h="601980">
                  <a:moveTo>
                    <a:pt x="1851939" y="41871"/>
                  </a:moveTo>
                  <a:lnTo>
                    <a:pt x="1785835" y="41871"/>
                  </a:lnTo>
                  <a:lnTo>
                    <a:pt x="1785835" y="601484"/>
                  </a:lnTo>
                  <a:lnTo>
                    <a:pt x="1851939" y="601484"/>
                  </a:lnTo>
                  <a:lnTo>
                    <a:pt x="1851939" y="41871"/>
                  </a:lnTo>
                  <a:close/>
                </a:path>
                <a:path w="2547620" h="601980">
                  <a:moveTo>
                    <a:pt x="1951088" y="424154"/>
                  </a:moveTo>
                  <a:lnTo>
                    <a:pt x="1884997" y="424154"/>
                  </a:lnTo>
                  <a:lnTo>
                    <a:pt x="1884997" y="601484"/>
                  </a:lnTo>
                  <a:lnTo>
                    <a:pt x="1951088" y="601484"/>
                  </a:lnTo>
                  <a:lnTo>
                    <a:pt x="1951088" y="424154"/>
                  </a:lnTo>
                  <a:close/>
                </a:path>
                <a:path w="2547620" h="601980">
                  <a:moveTo>
                    <a:pt x="2051342" y="443979"/>
                  </a:moveTo>
                  <a:lnTo>
                    <a:pt x="1985251" y="443979"/>
                  </a:lnTo>
                  <a:lnTo>
                    <a:pt x="1985251" y="601484"/>
                  </a:lnTo>
                  <a:lnTo>
                    <a:pt x="2051342" y="601484"/>
                  </a:lnTo>
                  <a:lnTo>
                    <a:pt x="2051342" y="443979"/>
                  </a:lnTo>
                  <a:close/>
                </a:path>
                <a:path w="2547620" h="601980">
                  <a:moveTo>
                    <a:pt x="2150503" y="460514"/>
                  </a:moveTo>
                  <a:lnTo>
                    <a:pt x="2084400" y="460514"/>
                  </a:lnTo>
                  <a:lnTo>
                    <a:pt x="2084400" y="601484"/>
                  </a:lnTo>
                  <a:lnTo>
                    <a:pt x="2150503" y="601484"/>
                  </a:lnTo>
                  <a:lnTo>
                    <a:pt x="2150503" y="460514"/>
                  </a:lnTo>
                  <a:close/>
                </a:path>
                <a:path w="2547620" h="601980">
                  <a:moveTo>
                    <a:pt x="2249652" y="0"/>
                  </a:moveTo>
                  <a:lnTo>
                    <a:pt x="2183549" y="0"/>
                  </a:lnTo>
                  <a:lnTo>
                    <a:pt x="2183549" y="601484"/>
                  </a:lnTo>
                  <a:lnTo>
                    <a:pt x="2249652" y="601484"/>
                  </a:lnTo>
                  <a:lnTo>
                    <a:pt x="2249652" y="0"/>
                  </a:lnTo>
                  <a:close/>
                </a:path>
                <a:path w="2547620" h="601980">
                  <a:moveTo>
                    <a:pt x="2348801" y="80429"/>
                  </a:moveTo>
                  <a:lnTo>
                    <a:pt x="2282698" y="80429"/>
                  </a:lnTo>
                  <a:lnTo>
                    <a:pt x="2282698" y="601484"/>
                  </a:lnTo>
                  <a:lnTo>
                    <a:pt x="2348801" y="601484"/>
                  </a:lnTo>
                  <a:lnTo>
                    <a:pt x="2348801" y="80429"/>
                  </a:lnTo>
                  <a:close/>
                </a:path>
                <a:path w="2547620" h="601980">
                  <a:moveTo>
                    <a:pt x="2447950" y="461606"/>
                  </a:moveTo>
                  <a:lnTo>
                    <a:pt x="2381859" y="461606"/>
                  </a:lnTo>
                  <a:lnTo>
                    <a:pt x="2381859" y="601484"/>
                  </a:lnTo>
                  <a:lnTo>
                    <a:pt x="2447950" y="601484"/>
                  </a:lnTo>
                  <a:lnTo>
                    <a:pt x="2447950" y="461606"/>
                  </a:lnTo>
                  <a:close/>
                </a:path>
                <a:path w="2547620" h="601980">
                  <a:moveTo>
                    <a:pt x="2547112" y="526605"/>
                  </a:moveTo>
                  <a:lnTo>
                    <a:pt x="2481008" y="526605"/>
                  </a:lnTo>
                  <a:lnTo>
                    <a:pt x="2481008" y="601484"/>
                  </a:lnTo>
                  <a:lnTo>
                    <a:pt x="2547112" y="601484"/>
                  </a:lnTo>
                  <a:lnTo>
                    <a:pt x="2547112" y="526605"/>
                  </a:lnTo>
                  <a:close/>
                </a:path>
              </a:pathLst>
            </a:custGeom>
            <a:solidFill>
              <a:srgbClr val="ED7D31"/>
            </a:solidFill>
          </p:spPr>
          <p:txBody>
            <a:bodyPr wrap="square" lIns="0" tIns="0" rIns="0" bIns="0" rtlCol="0"/>
            <a:lstStyle/>
            <a:p>
              <a:pPr defTabSz="1811792"/>
              <a:endParaRPr sz="3567">
                <a:solidFill>
                  <a:prstClr val="black"/>
                </a:solidFill>
                <a:latin typeface="Calibri"/>
              </a:endParaRPr>
            </a:p>
          </p:txBody>
        </p:sp>
        <p:sp>
          <p:nvSpPr>
            <p:cNvPr id="50" name="object 50"/>
            <p:cNvSpPr/>
            <p:nvPr/>
          </p:nvSpPr>
          <p:spPr>
            <a:xfrm>
              <a:off x="1413688" y="1555657"/>
              <a:ext cx="2547620" cy="601980"/>
            </a:xfrm>
            <a:custGeom>
              <a:avLst/>
              <a:gdLst/>
              <a:ahLst/>
              <a:cxnLst/>
              <a:rect l="l" t="t" r="r" b="b"/>
              <a:pathLst>
                <a:path w="2547620" h="601980">
                  <a:moveTo>
                    <a:pt x="0" y="459406"/>
                  </a:moveTo>
                  <a:lnTo>
                    <a:pt x="66101" y="459406"/>
                  </a:lnTo>
                  <a:lnTo>
                    <a:pt x="66101" y="601481"/>
                  </a:lnTo>
                  <a:lnTo>
                    <a:pt x="0" y="601481"/>
                  </a:lnTo>
                  <a:lnTo>
                    <a:pt x="0" y="459406"/>
                  </a:lnTo>
                  <a:close/>
                </a:path>
                <a:path w="2547620" h="601980">
                  <a:moveTo>
                    <a:pt x="99152" y="339321"/>
                  </a:moveTo>
                  <a:lnTo>
                    <a:pt x="165254" y="339321"/>
                  </a:lnTo>
                  <a:lnTo>
                    <a:pt x="165254" y="601481"/>
                  </a:lnTo>
                  <a:lnTo>
                    <a:pt x="99152" y="601481"/>
                  </a:lnTo>
                  <a:lnTo>
                    <a:pt x="99152" y="339321"/>
                  </a:lnTo>
                  <a:close/>
                </a:path>
                <a:path w="2547620" h="601980">
                  <a:moveTo>
                    <a:pt x="198305" y="210425"/>
                  </a:moveTo>
                  <a:lnTo>
                    <a:pt x="264406" y="210425"/>
                  </a:lnTo>
                  <a:lnTo>
                    <a:pt x="264406" y="601481"/>
                  </a:lnTo>
                  <a:lnTo>
                    <a:pt x="198305" y="601481"/>
                  </a:lnTo>
                  <a:lnTo>
                    <a:pt x="198305" y="210425"/>
                  </a:lnTo>
                  <a:close/>
                </a:path>
                <a:path w="2547620" h="601980">
                  <a:moveTo>
                    <a:pt x="297457" y="401017"/>
                  </a:moveTo>
                  <a:lnTo>
                    <a:pt x="363559" y="401017"/>
                  </a:lnTo>
                  <a:lnTo>
                    <a:pt x="363559" y="601481"/>
                  </a:lnTo>
                  <a:lnTo>
                    <a:pt x="297457" y="601481"/>
                  </a:lnTo>
                  <a:lnTo>
                    <a:pt x="297457" y="401017"/>
                  </a:lnTo>
                  <a:close/>
                </a:path>
                <a:path w="2547620" h="601980">
                  <a:moveTo>
                    <a:pt x="396610" y="343730"/>
                  </a:moveTo>
                  <a:lnTo>
                    <a:pt x="462712" y="343730"/>
                  </a:lnTo>
                  <a:lnTo>
                    <a:pt x="462712" y="601481"/>
                  </a:lnTo>
                  <a:lnTo>
                    <a:pt x="396610" y="601481"/>
                  </a:lnTo>
                  <a:lnTo>
                    <a:pt x="396610" y="343730"/>
                  </a:lnTo>
                  <a:close/>
                </a:path>
                <a:path w="2547620" h="601980">
                  <a:moveTo>
                    <a:pt x="495763" y="538727"/>
                  </a:moveTo>
                  <a:lnTo>
                    <a:pt x="561864" y="538727"/>
                  </a:lnTo>
                  <a:lnTo>
                    <a:pt x="561864" y="601481"/>
                  </a:lnTo>
                  <a:lnTo>
                    <a:pt x="495763" y="601481"/>
                  </a:lnTo>
                  <a:lnTo>
                    <a:pt x="495763" y="538727"/>
                  </a:lnTo>
                  <a:close/>
                </a:path>
                <a:path w="2547620" h="601980">
                  <a:moveTo>
                    <a:pt x="594915" y="371270"/>
                  </a:moveTo>
                  <a:lnTo>
                    <a:pt x="661017" y="371270"/>
                  </a:lnTo>
                  <a:lnTo>
                    <a:pt x="661017" y="601481"/>
                  </a:lnTo>
                  <a:lnTo>
                    <a:pt x="594915" y="601481"/>
                  </a:lnTo>
                  <a:lnTo>
                    <a:pt x="594915" y="371270"/>
                  </a:lnTo>
                  <a:close/>
                </a:path>
                <a:path w="2547620" h="601980">
                  <a:moveTo>
                    <a:pt x="694068" y="293050"/>
                  </a:moveTo>
                  <a:lnTo>
                    <a:pt x="760169" y="293050"/>
                  </a:lnTo>
                  <a:lnTo>
                    <a:pt x="760169" y="601481"/>
                  </a:lnTo>
                  <a:lnTo>
                    <a:pt x="694068" y="601481"/>
                  </a:lnTo>
                  <a:lnTo>
                    <a:pt x="694068" y="293050"/>
                  </a:lnTo>
                  <a:close/>
                </a:path>
                <a:path w="2547620" h="601980">
                  <a:moveTo>
                    <a:pt x="793220" y="502372"/>
                  </a:moveTo>
                  <a:lnTo>
                    <a:pt x="859322" y="502372"/>
                  </a:lnTo>
                  <a:lnTo>
                    <a:pt x="859322" y="601481"/>
                  </a:lnTo>
                  <a:lnTo>
                    <a:pt x="793220" y="601481"/>
                  </a:lnTo>
                  <a:lnTo>
                    <a:pt x="793220" y="502372"/>
                  </a:lnTo>
                  <a:close/>
                </a:path>
                <a:path w="2547620" h="601980">
                  <a:moveTo>
                    <a:pt x="892373" y="388899"/>
                  </a:moveTo>
                  <a:lnTo>
                    <a:pt x="958474" y="388899"/>
                  </a:lnTo>
                  <a:lnTo>
                    <a:pt x="958474" y="601481"/>
                  </a:lnTo>
                  <a:lnTo>
                    <a:pt x="892373" y="601481"/>
                  </a:lnTo>
                  <a:lnTo>
                    <a:pt x="892373" y="388899"/>
                  </a:lnTo>
                  <a:close/>
                </a:path>
                <a:path w="2547620" h="601980">
                  <a:moveTo>
                    <a:pt x="992626" y="521102"/>
                  </a:moveTo>
                  <a:lnTo>
                    <a:pt x="1058728" y="521102"/>
                  </a:lnTo>
                  <a:lnTo>
                    <a:pt x="1058728" y="601481"/>
                  </a:lnTo>
                  <a:lnTo>
                    <a:pt x="992626" y="601481"/>
                  </a:lnTo>
                  <a:lnTo>
                    <a:pt x="992626" y="521102"/>
                  </a:lnTo>
                  <a:close/>
                </a:path>
                <a:path w="2547620" h="601980">
                  <a:moveTo>
                    <a:pt x="1091779" y="558558"/>
                  </a:moveTo>
                  <a:lnTo>
                    <a:pt x="1157881" y="558558"/>
                  </a:lnTo>
                  <a:lnTo>
                    <a:pt x="1157881" y="601481"/>
                  </a:lnTo>
                  <a:lnTo>
                    <a:pt x="1091779" y="601481"/>
                  </a:lnTo>
                  <a:lnTo>
                    <a:pt x="1091779" y="558558"/>
                  </a:lnTo>
                  <a:close/>
                </a:path>
                <a:path w="2547620" h="601980">
                  <a:moveTo>
                    <a:pt x="1389237" y="371270"/>
                  </a:moveTo>
                  <a:lnTo>
                    <a:pt x="1455338" y="371270"/>
                  </a:lnTo>
                  <a:lnTo>
                    <a:pt x="1455338" y="601481"/>
                  </a:lnTo>
                  <a:lnTo>
                    <a:pt x="1389237" y="601481"/>
                  </a:lnTo>
                  <a:lnTo>
                    <a:pt x="1389237" y="371270"/>
                  </a:lnTo>
                  <a:close/>
                </a:path>
                <a:path w="2547620" h="601980">
                  <a:moveTo>
                    <a:pt x="1488389" y="331608"/>
                  </a:moveTo>
                  <a:lnTo>
                    <a:pt x="1554491" y="331608"/>
                  </a:lnTo>
                  <a:lnTo>
                    <a:pt x="1554491" y="601481"/>
                  </a:lnTo>
                  <a:lnTo>
                    <a:pt x="1488389" y="601481"/>
                  </a:lnTo>
                  <a:lnTo>
                    <a:pt x="1488389" y="331608"/>
                  </a:lnTo>
                  <a:close/>
                </a:path>
                <a:path w="2547620" h="601980">
                  <a:moveTo>
                    <a:pt x="1587542" y="435169"/>
                  </a:moveTo>
                  <a:lnTo>
                    <a:pt x="1653643" y="435169"/>
                  </a:lnTo>
                  <a:lnTo>
                    <a:pt x="1653643" y="601481"/>
                  </a:lnTo>
                  <a:lnTo>
                    <a:pt x="1587542" y="601481"/>
                  </a:lnTo>
                  <a:lnTo>
                    <a:pt x="1587542" y="435169"/>
                  </a:lnTo>
                  <a:close/>
                </a:path>
                <a:path w="2547620" h="601980">
                  <a:moveTo>
                    <a:pt x="1686694" y="426355"/>
                  </a:moveTo>
                  <a:lnTo>
                    <a:pt x="1752796" y="426355"/>
                  </a:lnTo>
                  <a:lnTo>
                    <a:pt x="1752796" y="601481"/>
                  </a:lnTo>
                  <a:lnTo>
                    <a:pt x="1686694" y="601481"/>
                  </a:lnTo>
                  <a:lnTo>
                    <a:pt x="1686694" y="426355"/>
                  </a:lnTo>
                  <a:close/>
                </a:path>
                <a:path w="2547620" h="601980">
                  <a:moveTo>
                    <a:pt x="1785847" y="41863"/>
                  </a:moveTo>
                  <a:lnTo>
                    <a:pt x="1851948" y="41863"/>
                  </a:lnTo>
                  <a:lnTo>
                    <a:pt x="1851948" y="601481"/>
                  </a:lnTo>
                  <a:lnTo>
                    <a:pt x="1785847" y="601481"/>
                  </a:lnTo>
                  <a:lnTo>
                    <a:pt x="1785847" y="41863"/>
                  </a:lnTo>
                  <a:close/>
                </a:path>
                <a:path w="2547620" h="601980">
                  <a:moveTo>
                    <a:pt x="1884999" y="424152"/>
                  </a:moveTo>
                  <a:lnTo>
                    <a:pt x="1951101" y="424152"/>
                  </a:lnTo>
                  <a:lnTo>
                    <a:pt x="1951101" y="601481"/>
                  </a:lnTo>
                  <a:lnTo>
                    <a:pt x="1884999" y="601481"/>
                  </a:lnTo>
                  <a:lnTo>
                    <a:pt x="1884999" y="424152"/>
                  </a:lnTo>
                  <a:close/>
                </a:path>
                <a:path w="2547620" h="601980">
                  <a:moveTo>
                    <a:pt x="1985253" y="443984"/>
                  </a:moveTo>
                  <a:lnTo>
                    <a:pt x="2051355" y="443984"/>
                  </a:lnTo>
                  <a:lnTo>
                    <a:pt x="2051355" y="601481"/>
                  </a:lnTo>
                  <a:lnTo>
                    <a:pt x="1985253" y="601481"/>
                  </a:lnTo>
                  <a:lnTo>
                    <a:pt x="1985253" y="443984"/>
                  </a:lnTo>
                  <a:close/>
                </a:path>
                <a:path w="2547620" h="601980">
                  <a:moveTo>
                    <a:pt x="2084406" y="460507"/>
                  </a:moveTo>
                  <a:lnTo>
                    <a:pt x="2150507" y="460507"/>
                  </a:lnTo>
                  <a:lnTo>
                    <a:pt x="2150507" y="601481"/>
                  </a:lnTo>
                  <a:lnTo>
                    <a:pt x="2084406" y="601481"/>
                  </a:lnTo>
                  <a:lnTo>
                    <a:pt x="2084406" y="460507"/>
                  </a:lnTo>
                  <a:close/>
                </a:path>
                <a:path w="2547620" h="601980">
                  <a:moveTo>
                    <a:pt x="2183558" y="0"/>
                  </a:moveTo>
                  <a:lnTo>
                    <a:pt x="2249660" y="0"/>
                  </a:lnTo>
                  <a:lnTo>
                    <a:pt x="2249660" y="601481"/>
                  </a:lnTo>
                  <a:lnTo>
                    <a:pt x="2183558" y="601481"/>
                  </a:lnTo>
                  <a:lnTo>
                    <a:pt x="2183558" y="0"/>
                  </a:lnTo>
                  <a:close/>
                </a:path>
                <a:path w="2547620" h="601980">
                  <a:moveTo>
                    <a:pt x="2282711" y="80424"/>
                  </a:moveTo>
                  <a:lnTo>
                    <a:pt x="2348812" y="80424"/>
                  </a:lnTo>
                  <a:lnTo>
                    <a:pt x="2348812" y="601481"/>
                  </a:lnTo>
                  <a:lnTo>
                    <a:pt x="2282711" y="601481"/>
                  </a:lnTo>
                  <a:lnTo>
                    <a:pt x="2282711" y="80424"/>
                  </a:lnTo>
                  <a:close/>
                </a:path>
                <a:path w="2547620" h="601980">
                  <a:moveTo>
                    <a:pt x="2381863" y="461608"/>
                  </a:moveTo>
                  <a:lnTo>
                    <a:pt x="2447965" y="461608"/>
                  </a:lnTo>
                  <a:lnTo>
                    <a:pt x="2447965" y="601481"/>
                  </a:lnTo>
                  <a:lnTo>
                    <a:pt x="2381863" y="601481"/>
                  </a:lnTo>
                  <a:lnTo>
                    <a:pt x="2381863" y="461608"/>
                  </a:lnTo>
                  <a:close/>
                </a:path>
                <a:path w="2547620" h="601980">
                  <a:moveTo>
                    <a:pt x="2481016" y="526609"/>
                  </a:moveTo>
                  <a:lnTo>
                    <a:pt x="2547117" y="526609"/>
                  </a:lnTo>
                  <a:lnTo>
                    <a:pt x="2547117" y="601481"/>
                  </a:lnTo>
                  <a:lnTo>
                    <a:pt x="2481016" y="601481"/>
                  </a:lnTo>
                  <a:lnTo>
                    <a:pt x="2481016" y="526609"/>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51" name="object 51"/>
            <p:cNvSpPr/>
            <p:nvPr/>
          </p:nvSpPr>
          <p:spPr>
            <a:xfrm>
              <a:off x="1413687" y="1551254"/>
              <a:ext cx="2547620" cy="606425"/>
            </a:xfrm>
            <a:custGeom>
              <a:avLst/>
              <a:gdLst/>
              <a:ahLst/>
              <a:cxnLst/>
              <a:rect l="l" t="t" r="r" b="b"/>
              <a:pathLst>
                <a:path w="2547620" h="606425">
                  <a:moveTo>
                    <a:pt x="66090" y="289750"/>
                  </a:moveTo>
                  <a:lnTo>
                    <a:pt x="0" y="289750"/>
                  </a:lnTo>
                  <a:lnTo>
                    <a:pt x="0" y="463816"/>
                  </a:lnTo>
                  <a:lnTo>
                    <a:pt x="66090" y="463816"/>
                  </a:lnTo>
                  <a:lnTo>
                    <a:pt x="66090" y="289750"/>
                  </a:lnTo>
                  <a:close/>
                </a:path>
                <a:path w="2547620" h="606425">
                  <a:moveTo>
                    <a:pt x="165252" y="266611"/>
                  </a:moveTo>
                  <a:lnTo>
                    <a:pt x="99148" y="266611"/>
                  </a:lnTo>
                  <a:lnTo>
                    <a:pt x="99148" y="343725"/>
                  </a:lnTo>
                  <a:lnTo>
                    <a:pt x="165252" y="343725"/>
                  </a:lnTo>
                  <a:lnTo>
                    <a:pt x="165252" y="266611"/>
                  </a:lnTo>
                  <a:close/>
                </a:path>
                <a:path w="2547620" h="606425">
                  <a:moveTo>
                    <a:pt x="264401" y="123393"/>
                  </a:moveTo>
                  <a:lnTo>
                    <a:pt x="198297" y="123393"/>
                  </a:lnTo>
                  <a:lnTo>
                    <a:pt x="198297" y="214833"/>
                  </a:lnTo>
                  <a:lnTo>
                    <a:pt x="264401" y="214833"/>
                  </a:lnTo>
                  <a:lnTo>
                    <a:pt x="264401" y="123393"/>
                  </a:lnTo>
                  <a:close/>
                </a:path>
                <a:path w="2547620" h="606425">
                  <a:moveTo>
                    <a:pt x="363550" y="351447"/>
                  </a:moveTo>
                  <a:lnTo>
                    <a:pt x="297459" y="351447"/>
                  </a:lnTo>
                  <a:lnTo>
                    <a:pt x="297459" y="405422"/>
                  </a:lnTo>
                  <a:lnTo>
                    <a:pt x="363550" y="405422"/>
                  </a:lnTo>
                  <a:lnTo>
                    <a:pt x="363550" y="351447"/>
                  </a:lnTo>
                  <a:close/>
                </a:path>
                <a:path w="2547620" h="606425">
                  <a:moveTo>
                    <a:pt x="462711" y="317296"/>
                  </a:moveTo>
                  <a:lnTo>
                    <a:pt x="396608" y="317296"/>
                  </a:lnTo>
                  <a:lnTo>
                    <a:pt x="396608" y="348145"/>
                  </a:lnTo>
                  <a:lnTo>
                    <a:pt x="462711" y="348145"/>
                  </a:lnTo>
                  <a:lnTo>
                    <a:pt x="462711" y="317296"/>
                  </a:lnTo>
                  <a:close/>
                </a:path>
                <a:path w="2547620" h="606425">
                  <a:moveTo>
                    <a:pt x="561860" y="224751"/>
                  </a:moveTo>
                  <a:lnTo>
                    <a:pt x="495757" y="224751"/>
                  </a:lnTo>
                  <a:lnTo>
                    <a:pt x="495757" y="543140"/>
                  </a:lnTo>
                  <a:lnTo>
                    <a:pt x="561860" y="543140"/>
                  </a:lnTo>
                  <a:lnTo>
                    <a:pt x="561860" y="224751"/>
                  </a:lnTo>
                  <a:close/>
                </a:path>
                <a:path w="2547620" h="606425">
                  <a:moveTo>
                    <a:pt x="661009" y="328307"/>
                  </a:moveTo>
                  <a:lnTo>
                    <a:pt x="594906" y="328307"/>
                  </a:lnTo>
                  <a:lnTo>
                    <a:pt x="594906" y="375678"/>
                  </a:lnTo>
                  <a:lnTo>
                    <a:pt x="661009" y="375678"/>
                  </a:lnTo>
                  <a:lnTo>
                    <a:pt x="661009" y="328307"/>
                  </a:lnTo>
                  <a:close/>
                </a:path>
                <a:path w="2547620" h="606425">
                  <a:moveTo>
                    <a:pt x="760158" y="262204"/>
                  </a:moveTo>
                  <a:lnTo>
                    <a:pt x="694067" y="262204"/>
                  </a:lnTo>
                  <a:lnTo>
                    <a:pt x="694067" y="297459"/>
                  </a:lnTo>
                  <a:lnTo>
                    <a:pt x="760158" y="297459"/>
                  </a:lnTo>
                  <a:lnTo>
                    <a:pt x="760158" y="262204"/>
                  </a:lnTo>
                  <a:close/>
                </a:path>
                <a:path w="2547620" h="606425">
                  <a:moveTo>
                    <a:pt x="859320" y="209321"/>
                  </a:moveTo>
                  <a:lnTo>
                    <a:pt x="793216" y="209321"/>
                  </a:lnTo>
                  <a:lnTo>
                    <a:pt x="793216" y="506780"/>
                  </a:lnTo>
                  <a:lnTo>
                    <a:pt x="859320" y="506780"/>
                  </a:lnTo>
                  <a:lnTo>
                    <a:pt x="859320" y="209321"/>
                  </a:lnTo>
                  <a:close/>
                </a:path>
                <a:path w="2547620" h="606425">
                  <a:moveTo>
                    <a:pt x="958469" y="312889"/>
                  </a:moveTo>
                  <a:lnTo>
                    <a:pt x="892365" y="312889"/>
                  </a:lnTo>
                  <a:lnTo>
                    <a:pt x="892365" y="393306"/>
                  </a:lnTo>
                  <a:lnTo>
                    <a:pt x="958469" y="393306"/>
                  </a:lnTo>
                  <a:lnTo>
                    <a:pt x="958469" y="312889"/>
                  </a:lnTo>
                  <a:close/>
                </a:path>
                <a:path w="2547620" h="606425">
                  <a:moveTo>
                    <a:pt x="1058722" y="450596"/>
                  </a:moveTo>
                  <a:lnTo>
                    <a:pt x="992619" y="450596"/>
                  </a:lnTo>
                  <a:lnTo>
                    <a:pt x="992619" y="525513"/>
                  </a:lnTo>
                  <a:lnTo>
                    <a:pt x="1058722" y="525513"/>
                  </a:lnTo>
                  <a:lnTo>
                    <a:pt x="1058722" y="450596"/>
                  </a:lnTo>
                  <a:close/>
                </a:path>
                <a:path w="2547620" h="606425">
                  <a:moveTo>
                    <a:pt x="1157871" y="469328"/>
                  </a:moveTo>
                  <a:lnTo>
                    <a:pt x="1091768" y="469328"/>
                  </a:lnTo>
                  <a:lnTo>
                    <a:pt x="1091768" y="562965"/>
                  </a:lnTo>
                  <a:lnTo>
                    <a:pt x="1157871" y="562965"/>
                  </a:lnTo>
                  <a:lnTo>
                    <a:pt x="1157871" y="469328"/>
                  </a:lnTo>
                  <a:close/>
                </a:path>
                <a:path w="2547620" h="606425">
                  <a:moveTo>
                    <a:pt x="1257020" y="38557"/>
                  </a:moveTo>
                  <a:lnTo>
                    <a:pt x="1190929" y="38557"/>
                  </a:lnTo>
                  <a:lnTo>
                    <a:pt x="1190929" y="605891"/>
                  </a:lnTo>
                  <a:lnTo>
                    <a:pt x="1257020" y="605891"/>
                  </a:lnTo>
                  <a:lnTo>
                    <a:pt x="1257020" y="38557"/>
                  </a:lnTo>
                  <a:close/>
                </a:path>
                <a:path w="2547620" h="606425">
                  <a:moveTo>
                    <a:pt x="1356182" y="67208"/>
                  </a:moveTo>
                  <a:lnTo>
                    <a:pt x="1290078" y="67208"/>
                  </a:lnTo>
                  <a:lnTo>
                    <a:pt x="1290078" y="605891"/>
                  </a:lnTo>
                  <a:lnTo>
                    <a:pt x="1356182" y="605891"/>
                  </a:lnTo>
                  <a:lnTo>
                    <a:pt x="1356182" y="67208"/>
                  </a:lnTo>
                  <a:close/>
                </a:path>
                <a:path w="2547620" h="606425">
                  <a:moveTo>
                    <a:pt x="1455331" y="365760"/>
                  </a:moveTo>
                  <a:lnTo>
                    <a:pt x="1389227" y="365760"/>
                  </a:lnTo>
                  <a:lnTo>
                    <a:pt x="1389227" y="375678"/>
                  </a:lnTo>
                  <a:lnTo>
                    <a:pt x="1455331" y="375678"/>
                  </a:lnTo>
                  <a:lnTo>
                    <a:pt x="1455331" y="365760"/>
                  </a:lnTo>
                  <a:close/>
                </a:path>
                <a:path w="2547620" h="606425">
                  <a:moveTo>
                    <a:pt x="1554480" y="298564"/>
                  </a:moveTo>
                  <a:lnTo>
                    <a:pt x="1488389" y="298564"/>
                  </a:lnTo>
                  <a:lnTo>
                    <a:pt x="1488389" y="336016"/>
                  </a:lnTo>
                  <a:lnTo>
                    <a:pt x="1554480" y="336016"/>
                  </a:lnTo>
                  <a:lnTo>
                    <a:pt x="1554480" y="298564"/>
                  </a:lnTo>
                  <a:close/>
                </a:path>
                <a:path w="2547620" h="606425">
                  <a:moveTo>
                    <a:pt x="1653641" y="169672"/>
                  </a:moveTo>
                  <a:lnTo>
                    <a:pt x="1587538" y="169672"/>
                  </a:lnTo>
                  <a:lnTo>
                    <a:pt x="1587538" y="439585"/>
                  </a:lnTo>
                  <a:lnTo>
                    <a:pt x="1653641" y="439585"/>
                  </a:lnTo>
                  <a:lnTo>
                    <a:pt x="1653641" y="169672"/>
                  </a:lnTo>
                  <a:close/>
                </a:path>
                <a:path w="2547620" h="606425">
                  <a:moveTo>
                    <a:pt x="1752790" y="385597"/>
                  </a:moveTo>
                  <a:lnTo>
                    <a:pt x="1686687" y="385597"/>
                  </a:lnTo>
                  <a:lnTo>
                    <a:pt x="1686687" y="430771"/>
                  </a:lnTo>
                  <a:lnTo>
                    <a:pt x="1752790" y="430771"/>
                  </a:lnTo>
                  <a:lnTo>
                    <a:pt x="1752790" y="385597"/>
                  </a:lnTo>
                  <a:close/>
                </a:path>
                <a:path w="2547620" h="606425">
                  <a:moveTo>
                    <a:pt x="1851939" y="44069"/>
                  </a:moveTo>
                  <a:lnTo>
                    <a:pt x="1785835" y="44069"/>
                  </a:lnTo>
                  <a:lnTo>
                    <a:pt x="1785835" y="46278"/>
                  </a:lnTo>
                  <a:lnTo>
                    <a:pt x="1851939" y="46278"/>
                  </a:lnTo>
                  <a:lnTo>
                    <a:pt x="1851939" y="44069"/>
                  </a:lnTo>
                  <a:close/>
                </a:path>
                <a:path w="2547620" h="606425">
                  <a:moveTo>
                    <a:pt x="1951088" y="287553"/>
                  </a:moveTo>
                  <a:lnTo>
                    <a:pt x="1884997" y="287553"/>
                  </a:lnTo>
                  <a:lnTo>
                    <a:pt x="1884997" y="428561"/>
                  </a:lnTo>
                  <a:lnTo>
                    <a:pt x="1951088" y="428561"/>
                  </a:lnTo>
                  <a:lnTo>
                    <a:pt x="1951088" y="287553"/>
                  </a:lnTo>
                  <a:close/>
                </a:path>
                <a:path w="2547620" h="606425">
                  <a:moveTo>
                    <a:pt x="2051342" y="336016"/>
                  </a:moveTo>
                  <a:lnTo>
                    <a:pt x="1985251" y="336016"/>
                  </a:lnTo>
                  <a:lnTo>
                    <a:pt x="1985251" y="448386"/>
                  </a:lnTo>
                  <a:lnTo>
                    <a:pt x="2051342" y="448386"/>
                  </a:lnTo>
                  <a:lnTo>
                    <a:pt x="2051342" y="336016"/>
                  </a:lnTo>
                  <a:close/>
                </a:path>
                <a:path w="2547620" h="606425">
                  <a:moveTo>
                    <a:pt x="2150503" y="394411"/>
                  </a:moveTo>
                  <a:lnTo>
                    <a:pt x="2084400" y="394411"/>
                  </a:lnTo>
                  <a:lnTo>
                    <a:pt x="2084400" y="464921"/>
                  </a:lnTo>
                  <a:lnTo>
                    <a:pt x="2150503" y="464921"/>
                  </a:lnTo>
                  <a:lnTo>
                    <a:pt x="2150503" y="394411"/>
                  </a:lnTo>
                  <a:close/>
                </a:path>
                <a:path w="2547620" h="606425">
                  <a:moveTo>
                    <a:pt x="2249652" y="0"/>
                  </a:moveTo>
                  <a:lnTo>
                    <a:pt x="2183549" y="0"/>
                  </a:lnTo>
                  <a:lnTo>
                    <a:pt x="2183549" y="4406"/>
                  </a:lnTo>
                  <a:lnTo>
                    <a:pt x="2249652" y="4406"/>
                  </a:lnTo>
                  <a:lnTo>
                    <a:pt x="2249652" y="0"/>
                  </a:lnTo>
                  <a:close/>
                </a:path>
                <a:path w="2547620" h="606425">
                  <a:moveTo>
                    <a:pt x="2447950" y="404329"/>
                  </a:moveTo>
                  <a:lnTo>
                    <a:pt x="2381859" y="404329"/>
                  </a:lnTo>
                  <a:lnTo>
                    <a:pt x="2381859" y="466013"/>
                  </a:lnTo>
                  <a:lnTo>
                    <a:pt x="2447950" y="466013"/>
                  </a:lnTo>
                  <a:lnTo>
                    <a:pt x="2447950" y="404329"/>
                  </a:lnTo>
                  <a:close/>
                </a:path>
                <a:path w="2547620" h="606425">
                  <a:moveTo>
                    <a:pt x="2547112" y="491363"/>
                  </a:moveTo>
                  <a:lnTo>
                    <a:pt x="2481008" y="491363"/>
                  </a:lnTo>
                  <a:lnTo>
                    <a:pt x="2481008" y="531012"/>
                  </a:lnTo>
                  <a:lnTo>
                    <a:pt x="2547112" y="531012"/>
                  </a:lnTo>
                  <a:lnTo>
                    <a:pt x="2547112" y="491363"/>
                  </a:lnTo>
                  <a:close/>
                </a:path>
              </a:pathLst>
            </a:custGeom>
            <a:solidFill>
              <a:srgbClr val="5B9BD5"/>
            </a:solidFill>
          </p:spPr>
          <p:txBody>
            <a:bodyPr wrap="square" lIns="0" tIns="0" rIns="0" bIns="0" rtlCol="0"/>
            <a:lstStyle/>
            <a:p>
              <a:pPr defTabSz="1811792"/>
              <a:endParaRPr sz="3567">
                <a:solidFill>
                  <a:prstClr val="black"/>
                </a:solidFill>
                <a:latin typeface="Calibri"/>
              </a:endParaRPr>
            </a:p>
          </p:txBody>
        </p:sp>
        <p:sp>
          <p:nvSpPr>
            <p:cNvPr id="52" name="object 52"/>
            <p:cNvSpPr/>
            <p:nvPr/>
          </p:nvSpPr>
          <p:spPr>
            <a:xfrm>
              <a:off x="1413688" y="1589809"/>
              <a:ext cx="1356360" cy="567690"/>
            </a:xfrm>
            <a:custGeom>
              <a:avLst/>
              <a:gdLst/>
              <a:ahLst/>
              <a:cxnLst/>
              <a:rect l="l" t="t" r="r" b="b"/>
              <a:pathLst>
                <a:path w="1356360" h="567689">
                  <a:moveTo>
                    <a:pt x="0" y="251185"/>
                  </a:moveTo>
                  <a:lnTo>
                    <a:pt x="66101" y="251185"/>
                  </a:lnTo>
                  <a:lnTo>
                    <a:pt x="66101" y="425253"/>
                  </a:lnTo>
                  <a:lnTo>
                    <a:pt x="0" y="425253"/>
                  </a:lnTo>
                  <a:lnTo>
                    <a:pt x="0" y="251185"/>
                  </a:lnTo>
                  <a:close/>
                </a:path>
                <a:path w="1356360" h="567689">
                  <a:moveTo>
                    <a:pt x="99152" y="228050"/>
                  </a:moveTo>
                  <a:lnTo>
                    <a:pt x="165254" y="228050"/>
                  </a:lnTo>
                  <a:lnTo>
                    <a:pt x="165254" y="305168"/>
                  </a:lnTo>
                  <a:lnTo>
                    <a:pt x="99152" y="305168"/>
                  </a:lnTo>
                  <a:lnTo>
                    <a:pt x="99152" y="228050"/>
                  </a:lnTo>
                  <a:close/>
                </a:path>
                <a:path w="1356360" h="567689">
                  <a:moveTo>
                    <a:pt x="198305" y="84829"/>
                  </a:moveTo>
                  <a:lnTo>
                    <a:pt x="264406" y="84829"/>
                  </a:lnTo>
                  <a:lnTo>
                    <a:pt x="264406" y="176273"/>
                  </a:lnTo>
                  <a:lnTo>
                    <a:pt x="198305" y="176273"/>
                  </a:lnTo>
                  <a:lnTo>
                    <a:pt x="198305" y="84829"/>
                  </a:lnTo>
                  <a:close/>
                </a:path>
                <a:path w="1356360" h="567689">
                  <a:moveTo>
                    <a:pt x="297457" y="312881"/>
                  </a:moveTo>
                  <a:lnTo>
                    <a:pt x="363559" y="312881"/>
                  </a:lnTo>
                  <a:lnTo>
                    <a:pt x="363559" y="366865"/>
                  </a:lnTo>
                  <a:lnTo>
                    <a:pt x="297457" y="366865"/>
                  </a:lnTo>
                  <a:lnTo>
                    <a:pt x="297457" y="312881"/>
                  </a:lnTo>
                  <a:close/>
                </a:path>
                <a:path w="1356360" h="567689">
                  <a:moveTo>
                    <a:pt x="396610" y="278729"/>
                  </a:moveTo>
                  <a:lnTo>
                    <a:pt x="462712" y="278729"/>
                  </a:lnTo>
                  <a:lnTo>
                    <a:pt x="462712" y="309577"/>
                  </a:lnTo>
                  <a:lnTo>
                    <a:pt x="396610" y="309577"/>
                  </a:lnTo>
                  <a:lnTo>
                    <a:pt x="396610" y="278729"/>
                  </a:lnTo>
                  <a:close/>
                </a:path>
                <a:path w="1356360" h="567689">
                  <a:moveTo>
                    <a:pt x="495763" y="186184"/>
                  </a:moveTo>
                  <a:lnTo>
                    <a:pt x="561864" y="186184"/>
                  </a:lnTo>
                  <a:lnTo>
                    <a:pt x="561864" y="504575"/>
                  </a:lnTo>
                  <a:lnTo>
                    <a:pt x="495763" y="504575"/>
                  </a:lnTo>
                  <a:lnTo>
                    <a:pt x="495763" y="186184"/>
                  </a:lnTo>
                  <a:close/>
                </a:path>
                <a:path w="1356360" h="567689">
                  <a:moveTo>
                    <a:pt x="594915" y="289746"/>
                  </a:moveTo>
                  <a:lnTo>
                    <a:pt x="661017" y="289746"/>
                  </a:lnTo>
                  <a:lnTo>
                    <a:pt x="661017" y="337118"/>
                  </a:lnTo>
                  <a:lnTo>
                    <a:pt x="594915" y="337118"/>
                  </a:lnTo>
                  <a:lnTo>
                    <a:pt x="594915" y="289746"/>
                  </a:lnTo>
                  <a:close/>
                </a:path>
                <a:path w="1356360" h="567689">
                  <a:moveTo>
                    <a:pt x="694068" y="223644"/>
                  </a:moveTo>
                  <a:lnTo>
                    <a:pt x="760169" y="223644"/>
                  </a:lnTo>
                  <a:lnTo>
                    <a:pt x="760169" y="258898"/>
                  </a:lnTo>
                  <a:lnTo>
                    <a:pt x="694068" y="258898"/>
                  </a:lnTo>
                  <a:lnTo>
                    <a:pt x="694068" y="223644"/>
                  </a:lnTo>
                  <a:close/>
                </a:path>
                <a:path w="1356360" h="567689">
                  <a:moveTo>
                    <a:pt x="793220" y="170762"/>
                  </a:moveTo>
                  <a:lnTo>
                    <a:pt x="859322" y="170762"/>
                  </a:lnTo>
                  <a:lnTo>
                    <a:pt x="859322" y="468220"/>
                  </a:lnTo>
                  <a:lnTo>
                    <a:pt x="793220" y="468220"/>
                  </a:lnTo>
                  <a:lnTo>
                    <a:pt x="793220" y="170762"/>
                  </a:lnTo>
                  <a:close/>
                </a:path>
                <a:path w="1356360" h="567689">
                  <a:moveTo>
                    <a:pt x="892373" y="274320"/>
                  </a:moveTo>
                  <a:lnTo>
                    <a:pt x="958474" y="274320"/>
                  </a:lnTo>
                  <a:lnTo>
                    <a:pt x="958474" y="354746"/>
                  </a:lnTo>
                  <a:lnTo>
                    <a:pt x="892373" y="354746"/>
                  </a:lnTo>
                  <a:lnTo>
                    <a:pt x="892373" y="274320"/>
                  </a:lnTo>
                  <a:close/>
                </a:path>
                <a:path w="1356360" h="567689">
                  <a:moveTo>
                    <a:pt x="992626" y="412034"/>
                  </a:moveTo>
                  <a:lnTo>
                    <a:pt x="1058728" y="412034"/>
                  </a:lnTo>
                  <a:lnTo>
                    <a:pt x="1058728" y="486950"/>
                  </a:lnTo>
                  <a:lnTo>
                    <a:pt x="992626" y="486950"/>
                  </a:lnTo>
                  <a:lnTo>
                    <a:pt x="992626" y="412034"/>
                  </a:lnTo>
                  <a:close/>
                </a:path>
                <a:path w="1356360" h="567689">
                  <a:moveTo>
                    <a:pt x="1091779" y="430764"/>
                  </a:moveTo>
                  <a:lnTo>
                    <a:pt x="1157881" y="430764"/>
                  </a:lnTo>
                  <a:lnTo>
                    <a:pt x="1157881" y="524406"/>
                  </a:lnTo>
                  <a:lnTo>
                    <a:pt x="1091779" y="524406"/>
                  </a:lnTo>
                  <a:lnTo>
                    <a:pt x="1091779" y="430764"/>
                  </a:lnTo>
                  <a:close/>
                </a:path>
                <a:path w="1356360" h="567689">
                  <a:moveTo>
                    <a:pt x="1190932" y="0"/>
                  </a:moveTo>
                  <a:lnTo>
                    <a:pt x="1257033" y="0"/>
                  </a:lnTo>
                  <a:lnTo>
                    <a:pt x="1257033" y="567329"/>
                  </a:lnTo>
                  <a:lnTo>
                    <a:pt x="1190932" y="567329"/>
                  </a:lnTo>
                  <a:lnTo>
                    <a:pt x="1190932" y="0"/>
                  </a:lnTo>
                  <a:close/>
                </a:path>
                <a:path w="1356360" h="567689">
                  <a:moveTo>
                    <a:pt x="1290084" y="28643"/>
                  </a:moveTo>
                  <a:lnTo>
                    <a:pt x="1356186" y="28643"/>
                  </a:lnTo>
                  <a:lnTo>
                    <a:pt x="1356186" y="567329"/>
                  </a:lnTo>
                  <a:lnTo>
                    <a:pt x="1290084" y="567329"/>
                  </a:lnTo>
                  <a:lnTo>
                    <a:pt x="1290084" y="28643"/>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53" name="object 53"/>
            <p:cNvSpPr/>
            <p:nvPr/>
          </p:nvSpPr>
          <p:spPr>
            <a:xfrm>
              <a:off x="2801031" y="1916066"/>
              <a:ext cx="70485" cy="6985"/>
            </a:xfrm>
            <a:custGeom>
              <a:avLst/>
              <a:gdLst/>
              <a:ahLst/>
              <a:cxnLst/>
              <a:rect l="l" t="t" r="r" b="b"/>
              <a:pathLst>
                <a:path w="70485" h="6985">
                  <a:moveTo>
                    <a:pt x="0" y="0"/>
                  </a:moveTo>
                  <a:lnTo>
                    <a:pt x="69888" y="0"/>
                  </a:lnTo>
                </a:path>
                <a:path w="70485" h="6985">
                  <a:moveTo>
                    <a:pt x="0" y="6851"/>
                  </a:moveTo>
                  <a:lnTo>
                    <a:pt x="69888" y="6851"/>
                  </a:lnTo>
                </a:path>
              </a:pathLst>
            </a:custGeom>
            <a:ln w="3175">
              <a:solidFill>
                <a:srgbClr val="000000"/>
              </a:solidFill>
            </a:ln>
          </p:spPr>
          <p:txBody>
            <a:bodyPr wrap="square" lIns="0" tIns="0" rIns="0" bIns="0" rtlCol="0"/>
            <a:lstStyle/>
            <a:p>
              <a:pPr defTabSz="1811792"/>
              <a:endParaRPr sz="3567">
                <a:solidFill>
                  <a:prstClr val="black"/>
                </a:solidFill>
                <a:latin typeface="Calibri"/>
              </a:endParaRPr>
            </a:p>
          </p:txBody>
        </p:sp>
        <p:sp>
          <p:nvSpPr>
            <p:cNvPr id="54" name="object 54"/>
            <p:cNvSpPr/>
            <p:nvPr/>
          </p:nvSpPr>
          <p:spPr>
            <a:xfrm>
              <a:off x="2902077" y="1551250"/>
              <a:ext cx="1059180" cy="531495"/>
            </a:xfrm>
            <a:custGeom>
              <a:avLst/>
              <a:gdLst/>
              <a:ahLst/>
              <a:cxnLst/>
              <a:rect l="l" t="t" r="r" b="b"/>
              <a:pathLst>
                <a:path w="1059179" h="531494">
                  <a:moveTo>
                    <a:pt x="0" y="298558"/>
                  </a:moveTo>
                  <a:lnTo>
                    <a:pt x="66101" y="298558"/>
                  </a:lnTo>
                  <a:lnTo>
                    <a:pt x="66101" y="336014"/>
                  </a:lnTo>
                  <a:lnTo>
                    <a:pt x="0" y="336014"/>
                  </a:lnTo>
                  <a:lnTo>
                    <a:pt x="0" y="298558"/>
                  </a:lnTo>
                  <a:close/>
                </a:path>
                <a:path w="1059179" h="531494">
                  <a:moveTo>
                    <a:pt x="99152" y="169659"/>
                  </a:moveTo>
                  <a:lnTo>
                    <a:pt x="165254" y="169659"/>
                  </a:lnTo>
                  <a:lnTo>
                    <a:pt x="165254" y="439576"/>
                  </a:lnTo>
                  <a:lnTo>
                    <a:pt x="99152" y="439576"/>
                  </a:lnTo>
                  <a:lnTo>
                    <a:pt x="99152" y="169659"/>
                  </a:lnTo>
                  <a:close/>
                </a:path>
                <a:path w="1059179" h="531494">
                  <a:moveTo>
                    <a:pt x="198305" y="385593"/>
                  </a:moveTo>
                  <a:lnTo>
                    <a:pt x="264406" y="385593"/>
                  </a:lnTo>
                  <a:lnTo>
                    <a:pt x="264406" y="430762"/>
                  </a:lnTo>
                  <a:lnTo>
                    <a:pt x="198305" y="430762"/>
                  </a:lnTo>
                  <a:lnTo>
                    <a:pt x="198305" y="385593"/>
                  </a:lnTo>
                  <a:close/>
                </a:path>
                <a:path w="1059179" h="531494">
                  <a:moveTo>
                    <a:pt x="297457" y="44067"/>
                  </a:moveTo>
                  <a:lnTo>
                    <a:pt x="363559" y="44067"/>
                  </a:lnTo>
                  <a:lnTo>
                    <a:pt x="363559" y="46270"/>
                  </a:lnTo>
                  <a:lnTo>
                    <a:pt x="297457" y="46270"/>
                  </a:lnTo>
                  <a:lnTo>
                    <a:pt x="297457" y="44067"/>
                  </a:lnTo>
                  <a:close/>
                </a:path>
                <a:path w="1059179" h="531494">
                  <a:moveTo>
                    <a:pt x="396610" y="287541"/>
                  </a:moveTo>
                  <a:lnTo>
                    <a:pt x="462711" y="287541"/>
                  </a:lnTo>
                  <a:lnTo>
                    <a:pt x="462711" y="428559"/>
                  </a:lnTo>
                  <a:lnTo>
                    <a:pt x="396610" y="428559"/>
                  </a:lnTo>
                  <a:lnTo>
                    <a:pt x="396610" y="287541"/>
                  </a:lnTo>
                  <a:close/>
                </a:path>
                <a:path w="1059179" h="531494">
                  <a:moveTo>
                    <a:pt x="496863" y="336014"/>
                  </a:moveTo>
                  <a:lnTo>
                    <a:pt x="562965" y="336014"/>
                  </a:lnTo>
                  <a:lnTo>
                    <a:pt x="562965" y="448390"/>
                  </a:lnTo>
                  <a:lnTo>
                    <a:pt x="496863" y="448390"/>
                  </a:lnTo>
                  <a:lnTo>
                    <a:pt x="496863" y="336014"/>
                  </a:lnTo>
                  <a:close/>
                </a:path>
                <a:path w="1059179" h="531494">
                  <a:moveTo>
                    <a:pt x="596016" y="394407"/>
                  </a:moveTo>
                  <a:lnTo>
                    <a:pt x="662118" y="394407"/>
                  </a:lnTo>
                  <a:lnTo>
                    <a:pt x="662118" y="464914"/>
                  </a:lnTo>
                  <a:lnTo>
                    <a:pt x="596016" y="464914"/>
                  </a:lnTo>
                  <a:lnTo>
                    <a:pt x="596016" y="394407"/>
                  </a:lnTo>
                  <a:close/>
                </a:path>
                <a:path w="1059179" h="531494">
                  <a:moveTo>
                    <a:pt x="695168" y="0"/>
                  </a:moveTo>
                  <a:lnTo>
                    <a:pt x="761270" y="0"/>
                  </a:lnTo>
                  <a:lnTo>
                    <a:pt x="761270" y="4406"/>
                  </a:lnTo>
                  <a:lnTo>
                    <a:pt x="695168" y="4406"/>
                  </a:lnTo>
                  <a:lnTo>
                    <a:pt x="695168" y="0"/>
                  </a:lnTo>
                  <a:close/>
                </a:path>
                <a:path w="1059179" h="531494">
                  <a:moveTo>
                    <a:pt x="893474" y="404323"/>
                  </a:moveTo>
                  <a:lnTo>
                    <a:pt x="959575" y="404323"/>
                  </a:lnTo>
                  <a:lnTo>
                    <a:pt x="959575" y="466015"/>
                  </a:lnTo>
                  <a:lnTo>
                    <a:pt x="893474" y="466015"/>
                  </a:lnTo>
                  <a:lnTo>
                    <a:pt x="893474" y="404323"/>
                  </a:lnTo>
                  <a:close/>
                </a:path>
                <a:path w="1059179" h="531494">
                  <a:moveTo>
                    <a:pt x="992626" y="491357"/>
                  </a:moveTo>
                  <a:lnTo>
                    <a:pt x="1058728" y="491357"/>
                  </a:lnTo>
                  <a:lnTo>
                    <a:pt x="1058728" y="531016"/>
                  </a:lnTo>
                  <a:lnTo>
                    <a:pt x="992626" y="531016"/>
                  </a:lnTo>
                  <a:lnTo>
                    <a:pt x="992626" y="491357"/>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55" name="object 55"/>
            <p:cNvSpPr/>
            <p:nvPr/>
          </p:nvSpPr>
          <p:spPr>
            <a:xfrm>
              <a:off x="1413687" y="1205331"/>
              <a:ext cx="2547620" cy="837565"/>
            </a:xfrm>
            <a:custGeom>
              <a:avLst/>
              <a:gdLst/>
              <a:ahLst/>
              <a:cxnLst/>
              <a:rect l="l" t="t" r="r" b="b"/>
              <a:pathLst>
                <a:path w="2547620" h="837564">
                  <a:moveTo>
                    <a:pt x="66090" y="333806"/>
                  </a:moveTo>
                  <a:lnTo>
                    <a:pt x="0" y="333806"/>
                  </a:lnTo>
                  <a:lnTo>
                    <a:pt x="0" y="635673"/>
                  </a:lnTo>
                  <a:lnTo>
                    <a:pt x="66090" y="635673"/>
                  </a:lnTo>
                  <a:lnTo>
                    <a:pt x="66090" y="333806"/>
                  </a:lnTo>
                  <a:close/>
                </a:path>
                <a:path w="2547620" h="837564">
                  <a:moveTo>
                    <a:pt x="165252" y="402107"/>
                  </a:moveTo>
                  <a:lnTo>
                    <a:pt x="99148" y="402107"/>
                  </a:lnTo>
                  <a:lnTo>
                    <a:pt x="99148" y="612533"/>
                  </a:lnTo>
                  <a:lnTo>
                    <a:pt x="165252" y="612533"/>
                  </a:lnTo>
                  <a:lnTo>
                    <a:pt x="165252" y="402107"/>
                  </a:lnTo>
                  <a:close/>
                </a:path>
                <a:path w="2547620" h="837564">
                  <a:moveTo>
                    <a:pt x="264401" y="355841"/>
                  </a:moveTo>
                  <a:lnTo>
                    <a:pt x="198297" y="355841"/>
                  </a:lnTo>
                  <a:lnTo>
                    <a:pt x="198297" y="469315"/>
                  </a:lnTo>
                  <a:lnTo>
                    <a:pt x="264401" y="469315"/>
                  </a:lnTo>
                  <a:lnTo>
                    <a:pt x="264401" y="355841"/>
                  </a:lnTo>
                  <a:close/>
                </a:path>
                <a:path w="2547620" h="837564">
                  <a:moveTo>
                    <a:pt x="363550" y="393306"/>
                  </a:moveTo>
                  <a:lnTo>
                    <a:pt x="297459" y="393306"/>
                  </a:lnTo>
                  <a:lnTo>
                    <a:pt x="297459" y="697369"/>
                  </a:lnTo>
                  <a:lnTo>
                    <a:pt x="363550" y="697369"/>
                  </a:lnTo>
                  <a:lnTo>
                    <a:pt x="363550" y="393306"/>
                  </a:lnTo>
                  <a:close/>
                </a:path>
                <a:path w="2547620" h="837564">
                  <a:moveTo>
                    <a:pt x="462711" y="514489"/>
                  </a:moveTo>
                  <a:lnTo>
                    <a:pt x="396608" y="514489"/>
                  </a:lnTo>
                  <a:lnTo>
                    <a:pt x="396608" y="663219"/>
                  </a:lnTo>
                  <a:lnTo>
                    <a:pt x="462711" y="663219"/>
                  </a:lnTo>
                  <a:lnTo>
                    <a:pt x="462711" y="514489"/>
                  </a:lnTo>
                  <a:close/>
                </a:path>
                <a:path w="2547620" h="837564">
                  <a:moveTo>
                    <a:pt x="561860" y="338213"/>
                  </a:moveTo>
                  <a:lnTo>
                    <a:pt x="495757" y="338213"/>
                  </a:lnTo>
                  <a:lnTo>
                    <a:pt x="495757" y="570674"/>
                  </a:lnTo>
                  <a:lnTo>
                    <a:pt x="561860" y="570674"/>
                  </a:lnTo>
                  <a:lnTo>
                    <a:pt x="561860" y="338213"/>
                  </a:lnTo>
                  <a:close/>
                </a:path>
                <a:path w="2547620" h="837564">
                  <a:moveTo>
                    <a:pt x="661009" y="473722"/>
                  </a:moveTo>
                  <a:lnTo>
                    <a:pt x="594906" y="473722"/>
                  </a:lnTo>
                  <a:lnTo>
                    <a:pt x="594906" y="674230"/>
                  </a:lnTo>
                  <a:lnTo>
                    <a:pt x="661009" y="674230"/>
                  </a:lnTo>
                  <a:lnTo>
                    <a:pt x="661009" y="473722"/>
                  </a:lnTo>
                  <a:close/>
                </a:path>
                <a:path w="2547620" h="837564">
                  <a:moveTo>
                    <a:pt x="760158" y="394398"/>
                  </a:moveTo>
                  <a:lnTo>
                    <a:pt x="694067" y="394398"/>
                  </a:lnTo>
                  <a:lnTo>
                    <a:pt x="694067" y="608126"/>
                  </a:lnTo>
                  <a:lnTo>
                    <a:pt x="760158" y="608126"/>
                  </a:lnTo>
                  <a:lnTo>
                    <a:pt x="760158" y="394398"/>
                  </a:lnTo>
                  <a:close/>
                </a:path>
                <a:path w="2547620" h="837564">
                  <a:moveTo>
                    <a:pt x="859320" y="116776"/>
                  </a:moveTo>
                  <a:lnTo>
                    <a:pt x="793216" y="116776"/>
                  </a:lnTo>
                  <a:lnTo>
                    <a:pt x="793216" y="555244"/>
                  </a:lnTo>
                  <a:lnTo>
                    <a:pt x="859320" y="555244"/>
                  </a:lnTo>
                  <a:lnTo>
                    <a:pt x="859320" y="116776"/>
                  </a:lnTo>
                  <a:close/>
                </a:path>
                <a:path w="2547620" h="837564">
                  <a:moveTo>
                    <a:pt x="958469" y="318389"/>
                  </a:moveTo>
                  <a:lnTo>
                    <a:pt x="892365" y="318389"/>
                  </a:lnTo>
                  <a:lnTo>
                    <a:pt x="892365" y="658812"/>
                  </a:lnTo>
                  <a:lnTo>
                    <a:pt x="958469" y="658812"/>
                  </a:lnTo>
                  <a:lnTo>
                    <a:pt x="958469" y="318389"/>
                  </a:lnTo>
                  <a:close/>
                </a:path>
                <a:path w="2547620" h="837564">
                  <a:moveTo>
                    <a:pt x="1058722" y="525500"/>
                  </a:moveTo>
                  <a:lnTo>
                    <a:pt x="992619" y="525500"/>
                  </a:lnTo>
                  <a:lnTo>
                    <a:pt x="992619" y="796518"/>
                  </a:lnTo>
                  <a:lnTo>
                    <a:pt x="1058722" y="796518"/>
                  </a:lnTo>
                  <a:lnTo>
                    <a:pt x="1058722" y="525500"/>
                  </a:lnTo>
                  <a:close/>
                </a:path>
                <a:path w="2547620" h="837564">
                  <a:moveTo>
                    <a:pt x="1157871" y="475932"/>
                  </a:moveTo>
                  <a:lnTo>
                    <a:pt x="1091768" y="475932"/>
                  </a:lnTo>
                  <a:lnTo>
                    <a:pt x="1091768" y="815251"/>
                  </a:lnTo>
                  <a:lnTo>
                    <a:pt x="1157871" y="815251"/>
                  </a:lnTo>
                  <a:lnTo>
                    <a:pt x="1157871" y="475932"/>
                  </a:lnTo>
                  <a:close/>
                </a:path>
                <a:path w="2547620" h="837564">
                  <a:moveTo>
                    <a:pt x="1257020" y="0"/>
                  </a:moveTo>
                  <a:lnTo>
                    <a:pt x="1190929" y="0"/>
                  </a:lnTo>
                  <a:lnTo>
                    <a:pt x="1190929" y="384479"/>
                  </a:lnTo>
                  <a:lnTo>
                    <a:pt x="1257020" y="384479"/>
                  </a:lnTo>
                  <a:lnTo>
                    <a:pt x="1257020" y="0"/>
                  </a:lnTo>
                  <a:close/>
                </a:path>
                <a:path w="2547620" h="837564">
                  <a:moveTo>
                    <a:pt x="1356182" y="28638"/>
                  </a:moveTo>
                  <a:lnTo>
                    <a:pt x="1290078" y="28638"/>
                  </a:lnTo>
                  <a:lnTo>
                    <a:pt x="1290078" y="413131"/>
                  </a:lnTo>
                  <a:lnTo>
                    <a:pt x="1356182" y="413131"/>
                  </a:lnTo>
                  <a:lnTo>
                    <a:pt x="1356182" y="28638"/>
                  </a:lnTo>
                  <a:close/>
                </a:path>
                <a:path w="2547620" h="837564">
                  <a:moveTo>
                    <a:pt x="1455331" y="562965"/>
                  </a:moveTo>
                  <a:lnTo>
                    <a:pt x="1389227" y="562965"/>
                  </a:lnTo>
                  <a:lnTo>
                    <a:pt x="1389227" y="711682"/>
                  </a:lnTo>
                  <a:lnTo>
                    <a:pt x="1455331" y="711682"/>
                  </a:lnTo>
                  <a:lnTo>
                    <a:pt x="1455331" y="562965"/>
                  </a:lnTo>
                  <a:close/>
                </a:path>
                <a:path w="2547620" h="837564">
                  <a:moveTo>
                    <a:pt x="1554480" y="592709"/>
                  </a:moveTo>
                  <a:lnTo>
                    <a:pt x="1488389" y="592709"/>
                  </a:lnTo>
                  <a:lnTo>
                    <a:pt x="1488389" y="644486"/>
                  </a:lnTo>
                  <a:lnTo>
                    <a:pt x="1554480" y="644486"/>
                  </a:lnTo>
                  <a:lnTo>
                    <a:pt x="1554480" y="592709"/>
                  </a:lnTo>
                  <a:close/>
                </a:path>
                <a:path w="2547620" h="837564">
                  <a:moveTo>
                    <a:pt x="1653641" y="234657"/>
                  </a:moveTo>
                  <a:lnTo>
                    <a:pt x="1587538" y="234657"/>
                  </a:lnTo>
                  <a:lnTo>
                    <a:pt x="1587538" y="515594"/>
                  </a:lnTo>
                  <a:lnTo>
                    <a:pt x="1653641" y="515594"/>
                  </a:lnTo>
                  <a:lnTo>
                    <a:pt x="1653641" y="234657"/>
                  </a:lnTo>
                  <a:close/>
                </a:path>
                <a:path w="2547620" h="837564">
                  <a:moveTo>
                    <a:pt x="1752790" y="523303"/>
                  </a:moveTo>
                  <a:lnTo>
                    <a:pt x="1686687" y="523303"/>
                  </a:lnTo>
                  <a:lnTo>
                    <a:pt x="1686687" y="731520"/>
                  </a:lnTo>
                  <a:lnTo>
                    <a:pt x="1752790" y="731520"/>
                  </a:lnTo>
                  <a:lnTo>
                    <a:pt x="1752790" y="523303"/>
                  </a:lnTo>
                  <a:close/>
                </a:path>
                <a:path w="2547620" h="837564">
                  <a:moveTo>
                    <a:pt x="1851939" y="350329"/>
                  </a:moveTo>
                  <a:lnTo>
                    <a:pt x="1785835" y="350329"/>
                  </a:lnTo>
                  <a:lnTo>
                    <a:pt x="1785835" y="389991"/>
                  </a:lnTo>
                  <a:lnTo>
                    <a:pt x="1851939" y="389991"/>
                  </a:lnTo>
                  <a:lnTo>
                    <a:pt x="1851939" y="350329"/>
                  </a:lnTo>
                  <a:close/>
                </a:path>
                <a:path w="2547620" h="837564">
                  <a:moveTo>
                    <a:pt x="1951088" y="294144"/>
                  </a:moveTo>
                  <a:lnTo>
                    <a:pt x="1884997" y="294144"/>
                  </a:lnTo>
                  <a:lnTo>
                    <a:pt x="1884997" y="633476"/>
                  </a:lnTo>
                  <a:lnTo>
                    <a:pt x="1951088" y="633476"/>
                  </a:lnTo>
                  <a:lnTo>
                    <a:pt x="1951088" y="294144"/>
                  </a:lnTo>
                  <a:close/>
                </a:path>
                <a:path w="2547620" h="837564">
                  <a:moveTo>
                    <a:pt x="2051342" y="420839"/>
                  </a:moveTo>
                  <a:lnTo>
                    <a:pt x="1985251" y="420839"/>
                  </a:lnTo>
                  <a:lnTo>
                    <a:pt x="1985251" y="681939"/>
                  </a:lnTo>
                  <a:lnTo>
                    <a:pt x="2051342" y="681939"/>
                  </a:lnTo>
                  <a:lnTo>
                    <a:pt x="2051342" y="420839"/>
                  </a:lnTo>
                  <a:close/>
                </a:path>
                <a:path w="2547620" h="837564">
                  <a:moveTo>
                    <a:pt x="2150503" y="503466"/>
                  </a:moveTo>
                  <a:lnTo>
                    <a:pt x="2084400" y="503466"/>
                  </a:lnTo>
                  <a:lnTo>
                    <a:pt x="2084400" y="740333"/>
                  </a:lnTo>
                  <a:lnTo>
                    <a:pt x="2150503" y="740333"/>
                  </a:lnTo>
                  <a:lnTo>
                    <a:pt x="2150503" y="503466"/>
                  </a:lnTo>
                  <a:close/>
                </a:path>
                <a:path w="2547620" h="837564">
                  <a:moveTo>
                    <a:pt x="2249652" y="302958"/>
                  </a:moveTo>
                  <a:lnTo>
                    <a:pt x="2183549" y="302958"/>
                  </a:lnTo>
                  <a:lnTo>
                    <a:pt x="2183549" y="345922"/>
                  </a:lnTo>
                  <a:lnTo>
                    <a:pt x="2249652" y="345922"/>
                  </a:lnTo>
                  <a:lnTo>
                    <a:pt x="2249652" y="302958"/>
                  </a:lnTo>
                  <a:close/>
                </a:path>
                <a:path w="2547620" h="837564">
                  <a:moveTo>
                    <a:pt x="2348801" y="341515"/>
                  </a:moveTo>
                  <a:lnTo>
                    <a:pt x="2282698" y="341515"/>
                  </a:lnTo>
                  <a:lnTo>
                    <a:pt x="2282698" y="430758"/>
                  </a:lnTo>
                  <a:lnTo>
                    <a:pt x="2348801" y="430758"/>
                  </a:lnTo>
                  <a:lnTo>
                    <a:pt x="2348801" y="341515"/>
                  </a:lnTo>
                  <a:close/>
                </a:path>
                <a:path w="2547620" h="837564">
                  <a:moveTo>
                    <a:pt x="2447950" y="363562"/>
                  </a:moveTo>
                  <a:lnTo>
                    <a:pt x="2381859" y="363562"/>
                  </a:lnTo>
                  <a:lnTo>
                    <a:pt x="2381859" y="750252"/>
                  </a:lnTo>
                  <a:lnTo>
                    <a:pt x="2447950" y="750252"/>
                  </a:lnTo>
                  <a:lnTo>
                    <a:pt x="2447950" y="363562"/>
                  </a:lnTo>
                  <a:close/>
                </a:path>
                <a:path w="2547620" h="837564">
                  <a:moveTo>
                    <a:pt x="2547112" y="771182"/>
                  </a:moveTo>
                  <a:lnTo>
                    <a:pt x="2481008" y="771182"/>
                  </a:lnTo>
                  <a:lnTo>
                    <a:pt x="2481008" y="837285"/>
                  </a:lnTo>
                  <a:lnTo>
                    <a:pt x="2547112" y="837285"/>
                  </a:lnTo>
                  <a:lnTo>
                    <a:pt x="2547112" y="771182"/>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56" name="object 56"/>
            <p:cNvSpPr/>
            <p:nvPr/>
          </p:nvSpPr>
          <p:spPr>
            <a:xfrm>
              <a:off x="1413688" y="1205318"/>
              <a:ext cx="2547620" cy="837565"/>
            </a:xfrm>
            <a:custGeom>
              <a:avLst/>
              <a:gdLst/>
              <a:ahLst/>
              <a:cxnLst/>
              <a:rect l="l" t="t" r="r" b="b"/>
              <a:pathLst>
                <a:path w="2547620" h="837564">
                  <a:moveTo>
                    <a:pt x="0" y="333813"/>
                  </a:moveTo>
                  <a:lnTo>
                    <a:pt x="66101" y="333813"/>
                  </a:lnTo>
                  <a:lnTo>
                    <a:pt x="66101" y="635676"/>
                  </a:lnTo>
                  <a:lnTo>
                    <a:pt x="0" y="635676"/>
                  </a:lnTo>
                  <a:lnTo>
                    <a:pt x="0" y="333813"/>
                  </a:lnTo>
                  <a:close/>
                </a:path>
                <a:path w="2547620" h="837564">
                  <a:moveTo>
                    <a:pt x="99152" y="402118"/>
                  </a:moveTo>
                  <a:lnTo>
                    <a:pt x="165254" y="402118"/>
                  </a:lnTo>
                  <a:lnTo>
                    <a:pt x="165254" y="612541"/>
                  </a:lnTo>
                  <a:lnTo>
                    <a:pt x="99152" y="612541"/>
                  </a:lnTo>
                  <a:lnTo>
                    <a:pt x="99152" y="402118"/>
                  </a:lnTo>
                  <a:close/>
                </a:path>
                <a:path w="2547620" h="837564">
                  <a:moveTo>
                    <a:pt x="198305" y="355847"/>
                  </a:moveTo>
                  <a:lnTo>
                    <a:pt x="264406" y="355847"/>
                  </a:lnTo>
                  <a:lnTo>
                    <a:pt x="264406" y="469321"/>
                  </a:lnTo>
                  <a:lnTo>
                    <a:pt x="198305" y="469321"/>
                  </a:lnTo>
                  <a:lnTo>
                    <a:pt x="198305" y="355847"/>
                  </a:lnTo>
                  <a:close/>
                </a:path>
                <a:path w="2547620" h="837564">
                  <a:moveTo>
                    <a:pt x="297457" y="393303"/>
                  </a:moveTo>
                  <a:lnTo>
                    <a:pt x="363559" y="393303"/>
                  </a:lnTo>
                  <a:lnTo>
                    <a:pt x="363559" y="697373"/>
                  </a:lnTo>
                  <a:lnTo>
                    <a:pt x="297457" y="697373"/>
                  </a:lnTo>
                  <a:lnTo>
                    <a:pt x="297457" y="393303"/>
                  </a:lnTo>
                  <a:close/>
                </a:path>
                <a:path w="2547620" h="837564">
                  <a:moveTo>
                    <a:pt x="396610" y="514490"/>
                  </a:moveTo>
                  <a:lnTo>
                    <a:pt x="462712" y="514490"/>
                  </a:lnTo>
                  <a:lnTo>
                    <a:pt x="462712" y="663221"/>
                  </a:lnTo>
                  <a:lnTo>
                    <a:pt x="396610" y="663221"/>
                  </a:lnTo>
                  <a:lnTo>
                    <a:pt x="396610" y="514490"/>
                  </a:lnTo>
                  <a:close/>
                </a:path>
                <a:path w="2547620" h="837564">
                  <a:moveTo>
                    <a:pt x="495763" y="338220"/>
                  </a:moveTo>
                  <a:lnTo>
                    <a:pt x="561864" y="338220"/>
                  </a:lnTo>
                  <a:lnTo>
                    <a:pt x="561864" y="570676"/>
                  </a:lnTo>
                  <a:lnTo>
                    <a:pt x="495763" y="570676"/>
                  </a:lnTo>
                  <a:lnTo>
                    <a:pt x="495763" y="338220"/>
                  </a:lnTo>
                  <a:close/>
                </a:path>
                <a:path w="2547620" h="837564">
                  <a:moveTo>
                    <a:pt x="594915" y="473730"/>
                  </a:moveTo>
                  <a:lnTo>
                    <a:pt x="661017" y="473730"/>
                  </a:lnTo>
                  <a:lnTo>
                    <a:pt x="661017" y="674237"/>
                  </a:lnTo>
                  <a:lnTo>
                    <a:pt x="594915" y="674237"/>
                  </a:lnTo>
                  <a:lnTo>
                    <a:pt x="594915" y="473730"/>
                  </a:lnTo>
                  <a:close/>
                </a:path>
                <a:path w="2547620" h="837564">
                  <a:moveTo>
                    <a:pt x="694068" y="394405"/>
                  </a:moveTo>
                  <a:lnTo>
                    <a:pt x="760169" y="394405"/>
                  </a:lnTo>
                  <a:lnTo>
                    <a:pt x="760169" y="608136"/>
                  </a:lnTo>
                  <a:lnTo>
                    <a:pt x="694068" y="608136"/>
                  </a:lnTo>
                  <a:lnTo>
                    <a:pt x="694068" y="394405"/>
                  </a:lnTo>
                  <a:close/>
                </a:path>
                <a:path w="2547620" h="837564">
                  <a:moveTo>
                    <a:pt x="793220" y="116779"/>
                  </a:moveTo>
                  <a:lnTo>
                    <a:pt x="859322" y="116779"/>
                  </a:lnTo>
                  <a:lnTo>
                    <a:pt x="859322" y="555254"/>
                  </a:lnTo>
                  <a:lnTo>
                    <a:pt x="793220" y="555254"/>
                  </a:lnTo>
                  <a:lnTo>
                    <a:pt x="793220" y="116779"/>
                  </a:lnTo>
                  <a:close/>
                </a:path>
                <a:path w="2547620" h="837564">
                  <a:moveTo>
                    <a:pt x="892373" y="318389"/>
                  </a:moveTo>
                  <a:lnTo>
                    <a:pt x="958474" y="318389"/>
                  </a:lnTo>
                  <a:lnTo>
                    <a:pt x="958474" y="658811"/>
                  </a:lnTo>
                  <a:lnTo>
                    <a:pt x="892373" y="658811"/>
                  </a:lnTo>
                  <a:lnTo>
                    <a:pt x="892373" y="318389"/>
                  </a:lnTo>
                  <a:close/>
                </a:path>
                <a:path w="2547620" h="837564">
                  <a:moveTo>
                    <a:pt x="992626" y="525507"/>
                  </a:moveTo>
                  <a:lnTo>
                    <a:pt x="1058728" y="525507"/>
                  </a:lnTo>
                  <a:lnTo>
                    <a:pt x="1058728" y="796525"/>
                  </a:lnTo>
                  <a:lnTo>
                    <a:pt x="992626" y="796525"/>
                  </a:lnTo>
                  <a:lnTo>
                    <a:pt x="992626" y="525507"/>
                  </a:lnTo>
                  <a:close/>
                </a:path>
                <a:path w="2547620" h="837564">
                  <a:moveTo>
                    <a:pt x="1091779" y="475932"/>
                  </a:moveTo>
                  <a:lnTo>
                    <a:pt x="1157881" y="475932"/>
                  </a:lnTo>
                  <a:lnTo>
                    <a:pt x="1157881" y="815255"/>
                  </a:lnTo>
                  <a:lnTo>
                    <a:pt x="1091779" y="815255"/>
                  </a:lnTo>
                  <a:lnTo>
                    <a:pt x="1091779" y="475932"/>
                  </a:lnTo>
                  <a:close/>
                </a:path>
                <a:path w="2547620" h="837564">
                  <a:moveTo>
                    <a:pt x="1190932" y="0"/>
                  </a:moveTo>
                  <a:lnTo>
                    <a:pt x="1257033" y="0"/>
                  </a:lnTo>
                  <a:lnTo>
                    <a:pt x="1257033" y="384491"/>
                  </a:lnTo>
                  <a:lnTo>
                    <a:pt x="1190932" y="384491"/>
                  </a:lnTo>
                  <a:lnTo>
                    <a:pt x="1190932" y="0"/>
                  </a:lnTo>
                  <a:close/>
                </a:path>
                <a:path w="2547620" h="837564">
                  <a:moveTo>
                    <a:pt x="1290084" y="28644"/>
                  </a:moveTo>
                  <a:lnTo>
                    <a:pt x="1356186" y="28644"/>
                  </a:lnTo>
                  <a:lnTo>
                    <a:pt x="1356186" y="413135"/>
                  </a:lnTo>
                  <a:lnTo>
                    <a:pt x="1290084" y="413135"/>
                  </a:lnTo>
                  <a:lnTo>
                    <a:pt x="1290084" y="28644"/>
                  </a:lnTo>
                  <a:close/>
                </a:path>
                <a:path w="2547620" h="837564">
                  <a:moveTo>
                    <a:pt x="1389237" y="562967"/>
                  </a:moveTo>
                  <a:lnTo>
                    <a:pt x="1455338" y="562967"/>
                  </a:lnTo>
                  <a:lnTo>
                    <a:pt x="1455338" y="711694"/>
                  </a:lnTo>
                  <a:lnTo>
                    <a:pt x="1389237" y="711694"/>
                  </a:lnTo>
                  <a:lnTo>
                    <a:pt x="1389237" y="562967"/>
                  </a:lnTo>
                  <a:close/>
                </a:path>
                <a:path w="2547620" h="837564">
                  <a:moveTo>
                    <a:pt x="1488389" y="592710"/>
                  </a:moveTo>
                  <a:lnTo>
                    <a:pt x="1554491" y="592710"/>
                  </a:lnTo>
                  <a:lnTo>
                    <a:pt x="1554491" y="644491"/>
                  </a:lnTo>
                  <a:lnTo>
                    <a:pt x="1488389" y="644491"/>
                  </a:lnTo>
                  <a:lnTo>
                    <a:pt x="1488389" y="592710"/>
                  </a:lnTo>
                  <a:close/>
                </a:path>
                <a:path w="2547620" h="837564">
                  <a:moveTo>
                    <a:pt x="1587542" y="234660"/>
                  </a:moveTo>
                  <a:lnTo>
                    <a:pt x="1653643" y="234660"/>
                  </a:lnTo>
                  <a:lnTo>
                    <a:pt x="1653643" y="515591"/>
                  </a:lnTo>
                  <a:lnTo>
                    <a:pt x="1587542" y="515591"/>
                  </a:lnTo>
                  <a:lnTo>
                    <a:pt x="1587542" y="234660"/>
                  </a:lnTo>
                  <a:close/>
                </a:path>
                <a:path w="2547620" h="837564">
                  <a:moveTo>
                    <a:pt x="1686694" y="523304"/>
                  </a:moveTo>
                  <a:lnTo>
                    <a:pt x="1752796" y="523304"/>
                  </a:lnTo>
                  <a:lnTo>
                    <a:pt x="1752796" y="731525"/>
                  </a:lnTo>
                  <a:lnTo>
                    <a:pt x="1686694" y="731525"/>
                  </a:lnTo>
                  <a:lnTo>
                    <a:pt x="1686694" y="523304"/>
                  </a:lnTo>
                  <a:close/>
                </a:path>
                <a:path w="2547620" h="837564">
                  <a:moveTo>
                    <a:pt x="1785847" y="350338"/>
                  </a:moveTo>
                  <a:lnTo>
                    <a:pt x="1851948" y="350338"/>
                  </a:lnTo>
                  <a:lnTo>
                    <a:pt x="1851948" y="389999"/>
                  </a:lnTo>
                  <a:lnTo>
                    <a:pt x="1785847" y="389999"/>
                  </a:lnTo>
                  <a:lnTo>
                    <a:pt x="1785847" y="350338"/>
                  </a:lnTo>
                  <a:close/>
                </a:path>
                <a:path w="2547620" h="837564">
                  <a:moveTo>
                    <a:pt x="1884999" y="294152"/>
                  </a:moveTo>
                  <a:lnTo>
                    <a:pt x="1951101" y="294152"/>
                  </a:lnTo>
                  <a:lnTo>
                    <a:pt x="1951101" y="633474"/>
                  </a:lnTo>
                  <a:lnTo>
                    <a:pt x="1884999" y="633474"/>
                  </a:lnTo>
                  <a:lnTo>
                    <a:pt x="1884999" y="294152"/>
                  </a:lnTo>
                  <a:close/>
                </a:path>
                <a:path w="2547620" h="837564">
                  <a:moveTo>
                    <a:pt x="1985253" y="420848"/>
                  </a:moveTo>
                  <a:lnTo>
                    <a:pt x="2051355" y="420848"/>
                  </a:lnTo>
                  <a:lnTo>
                    <a:pt x="2051355" y="681947"/>
                  </a:lnTo>
                  <a:lnTo>
                    <a:pt x="1985253" y="681947"/>
                  </a:lnTo>
                  <a:lnTo>
                    <a:pt x="1985253" y="420848"/>
                  </a:lnTo>
                  <a:close/>
                </a:path>
                <a:path w="2547620" h="837564">
                  <a:moveTo>
                    <a:pt x="2084406" y="503473"/>
                  </a:moveTo>
                  <a:lnTo>
                    <a:pt x="2150507" y="503473"/>
                  </a:lnTo>
                  <a:lnTo>
                    <a:pt x="2150507" y="740339"/>
                  </a:lnTo>
                  <a:lnTo>
                    <a:pt x="2084406" y="740339"/>
                  </a:lnTo>
                  <a:lnTo>
                    <a:pt x="2084406" y="503473"/>
                  </a:lnTo>
                  <a:close/>
                </a:path>
                <a:path w="2547620" h="837564">
                  <a:moveTo>
                    <a:pt x="2183558" y="302966"/>
                  </a:moveTo>
                  <a:lnTo>
                    <a:pt x="2249660" y="302966"/>
                  </a:lnTo>
                  <a:lnTo>
                    <a:pt x="2249660" y="345932"/>
                  </a:lnTo>
                  <a:lnTo>
                    <a:pt x="2183558" y="345932"/>
                  </a:lnTo>
                  <a:lnTo>
                    <a:pt x="2183558" y="302966"/>
                  </a:lnTo>
                  <a:close/>
                </a:path>
                <a:path w="2547620" h="837564">
                  <a:moveTo>
                    <a:pt x="2282711" y="341525"/>
                  </a:moveTo>
                  <a:lnTo>
                    <a:pt x="2348812" y="341525"/>
                  </a:lnTo>
                  <a:lnTo>
                    <a:pt x="2348812" y="430763"/>
                  </a:lnTo>
                  <a:lnTo>
                    <a:pt x="2282711" y="430763"/>
                  </a:lnTo>
                  <a:lnTo>
                    <a:pt x="2282711" y="341525"/>
                  </a:lnTo>
                  <a:close/>
                </a:path>
                <a:path w="2547620" h="837564">
                  <a:moveTo>
                    <a:pt x="2381863" y="363559"/>
                  </a:moveTo>
                  <a:lnTo>
                    <a:pt x="2447965" y="363559"/>
                  </a:lnTo>
                  <a:lnTo>
                    <a:pt x="2447965" y="750255"/>
                  </a:lnTo>
                  <a:lnTo>
                    <a:pt x="2381863" y="750255"/>
                  </a:lnTo>
                  <a:lnTo>
                    <a:pt x="2381863" y="363559"/>
                  </a:lnTo>
                  <a:close/>
                </a:path>
                <a:path w="2547620" h="837564">
                  <a:moveTo>
                    <a:pt x="2481016" y="771187"/>
                  </a:moveTo>
                  <a:lnTo>
                    <a:pt x="2547117" y="771187"/>
                  </a:lnTo>
                  <a:lnTo>
                    <a:pt x="2547117" y="837289"/>
                  </a:lnTo>
                  <a:lnTo>
                    <a:pt x="2481016" y="837289"/>
                  </a:lnTo>
                  <a:lnTo>
                    <a:pt x="2481016" y="771187"/>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57" name="object 57"/>
            <p:cNvSpPr/>
            <p:nvPr/>
          </p:nvSpPr>
          <p:spPr>
            <a:xfrm>
              <a:off x="1413687" y="1321003"/>
              <a:ext cx="2547620" cy="655955"/>
            </a:xfrm>
            <a:custGeom>
              <a:avLst/>
              <a:gdLst/>
              <a:ahLst/>
              <a:cxnLst/>
              <a:rect l="l" t="t" r="r" b="b"/>
              <a:pathLst>
                <a:path w="2547620" h="655955">
                  <a:moveTo>
                    <a:pt x="66090" y="117881"/>
                  </a:moveTo>
                  <a:lnTo>
                    <a:pt x="0" y="117881"/>
                  </a:lnTo>
                  <a:lnTo>
                    <a:pt x="0" y="218135"/>
                  </a:lnTo>
                  <a:lnTo>
                    <a:pt x="66090" y="218135"/>
                  </a:lnTo>
                  <a:lnTo>
                    <a:pt x="66090" y="117881"/>
                  </a:lnTo>
                  <a:close/>
                </a:path>
                <a:path w="2547620" h="655955">
                  <a:moveTo>
                    <a:pt x="165252" y="125603"/>
                  </a:moveTo>
                  <a:lnTo>
                    <a:pt x="99148" y="125603"/>
                  </a:lnTo>
                  <a:lnTo>
                    <a:pt x="99148" y="286435"/>
                  </a:lnTo>
                  <a:lnTo>
                    <a:pt x="165252" y="286435"/>
                  </a:lnTo>
                  <a:lnTo>
                    <a:pt x="165252" y="125603"/>
                  </a:lnTo>
                  <a:close/>
                </a:path>
                <a:path w="2547620" h="655955">
                  <a:moveTo>
                    <a:pt x="264401" y="158648"/>
                  </a:moveTo>
                  <a:lnTo>
                    <a:pt x="198297" y="158648"/>
                  </a:lnTo>
                  <a:lnTo>
                    <a:pt x="198297" y="240169"/>
                  </a:lnTo>
                  <a:lnTo>
                    <a:pt x="264401" y="240169"/>
                  </a:lnTo>
                  <a:lnTo>
                    <a:pt x="264401" y="158648"/>
                  </a:lnTo>
                  <a:close/>
                </a:path>
                <a:path w="2547620" h="655955">
                  <a:moveTo>
                    <a:pt x="363550" y="233565"/>
                  </a:moveTo>
                  <a:lnTo>
                    <a:pt x="297459" y="233565"/>
                  </a:lnTo>
                  <a:lnTo>
                    <a:pt x="297459" y="277634"/>
                  </a:lnTo>
                  <a:lnTo>
                    <a:pt x="363550" y="277634"/>
                  </a:lnTo>
                  <a:lnTo>
                    <a:pt x="363550" y="233565"/>
                  </a:lnTo>
                  <a:close/>
                </a:path>
                <a:path w="2547620" h="655955">
                  <a:moveTo>
                    <a:pt x="462711" y="296354"/>
                  </a:moveTo>
                  <a:lnTo>
                    <a:pt x="396608" y="296354"/>
                  </a:lnTo>
                  <a:lnTo>
                    <a:pt x="396608" y="398818"/>
                  </a:lnTo>
                  <a:lnTo>
                    <a:pt x="462711" y="398818"/>
                  </a:lnTo>
                  <a:lnTo>
                    <a:pt x="462711" y="296354"/>
                  </a:lnTo>
                  <a:close/>
                </a:path>
                <a:path w="2547620" h="655955">
                  <a:moveTo>
                    <a:pt x="561860" y="177368"/>
                  </a:moveTo>
                  <a:lnTo>
                    <a:pt x="495757" y="177368"/>
                  </a:lnTo>
                  <a:lnTo>
                    <a:pt x="495757" y="222542"/>
                  </a:lnTo>
                  <a:lnTo>
                    <a:pt x="561860" y="222542"/>
                  </a:lnTo>
                  <a:lnTo>
                    <a:pt x="561860" y="177368"/>
                  </a:lnTo>
                  <a:close/>
                </a:path>
                <a:path w="2547620" h="655955">
                  <a:moveTo>
                    <a:pt x="661009" y="197205"/>
                  </a:moveTo>
                  <a:lnTo>
                    <a:pt x="594906" y="197205"/>
                  </a:lnTo>
                  <a:lnTo>
                    <a:pt x="594906" y="358051"/>
                  </a:lnTo>
                  <a:lnTo>
                    <a:pt x="661009" y="358051"/>
                  </a:lnTo>
                  <a:lnTo>
                    <a:pt x="661009" y="197205"/>
                  </a:lnTo>
                  <a:close/>
                </a:path>
                <a:path w="2547620" h="655955">
                  <a:moveTo>
                    <a:pt x="760158" y="262204"/>
                  </a:moveTo>
                  <a:lnTo>
                    <a:pt x="694067" y="262204"/>
                  </a:lnTo>
                  <a:lnTo>
                    <a:pt x="694067" y="278726"/>
                  </a:lnTo>
                  <a:lnTo>
                    <a:pt x="760158" y="278726"/>
                  </a:lnTo>
                  <a:lnTo>
                    <a:pt x="760158" y="262204"/>
                  </a:lnTo>
                  <a:close/>
                </a:path>
                <a:path w="2547620" h="655955">
                  <a:moveTo>
                    <a:pt x="859320" y="0"/>
                  </a:moveTo>
                  <a:lnTo>
                    <a:pt x="793216" y="0"/>
                  </a:lnTo>
                  <a:lnTo>
                    <a:pt x="793216" y="1104"/>
                  </a:lnTo>
                  <a:lnTo>
                    <a:pt x="859320" y="1104"/>
                  </a:lnTo>
                  <a:lnTo>
                    <a:pt x="859320" y="0"/>
                  </a:lnTo>
                  <a:close/>
                </a:path>
                <a:path w="2547620" h="655955">
                  <a:moveTo>
                    <a:pt x="958469" y="111277"/>
                  </a:moveTo>
                  <a:lnTo>
                    <a:pt x="892365" y="111277"/>
                  </a:lnTo>
                  <a:lnTo>
                    <a:pt x="892365" y="202717"/>
                  </a:lnTo>
                  <a:lnTo>
                    <a:pt x="958469" y="202717"/>
                  </a:lnTo>
                  <a:lnTo>
                    <a:pt x="958469" y="111277"/>
                  </a:lnTo>
                  <a:close/>
                </a:path>
                <a:path w="2547620" h="655955">
                  <a:moveTo>
                    <a:pt x="1058722" y="383387"/>
                  </a:moveTo>
                  <a:lnTo>
                    <a:pt x="992619" y="383387"/>
                  </a:lnTo>
                  <a:lnTo>
                    <a:pt x="992619" y="409829"/>
                  </a:lnTo>
                  <a:lnTo>
                    <a:pt x="1058722" y="409829"/>
                  </a:lnTo>
                  <a:lnTo>
                    <a:pt x="1058722" y="383387"/>
                  </a:lnTo>
                  <a:close/>
                </a:path>
                <a:path w="2547620" h="655955">
                  <a:moveTo>
                    <a:pt x="1157871" y="347040"/>
                  </a:moveTo>
                  <a:lnTo>
                    <a:pt x="1091768" y="347040"/>
                  </a:lnTo>
                  <a:lnTo>
                    <a:pt x="1091768" y="360260"/>
                  </a:lnTo>
                  <a:lnTo>
                    <a:pt x="1157871" y="360260"/>
                  </a:lnTo>
                  <a:lnTo>
                    <a:pt x="1157871" y="347040"/>
                  </a:lnTo>
                  <a:close/>
                </a:path>
                <a:path w="2547620" h="655955">
                  <a:moveTo>
                    <a:pt x="1455331" y="340423"/>
                  </a:moveTo>
                  <a:lnTo>
                    <a:pt x="1389227" y="340423"/>
                  </a:lnTo>
                  <a:lnTo>
                    <a:pt x="1389227" y="447294"/>
                  </a:lnTo>
                  <a:lnTo>
                    <a:pt x="1455331" y="447294"/>
                  </a:lnTo>
                  <a:lnTo>
                    <a:pt x="1455331" y="340423"/>
                  </a:lnTo>
                  <a:close/>
                </a:path>
                <a:path w="2547620" h="655955">
                  <a:moveTo>
                    <a:pt x="1554480" y="338226"/>
                  </a:moveTo>
                  <a:lnTo>
                    <a:pt x="1488389" y="338226"/>
                  </a:lnTo>
                  <a:lnTo>
                    <a:pt x="1488389" y="477037"/>
                  </a:lnTo>
                  <a:lnTo>
                    <a:pt x="1554480" y="477037"/>
                  </a:lnTo>
                  <a:lnTo>
                    <a:pt x="1554480" y="338226"/>
                  </a:lnTo>
                  <a:close/>
                </a:path>
                <a:path w="2547620" h="655955">
                  <a:moveTo>
                    <a:pt x="1653641" y="71615"/>
                  </a:moveTo>
                  <a:lnTo>
                    <a:pt x="1587538" y="71615"/>
                  </a:lnTo>
                  <a:lnTo>
                    <a:pt x="1587538" y="118986"/>
                  </a:lnTo>
                  <a:lnTo>
                    <a:pt x="1653641" y="118986"/>
                  </a:lnTo>
                  <a:lnTo>
                    <a:pt x="1653641" y="71615"/>
                  </a:lnTo>
                  <a:close/>
                </a:path>
                <a:path w="2547620" h="655955">
                  <a:moveTo>
                    <a:pt x="1752790" y="79324"/>
                  </a:moveTo>
                  <a:lnTo>
                    <a:pt x="1686687" y="79324"/>
                  </a:lnTo>
                  <a:lnTo>
                    <a:pt x="1686687" y="407631"/>
                  </a:lnTo>
                  <a:lnTo>
                    <a:pt x="1752790" y="407631"/>
                  </a:lnTo>
                  <a:lnTo>
                    <a:pt x="1752790" y="79324"/>
                  </a:lnTo>
                  <a:close/>
                </a:path>
                <a:path w="2547620" h="655955">
                  <a:moveTo>
                    <a:pt x="1851939" y="40767"/>
                  </a:moveTo>
                  <a:lnTo>
                    <a:pt x="1785835" y="40767"/>
                  </a:lnTo>
                  <a:lnTo>
                    <a:pt x="1785835" y="234657"/>
                  </a:lnTo>
                  <a:lnTo>
                    <a:pt x="1851939" y="234657"/>
                  </a:lnTo>
                  <a:lnTo>
                    <a:pt x="1851939" y="40767"/>
                  </a:lnTo>
                  <a:close/>
                </a:path>
                <a:path w="2547620" h="655955">
                  <a:moveTo>
                    <a:pt x="1951088" y="90335"/>
                  </a:moveTo>
                  <a:lnTo>
                    <a:pt x="1884997" y="90335"/>
                  </a:lnTo>
                  <a:lnTo>
                    <a:pt x="1884997" y="178473"/>
                  </a:lnTo>
                  <a:lnTo>
                    <a:pt x="1951088" y="178473"/>
                  </a:lnTo>
                  <a:lnTo>
                    <a:pt x="1951088" y="90335"/>
                  </a:lnTo>
                  <a:close/>
                </a:path>
                <a:path w="2547620" h="655955">
                  <a:moveTo>
                    <a:pt x="2051342" y="260007"/>
                  </a:moveTo>
                  <a:lnTo>
                    <a:pt x="1985251" y="260007"/>
                  </a:lnTo>
                  <a:lnTo>
                    <a:pt x="1985251" y="305168"/>
                  </a:lnTo>
                  <a:lnTo>
                    <a:pt x="2051342" y="305168"/>
                  </a:lnTo>
                  <a:lnTo>
                    <a:pt x="2051342" y="260007"/>
                  </a:lnTo>
                  <a:close/>
                </a:path>
                <a:path w="2547620" h="655955">
                  <a:moveTo>
                    <a:pt x="2150503" y="150939"/>
                  </a:moveTo>
                  <a:lnTo>
                    <a:pt x="2084400" y="150939"/>
                  </a:lnTo>
                  <a:lnTo>
                    <a:pt x="2084400" y="387794"/>
                  </a:lnTo>
                  <a:lnTo>
                    <a:pt x="2150503" y="387794"/>
                  </a:lnTo>
                  <a:lnTo>
                    <a:pt x="2150503" y="150939"/>
                  </a:lnTo>
                  <a:close/>
                </a:path>
                <a:path w="2547620" h="655955">
                  <a:moveTo>
                    <a:pt x="2249652" y="107975"/>
                  </a:moveTo>
                  <a:lnTo>
                    <a:pt x="2183549" y="107975"/>
                  </a:lnTo>
                  <a:lnTo>
                    <a:pt x="2183549" y="187286"/>
                  </a:lnTo>
                  <a:lnTo>
                    <a:pt x="2249652" y="187286"/>
                  </a:lnTo>
                  <a:lnTo>
                    <a:pt x="2249652" y="107975"/>
                  </a:lnTo>
                  <a:close/>
                </a:path>
                <a:path w="2547620" h="655955">
                  <a:moveTo>
                    <a:pt x="2348801" y="153136"/>
                  </a:moveTo>
                  <a:lnTo>
                    <a:pt x="2282698" y="153136"/>
                  </a:lnTo>
                  <a:lnTo>
                    <a:pt x="2282698" y="225844"/>
                  </a:lnTo>
                  <a:lnTo>
                    <a:pt x="2348801" y="225844"/>
                  </a:lnTo>
                  <a:lnTo>
                    <a:pt x="2348801" y="153136"/>
                  </a:lnTo>
                  <a:close/>
                </a:path>
                <a:path w="2547620" h="655955">
                  <a:moveTo>
                    <a:pt x="2447950" y="177368"/>
                  </a:moveTo>
                  <a:lnTo>
                    <a:pt x="2381859" y="177368"/>
                  </a:lnTo>
                  <a:lnTo>
                    <a:pt x="2381859" y="247891"/>
                  </a:lnTo>
                  <a:lnTo>
                    <a:pt x="2447950" y="247891"/>
                  </a:lnTo>
                  <a:lnTo>
                    <a:pt x="2447950" y="177368"/>
                  </a:lnTo>
                  <a:close/>
                </a:path>
                <a:path w="2547620" h="655955">
                  <a:moveTo>
                    <a:pt x="2547112" y="621360"/>
                  </a:moveTo>
                  <a:lnTo>
                    <a:pt x="2481008" y="621360"/>
                  </a:lnTo>
                  <a:lnTo>
                    <a:pt x="2481008" y="655510"/>
                  </a:lnTo>
                  <a:lnTo>
                    <a:pt x="2547112" y="655510"/>
                  </a:lnTo>
                  <a:lnTo>
                    <a:pt x="2547112" y="62136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58" name="object 58"/>
            <p:cNvSpPr/>
            <p:nvPr/>
          </p:nvSpPr>
          <p:spPr>
            <a:xfrm>
              <a:off x="1413688" y="1438877"/>
              <a:ext cx="760730" cy="281305"/>
            </a:xfrm>
            <a:custGeom>
              <a:avLst/>
              <a:gdLst/>
              <a:ahLst/>
              <a:cxnLst/>
              <a:rect l="l" t="t" r="r" b="b"/>
              <a:pathLst>
                <a:path w="760730" h="281305">
                  <a:moveTo>
                    <a:pt x="0" y="0"/>
                  </a:moveTo>
                  <a:lnTo>
                    <a:pt x="66101" y="0"/>
                  </a:lnTo>
                  <a:lnTo>
                    <a:pt x="66101" y="100254"/>
                  </a:lnTo>
                  <a:lnTo>
                    <a:pt x="0" y="100254"/>
                  </a:lnTo>
                  <a:lnTo>
                    <a:pt x="0" y="0"/>
                  </a:lnTo>
                  <a:close/>
                </a:path>
                <a:path w="760730" h="281305">
                  <a:moveTo>
                    <a:pt x="99152" y="7711"/>
                  </a:moveTo>
                  <a:lnTo>
                    <a:pt x="165254" y="7711"/>
                  </a:lnTo>
                  <a:lnTo>
                    <a:pt x="165254" y="168558"/>
                  </a:lnTo>
                  <a:lnTo>
                    <a:pt x="99152" y="168558"/>
                  </a:lnTo>
                  <a:lnTo>
                    <a:pt x="99152" y="7711"/>
                  </a:lnTo>
                  <a:close/>
                </a:path>
                <a:path w="760730" h="281305">
                  <a:moveTo>
                    <a:pt x="198305" y="40762"/>
                  </a:moveTo>
                  <a:lnTo>
                    <a:pt x="264406" y="40762"/>
                  </a:lnTo>
                  <a:lnTo>
                    <a:pt x="264406" y="122288"/>
                  </a:lnTo>
                  <a:lnTo>
                    <a:pt x="198305" y="122288"/>
                  </a:lnTo>
                  <a:lnTo>
                    <a:pt x="198305" y="40762"/>
                  </a:lnTo>
                  <a:close/>
                </a:path>
                <a:path w="760730" h="281305">
                  <a:moveTo>
                    <a:pt x="297457" y="115677"/>
                  </a:moveTo>
                  <a:lnTo>
                    <a:pt x="363559" y="115677"/>
                  </a:lnTo>
                  <a:lnTo>
                    <a:pt x="363559" y="159744"/>
                  </a:lnTo>
                  <a:lnTo>
                    <a:pt x="297457" y="159744"/>
                  </a:lnTo>
                  <a:lnTo>
                    <a:pt x="297457" y="115677"/>
                  </a:lnTo>
                  <a:close/>
                </a:path>
                <a:path w="760730" h="281305">
                  <a:moveTo>
                    <a:pt x="396610" y="178474"/>
                  </a:moveTo>
                  <a:lnTo>
                    <a:pt x="462712" y="178474"/>
                  </a:lnTo>
                  <a:lnTo>
                    <a:pt x="462712" y="280930"/>
                  </a:lnTo>
                  <a:lnTo>
                    <a:pt x="396610" y="280930"/>
                  </a:lnTo>
                  <a:lnTo>
                    <a:pt x="396610" y="178474"/>
                  </a:lnTo>
                  <a:close/>
                </a:path>
                <a:path w="760730" h="281305">
                  <a:moveTo>
                    <a:pt x="495763" y="59491"/>
                  </a:moveTo>
                  <a:lnTo>
                    <a:pt x="561864" y="59491"/>
                  </a:lnTo>
                  <a:lnTo>
                    <a:pt x="561864" y="104661"/>
                  </a:lnTo>
                  <a:lnTo>
                    <a:pt x="495763" y="104661"/>
                  </a:lnTo>
                  <a:lnTo>
                    <a:pt x="495763" y="59491"/>
                  </a:lnTo>
                  <a:close/>
                </a:path>
                <a:path w="760730" h="281305">
                  <a:moveTo>
                    <a:pt x="594915" y="79322"/>
                  </a:moveTo>
                  <a:lnTo>
                    <a:pt x="661017" y="79322"/>
                  </a:lnTo>
                  <a:lnTo>
                    <a:pt x="661017" y="240171"/>
                  </a:lnTo>
                  <a:lnTo>
                    <a:pt x="594915" y="240171"/>
                  </a:lnTo>
                  <a:lnTo>
                    <a:pt x="594915" y="79322"/>
                  </a:lnTo>
                  <a:close/>
                </a:path>
                <a:path w="760730" h="281305">
                  <a:moveTo>
                    <a:pt x="694068" y="144322"/>
                  </a:moveTo>
                  <a:lnTo>
                    <a:pt x="760169" y="144322"/>
                  </a:lnTo>
                  <a:lnTo>
                    <a:pt x="760169" y="160845"/>
                  </a:lnTo>
                  <a:lnTo>
                    <a:pt x="694068" y="160845"/>
                  </a:lnTo>
                  <a:lnTo>
                    <a:pt x="694068" y="144322"/>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59" name="object 59"/>
            <p:cNvSpPr/>
            <p:nvPr/>
          </p:nvSpPr>
          <p:spPr>
            <a:xfrm>
              <a:off x="2205015" y="1320050"/>
              <a:ext cx="70485" cy="2540"/>
            </a:xfrm>
            <a:custGeom>
              <a:avLst/>
              <a:gdLst/>
              <a:ahLst/>
              <a:cxnLst/>
              <a:rect l="l" t="t" r="r" b="b"/>
              <a:pathLst>
                <a:path w="70485" h="2540">
                  <a:moveTo>
                    <a:pt x="0" y="0"/>
                  </a:moveTo>
                  <a:lnTo>
                    <a:pt x="69888" y="0"/>
                  </a:lnTo>
                </a:path>
                <a:path w="70485" h="2540">
                  <a:moveTo>
                    <a:pt x="0" y="2444"/>
                  </a:moveTo>
                  <a:lnTo>
                    <a:pt x="69888" y="2444"/>
                  </a:lnTo>
                </a:path>
              </a:pathLst>
            </a:custGeom>
            <a:ln w="3175">
              <a:solidFill>
                <a:srgbClr val="000000"/>
              </a:solidFill>
            </a:ln>
          </p:spPr>
          <p:txBody>
            <a:bodyPr wrap="square" lIns="0" tIns="0" rIns="0" bIns="0" rtlCol="0"/>
            <a:lstStyle/>
            <a:p>
              <a:pPr defTabSz="1811792"/>
              <a:endParaRPr sz="3567">
                <a:solidFill>
                  <a:prstClr val="black"/>
                </a:solidFill>
                <a:latin typeface="Calibri"/>
              </a:endParaRPr>
            </a:p>
          </p:txBody>
        </p:sp>
        <p:sp>
          <p:nvSpPr>
            <p:cNvPr id="60" name="object 60"/>
            <p:cNvSpPr/>
            <p:nvPr/>
          </p:nvSpPr>
          <p:spPr>
            <a:xfrm>
              <a:off x="2306061" y="1432267"/>
              <a:ext cx="166370" cy="299085"/>
            </a:xfrm>
            <a:custGeom>
              <a:avLst/>
              <a:gdLst/>
              <a:ahLst/>
              <a:cxnLst/>
              <a:rect l="l" t="t" r="r" b="b"/>
              <a:pathLst>
                <a:path w="166369" h="299085">
                  <a:moveTo>
                    <a:pt x="0" y="0"/>
                  </a:moveTo>
                  <a:lnTo>
                    <a:pt x="66101" y="0"/>
                  </a:lnTo>
                  <a:lnTo>
                    <a:pt x="66101" y="91440"/>
                  </a:lnTo>
                  <a:lnTo>
                    <a:pt x="0" y="91440"/>
                  </a:lnTo>
                  <a:lnTo>
                    <a:pt x="0" y="0"/>
                  </a:lnTo>
                  <a:close/>
                </a:path>
                <a:path w="166369" h="299085">
                  <a:moveTo>
                    <a:pt x="100253" y="272119"/>
                  </a:moveTo>
                  <a:lnTo>
                    <a:pt x="166355" y="272119"/>
                  </a:lnTo>
                  <a:lnTo>
                    <a:pt x="166355" y="298558"/>
                  </a:lnTo>
                  <a:lnTo>
                    <a:pt x="100253" y="298558"/>
                  </a:lnTo>
                  <a:lnTo>
                    <a:pt x="100253" y="272119"/>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61" name="object 61"/>
            <p:cNvSpPr/>
            <p:nvPr/>
          </p:nvSpPr>
          <p:spPr>
            <a:xfrm>
              <a:off x="2503574" y="1667086"/>
              <a:ext cx="70485" cy="8890"/>
            </a:xfrm>
            <a:custGeom>
              <a:avLst/>
              <a:gdLst/>
              <a:ahLst/>
              <a:cxnLst/>
              <a:rect l="l" t="t" r="r" b="b"/>
              <a:pathLst>
                <a:path w="70485" h="8889">
                  <a:moveTo>
                    <a:pt x="0" y="0"/>
                  </a:moveTo>
                  <a:lnTo>
                    <a:pt x="69888" y="0"/>
                  </a:lnTo>
                </a:path>
                <a:path w="70485" h="8889">
                  <a:moveTo>
                    <a:pt x="0" y="8503"/>
                  </a:moveTo>
                  <a:lnTo>
                    <a:pt x="69888" y="8503"/>
                  </a:lnTo>
                </a:path>
              </a:pathLst>
            </a:custGeom>
            <a:ln w="3175">
              <a:solidFill>
                <a:srgbClr val="000000"/>
              </a:solidFill>
            </a:ln>
          </p:spPr>
          <p:txBody>
            <a:bodyPr wrap="square" lIns="0" tIns="0" rIns="0" bIns="0" rtlCol="0"/>
            <a:lstStyle/>
            <a:p>
              <a:pPr defTabSz="1811792"/>
              <a:endParaRPr sz="3567">
                <a:solidFill>
                  <a:prstClr val="black"/>
                </a:solidFill>
                <a:latin typeface="Calibri"/>
              </a:endParaRPr>
            </a:p>
          </p:txBody>
        </p:sp>
        <p:sp>
          <p:nvSpPr>
            <p:cNvPr id="62" name="object 62"/>
            <p:cNvSpPr/>
            <p:nvPr/>
          </p:nvSpPr>
          <p:spPr>
            <a:xfrm>
              <a:off x="2802925" y="1361758"/>
              <a:ext cx="1158240" cy="615315"/>
            </a:xfrm>
            <a:custGeom>
              <a:avLst/>
              <a:gdLst/>
              <a:ahLst/>
              <a:cxnLst/>
              <a:rect l="l" t="t" r="r" b="b"/>
              <a:pathLst>
                <a:path w="1158239" h="615314">
                  <a:moveTo>
                    <a:pt x="0" y="299660"/>
                  </a:moveTo>
                  <a:lnTo>
                    <a:pt x="66101" y="299660"/>
                  </a:lnTo>
                  <a:lnTo>
                    <a:pt x="66101" y="406526"/>
                  </a:lnTo>
                  <a:lnTo>
                    <a:pt x="0" y="406526"/>
                  </a:lnTo>
                  <a:lnTo>
                    <a:pt x="0" y="299660"/>
                  </a:lnTo>
                  <a:close/>
                </a:path>
                <a:path w="1158239" h="615314">
                  <a:moveTo>
                    <a:pt x="99152" y="297458"/>
                  </a:moveTo>
                  <a:lnTo>
                    <a:pt x="165254" y="297458"/>
                  </a:lnTo>
                  <a:lnTo>
                    <a:pt x="165254" y="436269"/>
                  </a:lnTo>
                  <a:lnTo>
                    <a:pt x="99152" y="436269"/>
                  </a:lnTo>
                  <a:lnTo>
                    <a:pt x="99152" y="297458"/>
                  </a:lnTo>
                  <a:close/>
                </a:path>
                <a:path w="1158239" h="615314">
                  <a:moveTo>
                    <a:pt x="198305" y="30847"/>
                  </a:moveTo>
                  <a:lnTo>
                    <a:pt x="264406" y="30847"/>
                  </a:lnTo>
                  <a:lnTo>
                    <a:pt x="264406" y="78220"/>
                  </a:lnTo>
                  <a:lnTo>
                    <a:pt x="198305" y="78220"/>
                  </a:lnTo>
                  <a:lnTo>
                    <a:pt x="198305" y="30847"/>
                  </a:lnTo>
                  <a:close/>
                </a:path>
                <a:path w="1158239" h="615314">
                  <a:moveTo>
                    <a:pt x="297457" y="38559"/>
                  </a:moveTo>
                  <a:lnTo>
                    <a:pt x="363559" y="38559"/>
                  </a:lnTo>
                  <a:lnTo>
                    <a:pt x="363559" y="366863"/>
                  </a:lnTo>
                  <a:lnTo>
                    <a:pt x="297457" y="366863"/>
                  </a:lnTo>
                  <a:lnTo>
                    <a:pt x="297457" y="38559"/>
                  </a:lnTo>
                  <a:close/>
                </a:path>
                <a:path w="1158239" h="615314">
                  <a:moveTo>
                    <a:pt x="396610" y="0"/>
                  </a:moveTo>
                  <a:lnTo>
                    <a:pt x="462711" y="0"/>
                  </a:lnTo>
                  <a:lnTo>
                    <a:pt x="462711" y="193898"/>
                  </a:lnTo>
                  <a:lnTo>
                    <a:pt x="396610" y="193898"/>
                  </a:lnTo>
                  <a:lnTo>
                    <a:pt x="396610" y="0"/>
                  </a:lnTo>
                  <a:close/>
                </a:path>
                <a:path w="1158239" h="615314">
                  <a:moveTo>
                    <a:pt x="495762" y="49576"/>
                  </a:moveTo>
                  <a:lnTo>
                    <a:pt x="561864" y="49576"/>
                  </a:lnTo>
                  <a:lnTo>
                    <a:pt x="561864" y="137711"/>
                  </a:lnTo>
                  <a:lnTo>
                    <a:pt x="495762" y="137711"/>
                  </a:lnTo>
                  <a:lnTo>
                    <a:pt x="495762" y="49576"/>
                  </a:lnTo>
                  <a:close/>
                </a:path>
                <a:path w="1158239" h="615314">
                  <a:moveTo>
                    <a:pt x="596016" y="219237"/>
                  </a:moveTo>
                  <a:lnTo>
                    <a:pt x="662118" y="219237"/>
                  </a:lnTo>
                  <a:lnTo>
                    <a:pt x="662118" y="264407"/>
                  </a:lnTo>
                  <a:lnTo>
                    <a:pt x="596016" y="264407"/>
                  </a:lnTo>
                  <a:lnTo>
                    <a:pt x="596016" y="219237"/>
                  </a:lnTo>
                  <a:close/>
                </a:path>
                <a:path w="1158239" h="615314">
                  <a:moveTo>
                    <a:pt x="695168" y="110169"/>
                  </a:moveTo>
                  <a:lnTo>
                    <a:pt x="761270" y="110169"/>
                  </a:lnTo>
                  <a:lnTo>
                    <a:pt x="761270" y="347032"/>
                  </a:lnTo>
                  <a:lnTo>
                    <a:pt x="695168" y="347032"/>
                  </a:lnTo>
                  <a:lnTo>
                    <a:pt x="695168" y="110169"/>
                  </a:lnTo>
                  <a:close/>
                </a:path>
                <a:path w="1158239" h="615314">
                  <a:moveTo>
                    <a:pt x="794321" y="67203"/>
                  </a:moveTo>
                  <a:lnTo>
                    <a:pt x="860423" y="67203"/>
                  </a:lnTo>
                  <a:lnTo>
                    <a:pt x="860423" y="146525"/>
                  </a:lnTo>
                  <a:lnTo>
                    <a:pt x="794321" y="146525"/>
                  </a:lnTo>
                  <a:lnTo>
                    <a:pt x="794321" y="67203"/>
                  </a:lnTo>
                  <a:close/>
                </a:path>
                <a:path w="1158239" h="615314">
                  <a:moveTo>
                    <a:pt x="893474" y="112372"/>
                  </a:moveTo>
                  <a:lnTo>
                    <a:pt x="959575" y="112372"/>
                  </a:lnTo>
                  <a:lnTo>
                    <a:pt x="959575" y="185084"/>
                  </a:lnTo>
                  <a:lnTo>
                    <a:pt x="893474" y="185084"/>
                  </a:lnTo>
                  <a:lnTo>
                    <a:pt x="893474" y="112372"/>
                  </a:lnTo>
                  <a:close/>
                </a:path>
                <a:path w="1158239" h="615314">
                  <a:moveTo>
                    <a:pt x="992626" y="136610"/>
                  </a:moveTo>
                  <a:lnTo>
                    <a:pt x="1058728" y="136610"/>
                  </a:lnTo>
                  <a:lnTo>
                    <a:pt x="1058728" y="207118"/>
                  </a:lnTo>
                  <a:lnTo>
                    <a:pt x="992626" y="207118"/>
                  </a:lnTo>
                  <a:lnTo>
                    <a:pt x="992626" y="136610"/>
                  </a:lnTo>
                  <a:close/>
                </a:path>
                <a:path w="1158239" h="615314">
                  <a:moveTo>
                    <a:pt x="1091779" y="580595"/>
                  </a:moveTo>
                  <a:lnTo>
                    <a:pt x="1157880" y="580595"/>
                  </a:lnTo>
                  <a:lnTo>
                    <a:pt x="1157880" y="614747"/>
                  </a:lnTo>
                  <a:lnTo>
                    <a:pt x="1091779" y="614747"/>
                  </a:lnTo>
                  <a:lnTo>
                    <a:pt x="1091779" y="580595"/>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63" name="object 63"/>
            <p:cNvSpPr/>
            <p:nvPr/>
          </p:nvSpPr>
          <p:spPr>
            <a:xfrm>
              <a:off x="1413687" y="1196505"/>
              <a:ext cx="2547620" cy="746125"/>
            </a:xfrm>
            <a:custGeom>
              <a:avLst/>
              <a:gdLst/>
              <a:ahLst/>
              <a:cxnLst/>
              <a:rect l="l" t="t" r="r" b="b"/>
              <a:pathLst>
                <a:path w="2547620" h="746125">
                  <a:moveTo>
                    <a:pt x="66090" y="170776"/>
                  </a:moveTo>
                  <a:lnTo>
                    <a:pt x="0" y="170776"/>
                  </a:lnTo>
                  <a:lnTo>
                    <a:pt x="0" y="242379"/>
                  </a:lnTo>
                  <a:lnTo>
                    <a:pt x="66090" y="242379"/>
                  </a:lnTo>
                  <a:lnTo>
                    <a:pt x="66090" y="170776"/>
                  </a:lnTo>
                  <a:close/>
                </a:path>
                <a:path w="2547620" h="746125">
                  <a:moveTo>
                    <a:pt x="165252" y="164160"/>
                  </a:moveTo>
                  <a:lnTo>
                    <a:pt x="99148" y="164160"/>
                  </a:lnTo>
                  <a:lnTo>
                    <a:pt x="99148" y="250101"/>
                  </a:lnTo>
                  <a:lnTo>
                    <a:pt x="165252" y="250101"/>
                  </a:lnTo>
                  <a:lnTo>
                    <a:pt x="165252" y="164160"/>
                  </a:lnTo>
                  <a:close/>
                </a:path>
                <a:path w="2547620" h="746125">
                  <a:moveTo>
                    <a:pt x="264401" y="225856"/>
                  </a:moveTo>
                  <a:lnTo>
                    <a:pt x="198297" y="225856"/>
                  </a:lnTo>
                  <a:lnTo>
                    <a:pt x="198297" y="283146"/>
                  </a:lnTo>
                  <a:lnTo>
                    <a:pt x="264401" y="283146"/>
                  </a:lnTo>
                  <a:lnTo>
                    <a:pt x="264401" y="225856"/>
                  </a:lnTo>
                  <a:close/>
                </a:path>
                <a:path w="2547620" h="746125">
                  <a:moveTo>
                    <a:pt x="363550" y="305181"/>
                  </a:moveTo>
                  <a:lnTo>
                    <a:pt x="297459" y="305181"/>
                  </a:lnTo>
                  <a:lnTo>
                    <a:pt x="297459" y="358063"/>
                  </a:lnTo>
                  <a:lnTo>
                    <a:pt x="363550" y="358063"/>
                  </a:lnTo>
                  <a:lnTo>
                    <a:pt x="363550" y="305181"/>
                  </a:lnTo>
                  <a:close/>
                </a:path>
                <a:path w="2547620" h="746125">
                  <a:moveTo>
                    <a:pt x="462711" y="208229"/>
                  </a:moveTo>
                  <a:lnTo>
                    <a:pt x="396608" y="208229"/>
                  </a:lnTo>
                  <a:lnTo>
                    <a:pt x="396608" y="420852"/>
                  </a:lnTo>
                  <a:lnTo>
                    <a:pt x="462711" y="420852"/>
                  </a:lnTo>
                  <a:lnTo>
                    <a:pt x="462711" y="208229"/>
                  </a:lnTo>
                  <a:close/>
                </a:path>
                <a:path w="2547620" h="746125">
                  <a:moveTo>
                    <a:pt x="561860" y="135521"/>
                  </a:moveTo>
                  <a:lnTo>
                    <a:pt x="495757" y="135521"/>
                  </a:lnTo>
                  <a:lnTo>
                    <a:pt x="495757" y="301866"/>
                  </a:lnTo>
                  <a:lnTo>
                    <a:pt x="561860" y="301866"/>
                  </a:lnTo>
                  <a:lnTo>
                    <a:pt x="561860" y="135521"/>
                  </a:lnTo>
                  <a:close/>
                </a:path>
                <a:path w="2547620" h="746125">
                  <a:moveTo>
                    <a:pt x="661009" y="95859"/>
                  </a:moveTo>
                  <a:lnTo>
                    <a:pt x="594906" y="95859"/>
                  </a:lnTo>
                  <a:lnTo>
                    <a:pt x="594906" y="321703"/>
                  </a:lnTo>
                  <a:lnTo>
                    <a:pt x="661009" y="321703"/>
                  </a:lnTo>
                  <a:lnTo>
                    <a:pt x="661009" y="95859"/>
                  </a:lnTo>
                  <a:close/>
                </a:path>
                <a:path w="2547620" h="746125">
                  <a:moveTo>
                    <a:pt x="760158" y="339331"/>
                  </a:moveTo>
                  <a:lnTo>
                    <a:pt x="694067" y="339331"/>
                  </a:lnTo>
                  <a:lnTo>
                    <a:pt x="694067" y="386702"/>
                  </a:lnTo>
                  <a:lnTo>
                    <a:pt x="760158" y="386702"/>
                  </a:lnTo>
                  <a:lnTo>
                    <a:pt x="760158" y="339331"/>
                  </a:lnTo>
                  <a:close/>
                </a:path>
                <a:path w="2547620" h="746125">
                  <a:moveTo>
                    <a:pt x="859320" y="35267"/>
                  </a:moveTo>
                  <a:lnTo>
                    <a:pt x="793216" y="35267"/>
                  </a:lnTo>
                  <a:lnTo>
                    <a:pt x="793216" y="124498"/>
                  </a:lnTo>
                  <a:lnTo>
                    <a:pt x="859320" y="124498"/>
                  </a:lnTo>
                  <a:lnTo>
                    <a:pt x="859320" y="35267"/>
                  </a:lnTo>
                  <a:close/>
                </a:path>
                <a:path w="2547620" h="746125">
                  <a:moveTo>
                    <a:pt x="958469" y="159753"/>
                  </a:moveTo>
                  <a:lnTo>
                    <a:pt x="892365" y="159753"/>
                  </a:lnTo>
                  <a:lnTo>
                    <a:pt x="892365" y="235775"/>
                  </a:lnTo>
                  <a:lnTo>
                    <a:pt x="958469" y="235775"/>
                  </a:lnTo>
                  <a:lnTo>
                    <a:pt x="958469" y="159753"/>
                  </a:lnTo>
                  <a:close/>
                </a:path>
                <a:path w="2547620" h="746125">
                  <a:moveTo>
                    <a:pt x="1058722" y="481444"/>
                  </a:moveTo>
                  <a:lnTo>
                    <a:pt x="992619" y="481444"/>
                  </a:lnTo>
                  <a:lnTo>
                    <a:pt x="992619" y="507885"/>
                  </a:lnTo>
                  <a:lnTo>
                    <a:pt x="1058722" y="507885"/>
                  </a:lnTo>
                  <a:lnTo>
                    <a:pt x="1058722" y="481444"/>
                  </a:lnTo>
                  <a:close/>
                </a:path>
                <a:path w="2547620" h="746125">
                  <a:moveTo>
                    <a:pt x="1157871" y="377888"/>
                  </a:moveTo>
                  <a:lnTo>
                    <a:pt x="1091768" y="377888"/>
                  </a:lnTo>
                  <a:lnTo>
                    <a:pt x="1091768" y="471538"/>
                  </a:lnTo>
                  <a:lnTo>
                    <a:pt x="1157871" y="471538"/>
                  </a:lnTo>
                  <a:lnTo>
                    <a:pt x="1157871" y="377888"/>
                  </a:lnTo>
                  <a:close/>
                </a:path>
                <a:path w="2547620" h="746125">
                  <a:moveTo>
                    <a:pt x="1257020" y="0"/>
                  </a:moveTo>
                  <a:lnTo>
                    <a:pt x="1190929" y="0"/>
                  </a:lnTo>
                  <a:lnTo>
                    <a:pt x="1190929" y="8826"/>
                  </a:lnTo>
                  <a:lnTo>
                    <a:pt x="1257020" y="8826"/>
                  </a:lnTo>
                  <a:lnTo>
                    <a:pt x="1257020" y="0"/>
                  </a:lnTo>
                  <a:close/>
                </a:path>
                <a:path w="2547620" h="746125">
                  <a:moveTo>
                    <a:pt x="1356182" y="0"/>
                  </a:moveTo>
                  <a:lnTo>
                    <a:pt x="1290078" y="0"/>
                  </a:lnTo>
                  <a:lnTo>
                    <a:pt x="1290078" y="37465"/>
                  </a:lnTo>
                  <a:lnTo>
                    <a:pt x="1356182" y="37465"/>
                  </a:lnTo>
                  <a:lnTo>
                    <a:pt x="1356182" y="0"/>
                  </a:lnTo>
                  <a:close/>
                </a:path>
                <a:path w="2547620" h="746125">
                  <a:moveTo>
                    <a:pt x="1455331" y="390004"/>
                  </a:moveTo>
                  <a:lnTo>
                    <a:pt x="1389227" y="390004"/>
                  </a:lnTo>
                  <a:lnTo>
                    <a:pt x="1389227" y="464921"/>
                  </a:lnTo>
                  <a:lnTo>
                    <a:pt x="1455331" y="464921"/>
                  </a:lnTo>
                  <a:lnTo>
                    <a:pt x="1455331" y="390004"/>
                  </a:lnTo>
                  <a:close/>
                </a:path>
                <a:path w="2547620" h="746125">
                  <a:moveTo>
                    <a:pt x="1554480" y="206019"/>
                  </a:moveTo>
                  <a:lnTo>
                    <a:pt x="1488389" y="206019"/>
                  </a:lnTo>
                  <a:lnTo>
                    <a:pt x="1488389" y="462724"/>
                  </a:lnTo>
                  <a:lnTo>
                    <a:pt x="1554480" y="462724"/>
                  </a:lnTo>
                  <a:lnTo>
                    <a:pt x="1554480" y="206019"/>
                  </a:lnTo>
                  <a:close/>
                </a:path>
                <a:path w="2547620" h="746125">
                  <a:moveTo>
                    <a:pt x="1653641" y="193903"/>
                  </a:moveTo>
                  <a:lnTo>
                    <a:pt x="1587538" y="193903"/>
                  </a:lnTo>
                  <a:lnTo>
                    <a:pt x="1587538" y="196113"/>
                  </a:lnTo>
                  <a:lnTo>
                    <a:pt x="1653641" y="196113"/>
                  </a:lnTo>
                  <a:lnTo>
                    <a:pt x="1653641" y="193903"/>
                  </a:lnTo>
                  <a:close/>
                </a:path>
                <a:path w="2547620" h="746125">
                  <a:moveTo>
                    <a:pt x="1752790" y="91452"/>
                  </a:moveTo>
                  <a:lnTo>
                    <a:pt x="1686687" y="91452"/>
                  </a:lnTo>
                  <a:lnTo>
                    <a:pt x="1686687" y="203822"/>
                  </a:lnTo>
                  <a:lnTo>
                    <a:pt x="1752790" y="203822"/>
                  </a:lnTo>
                  <a:lnTo>
                    <a:pt x="1752790" y="91452"/>
                  </a:lnTo>
                  <a:close/>
                </a:path>
                <a:path w="2547620" h="746125">
                  <a:moveTo>
                    <a:pt x="1851939" y="94754"/>
                  </a:moveTo>
                  <a:lnTo>
                    <a:pt x="1785835" y="94754"/>
                  </a:lnTo>
                  <a:lnTo>
                    <a:pt x="1785835" y="165265"/>
                  </a:lnTo>
                  <a:lnTo>
                    <a:pt x="1851939" y="165265"/>
                  </a:lnTo>
                  <a:lnTo>
                    <a:pt x="1851939" y="94754"/>
                  </a:lnTo>
                  <a:close/>
                </a:path>
                <a:path w="2547620" h="746125">
                  <a:moveTo>
                    <a:pt x="1951088" y="179578"/>
                  </a:moveTo>
                  <a:lnTo>
                    <a:pt x="1884997" y="179578"/>
                  </a:lnTo>
                  <a:lnTo>
                    <a:pt x="1884997" y="214833"/>
                  </a:lnTo>
                  <a:lnTo>
                    <a:pt x="1951088" y="214833"/>
                  </a:lnTo>
                  <a:lnTo>
                    <a:pt x="1951088" y="179578"/>
                  </a:lnTo>
                  <a:close/>
                </a:path>
                <a:path w="2547620" h="746125">
                  <a:moveTo>
                    <a:pt x="2051342" y="195008"/>
                  </a:moveTo>
                  <a:lnTo>
                    <a:pt x="1985251" y="195008"/>
                  </a:lnTo>
                  <a:lnTo>
                    <a:pt x="1985251" y="384505"/>
                  </a:lnTo>
                  <a:lnTo>
                    <a:pt x="2051342" y="384505"/>
                  </a:lnTo>
                  <a:lnTo>
                    <a:pt x="2051342" y="195008"/>
                  </a:lnTo>
                  <a:close/>
                </a:path>
                <a:path w="2547620" h="746125">
                  <a:moveTo>
                    <a:pt x="2150503" y="76022"/>
                  </a:moveTo>
                  <a:lnTo>
                    <a:pt x="2084400" y="76022"/>
                  </a:lnTo>
                  <a:lnTo>
                    <a:pt x="2084400" y="275437"/>
                  </a:lnTo>
                  <a:lnTo>
                    <a:pt x="2150503" y="275437"/>
                  </a:lnTo>
                  <a:lnTo>
                    <a:pt x="2150503" y="76022"/>
                  </a:lnTo>
                  <a:close/>
                </a:path>
                <a:path w="2547620" h="746125">
                  <a:moveTo>
                    <a:pt x="2249652" y="90347"/>
                  </a:moveTo>
                  <a:lnTo>
                    <a:pt x="2183549" y="90347"/>
                  </a:lnTo>
                  <a:lnTo>
                    <a:pt x="2183549" y="232473"/>
                  </a:lnTo>
                  <a:lnTo>
                    <a:pt x="2249652" y="232473"/>
                  </a:lnTo>
                  <a:lnTo>
                    <a:pt x="2249652" y="90347"/>
                  </a:lnTo>
                  <a:close/>
                </a:path>
                <a:path w="2547620" h="746125">
                  <a:moveTo>
                    <a:pt x="2348801" y="265518"/>
                  </a:moveTo>
                  <a:lnTo>
                    <a:pt x="2282698" y="265518"/>
                  </a:lnTo>
                  <a:lnTo>
                    <a:pt x="2282698" y="277634"/>
                  </a:lnTo>
                  <a:lnTo>
                    <a:pt x="2348801" y="277634"/>
                  </a:lnTo>
                  <a:lnTo>
                    <a:pt x="2348801" y="265518"/>
                  </a:lnTo>
                  <a:close/>
                </a:path>
                <a:path w="2547620" h="746125">
                  <a:moveTo>
                    <a:pt x="2447950" y="258902"/>
                  </a:moveTo>
                  <a:lnTo>
                    <a:pt x="2381859" y="258902"/>
                  </a:lnTo>
                  <a:lnTo>
                    <a:pt x="2381859" y="301866"/>
                  </a:lnTo>
                  <a:lnTo>
                    <a:pt x="2447950" y="301866"/>
                  </a:lnTo>
                  <a:lnTo>
                    <a:pt x="2447950" y="258902"/>
                  </a:lnTo>
                  <a:close/>
                </a:path>
                <a:path w="2547620" h="746125">
                  <a:moveTo>
                    <a:pt x="2547112" y="41871"/>
                  </a:moveTo>
                  <a:lnTo>
                    <a:pt x="2481008" y="41871"/>
                  </a:lnTo>
                  <a:lnTo>
                    <a:pt x="2481008" y="745858"/>
                  </a:lnTo>
                  <a:lnTo>
                    <a:pt x="2547112" y="745858"/>
                  </a:lnTo>
                  <a:lnTo>
                    <a:pt x="2547112" y="41871"/>
                  </a:lnTo>
                  <a:close/>
                </a:path>
              </a:pathLst>
            </a:custGeom>
            <a:solidFill>
              <a:srgbClr val="A5A5A5"/>
            </a:solidFill>
          </p:spPr>
          <p:txBody>
            <a:bodyPr wrap="square" lIns="0" tIns="0" rIns="0" bIns="0" rtlCol="0"/>
            <a:lstStyle/>
            <a:p>
              <a:pPr defTabSz="1811792"/>
              <a:endParaRPr sz="3567">
                <a:solidFill>
                  <a:prstClr val="black"/>
                </a:solidFill>
                <a:latin typeface="Calibri"/>
              </a:endParaRPr>
            </a:p>
          </p:txBody>
        </p:sp>
        <p:sp>
          <p:nvSpPr>
            <p:cNvPr id="64" name="object 64"/>
            <p:cNvSpPr/>
            <p:nvPr/>
          </p:nvSpPr>
          <p:spPr>
            <a:xfrm>
              <a:off x="1413688" y="1196493"/>
              <a:ext cx="1555115" cy="508000"/>
            </a:xfrm>
            <a:custGeom>
              <a:avLst/>
              <a:gdLst/>
              <a:ahLst/>
              <a:cxnLst/>
              <a:rect l="l" t="t" r="r" b="b"/>
              <a:pathLst>
                <a:path w="1555114" h="508000">
                  <a:moveTo>
                    <a:pt x="0" y="170773"/>
                  </a:moveTo>
                  <a:lnTo>
                    <a:pt x="66101" y="170773"/>
                  </a:lnTo>
                  <a:lnTo>
                    <a:pt x="66101" y="242383"/>
                  </a:lnTo>
                  <a:lnTo>
                    <a:pt x="0" y="242383"/>
                  </a:lnTo>
                  <a:lnTo>
                    <a:pt x="0" y="170773"/>
                  </a:lnTo>
                  <a:close/>
                </a:path>
                <a:path w="1555114" h="508000">
                  <a:moveTo>
                    <a:pt x="99152" y="164163"/>
                  </a:moveTo>
                  <a:lnTo>
                    <a:pt x="165254" y="164163"/>
                  </a:lnTo>
                  <a:lnTo>
                    <a:pt x="165254" y="250095"/>
                  </a:lnTo>
                  <a:lnTo>
                    <a:pt x="99152" y="250095"/>
                  </a:lnTo>
                  <a:lnTo>
                    <a:pt x="99152" y="164163"/>
                  </a:lnTo>
                  <a:close/>
                </a:path>
                <a:path w="1555114" h="508000">
                  <a:moveTo>
                    <a:pt x="198305" y="225858"/>
                  </a:moveTo>
                  <a:lnTo>
                    <a:pt x="264406" y="225858"/>
                  </a:lnTo>
                  <a:lnTo>
                    <a:pt x="264406" y="283146"/>
                  </a:lnTo>
                  <a:lnTo>
                    <a:pt x="198305" y="283146"/>
                  </a:lnTo>
                  <a:lnTo>
                    <a:pt x="198305" y="225858"/>
                  </a:lnTo>
                  <a:close/>
                </a:path>
                <a:path w="1555114" h="508000">
                  <a:moveTo>
                    <a:pt x="297457" y="305180"/>
                  </a:moveTo>
                  <a:lnTo>
                    <a:pt x="363559" y="305180"/>
                  </a:lnTo>
                  <a:lnTo>
                    <a:pt x="363559" y="358061"/>
                  </a:lnTo>
                  <a:lnTo>
                    <a:pt x="297457" y="358061"/>
                  </a:lnTo>
                  <a:lnTo>
                    <a:pt x="297457" y="305180"/>
                  </a:lnTo>
                  <a:close/>
                </a:path>
                <a:path w="1555114" h="508000">
                  <a:moveTo>
                    <a:pt x="396610" y="208231"/>
                  </a:moveTo>
                  <a:lnTo>
                    <a:pt x="462712" y="208231"/>
                  </a:lnTo>
                  <a:lnTo>
                    <a:pt x="462712" y="420858"/>
                  </a:lnTo>
                  <a:lnTo>
                    <a:pt x="396610" y="420858"/>
                  </a:lnTo>
                  <a:lnTo>
                    <a:pt x="396610" y="208231"/>
                  </a:lnTo>
                  <a:close/>
                </a:path>
                <a:path w="1555114" h="508000">
                  <a:moveTo>
                    <a:pt x="495763" y="135519"/>
                  </a:moveTo>
                  <a:lnTo>
                    <a:pt x="561864" y="135519"/>
                  </a:lnTo>
                  <a:lnTo>
                    <a:pt x="561864" y="301875"/>
                  </a:lnTo>
                  <a:lnTo>
                    <a:pt x="495763" y="301875"/>
                  </a:lnTo>
                  <a:lnTo>
                    <a:pt x="495763" y="135519"/>
                  </a:lnTo>
                  <a:close/>
                </a:path>
                <a:path w="1555114" h="508000">
                  <a:moveTo>
                    <a:pt x="594915" y="95858"/>
                  </a:moveTo>
                  <a:lnTo>
                    <a:pt x="661017" y="95858"/>
                  </a:lnTo>
                  <a:lnTo>
                    <a:pt x="661017" y="321705"/>
                  </a:lnTo>
                  <a:lnTo>
                    <a:pt x="594915" y="321705"/>
                  </a:lnTo>
                  <a:lnTo>
                    <a:pt x="594915" y="95858"/>
                  </a:lnTo>
                  <a:close/>
                </a:path>
                <a:path w="1555114" h="508000">
                  <a:moveTo>
                    <a:pt x="694068" y="339333"/>
                  </a:moveTo>
                  <a:lnTo>
                    <a:pt x="760169" y="339333"/>
                  </a:lnTo>
                  <a:lnTo>
                    <a:pt x="760169" y="386705"/>
                  </a:lnTo>
                  <a:lnTo>
                    <a:pt x="694068" y="386705"/>
                  </a:lnTo>
                  <a:lnTo>
                    <a:pt x="694068" y="339333"/>
                  </a:lnTo>
                  <a:close/>
                </a:path>
                <a:path w="1555114" h="508000">
                  <a:moveTo>
                    <a:pt x="793220" y="35265"/>
                  </a:moveTo>
                  <a:lnTo>
                    <a:pt x="859322" y="35265"/>
                  </a:lnTo>
                  <a:lnTo>
                    <a:pt x="859322" y="124502"/>
                  </a:lnTo>
                  <a:lnTo>
                    <a:pt x="793220" y="124502"/>
                  </a:lnTo>
                  <a:lnTo>
                    <a:pt x="793220" y="35265"/>
                  </a:lnTo>
                  <a:close/>
                </a:path>
                <a:path w="1555114" h="508000">
                  <a:moveTo>
                    <a:pt x="892373" y="159756"/>
                  </a:moveTo>
                  <a:lnTo>
                    <a:pt x="958474" y="159756"/>
                  </a:lnTo>
                  <a:lnTo>
                    <a:pt x="958474" y="235773"/>
                  </a:lnTo>
                  <a:lnTo>
                    <a:pt x="892373" y="235773"/>
                  </a:lnTo>
                  <a:lnTo>
                    <a:pt x="892373" y="159756"/>
                  </a:lnTo>
                  <a:close/>
                </a:path>
                <a:path w="1555114" h="508000">
                  <a:moveTo>
                    <a:pt x="992626" y="481453"/>
                  </a:moveTo>
                  <a:lnTo>
                    <a:pt x="1058728" y="481453"/>
                  </a:lnTo>
                  <a:lnTo>
                    <a:pt x="1058728" y="507892"/>
                  </a:lnTo>
                  <a:lnTo>
                    <a:pt x="992626" y="507892"/>
                  </a:lnTo>
                  <a:lnTo>
                    <a:pt x="992626" y="481453"/>
                  </a:lnTo>
                  <a:close/>
                </a:path>
                <a:path w="1555114" h="508000">
                  <a:moveTo>
                    <a:pt x="1091779" y="377892"/>
                  </a:moveTo>
                  <a:lnTo>
                    <a:pt x="1157881" y="377892"/>
                  </a:lnTo>
                  <a:lnTo>
                    <a:pt x="1157881" y="471538"/>
                  </a:lnTo>
                  <a:lnTo>
                    <a:pt x="1091779" y="471538"/>
                  </a:lnTo>
                  <a:lnTo>
                    <a:pt x="1091779" y="377892"/>
                  </a:lnTo>
                  <a:close/>
                </a:path>
                <a:path w="1555114" h="508000">
                  <a:moveTo>
                    <a:pt x="1190932" y="0"/>
                  </a:moveTo>
                  <a:lnTo>
                    <a:pt x="1257033" y="0"/>
                  </a:lnTo>
                  <a:lnTo>
                    <a:pt x="1257033" y="8824"/>
                  </a:lnTo>
                  <a:lnTo>
                    <a:pt x="1190932" y="8824"/>
                  </a:lnTo>
                  <a:lnTo>
                    <a:pt x="1190932" y="0"/>
                  </a:lnTo>
                  <a:close/>
                </a:path>
                <a:path w="1555114" h="508000">
                  <a:moveTo>
                    <a:pt x="1290084" y="0"/>
                  </a:moveTo>
                  <a:lnTo>
                    <a:pt x="1356186" y="0"/>
                  </a:lnTo>
                  <a:lnTo>
                    <a:pt x="1356186" y="37468"/>
                  </a:lnTo>
                  <a:lnTo>
                    <a:pt x="1290084" y="37468"/>
                  </a:lnTo>
                  <a:lnTo>
                    <a:pt x="1290084" y="0"/>
                  </a:lnTo>
                  <a:close/>
                </a:path>
                <a:path w="1555114" h="508000">
                  <a:moveTo>
                    <a:pt x="1389237" y="390011"/>
                  </a:moveTo>
                  <a:lnTo>
                    <a:pt x="1455338" y="390011"/>
                  </a:lnTo>
                  <a:lnTo>
                    <a:pt x="1455338" y="464926"/>
                  </a:lnTo>
                  <a:lnTo>
                    <a:pt x="1389237" y="464926"/>
                  </a:lnTo>
                  <a:lnTo>
                    <a:pt x="1389237" y="390011"/>
                  </a:lnTo>
                  <a:close/>
                </a:path>
                <a:path w="1555114" h="508000">
                  <a:moveTo>
                    <a:pt x="1488389" y="206028"/>
                  </a:moveTo>
                  <a:lnTo>
                    <a:pt x="1554491" y="206028"/>
                  </a:lnTo>
                  <a:lnTo>
                    <a:pt x="1554491" y="462723"/>
                  </a:lnTo>
                  <a:lnTo>
                    <a:pt x="1488389" y="462723"/>
                  </a:lnTo>
                  <a:lnTo>
                    <a:pt x="1488389" y="206028"/>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65" name="object 65"/>
            <p:cNvSpPr/>
            <p:nvPr/>
          </p:nvSpPr>
          <p:spPr>
            <a:xfrm>
              <a:off x="2999336" y="1389457"/>
              <a:ext cx="70485" cy="3175"/>
            </a:xfrm>
            <a:custGeom>
              <a:avLst/>
              <a:gdLst/>
              <a:ahLst/>
              <a:cxnLst/>
              <a:rect l="l" t="t" r="r" b="b"/>
              <a:pathLst>
                <a:path w="70485" h="3175">
                  <a:moveTo>
                    <a:pt x="0" y="0"/>
                  </a:moveTo>
                  <a:lnTo>
                    <a:pt x="69888" y="0"/>
                  </a:lnTo>
                </a:path>
                <a:path w="70485" h="3175">
                  <a:moveTo>
                    <a:pt x="0" y="2995"/>
                  </a:moveTo>
                  <a:lnTo>
                    <a:pt x="69888" y="2995"/>
                  </a:lnTo>
                </a:path>
              </a:pathLst>
            </a:custGeom>
            <a:ln w="3175">
              <a:solidFill>
                <a:srgbClr val="000000"/>
              </a:solidFill>
            </a:ln>
          </p:spPr>
          <p:txBody>
            <a:bodyPr wrap="square" lIns="0" tIns="0" rIns="0" bIns="0" rtlCol="0"/>
            <a:lstStyle/>
            <a:p>
              <a:pPr defTabSz="1811792"/>
              <a:endParaRPr sz="3567">
                <a:solidFill>
                  <a:prstClr val="black"/>
                </a:solidFill>
                <a:latin typeface="Calibri"/>
              </a:endParaRPr>
            </a:p>
          </p:txBody>
        </p:sp>
        <p:sp>
          <p:nvSpPr>
            <p:cNvPr id="66" name="object 66"/>
            <p:cNvSpPr/>
            <p:nvPr/>
          </p:nvSpPr>
          <p:spPr>
            <a:xfrm>
              <a:off x="3100382" y="1272521"/>
              <a:ext cx="563245" cy="308610"/>
            </a:xfrm>
            <a:custGeom>
              <a:avLst/>
              <a:gdLst/>
              <a:ahLst/>
              <a:cxnLst/>
              <a:rect l="l" t="t" r="r" b="b"/>
              <a:pathLst>
                <a:path w="563245" h="308609">
                  <a:moveTo>
                    <a:pt x="0" y="15423"/>
                  </a:moveTo>
                  <a:lnTo>
                    <a:pt x="66101" y="15423"/>
                  </a:lnTo>
                  <a:lnTo>
                    <a:pt x="66101" y="127796"/>
                  </a:lnTo>
                  <a:lnTo>
                    <a:pt x="0" y="127796"/>
                  </a:lnTo>
                  <a:lnTo>
                    <a:pt x="0" y="15423"/>
                  </a:lnTo>
                  <a:close/>
                </a:path>
                <a:path w="563245" h="308609">
                  <a:moveTo>
                    <a:pt x="99152" y="18728"/>
                  </a:moveTo>
                  <a:lnTo>
                    <a:pt x="165254" y="18728"/>
                  </a:lnTo>
                  <a:lnTo>
                    <a:pt x="165254" y="89237"/>
                  </a:lnTo>
                  <a:lnTo>
                    <a:pt x="99152" y="89237"/>
                  </a:lnTo>
                  <a:lnTo>
                    <a:pt x="99152" y="18728"/>
                  </a:lnTo>
                  <a:close/>
                </a:path>
                <a:path w="563245" h="308609">
                  <a:moveTo>
                    <a:pt x="198305" y="103559"/>
                  </a:moveTo>
                  <a:lnTo>
                    <a:pt x="264406" y="103559"/>
                  </a:lnTo>
                  <a:lnTo>
                    <a:pt x="264406" y="138813"/>
                  </a:lnTo>
                  <a:lnTo>
                    <a:pt x="198305" y="138813"/>
                  </a:lnTo>
                  <a:lnTo>
                    <a:pt x="198305" y="103559"/>
                  </a:lnTo>
                  <a:close/>
                </a:path>
                <a:path w="563245" h="308609">
                  <a:moveTo>
                    <a:pt x="298558" y="118983"/>
                  </a:moveTo>
                  <a:lnTo>
                    <a:pt x="364660" y="118983"/>
                  </a:lnTo>
                  <a:lnTo>
                    <a:pt x="364660" y="308474"/>
                  </a:lnTo>
                  <a:lnTo>
                    <a:pt x="298558" y="308474"/>
                  </a:lnTo>
                  <a:lnTo>
                    <a:pt x="298558" y="118983"/>
                  </a:lnTo>
                  <a:close/>
                </a:path>
                <a:path w="563245" h="308609">
                  <a:moveTo>
                    <a:pt x="397711" y="0"/>
                  </a:moveTo>
                  <a:lnTo>
                    <a:pt x="463813" y="0"/>
                  </a:lnTo>
                  <a:lnTo>
                    <a:pt x="463813" y="199406"/>
                  </a:lnTo>
                  <a:lnTo>
                    <a:pt x="397711" y="199406"/>
                  </a:lnTo>
                  <a:lnTo>
                    <a:pt x="397711" y="0"/>
                  </a:lnTo>
                  <a:close/>
                </a:path>
                <a:path w="563245" h="308609">
                  <a:moveTo>
                    <a:pt x="496863" y="14322"/>
                  </a:moveTo>
                  <a:lnTo>
                    <a:pt x="562965" y="14322"/>
                  </a:lnTo>
                  <a:lnTo>
                    <a:pt x="562965" y="156440"/>
                  </a:lnTo>
                  <a:lnTo>
                    <a:pt x="496863" y="156440"/>
                  </a:lnTo>
                  <a:lnTo>
                    <a:pt x="496863" y="14322"/>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67" name="object 67"/>
            <p:cNvSpPr/>
            <p:nvPr/>
          </p:nvSpPr>
          <p:spPr>
            <a:xfrm>
              <a:off x="3694505" y="1461066"/>
              <a:ext cx="70485" cy="8255"/>
            </a:xfrm>
            <a:custGeom>
              <a:avLst/>
              <a:gdLst/>
              <a:ahLst/>
              <a:cxnLst/>
              <a:rect l="l" t="t" r="r" b="b"/>
              <a:pathLst>
                <a:path w="70485" h="8255">
                  <a:moveTo>
                    <a:pt x="0" y="0"/>
                  </a:moveTo>
                  <a:lnTo>
                    <a:pt x="69888" y="0"/>
                  </a:lnTo>
                </a:path>
                <a:path w="70485" h="8255">
                  <a:moveTo>
                    <a:pt x="0" y="7952"/>
                  </a:moveTo>
                  <a:lnTo>
                    <a:pt x="69888" y="7952"/>
                  </a:lnTo>
                </a:path>
              </a:pathLst>
            </a:custGeom>
            <a:ln w="3175">
              <a:solidFill>
                <a:srgbClr val="000000"/>
              </a:solidFill>
            </a:ln>
          </p:spPr>
          <p:txBody>
            <a:bodyPr wrap="square" lIns="0" tIns="0" rIns="0" bIns="0" rtlCol="0"/>
            <a:lstStyle/>
            <a:p>
              <a:pPr defTabSz="1811792"/>
              <a:endParaRPr sz="3567">
                <a:solidFill>
                  <a:prstClr val="black"/>
                </a:solidFill>
                <a:latin typeface="Calibri"/>
              </a:endParaRPr>
            </a:p>
          </p:txBody>
        </p:sp>
        <p:sp>
          <p:nvSpPr>
            <p:cNvPr id="68" name="object 68"/>
            <p:cNvSpPr/>
            <p:nvPr/>
          </p:nvSpPr>
          <p:spPr>
            <a:xfrm>
              <a:off x="3795551" y="1238369"/>
              <a:ext cx="165735" cy="704215"/>
            </a:xfrm>
            <a:custGeom>
              <a:avLst/>
              <a:gdLst/>
              <a:ahLst/>
              <a:cxnLst/>
              <a:rect l="l" t="t" r="r" b="b"/>
              <a:pathLst>
                <a:path w="165735" h="704214">
                  <a:moveTo>
                    <a:pt x="0" y="217033"/>
                  </a:moveTo>
                  <a:lnTo>
                    <a:pt x="66101" y="217033"/>
                  </a:lnTo>
                  <a:lnTo>
                    <a:pt x="66101" y="259999"/>
                  </a:lnTo>
                  <a:lnTo>
                    <a:pt x="0" y="259999"/>
                  </a:lnTo>
                  <a:lnTo>
                    <a:pt x="0" y="217033"/>
                  </a:lnTo>
                  <a:close/>
                </a:path>
                <a:path w="165735" h="704214">
                  <a:moveTo>
                    <a:pt x="99152" y="0"/>
                  </a:moveTo>
                  <a:lnTo>
                    <a:pt x="165254" y="0"/>
                  </a:lnTo>
                  <a:lnTo>
                    <a:pt x="165254" y="703984"/>
                  </a:lnTo>
                  <a:lnTo>
                    <a:pt x="99152" y="703984"/>
                  </a:lnTo>
                  <a:lnTo>
                    <a:pt x="99152"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69" name="object 69"/>
            <p:cNvSpPr/>
            <p:nvPr/>
          </p:nvSpPr>
          <p:spPr>
            <a:xfrm>
              <a:off x="1413687" y="1196505"/>
              <a:ext cx="2547620" cy="481965"/>
            </a:xfrm>
            <a:custGeom>
              <a:avLst/>
              <a:gdLst/>
              <a:ahLst/>
              <a:cxnLst/>
              <a:rect l="l" t="t" r="r" b="b"/>
              <a:pathLst>
                <a:path w="2547620" h="481964">
                  <a:moveTo>
                    <a:pt x="66090" y="0"/>
                  </a:moveTo>
                  <a:lnTo>
                    <a:pt x="0" y="0"/>
                  </a:lnTo>
                  <a:lnTo>
                    <a:pt x="0" y="170776"/>
                  </a:lnTo>
                  <a:lnTo>
                    <a:pt x="66090" y="170776"/>
                  </a:lnTo>
                  <a:lnTo>
                    <a:pt x="66090" y="0"/>
                  </a:lnTo>
                  <a:close/>
                </a:path>
                <a:path w="2547620" h="481964">
                  <a:moveTo>
                    <a:pt x="165252" y="0"/>
                  </a:moveTo>
                  <a:lnTo>
                    <a:pt x="99148" y="0"/>
                  </a:lnTo>
                  <a:lnTo>
                    <a:pt x="99148" y="164160"/>
                  </a:lnTo>
                  <a:lnTo>
                    <a:pt x="165252" y="164160"/>
                  </a:lnTo>
                  <a:lnTo>
                    <a:pt x="165252" y="0"/>
                  </a:lnTo>
                  <a:close/>
                </a:path>
                <a:path w="2547620" h="481964">
                  <a:moveTo>
                    <a:pt x="264401" y="0"/>
                  </a:moveTo>
                  <a:lnTo>
                    <a:pt x="198297" y="0"/>
                  </a:lnTo>
                  <a:lnTo>
                    <a:pt x="198297" y="225856"/>
                  </a:lnTo>
                  <a:lnTo>
                    <a:pt x="264401" y="225856"/>
                  </a:lnTo>
                  <a:lnTo>
                    <a:pt x="264401" y="0"/>
                  </a:lnTo>
                  <a:close/>
                </a:path>
                <a:path w="2547620" h="481964">
                  <a:moveTo>
                    <a:pt x="363550" y="0"/>
                  </a:moveTo>
                  <a:lnTo>
                    <a:pt x="297459" y="0"/>
                  </a:lnTo>
                  <a:lnTo>
                    <a:pt x="297459" y="305181"/>
                  </a:lnTo>
                  <a:lnTo>
                    <a:pt x="363550" y="305181"/>
                  </a:lnTo>
                  <a:lnTo>
                    <a:pt x="363550" y="0"/>
                  </a:lnTo>
                  <a:close/>
                </a:path>
                <a:path w="2547620" h="481964">
                  <a:moveTo>
                    <a:pt x="462711" y="0"/>
                  </a:moveTo>
                  <a:lnTo>
                    <a:pt x="396608" y="0"/>
                  </a:lnTo>
                  <a:lnTo>
                    <a:pt x="396608" y="208229"/>
                  </a:lnTo>
                  <a:lnTo>
                    <a:pt x="462711" y="208229"/>
                  </a:lnTo>
                  <a:lnTo>
                    <a:pt x="462711" y="0"/>
                  </a:lnTo>
                  <a:close/>
                </a:path>
                <a:path w="2547620" h="481964">
                  <a:moveTo>
                    <a:pt x="561860" y="0"/>
                  </a:moveTo>
                  <a:lnTo>
                    <a:pt x="495757" y="0"/>
                  </a:lnTo>
                  <a:lnTo>
                    <a:pt x="495757" y="135521"/>
                  </a:lnTo>
                  <a:lnTo>
                    <a:pt x="561860" y="135521"/>
                  </a:lnTo>
                  <a:lnTo>
                    <a:pt x="561860" y="0"/>
                  </a:lnTo>
                  <a:close/>
                </a:path>
                <a:path w="2547620" h="481964">
                  <a:moveTo>
                    <a:pt x="661009" y="0"/>
                  </a:moveTo>
                  <a:lnTo>
                    <a:pt x="594906" y="0"/>
                  </a:lnTo>
                  <a:lnTo>
                    <a:pt x="594906" y="95859"/>
                  </a:lnTo>
                  <a:lnTo>
                    <a:pt x="661009" y="95859"/>
                  </a:lnTo>
                  <a:lnTo>
                    <a:pt x="661009" y="0"/>
                  </a:lnTo>
                  <a:close/>
                </a:path>
                <a:path w="2547620" h="481964">
                  <a:moveTo>
                    <a:pt x="760158" y="0"/>
                  </a:moveTo>
                  <a:lnTo>
                    <a:pt x="694067" y="0"/>
                  </a:lnTo>
                  <a:lnTo>
                    <a:pt x="694067" y="339331"/>
                  </a:lnTo>
                  <a:lnTo>
                    <a:pt x="760158" y="339331"/>
                  </a:lnTo>
                  <a:lnTo>
                    <a:pt x="760158" y="0"/>
                  </a:lnTo>
                  <a:close/>
                </a:path>
                <a:path w="2547620" h="481964">
                  <a:moveTo>
                    <a:pt x="859320" y="0"/>
                  </a:moveTo>
                  <a:lnTo>
                    <a:pt x="793216" y="0"/>
                  </a:lnTo>
                  <a:lnTo>
                    <a:pt x="793216" y="35267"/>
                  </a:lnTo>
                  <a:lnTo>
                    <a:pt x="859320" y="35267"/>
                  </a:lnTo>
                  <a:lnTo>
                    <a:pt x="859320" y="0"/>
                  </a:lnTo>
                  <a:close/>
                </a:path>
                <a:path w="2547620" h="481964">
                  <a:moveTo>
                    <a:pt x="958469" y="0"/>
                  </a:moveTo>
                  <a:lnTo>
                    <a:pt x="892365" y="0"/>
                  </a:lnTo>
                  <a:lnTo>
                    <a:pt x="892365" y="159753"/>
                  </a:lnTo>
                  <a:lnTo>
                    <a:pt x="958469" y="159753"/>
                  </a:lnTo>
                  <a:lnTo>
                    <a:pt x="958469" y="0"/>
                  </a:lnTo>
                  <a:close/>
                </a:path>
                <a:path w="2547620" h="481964">
                  <a:moveTo>
                    <a:pt x="1058722" y="0"/>
                  </a:moveTo>
                  <a:lnTo>
                    <a:pt x="992619" y="0"/>
                  </a:lnTo>
                  <a:lnTo>
                    <a:pt x="992619" y="481444"/>
                  </a:lnTo>
                  <a:lnTo>
                    <a:pt x="1058722" y="481444"/>
                  </a:lnTo>
                  <a:lnTo>
                    <a:pt x="1058722" y="0"/>
                  </a:lnTo>
                  <a:close/>
                </a:path>
                <a:path w="2547620" h="481964">
                  <a:moveTo>
                    <a:pt x="1157871" y="0"/>
                  </a:moveTo>
                  <a:lnTo>
                    <a:pt x="1091768" y="0"/>
                  </a:lnTo>
                  <a:lnTo>
                    <a:pt x="1091768" y="377888"/>
                  </a:lnTo>
                  <a:lnTo>
                    <a:pt x="1157871" y="377888"/>
                  </a:lnTo>
                  <a:lnTo>
                    <a:pt x="1157871" y="0"/>
                  </a:lnTo>
                  <a:close/>
                </a:path>
                <a:path w="2547620" h="481964">
                  <a:moveTo>
                    <a:pt x="1455331" y="0"/>
                  </a:moveTo>
                  <a:lnTo>
                    <a:pt x="1389227" y="0"/>
                  </a:lnTo>
                  <a:lnTo>
                    <a:pt x="1389227" y="390004"/>
                  </a:lnTo>
                  <a:lnTo>
                    <a:pt x="1455331" y="390004"/>
                  </a:lnTo>
                  <a:lnTo>
                    <a:pt x="1455331" y="0"/>
                  </a:lnTo>
                  <a:close/>
                </a:path>
                <a:path w="2547620" h="481964">
                  <a:moveTo>
                    <a:pt x="1554480" y="0"/>
                  </a:moveTo>
                  <a:lnTo>
                    <a:pt x="1488389" y="0"/>
                  </a:lnTo>
                  <a:lnTo>
                    <a:pt x="1488389" y="206019"/>
                  </a:lnTo>
                  <a:lnTo>
                    <a:pt x="1554480" y="206019"/>
                  </a:lnTo>
                  <a:lnTo>
                    <a:pt x="1554480" y="0"/>
                  </a:lnTo>
                  <a:close/>
                </a:path>
                <a:path w="2547620" h="481964">
                  <a:moveTo>
                    <a:pt x="1653641" y="0"/>
                  </a:moveTo>
                  <a:lnTo>
                    <a:pt x="1587538" y="0"/>
                  </a:lnTo>
                  <a:lnTo>
                    <a:pt x="1587538" y="193903"/>
                  </a:lnTo>
                  <a:lnTo>
                    <a:pt x="1653641" y="193903"/>
                  </a:lnTo>
                  <a:lnTo>
                    <a:pt x="1653641" y="0"/>
                  </a:lnTo>
                  <a:close/>
                </a:path>
                <a:path w="2547620" h="481964">
                  <a:moveTo>
                    <a:pt x="1752790" y="0"/>
                  </a:moveTo>
                  <a:lnTo>
                    <a:pt x="1686687" y="0"/>
                  </a:lnTo>
                  <a:lnTo>
                    <a:pt x="1686687" y="91452"/>
                  </a:lnTo>
                  <a:lnTo>
                    <a:pt x="1752790" y="91452"/>
                  </a:lnTo>
                  <a:lnTo>
                    <a:pt x="1752790" y="0"/>
                  </a:lnTo>
                  <a:close/>
                </a:path>
                <a:path w="2547620" h="481964">
                  <a:moveTo>
                    <a:pt x="1851939" y="0"/>
                  </a:moveTo>
                  <a:lnTo>
                    <a:pt x="1785835" y="0"/>
                  </a:lnTo>
                  <a:lnTo>
                    <a:pt x="1785835" y="94754"/>
                  </a:lnTo>
                  <a:lnTo>
                    <a:pt x="1851939" y="94754"/>
                  </a:lnTo>
                  <a:lnTo>
                    <a:pt x="1851939" y="0"/>
                  </a:lnTo>
                  <a:close/>
                </a:path>
                <a:path w="2547620" h="481964">
                  <a:moveTo>
                    <a:pt x="1951088" y="0"/>
                  </a:moveTo>
                  <a:lnTo>
                    <a:pt x="1884997" y="0"/>
                  </a:lnTo>
                  <a:lnTo>
                    <a:pt x="1884997" y="179578"/>
                  </a:lnTo>
                  <a:lnTo>
                    <a:pt x="1951088" y="179578"/>
                  </a:lnTo>
                  <a:lnTo>
                    <a:pt x="1951088" y="0"/>
                  </a:lnTo>
                  <a:close/>
                </a:path>
                <a:path w="2547620" h="481964">
                  <a:moveTo>
                    <a:pt x="2051342" y="0"/>
                  </a:moveTo>
                  <a:lnTo>
                    <a:pt x="1985251" y="0"/>
                  </a:lnTo>
                  <a:lnTo>
                    <a:pt x="1985251" y="195008"/>
                  </a:lnTo>
                  <a:lnTo>
                    <a:pt x="2051342" y="195008"/>
                  </a:lnTo>
                  <a:lnTo>
                    <a:pt x="2051342" y="0"/>
                  </a:lnTo>
                  <a:close/>
                </a:path>
                <a:path w="2547620" h="481964">
                  <a:moveTo>
                    <a:pt x="2150503" y="0"/>
                  </a:moveTo>
                  <a:lnTo>
                    <a:pt x="2084400" y="0"/>
                  </a:lnTo>
                  <a:lnTo>
                    <a:pt x="2084400" y="76022"/>
                  </a:lnTo>
                  <a:lnTo>
                    <a:pt x="2150503" y="76022"/>
                  </a:lnTo>
                  <a:lnTo>
                    <a:pt x="2150503" y="0"/>
                  </a:lnTo>
                  <a:close/>
                </a:path>
                <a:path w="2547620" h="481964">
                  <a:moveTo>
                    <a:pt x="2249652" y="0"/>
                  </a:moveTo>
                  <a:lnTo>
                    <a:pt x="2183549" y="0"/>
                  </a:lnTo>
                  <a:lnTo>
                    <a:pt x="2183549" y="90347"/>
                  </a:lnTo>
                  <a:lnTo>
                    <a:pt x="2249652" y="90347"/>
                  </a:lnTo>
                  <a:lnTo>
                    <a:pt x="2249652" y="0"/>
                  </a:lnTo>
                  <a:close/>
                </a:path>
                <a:path w="2547620" h="481964">
                  <a:moveTo>
                    <a:pt x="2348801" y="0"/>
                  </a:moveTo>
                  <a:lnTo>
                    <a:pt x="2282698" y="0"/>
                  </a:lnTo>
                  <a:lnTo>
                    <a:pt x="2282698" y="265518"/>
                  </a:lnTo>
                  <a:lnTo>
                    <a:pt x="2348801" y="265518"/>
                  </a:lnTo>
                  <a:lnTo>
                    <a:pt x="2348801" y="0"/>
                  </a:lnTo>
                  <a:close/>
                </a:path>
                <a:path w="2547620" h="481964">
                  <a:moveTo>
                    <a:pt x="2447950" y="0"/>
                  </a:moveTo>
                  <a:lnTo>
                    <a:pt x="2381859" y="0"/>
                  </a:lnTo>
                  <a:lnTo>
                    <a:pt x="2381859" y="258902"/>
                  </a:lnTo>
                  <a:lnTo>
                    <a:pt x="2447950" y="258902"/>
                  </a:lnTo>
                  <a:lnTo>
                    <a:pt x="2447950" y="0"/>
                  </a:lnTo>
                  <a:close/>
                </a:path>
                <a:path w="2547620" h="481964">
                  <a:moveTo>
                    <a:pt x="2547112" y="0"/>
                  </a:moveTo>
                  <a:lnTo>
                    <a:pt x="2481008" y="0"/>
                  </a:lnTo>
                  <a:lnTo>
                    <a:pt x="2481008" y="41871"/>
                  </a:lnTo>
                  <a:lnTo>
                    <a:pt x="2547112" y="41871"/>
                  </a:lnTo>
                  <a:lnTo>
                    <a:pt x="2547112" y="0"/>
                  </a:lnTo>
                  <a:close/>
                </a:path>
              </a:pathLst>
            </a:custGeom>
            <a:solidFill>
              <a:srgbClr val="00B050"/>
            </a:solidFill>
          </p:spPr>
          <p:txBody>
            <a:bodyPr wrap="square" lIns="0" tIns="0" rIns="0" bIns="0" rtlCol="0"/>
            <a:lstStyle/>
            <a:p>
              <a:pPr defTabSz="1811792"/>
              <a:endParaRPr sz="3567">
                <a:solidFill>
                  <a:prstClr val="black"/>
                </a:solidFill>
                <a:latin typeface="Calibri"/>
              </a:endParaRPr>
            </a:p>
          </p:txBody>
        </p:sp>
        <p:sp>
          <p:nvSpPr>
            <p:cNvPr id="70" name="object 70"/>
            <p:cNvSpPr/>
            <p:nvPr/>
          </p:nvSpPr>
          <p:spPr>
            <a:xfrm>
              <a:off x="1413688" y="1196493"/>
              <a:ext cx="2547620" cy="481965"/>
            </a:xfrm>
            <a:custGeom>
              <a:avLst/>
              <a:gdLst/>
              <a:ahLst/>
              <a:cxnLst/>
              <a:rect l="l" t="t" r="r" b="b"/>
              <a:pathLst>
                <a:path w="2547620" h="481964">
                  <a:moveTo>
                    <a:pt x="0" y="0"/>
                  </a:moveTo>
                  <a:lnTo>
                    <a:pt x="66101" y="0"/>
                  </a:lnTo>
                  <a:lnTo>
                    <a:pt x="66101" y="170773"/>
                  </a:lnTo>
                  <a:lnTo>
                    <a:pt x="0" y="170773"/>
                  </a:lnTo>
                  <a:lnTo>
                    <a:pt x="0" y="0"/>
                  </a:lnTo>
                  <a:close/>
                </a:path>
                <a:path w="2547620" h="481964">
                  <a:moveTo>
                    <a:pt x="99152" y="0"/>
                  </a:moveTo>
                  <a:lnTo>
                    <a:pt x="165254" y="0"/>
                  </a:lnTo>
                  <a:lnTo>
                    <a:pt x="165254" y="164163"/>
                  </a:lnTo>
                  <a:lnTo>
                    <a:pt x="99152" y="164163"/>
                  </a:lnTo>
                  <a:lnTo>
                    <a:pt x="99152" y="0"/>
                  </a:lnTo>
                  <a:close/>
                </a:path>
                <a:path w="2547620" h="481964">
                  <a:moveTo>
                    <a:pt x="198305" y="0"/>
                  </a:moveTo>
                  <a:lnTo>
                    <a:pt x="264406" y="0"/>
                  </a:lnTo>
                  <a:lnTo>
                    <a:pt x="264406" y="225858"/>
                  </a:lnTo>
                  <a:lnTo>
                    <a:pt x="198305" y="225858"/>
                  </a:lnTo>
                  <a:lnTo>
                    <a:pt x="198305" y="0"/>
                  </a:lnTo>
                  <a:close/>
                </a:path>
                <a:path w="2547620" h="481964">
                  <a:moveTo>
                    <a:pt x="297457" y="0"/>
                  </a:moveTo>
                  <a:lnTo>
                    <a:pt x="363559" y="0"/>
                  </a:lnTo>
                  <a:lnTo>
                    <a:pt x="363559" y="305180"/>
                  </a:lnTo>
                  <a:lnTo>
                    <a:pt x="297457" y="305180"/>
                  </a:lnTo>
                  <a:lnTo>
                    <a:pt x="297457" y="0"/>
                  </a:lnTo>
                  <a:close/>
                </a:path>
                <a:path w="2547620" h="481964">
                  <a:moveTo>
                    <a:pt x="396610" y="0"/>
                  </a:moveTo>
                  <a:lnTo>
                    <a:pt x="462712" y="0"/>
                  </a:lnTo>
                  <a:lnTo>
                    <a:pt x="462712" y="208231"/>
                  </a:lnTo>
                  <a:lnTo>
                    <a:pt x="396610" y="208231"/>
                  </a:lnTo>
                  <a:lnTo>
                    <a:pt x="396610" y="0"/>
                  </a:lnTo>
                  <a:close/>
                </a:path>
                <a:path w="2547620" h="481964">
                  <a:moveTo>
                    <a:pt x="495763" y="0"/>
                  </a:moveTo>
                  <a:lnTo>
                    <a:pt x="561864" y="0"/>
                  </a:lnTo>
                  <a:lnTo>
                    <a:pt x="561864" y="135519"/>
                  </a:lnTo>
                  <a:lnTo>
                    <a:pt x="495763" y="135519"/>
                  </a:lnTo>
                  <a:lnTo>
                    <a:pt x="495763" y="0"/>
                  </a:lnTo>
                  <a:close/>
                </a:path>
                <a:path w="2547620" h="481964">
                  <a:moveTo>
                    <a:pt x="594915" y="0"/>
                  </a:moveTo>
                  <a:lnTo>
                    <a:pt x="661017" y="0"/>
                  </a:lnTo>
                  <a:lnTo>
                    <a:pt x="661017" y="95858"/>
                  </a:lnTo>
                  <a:lnTo>
                    <a:pt x="594915" y="95858"/>
                  </a:lnTo>
                  <a:lnTo>
                    <a:pt x="594915" y="0"/>
                  </a:lnTo>
                  <a:close/>
                </a:path>
                <a:path w="2547620" h="481964">
                  <a:moveTo>
                    <a:pt x="694068" y="0"/>
                  </a:moveTo>
                  <a:lnTo>
                    <a:pt x="760169" y="0"/>
                  </a:lnTo>
                  <a:lnTo>
                    <a:pt x="760169" y="339333"/>
                  </a:lnTo>
                  <a:lnTo>
                    <a:pt x="694068" y="339333"/>
                  </a:lnTo>
                  <a:lnTo>
                    <a:pt x="694068" y="0"/>
                  </a:lnTo>
                  <a:close/>
                </a:path>
                <a:path w="2547620" h="481964">
                  <a:moveTo>
                    <a:pt x="793220" y="0"/>
                  </a:moveTo>
                  <a:lnTo>
                    <a:pt x="859322" y="0"/>
                  </a:lnTo>
                  <a:lnTo>
                    <a:pt x="859322" y="35265"/>
                  </a:lnTo>
                  <a:lnTo>
                    <a:pt x="793220" y="35265"/>
                  </a:lnTo>
                  <a:lnTo>
                    <a:pt x="793220" y="0"/>
                  </a:lnTo>
                  <a:close/>
                </a:path>
                <a:path w="2547620" h="481964">
                  <a:moveTo>
                    <a:pt x="892373" y="0"/>
                  </a:moveTo>
                  <a:lnTo>
                    <a:pt x="958474" y="0"/>
                  </a:lnTo>
                  <a:lnTo>
                    <a:pt x="958474" y="159756"/>
                  </a:lnTo>
                  <a:lnTo>
                    <a:pt x="892373" y="159756"/>
                  </a:lnTo>
                  <a:lnTo>
                    <a:pt x="892373" y="0"/>
                  </a:lnTo>
                  <a:close/>
                </a:path>
                <a:path w="2547620" h="481964">
                  <a:moveTo>
                    <a:pt x="992626" y="0"/>
                  </a:moveTo>
                  <a:lnTo>
                    <a:pt x="1058728" y="0"/>
                  </a:lnTo>
                  <a:lnTo>
                    <a:pt x="1058728" y="481453"/>
                  </a:lnTo>
                  <a:lnTo>
                    <a:pt x="992626" y="481453"/>
                  </a:lnTo>
                  <a:lnTo>
                    <a:pt x="992626" y="0"/>
                  </a:lnTo>
                  <a:close/>
                </a:path>
                <a:path w="2547620" h="481964">
                  <a:moveTo>
                    <a:pt x="1091779" y="0"/>
                  </a:moveTo>
                  <a:lnTo>
                    <a:pt x="1157881" y="0"/>
                  </a:lnTo>
                  <a:lnTo>
                    <a:pt x="1157881" y="377892"/>
                  </a:lnTo>
                  <a:lnTo>
                    <a:pt x="1091779" y="377892"/>
                  </a:lnTo>
                  <a:lnTo>
                    <a:pt x="1091779" y="0"/>
                  </a:lnTo>
                  <a:close/>
                </a:path>
                <a:path w="2547620" h="481964">
                  <a:moveTo>
                    <a:pt x="1389237" y="0"/>
                  </a:moveTo>
                  <a:lnTo>
                    <a:pt x="1455338" y="0"/>
                  </a:lnTo>
                  <a:lnTo>
                    <a:pt x="1455338" y="390011"/>
                  </a:lnTo>
                  <a:lnTo>
                    <a:pt x="1389237" y="390011"/>
                  </a:lnTo>
                  <a:lnTo>
                    <a:pt x="1389237" y="0"/>
                  </a:lnTo>
                  <a:close/>
                </a:path>
                <a:path w="2547620" h="481964">
                  <a:moveTo>
                    <a:pt x="1488389" y="0"/>
                  </a:moveTo>
                  <a:lnTo>
                    <a:pt x="1554491" y="0"/>
                  </a:lnTo>
                  <a:lnTo>
                    <a:pt x="1554491" y="206028"/>
                  </a:lnTo>
                  <a:lnTo>
                    <a:pt x="1488389" y="206028"/>
                  </a:lnTo>
                  <a:lnTo>
                    <a:pt x="1488389" y="0"/>
                  </a:lnTo>
                  <a:close/>
                </a:path>
                <a:path w="2547620" h="481964">
                  <a:moveTo>
                    <a:pt x="1587542" y="0"/>
                  </a:moveTo>
                  <a:lnTo>
                    <a:pt x="1653643" y="0"/>
                  </a:lnTo>
                  <a:lnTo>
                    <a:pt x="1653643" y="193909"/>
                  </a:lnTo>
                  <a:lnTo>
                    <a:pt x="1587542" y="193909"/>
                  </a:lnTo>
                  <a:lnTo>
                    <a:pt x="1587542" y="0"/>
                  </a:lnTo>
                  <a:close/>
                </a:path>
                <a:path w="2547620" h="481964">
                  <a:moveTo>
                    <a:pt x="1686694" y="0"/>
                  </a:moveTo>
                  <a:lnTo>
                    <a:pt x="1752796" y="0"/>
                  </a:lnTo>
                  <a:lnTo>
                    <a:pt x="1752796" y="91451"/>
                  </a:lnTo>
                  <a:lnTo>
                    <a:pt x="1686694" y="91451"/>
                  </a:lnTo>
                  <a:lnTo>
                    <a:pt x="1686694" y="0"/>
                  </a:lnTo>
                  <a:close/>
                </a:path>
                <a:path w="2547620" h="481964">
                  <a:moveTo>
                    <a:pt x="1785847" y="0"/>
                  </a:moveTo>
                  <a:lnTo>
                    <a:pt x="1851948" y="0"/>
                  </a:lnTo>
                  <a:lnTo>
                    <a:pt x="1851948" y="94756"/>
                  </a:lnTo>
                  <a:lnTo>
                    <a:pt x="1785847" y="94756"/>
                  </a:lnTo>
                  <a:lnTo>
                    <a:pt x="1785847" y="0"/>
                  </a:lnTo>
                  <a:close/>
                </a:path>
                <a:path w="2547620" h="481964">
                  <a:moveTo>
                    <a:pt x="1884999" y="0"/>
                  </a:moveTo>
                  <a:lnTo>
                    <a:pt x="1951101" y="0"/>
                  </a:lnTo>
                  <a:lnTo>
                    <a:pt x="1951101" y="179587"/>
                  </a:lnTo>
                  <a:lnTo>
                    <a:pt x="1884999" y="179587"/>
                  </a:lnTo>
                  <a:lnTo>
                    <a:pt x="1884999" y="0"/>
                  </a:lnTo>
                  <a:close/>
                </a:path>
                <a:path w="2547620" h="481964">
                  <a:moveTo>
                    <a:pt x="1985253" y="0"/>
                  </a:moveTo>
                  <a:lnTo>
                    <a:pt x="2051355" y="0"/>
                  </a:lnTo>
                  <a:lnTo>
                    <a:pt x="2051355" y="195011"/>
                  </a:lnTo>
                  <a:lnTo>
                    <a:pt x="1985253" y="195011"/>
                  </a:lnTo>
                  <a:lnTo>
                    <a:pt x="1985253" y="0"/>
                  </a:lnTo>
                  <a:close/>
                </a:path>
                <a:path w="2547620" h="481964">
                  <a:moveTo>
                    <a:pt x="2084406" y="0"/>
                  </a:moveTo>
                  <a:lnTo>
                    <a:pt x="2150507" y="0"/>
                  </a:lnTo>
                  <a:lnTo>
                    <a:pt x="2150507" y="76028"/>
                  </a:lnTo>
                  <a:lnTo>
                    <a:pt x="2084406" y="76028"/>
                  </a:lnTo>
                  <a:lnTo>
                    <a:pt x="2084406" y="0"/>
                  </a:lnTo>
                  <a:close/>
                </a:path>
                <a:path w="2547620" h="481964">
                  <a:moveTo>
                    <a:pt x="2183558" y="0"/>
                  </a:moveTo>
                  <a:lnTo>
                    <a:pt x="2249660" y="0"/>
                  </a:lnTo>
                  <a:lnTo>
                    <a:pt x="2249660" y="90350"/>
                  </a:lnTo>
                  <a:lnTo>
                    <a:pt x="2183558" y="90350"/>
                  </a:lnTo>
                  <a:lnTo>
                    <a:pt x="2183558" y="0"/>
                  </a:lnTo>
                  <a:close/>
                </a:path>
                <a:path w="2547620" h="481964">
                  <a:moveTo>
                    <a:pt x="2282711" y="0"/>
                  </a:moveTo>
                  <a:lnTo>
                    <a:pt x="2348812" y="0"/>
                  </a:lnTo>
                  <a:lnTo>
                    <a:pt x="2348812" y="265519"/>
                  </a:lnTo>
                  <a:lnTo>
                    <a:pt x="2282711" y="265519"/>
                  </a:lnTo>
                  <a:lnTo>
                    <a:pt x="2282711" y="0"/>
                  </a:lnTo>
                  <a:close/>
                </a:path>
                <a:path w="2547620" h="481964">
                  <a:moveTo>
                    <a:pt x="2381863" y="0"/>
                  </a:moveTo>
                  <a:lnTo>
                    <a:pt x="2447965" y="0"/>
                  </a:lnTo>
                  <a:lnTo>
                    <a:pt x="2447965" y="258909"/>
                  </a:lnTo>
                  <a:lnTo>
                    <a:pt x="2381863" y="258909"/>
                  </a:lnTo>
                  <a:lnTo>
                    <a:pt x="2381863" y="0"/>
                  </a:lnTo>
                  <a:close/>
                </a:path>
                <a:path w="2547620" h="481964">
                  <a:moveTo>
                    <a:pt x="2481016" y="0"/>
                  </a:moveTo>
                  <a:lnTo>
                    <a:pt x="2547117" y="0"/>
                  </a:lnTo>
                  <a:lnTo>
                    <a:pt x="2547117" y="41875"/>
                  </a:lnTo>
                  <a:lnTo>
                    <a:pt x="2481016" y="41875"/>
                  </a:lnTo>
                  <a:lnTo>
                    <a:pt x="2481016"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71" name="object 71"/>
            <p:cNvSpPr/>
            <p:nvPr/>
          </p:nvSpPr>
          <p:spPr>
            <a:xfrm>
              <a:off x="1397113" y="2157141"/>
              <a:ext cx="2580640" cy="398145"/>
            </a:xfrm>
            <a:custGeom>
              <a:avLst/>
              <a:gdLst/>
              <a:ahLst/>
              <a:cxnLst/>
              <a:rect l="l" t="t" r="r" b="b"/>
              <a:pathLst>
                <a:path w="2580640" h="398144">
                  <a:moveTo>
                    <a:pt x="0" y="0"/>
                  </a:moveTo>
                  <a:lnTo>
                    <a:pt x="2580084" y="0"/>
                  </a:lnTo>
                </a:path>
                <a:path w="2580640" h="398144">
                  <a:moveTo>
                    <a:pt x="0" y="0"/>
                  </a:moveTo>
                  <a:lnTo>
                    <a:pt x="0" y="397699"/>
                  </a:lnTo>
                </a:path>
                <a:path w="2580640" h="398144">
                  <a:moveTo>
                    <a:pt x="1389284" y="0"/>
                  </a:moveTo>
                  <a:lnTo>
                    <a:pt x="1389284" y="397699"/>
                  </a:lnTo>
                </a:path>
                <a:path w="2580640" h="398144">
                  <a:moveTo>
                    <a:pt x="2580084" y="0"/>
                  </a:moveTo>
                  <a:lnTo>
                    <a:pt x="2580084" y="397699"/>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72" name="object 72"/>
            <p:cNvSpPr/>
            <p:nvPr/>
          </p:nvSpPr>
          <p:spPr>
            <a:xfrm>
              <a:off x="1397113" y="2554840"/>
              <a:ext cx="2580640" cy="108585"/>
            </a:xfrm>
            <a:custGeom>
              <a:avLst/>
              <a:gdLst/>
              <a:ahLst/>
              <a:cxnLst/>
              <a:rect l="l" t="t" r="r" b="b"/>
              <a:pathLst>
                <a:path w="2580640" h="108585">
                  <a:moveTo>
                    <a:pt x="0" y="0"/>
                  </a:moveTo>
                  <a:lnTo>
                    <a:pt x="0" y="107962"/>
                  </a:lnTo>
                </a:path>
                <a:path w="2580640" h="108585">
                  <a:moveTo>
                    <a:pt x="1389284" y="0"/>
                  </a:moveTo>
                  <a:lnTo>
                    <a:pt x="1389284" y="107962"/>
                  </a:lnTo>
                </a:path>
                <a:path w="2580640" h="108585">
                  <a:moveTo>
                    <a:pt x="2580084" y="0"/>
                  </a:moveTo>
                  <a:lnTo>
                    <a:pt x="2580084" y="107962"/>
                  </a:lnTo>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73" name="object 73"/>
            <p:cNvSpPr/>
            <p:nvPr/>
          </p:nvSpPr>
          <p:spPr>
            <a:xfrm>
              <a:off x="1432175" y="1251156"/>
              <a:ext cx="29209" cy="29209"/>
            </a:xfrm>
            <a:custGeom>
              <a:avLst/>
              <a:gdLst/>
              <a:ahLst/>
              <a:cxnLst/>
              <a:rect l="l" t="t" r="r" b="b"/>
              <a:pathLst>
                <a:path w="29209" h="29209">
                  <a:moveTo>
                    <a:pt x="14319" y="0"/>
                  </a:moveTo>
                  <a:lnTo>
                    <a:pt x="0" y="14319"/>
                  </a:lnTo>
                  <a:lnTo>
                    <a:pt x="14319" y="28639"/>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74" name="object 74"/>
            <p:cNvSpPr/>
            <p:nvPr/>
          </p:nvSpPr>
          <p:spPr>
            <a:xfrm>
              <a:off x="1432176" y="1251157"/>
              <a:ext cx="29209" cy="29209"/>
            </a:xfrm>
            <a:custGeom>
              <a:avLst/>
              <a:gdLst/>
              <a:ahLst/>
              <a:cxnLst/>
              <a:rect l="l" t="t" r="r" b="b"/>
              <a:pathLst>
                <a:path w="29209" h="29209">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75" name="object 75"/>
            <p:cNvSpPr/>
            <p:nvPr/>
          </p:nvSpPr>
          <p:spPr>
            <a:xfrm>
              <a:off x="1531322" y="1801986"/>
              <a:ext cx="29209" cy="29209"/>
            </a:xfrm>
            <a:custGeom>
              <a:avLst/>
              <a:gdLst/>
              <a:ahLst/>
              <a:cxnLst/>
              <a:rect l="l" t="t" r="r" b="b"/>
              <a:pathLst>
                <a:path w="29209" h="29210">
                  <a:moveTo>
                    <a:pt x="14324" y="0"/>
                  </a:moveTo>
                  <a:lnTo>
                    <a:pt x="0" y="14319"/>
                  </a:lnTo>
                  <a:lnTo>
                    <a:pt x="14324" y="28639"/>
                  </a:lnTo>
                  <a:lnTo>
                    <a:pt x="28644" y="14319"/>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76" name="object 76"/>
            <p:cNvSpPr/>
            <p:nvPr/>
          </p:nvSpPr>
          <p:spPr>
            <a:xfrm>
              <a:off x="1531323" y="1801987"/>
              <a:ext cx="29209" cy="29209"/>
            </a:xfrm>
            <a:custGeom>
              <a:avLst/>
              <a:gdLst/>
              <a:ahLst/>
              <a:cxnLst/>
              <a:rect l="l" t="t" r="r" b="b"/>
              <a:pathLst>
                <a:path w="29209"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77" name="object 77"/>
            <p:cNvSpPr/>
            <p:nvPr/>
          </p:nvSpPr>
          <p:spPr>
            <a:xfrm>
              <a:off x="1630475" y="2045451"/>
              <a:ext cx="29209" cy="29209"/>
            </a:xfrm>
            <a:custGeom>
              <a:avLst/>
              <a:gdLst/>
              <a:ahLst/>
              <a:cxnLst/>
              <a:rect l="l" t="t" r="r" b="b"/>
              <a:pathLst>
                <a:path w="29210" h="29210">
                  <a:moveTo>
                    <a:pt x="14319" y="0"/>
                  </a:moveTo>
                  <a:lnTo>
                    <a:pt x="0" y="14319"/>
                  </a:lnTo>
                  <a:lnTo>
                    <a:pt x="14319" y="28639"/>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78" name="object 78"/>
            <p:cNvSpPr/>
            <p:nvPr/>
          </p:nvSpPr>
          <p:spPr>
            <a:xfrm>
              <a:off x="1630476" y="2045452"/>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79" name="object 79"/>
            <p:cNvSpPr/>
            <p:nvPr/>
          </p:nvSpPr>
          <p:spPr>
            <a:xfrm>
              <a:off x="1729622" y="2107143"/>
              <a:ext cx="29209" cy="29209"/>
            </a:xfrm>
            <a:custGeom>
              <a:avLst/>
              <a:gdLst/>
              <a:ahLst/>
              <a:cxnLst/>
              <a:rect l="l" t="t" r="r" b="b"/>
              <a:pathLst>
                <a:path w="29210" h="29210">
                  <a:moveTo>
                    <a:pt x="14319" y="0"/>
                  </a:moveTo>
                  <a:lnTo>
                    <a:pt x="0" y="14319"/>
                  </a:lnTo>
                  <a:lnTo>
                    <a:pt x="14319" y="28644"/>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80" name="object 80"/>
            <p:cNvSpPr/>
            <p:nvPr/>
          </p:nvSpPr>
          <p:spPr>
            <a:xfrm>
              <a:off x="1729623" y="2107144"/>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81" name="object 81"/>
            <p:cNvSpPr/>
            <p:nvPr/>
          </p:nvSpPr>
          <p:spPr>
            <a:xfrm>
              <a:off x="1828770" y="2109345"/>
              <a:ext cx="29209" cy="29209"/>
            </a:xfrm>
            <a:custGeom>
              <a:avLst/>
              <a:gdLst/>
              <a:ahLst/>
              <a:cxnLst/>
              <a:rect l="l" t="t" r="r" b="b"/>
              <a:pathLst>
                <a:path w="29210" h="29210">
                  <a:moveTo>
                    <a:pt x="14324" y="0"/>
                  </a:moveTo>
                  <a:lnTo>
                    <a:pt x="0" y="14324"/>
                  </a:lnTo>
                  <a:lnTo>
                    <a:pt x="14324" y="28644"/>
                  </a:lnTo>
                  <a:lnTo>
                    <a:pt x="28644" y="14324"/>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82" name="object 82"/>
            <p:cNvSpPr/>
            <p:nvPr/>
          </p:nvSpPr>
          <p:spPr>
            <a:xfrm>
              <a:off x="1828770" y="2109345"/>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83" name="object 83"/>
            <p:cNvSpPr/>
            <p:nvPr/>
          </p:nvSpPr>
          <p:spPr>
            <a:xfrm>
              <a:off x="1927922" y="2100534"/>
              <a:ext cx="29209" cy="29209"/>
            </a:xfrm>
            <a:custGeom>
              <a:avLst/>
              <a:gdLst/>
              <a:ahLst/>
              <a:cxnLst/>
              <a:rect l="l" t="t" r="r" b="b"/>
              <a:pathLst>
                <a:path w="29210" h="29210">
                  <a:moveTo>
                    <a:pt x="14319" y="0"/>
                  </a:moveTo>
                  <a:lnTo>
                    <a:pt x="0" y="14319"/>
                  </a:lnTo>
                  <a:lnTo>
                    <a:pt x="14319" y="28644"/>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84" name="object 84"/>
            <p:cNvSpPr/>
            <p:nvPr/>
          </p:nvSpPr>
          <p:spPr>
            <a:xfrm>
              <a:off x="1927923" y="2100535"/>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85" name="object 85"/>
            <p:cNvSpPr/>
            <p:nvPr/>
          </p:nvSpPr>
          <p:spPr>
            <a:xfrm>
              <a:off x="2027070" y="2121463"/>
              <a:ext cx="29209" cy="29209"/>
            </a:xfrm>
            <a:custGeom>
              <a:avLst/>
              <a:gdLst/>
              <a:ahLst/>
              <a:cxnLst/>
              <a:rect l="l" t="t" r="r" b="b"/>
              <a:pathLst>
                <a:path w="29210" h="29210">
                  <a:moveTo>
                    <a:pt x="14319" y="0"/>
                  </a:moveTo>
                  <a:lnTo>
                    <a:pt x="0" y="14324"/>
                  </a:lnTo>
                  <a:lnTo>
                    <a:pt x="14319" y="28644"/>
                  </a:lnTo>
                  <a:lnTo>
                    <a:pt x="28644" y="14324"/>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86" name="object 86"/>
            <p:cNvSpPr/>
            <p:nvPr/>
          </p:nvSpPr>
          <p:spPr>
            <a:xfrm>
              <a:off x="2027070" y="2121464"/>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87" name="object 87"/>
            <p:cNvSpPr/>
            <p:nvPr/>
          </p:nvSpPr>
          <p:spPr>
            <a:xfrm>
              <a:off x="2126222" y="2107143"/>
              <a:ext cx="29209" cy="29209"/>
            </a:xfrm>
            <a:custGeom>
              <a:avLst/>
              <a:gdLst/>
              <a:ahLst/>
              <a:cxnLst/>
              <a:rect l="l" t="t" r="r" b="b"/>
              <a:pathLst>
                <a:path w="29210" h="29210">
                  <a:moveTo>
                    <a:pt x="14319" y="0"/>
                  </a:moveTo>
                  <a:lnTo>
                    <a:pt x="0" y="14319"/>
                  </a:lnTo>
                  <a:lnTo>
                    <a:pt x="14319" y="28644"/>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88" name="object 88"/>
            <p:cNvSpPr/>
            <p:nvPr/>
          </p:nvSpPr>
          <p:spPr>
            <a:xfrm>
              <a:off x="2126218" y="2107144"/>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89" name="object 89"/>
            <p:cNvSpPr/>
            <p:nvPr/>
          </p:nvSpPr>
          <p:spPr>
            <a:xfrm>
              <a:off x="2225369" y="2122569"/>
              <a:ext cx="29209" cy="29209"/>
            </a:xfrm>
            <a:custGeom>
              <a:avLst/>
              <a:gdLst/>
              <a:ahLst/>
              <a:cxnLst/>
              <a:rect l="l" t="t" r="r" b="b"/>
              <a:pathLst>
                <a:path w="29210" h="29210">
                  <a:moveTo>
                    <a:pt x="14319" y="0"/>
                  </a:moveTo>
                  <a:lnTo>
                    <a:pt x="0" y="14319"/>
                  </a:lnTo>
                  <a:lnTo>
                    <a:pt x="14319" y="28639"/>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90" name="object 90"/>
            <p:cNvSpPr/>
            <p:nvPr/>
          </p:nvSpPr>
          <p:spPr>
            <a:xfrm>
              <a:off x="2225370" y="2122565"/>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91" name="object 91"/>
            <p:cNvSpPr/>
            <p:nvPr/>
          </p:nvSpPr>
          <p:spPr>
            <a:xfrm>
              <a:off x="2325617" y="2133581"/>
              <a:ext cx="29209" cy="29209"/>
            </a:xfrm>
            <a:custGeom>
              <a:avLst/>
              <a:gdLst/>
              <a:ahLst/>
              <a:cxnLst/>
              <a:rect l="l" t="t" r="r" b="b"/>
              <a:pathLst>
                <a:path w="29210" h="29210">
                  <a:moveTo>
                    <a:pt x="14324" y="0"/>
                  </a:moveTo>
                  <a:lnTo>
                    <a:pt x="0" y="14324"/>
                  </a:lnTo>
                  <a:lnTo>
                    <a:pt x="14324" y="28644"/>
                  </a:lnTo>
                  <a:lnTo>
                    <a:pt x="28644" y="14324"/>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92" name="object 92"/>
            <p:cNvSpPr/>
            <p:nvPr/>
          </p:nvSpPr>
          <p:spPr>
            <a:xfrm>
              <a:off x="2325618" y="2133582"/>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93" name="object 93"/>
            <p:cNvSpPr/>
            <p:nvPr/>
          </p:nvSpPr>
          <p:spPr>
            <a:xfrm>
              <a:off x="2424770" y="2137989"/>
              <a:ext cx="29209" cy="29209"/>
            </a:xfrm>
            <a:custGeom>
              <a:avLst/>
              <a:gdLst/>
              <a:ahLst/>
              <a:cxnLst/>
              <a:rect l="l" t="t" r="r" b="b"/>
              <a:pathLst>
                <a:path w="29210" h="29210">
                  <a:moveTo>
                    <a:pt x="14319" y="0"/>
                  </a:moveTo>
                  <a:lnTo>
                    <a:pt x="0" y="14319"/>
                  </a:lnTo>
                  <a:lnTo>
                    <a:pt x="14319" y="28644"/>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94" name="object 94"/>
            <p:cNvSpPr/>
            <p:nvPr/>
          </p:nvSpPr>
          <p:spPr>
            <a:xfrm>
              <a:off x="2424770" y="2137990"/>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95" name="object 95"/>
            <p:cNvSpPr/>
            <p:nvPr/>
          </p:nvSpPr>
          <p:spPr>
            <a:xfrm>
              <a:off x="2523917" y="2139090"/>
              <a:ext cx="29209" cy="29209"/>
            </a:xfrm>
            <a:custGeom>
              <a:avLst/>
              <a:gdLst/>
              <a:ahLst/>
              <a:cxnLst/>
              <a:rect l="l" t="t" r="r" b="b"/>
              <a:pathLst>
                <a:path w="29210" h="29210">
                  <a:moveTo>
                    <a:pt x="14319" y="0"/>
                  </a:moveTo>
                  <a:lnTo>
                    <a:pt x="0" y="14324"/>
                  </a:lnTo>
                  <a:lnTo>
                    <a:pt x="14319" y="28644"/>
                  </a:lnTo>
                  <a:lnTo>
                    <a:pt x="28644" y="14324"/>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96" name="object 96"/>
            <p:cNvSpPr/>
            <p:nvPr/>
          </p:nvSpPr>
          <p:spPr>
            <a:xfrm>
              <a:off x="2523918" y="2139091"/>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97" name="object 97"/>
            <p:cNvSpPr/>
            <p:nvPr/>
          </p:nvSpPr>
          <p:spPr>
            <a:xfrm>
              <a:off x="2623070" y="2141297"/>
              <a:ext cx="29209" cy="29209"/>
            </a:xfrm>
            <a:custGeom>
              <a:avLst/>
              <a:gdLst/>
              <a:ahLst/>
              <a:cxnLst/>
              <a:rect l="l" t="t" r="r" b="b"/>
              <a:pathLst>
                <a:path w="29210" h="29210">
                  <a:moveTo>
                    <a:pt x="14319" y="0"/>
                  </a:moveTo>
                  <a:lnTo>
                    <a:pt x="0" y="14319"/>
                  </a:lnTo>
                  <a:lnTo>
                    <a:pt x="14319" y="28639"/>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98" name="object 98"/>
            <p:cNvSpPr/>
            <p:nvPr/>
          </p:nvSpPr>
          <p:spPr>
            <a:xfrm>
              <a:off x="2623070" y="2141297"/>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99" name="object 99"/>
            <p:cNvSpPr/>
            <p:nvPr/>
          </p:nvSpPr>
          <p:spPr>
            <a:xfrm>
              <a:off x="2722217" y="2142397"/>
              <a:ext cx="29209" cy="29209"/>
            </a:xfrm>
            <a:custGeom>
              <a:avLst/>
              <a:gdLst/>
              <a:ahLst/>
              <a:cxnLst/>
              <a:rect l="l" t="t" r="r" b="b"/>
              <a:pathLst>
                <a:path w="29210" h="29210">
                  <a:moveTo>
                    <a:pt x="14319" y="0"/>
                  </a:moveTo>
                  <a:lnTo>
                    <a:pt x="0" y="14319"/>
                  </a:lnTo>
                  <a:lnTo>
                    <a:pt x="14319" y="28639"/>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00" name="object 100"/>
            <p:cNvSpPr/>
            <p:nvPr/>
          </p:nvSpPr>
          <p:spPr>
            <a:xfrm>
              <a:off x="2722218" y="2142398"/>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01" name="object 101"/>
            <p:cNvSpPr/>
            <p:nvPr/>
          </p:nvSpPr>
          <p:spPr>
            <a:xfrm>
              <a:off x="2821364" y="1435131"/>
              <a:ext cx="29209" cy="29209"/>
            </a:xfrm>
            <a:custGeom>
              <a:avLst/>
              <a:gdLst/>
              <a:ahLst/>
              <a:cxnLst/>
              <a:rect l="l" t="t" r="r" b="b"/>
              <a:pathLst>
                <a:path w="29210" h="29209">
                  <a:moveTo>
                    <a:pt x="14324" y="0"/>
                  </a:moveTo>
                  <a:lnTo>
                    <a:pt x="0" y="14324"/>
                  </a:lnTo>
                  <a:lnTo>
                    <a:pt x="14324" y="28644"/>
                  </a:lnTo>
                  <a:lnTo>
                    <a:pt x="28644" y="14324"/>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02" name="object 102"/>
            <p:cNvSpPr/>
            <p:nvPr/>
          </p:nvSpPr>
          <p:spPr>
            <a:xfrm>
              <a:off x="2821365" y="1435132"/>
              <a:ext cx="29209" cy="29209"/>
            </a:xfrm>
            <a:custGeom>
              <a:avLst/>
              <a:gdLst/>
              <a:ahLst/>
              <a:cxnLst/>
              <a:rect l="l" t="t" r="r" b="b"/>
              <a:pathLst>
                <a:path w="29210" h="29209">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03" name="object 103"/>
            <p:cNvSpPr/>
            <p:nvPr/>
          </p:nvSpPr>
          <p:spPr>
            <a:xfrm>
              <a:off x="2920517" y="1719360"/>
              <a:ext cx="29209" cy="29209"/>
            </a:xfrm>
            <a:custGeom>
              <a:avLst/>
              <a:gdLst/>
              <a:ahLst/>
              <a:cxnLst/>
              <a:rect l="l" t="t" r="r" b="b"/>
              <a:pathLst>
                <a:path w="29210" h="29210">
                  <a:moveTo>
                    <a:pt x="14319" y="0"/>
                  </a:moveTo>
                  <a:lnTo>
                    <a:pt x="0" y="14319"/>
                  </a:lnTo>
                  <a:lnTo>
                    <a:pt x="14319" y="28644"/>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04" name="object 104"/>
            <p:cNvSpPr/>
            <p:nvPr/>
          </p:nvSpPr>
          <p:spPr>
            <a:xfrm>
              <a:off x="2920512" y="1719360"/>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05" name="object 105"/>
            <p:cNvSpPr/>
            <p:nvPr/>
          </p:nvSpPr>
          <p:spPr>
            <a:xfrm>
              <a:off x="3019664" y="2103841"/>
              <a:ext cx="29209" cy="29209"/>
            </a:xfrm>
            <a:custGeom>
              <a:avLst/>
              <a:gdLst/>
              <a:ahLst/>
              <a:cxnLst/>
              <a:rect l="l" t="t" r="r" b="b"/>
              <a:pathLst>
                <a:path w="29210" h="29210">
                  <a:moveTo>
                    <a:pt x="14319" y="0"/>
                  </a:moveTo>
                  <a:lnTo>
                    <a:pt x="0" y="14319"/>
                  </a:lnTo>
                  <a:lnTo>
                    <a:pt x="14319" y="28639"/>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06" name="object 106"/>
            <p:cNvSpPr/>
            <p:nvPr/>
          </p:nvSpPr>
          <p:spPr>
            <a:xfrm>
              <a:off x="3019665" y="2103837"/>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07" name="object 107"/>
            <p:cNvSpPr/>
            <p:nvPr/>
          </p:nvSpPr>
          <p:spPr>
            <a:xfrm>
              <a:off x="3118812" y="2114854"/>
              <a:ext cx="29209" cy="29209"/>
            </a:xfrm>
            <a:custGeom>
              <a:avLst/>
              <a:gdLst/>
              <a:ahLst/>
              <a:cxnLst/>
              <a:rect l="l" t="t" r="r" b="b"/>
              <a:pathLst>
                <a:path w="29210" h="29210">
                  <a:moveTo>
                    <a:pt x="14324" y="0"/>
                  </a:moveTo>
                  <a:lnTo>
                    <a:pt x="0" y="14324"/>
                  </a:lnTo>
                  <a:lnTo>
                    <a:pt x="14324" y="28644"/>
                  </a:lnTo>
                  <a:lnTo>
                    <a:pt x="28644" y="14324"/>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08" name="object 108"/>
            <p:cNvSpPr/>
            <p:nvPr/>
          </p:nvSpPr>
          <p:spPr>
            <a:xfrm>
              <a:off x="3118812" y="2114854"/>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09" name="object 109"/>
            <p:cNvSpPr/>
            <p:nvPr/>
          </p:nvSpPr>
          <p:spPr>
            <a:xfrm>
              <a:off x="3217964" y="2104942"/>
              <a:ext cx="29209" cy="29209"/>
            </a:xfrm>
            <a:custGeom>
              <a:avLst/>
              <a:gdLst/>
              <a:ahLst/>
              <a:cxnLst/>
              <a:rect l="l" t="t" r="r" b="b"/>
              <a:pathLst>
                <a:path w="29210" h="29210">
                  <a:moveTo>
                    <a:pt x="14319" y="0"/>
                  </a:moveTo>
                  <a:lnTo>
                    <a:pt x="0" y="14319"/>
                  </a:lnTo>
                  <a:lnTo>
                    <a:pt x="14319" y="28639"/>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10" name="object 110"/>
            <p:cNvSpPr/>
            <p:nvPr/>
          </p:nvSpPr>
          <p:spPr>
            <a:xfrm>
              <a:off x="3217965" y="2104943"/>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11" name="object 111"/>
            <p:cNvSpPr/>
            <p:nvPr/>
          </p:nvSpPr>
          <p:spPr>
            <a:xfrm>
              <a:off x="3318212" y="2132481"/>
              <a:ext cx="29209" cy="29209"/>
            </a:xfrm>
            <a:custGeom>
              <a:avLst/>
              <a:gdLst/>
              <a:ahLst/>
              <a:cxnLst/>
              <a:rect l="l" t="t" r="r" b="b"/>
              <a:pathLst>
                <a:path w="29210" h="29210">
                  <a:moveTo>
                    <a:pt x="14324" y="0"/>
                  </a:moveTo>
                  <a:lnTo>
                    <a:pt x="0" y="14324"/>
                  </a:lnTo>
                  <a:lnTo>
                    <a:pt x="14324" y="28644"/>
                  </a:lnTo>
                  <a:lnTo>
                    <a:pt x="28644" y="14324"/>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12" name="object 112"/>
            <p:cNvSpPr/>
            <p:nvPr/>
          </p:nvSpPr>
          <p:spPr>
            <a:xfrm>
              <a:off x="3318213" y="2132481"/>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13" name="object 113"/>
            <p:cNvSpPr/>
            <p:nvPr/>
          </p:nvSpPr>
          <p:spPr>
            <a:xfrm>
              <a:off x="3417365" y="2136889"/>
              <a:ext cx="29209" cy="29209"/>
            </a:xfrm>
            <a:custGeom>
              <a:avLst/>
              <a:gdLst/>
              <a:ahLst/>
              <a:cxnLst/>
              <a:rect l="l" t="t" r="r" b="b"/>
              <a:pathLst>
                <a:path w="29210" h="29210">
                  <a:moveTo>
                    <a:pt x="14319" y="0"/>
                  </a:moveTo>
                  <a:lnTo>
                    <a:pt x="0" y="14319"/>
                  </a:lnTo>
                  <a:lnTo>
                    <a:pt x="14319" y="28644"/>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14" name="object 114"/>
            <p:cNvSpPr/>
            <p:nvPr/>
          </p:nvSpPr>
          <p:spPr>
            <a:xfrm>
              <a:off x="3417360" y="2136889"/>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15" name="object 115"/>
            <p:cNvSpPr/>
            <p:nvPr/>
          </p:nvSpPr>
          <p:spPr>
            <a:xfrm>
              <a:off x="3516512" y="2137989"/>
              <a:ext cx="29209" cy="29209"/>
            </a:xfrm>
            <a:custGeom>
              <a:avLst/>
              <a:gdLst/>
              <a:ahLst/>
              <a:cxnLst/>
              <a:rect l="l" t="t" r="r" b="b"/>
              <a:pathLst>
                <a:path w="29210" h="29210">
                  <a:moveTo>
                    <a:pt x="14319" y="0"/>
                  </a:moveTo>
                  <a:lnTo>
                    <a:pt x="0" y="14319"/>
                  </a:lnTo>
                  <a:lnTo>
                    <a:pt x="14319" y="28644"/>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16" name="object 116"/>
            <p:cNvSpPr/>
            <p:nvPr/>
          </p:nvSpPr>
          <p:spPr>
            <a:xfrm>
              <a:off x="3516513" y="2137990"/>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17" name="object 117"/>
            <p:cNvSpPr/>
            <p:nvPr/>
          </p:nvSpPr>
          <p:spPr>
            <a:xfrm>
              <a:off x="3615660" y="2137989"/>
              <a:ext cx="29209" cy="29209"/>
            </a:xfrm>
            <a:custGeom>
              <a:avLst/>
              <a:gdLst/>
              <a:ahLst/>
              <a:cxnLst/>
              <a:rect l="l" t="t" r="r" b="b"/>
              <a:pathLst>
                <a:path w="29210" h="29210">
                  <a:moveTo>
                    <a:pt x="14324" y="0"/>
                  </a:moveTo>
                  <a:lnTo>
                    <a:pt x="0" y="14319"/>
                  </a:lnTo>
                  <a:lnTo>
                    <a:pt x="14324" y="28644"/>
                  </a:lnTo>
                  <a:lnTo>
                    <a:pt x="28644" y="14319"/>
                  </a:lnTo>
                  <a:lnTo>
                    <a:pt x="14324"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18" name="object 118"/>
            <p:cNvSpPr/>
            <p:nvPr/>
          </p:nvSpPr>
          <p:spPr>
            <a:xfrm>
              <a:off x="3615660" y="2137990"/>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19" name="object 119"/>
            <p:cNvSpPr/>
            <p:nvPr/>
          </p:nvSpPr>
          <p:spPr>
            <a:xfrm>
              <a:off x="3714812" y="2139090"/>
              <a:ext cx="29209" cy="29209"/>
            </a:xfrm>
            <a:custGeom>
              <a:avLst/>
              <a:gdLst/>
              <a:ahLst/>
              <a:cxnLst/>
              <a:rect l="l" t="t" r="r" b="b"/>
              <a:pathLst>
                <a:path w="29210" h="29210">
                  <a:moveTo>
                    <a:pt x="14319" y="0"/>
                  </a:moveTo>
                  <a:lnTo>
                    <a:pt x="0" y="14324"/>
                  </a:lnTo>
                  <a:lnTo>
                    <a:pt x="14319" y="28644"/>
                  </a:lnTo>
                  <a:lnTo>
                    <a:pt x="28639" y="14324"/>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20" name="object 120"/>
            <p:cNvSpPr/>
            <p:nvPr/>
          </p:nvSpPr>
          <p:spPr>
            <a:xfrm>
              <a:off x="3714812" y="2139091"/>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21" name="object 121"/>
            <p:cNvSpPr/>
            <p:nvPr/>
          </p:nvSpPr>
          <p:spPr>
            <a:xfrm>
              <a:off x="3813959" y="2140196"/>
              <a:ext cx="29209" cy="29209"/>
            </a:xfrm>
            <a:custGeom>
              <a:avLst/>
              <a:gdLst/>
              <a:ahLst/>
              <a:cxnLst/>
              <a:rect l="l" t="t" r="r" b="b"/>
              <a:pathLst>
                <a:path w="29210" h="29210">
                  <a:moveTo>
                    <a:pt x="14319" y="0"/>
                  </a:moveTo>
                  <a:lnTo>
                    <a:pt x="0" y="14319"/>
                  </a:lnTo>
                  <a:lnTo>
                    <a:pt x="14319" y="28639"/>
                  </a:lnTo>
                  <a:lnTo>
                    <a:pt x="28644"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22" name="object 122"/>
            <p:cNvSpPr/>
            <p:nvPr/>
          </p:nvSpPr>
          <p:spPr>
            <a:xfrm>
              <a:off x="3813960" y="2140191"/>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23" name="object 123"/>
            <p:cNvSpPr/>
            <p:nvPr/>
          </p:nvSpPr>
          <p:spPr>
            <a:xfrm>
              <a:off x="3913112" y="2140196"/>
              <a:ext cx="29209" cy="29209"/>
            </a:xfrm>
            <a:custGeom>
              <a:avLst/>
              <a:gdLst/>
              <a:ahLst/>
              <a:cxnLst/>
              <a:rect l="l" t="t" r="r" b="b"/>
              <a:pathLst>
                <a:path w="29210" h="29210">
                  <a:moveTo>
                    <a:pt x="14319" y="0"/>
                  </a:moveTo>
                  <a:lnTo>
                    <a:pt x="0" y="14319"/>
                  </a:lnTo>
                  <a:lnTo>
                    <a:pt x="14319" y="28639"/>
                  </a:lnTo>
                  <a:lnTo>
                    <a:pt x="28639" y="14319"/>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24" name="object 124"/>
            <p:cNvSpPr/>
            <p:nvPr/>
          </p:nvSpPr>
          <p:spPr>
            <a:xfrm>
              <a:off x="3913107" y="2140191"/>
              <a:ext cx="29209" cy="29209"/>
            </a:xfrm>
            <a:custGeom>
              <a:avLst/>
              <a:gdLst/>
              <a:ahLst/>
              <a:cxnLst/>
              <a:rect l="l" t="t" r="r" b="b"/>
              <a:pathLst>
                <a:path w="29210" h="29210">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grpSp>
      <p:sp>
        <p:nvSpPr>
          <p:cNvPr id="125" name="object 125"/>
          <p:cNvSpPr txBox="1"/>
          <p:nvPr/>
        </p:nvSpPr>
        <p:spPr>
          <a:xfrm>
            <a:off x="9512972" y="2260495"/>
            <a:ext cx="161050" cy="2088031"/>
          </a:xfrm>
          <a:prstGeom prst="rect">
            <a:avLst/>
          </a:prstGeom>
        </p:spPr>
        <p:txBody>
          <a:bodyPr vert="horz" wrap="square" lIns="0" tIns="31455" rIns="0" bIns="0" rtlCol="0">
            <a:spAutoFit/>
          </a:bodyPr>
          <a:lstStyle/>
          <a:p>
            <a:pPr defTabSz="1811792">
              <a:spcBef>
                <a:spcPts val="248"/>
              </a:spcBef>
            </a:pPr>
            <a:r>
              <a:rPr sz="892" spc="30" dirty="0">
                <a:solidFill>
                  <a:prstClr val="black"/>
                </a:solidFill>
                <a:latin typeface="Arial"/>
                <a:cs typeface="Arial"/>
              </a:rPr>
              <a:t>80</a:t>
            </a:r>
            <a:endParaRPr sz="892">
              <a:solidFill>
                <a:prstClr val="black"/>
              </a:solidFill>
              <a:latin typeface="Arial"/>
              <a:cs typeface="Arial"/>
            </a:endParaRPr>
          </a:p>
          <a:p>
            <a:pPr defTabSz="1811792">
              <a:spcBef>
                <a:spcPts val="802"/>
              </a:spcBef>
            </a:pPr>
            <a:r>
              <a:rPr sz="892" spc="30" dirty="0">
                <a:solidFill>
                  <a:prstClr val="black"/>
                </a:solidFill>
                <a:latin typeface="Arial"/>
                <a:cs typeface="Arial"/>
              </a:rPr>
              <a:t>70</a:t>
            </a:r>
            <a:endParaRPr sz="892">
              <a:solidFill>
                <a:prstClr val="black"/>
              </a:solidFill>
              <a:latin typeface="Arial"/>
              <a:cs typeface="Arial"/>
            </a:endParaRPr>
          </a:p>
          <a:p>
            <a:pPr defTabSz="1811792">
              <a:spcBef>
                <a:spcPts val="822"/>
              </a:spcBef>
            </a:pPr>
            <a:r>
              <a:rPr sz="892" spc="30" dirty="0">
                <a:solidFill>
                  <a:prstClr val="black"/>
                </a:solidFill>
                <a:latin typeface="Arial"/>
                <a:cs typeface="Arial"/>
              </a:rPr>
              <a:t>60</a:t>
            </a:r>
            <a:endParaRPr sz="892">
              <a:solidFill>
                <a:prstClr val="black"/>
              </a:solidFill>
              <a:latin typeface="Arial"/>
              <a:cs typeface="Arial"/>
            </a:endParaRPr>
          </a:p>
          <a:p>
            <a:pPr defTabSz="1811792">
              <a:spcBef>
                <a:spcPts val="802"/>
              </a:spcBef>
            </a:pPr>
            <a:r>
              <a:rPr sz="892" spc="30" dirty="0">
                <a:solidFill>
                  <a:prstClr val="black"/>
                </a:solidFill>
                <a:latin typeface="Arial"/>
                <a:cs typeface="Arial"/>
              </a:rPr>
              <a:t>50</a:t>
            </a:r>
            <a:endParaRPr sz="892">
              <a:solidFill>
                <a:prstClr val="black"/>
              </a:solidFill>
              <a:latin typeface="Arial"/>
              <a:cs typeface="Arial"/>
            </a:endParaRPr>
          </a:p>
          <a:p>
            <a:pPr defTabSz="1811792">
              <a:spcBef>
                <a:spcPts val="802"/>
              </a:spcBef>
            </a:pPr>
            <a:r>
              <a:rPr sz="892" spc="30" dirty="0">
                <a:solidFill>
                  <a:prstClr val="black"/>
                </a:solidFill>
                <a:latin typeface="Arial"/>
                <a:cs typeface="Arial"/>
              </a:rPr>
              <a:t>40</a:t>
            </a:r>
            <a:endParaRPr sz="892">
              <a:solidFill>
                <a:prstClr val="black"/>
              </a:solidFill>
              <a:latin typeface="Arial"/>
              <a:cs typeface="Arial"/>
            </a:endParaRPr>
          </a:p>
          <a:p>
            <a:pPr defTabSz="1811792">
              <a:spcBef>
                <a:spcPts val="802"/>
              </a:spcBef>
            </a:pPr>
            <a:r>
              <a:rPr sz="892" spc="30" dirty="0">
                <a:solidFill>
                  <a:prstClr val="black"/>
                </a:solidFill>
                <a:latin typeface="Arial"/>
                <a:cs typeface="Arial"/>
              </a:rPr>
              <a:t>30</a:t>
            </a:r>
            <a:endParaRPr sz="892">
              <a:solidFill>
                <a:prstClr val="black"/>
              </a:solidFill>
              <a:latin typeface="Arial"/>
              <a:cs typeface="Arial"/>
            </a:endParaRPr>
          </a:p>
          <a:p>
            <a:pPr defTabSz="1811792">
              <a:spcBef>
                <a:spcPts val="802"/>
              </a:spcBef>
            </a:pPr>
            <a:r>
              <a:rPr sz="892" spc="30" dirty="0">
                <a:solidFill>
                  <a:prstClr val="black"/>
                </a:solidFill>
                <a:latin typeface="Arial"/>
                <a:cs typeface="Arial"/>
              </a:rPr>
              <a:t>20</a:t>
            </a:r>
            <a:endParaRPr sz="892">
              <a:solidFill>
                <a:prstClr val="black"/>
              </a:solidFill>
              <a:latin typeface="Arial"/>
              <a:cs typeface="Arial"/>
            </a:endParaRPr>
          </a:p>
          <a:p>
            <a:pPr defTabSz="1811792">
              <a:spcBef>
                <a:spcPts val="810"/>
              </a:spcBef>
            </a:pPr>
            <a:r>
              <a:rPr sz="892" spc="30" dirty="0">
                <a:solidFill>
                  <a:prstClr val="black"/>
                </a:solidFill>
                <a:latin typeface="Arial"/>
                <a:cs typeface="Arial"/>
              </a:rPr>
              <a:t>10</a:t>
            </a:r>
            <a:endParaRPr sz="892">
              <a:solidFill>
                <a:prstClr val="black"/>
              </a:solidFill>
              <a:latin typeface="Arial"/>
              <a:cs typeface="Arial"/>
            </a:endParaRPr>
          </a:p>
          <a:p>
            <a:pPr defTabSz="1811792">
              <a:spcBef>
                <a:spcPts val="802"/>
              </a:spcBef>
            </a:pPr>
            <a:r>
              <a:rPr sz="892" spc="30" dirty="0">
                <a:solidFill>
                  <a:prstClr val="black"/>
                </a:solidFill>
                <a:latin typeface="Arial"/>
                <a:cs typeface="Arial"/>
              </a:rPr>
              <a:t>0</a:t>
            </a:r>
            <a:endParaRPr sz="892">
              <a:solidFill>
                <a:prstClr val="black"/>
              </a:solidFill>
              <a:latin typeface="Arial"/>
              <a:cs typeface="Arial"/>
            </a:endParaRPr>
          </a:p>
        </p:txBody>
      </p:sp>
      <p:sp>
        <p:nvSpPr>
          <p:cNvPr id="126" name="object 126"/>
          <p:cNvSpPr txBox="1"/>
          <p:nvPr/>
        </p:nvSpPr>
        <p:spPr>
          <a:xfrm>
            <a:off x="3885688" y="2212473"/>
            <a:ext cx="334682" cy="2103095"/>
          </a:xfrm>
          <a:prstGeom prst="rect">
            <a:avLst/>
          </a:prstGeom>
        </p:spPr>
        <p:txBody>
          <a:bodyPr vert="horz" wrap="square" lIns="0" tIns="79267" rIns="0" bIns="0" rtlCol="0">
            <a:spAutoFit/>
          </a:bodyPr>
          <a:lstStyle/>
          <a:p>
            <a:pPr marR="10066" algn="r" defTabSz="1811792">
              <a:spcBef>
                <a:spcPts val="624"/>
              </a:spcBef>
            </a:pPr>
            <a:r>
              <a:rPr sz="892" spc="30" dirty="0">
                <a:solidFill>
                  <a:prstClr val="black"/>
                </a:solidFill>
                <a:latin typeface="Arial"/>
                <a:cs typeface="Arial"/>
              </a:rPr>
              <a:t>1</a:t>
            </a:r>
            <a:r>
              <a:rPr sz="892" spc="20" dirty="0">
                <a:solidFill>
                  <a:prstClr val="black"/>
                </a:solidFill>
                <a:latin typeface="Arial"/>
                <a:cs typeface="Arial"/>
              </a:rPr>
              <a:t>0</a:t>
            </a:r>
            <a:r>
              <a:rPr sz="892" spc="30" dirty="0">
                <a:solidFill>
                  <a:prstClr val="black"/>
                </a:solidFill>
                <a:latin typeface="Arial"/>
                <a:cs typeface="Arial"/>
              </a:rPr>
              <a:t>0%</a:t>
            </a:r>
            <a:endParaRPr sz="892">
              <a:solidFill>
                <a:prstClr val="black"/>
              </a:solidFill>
              <a:latin typeface="Arial"/>
              <a:cs typeface="Arial"/>
            </a:endParaRPr>
          </a:p>
          <a:p>
            <a:pPr marR="11324" algn="r" defTabSz="1811792">
              <a:spcBef>
                <a:spcPts val="446"/>
              </a:spcBef>
            </a:pPr>
            <a:r>
              <a:rPr sz="892" spc="30" dirty="0">
                <a:solidFill>
                  <a:prstClr val="black"/>
                </a:solidFill>
                <a:latin typeface="Arial"/>
                <a:cs typeface="Arial"/>
              </a:rPr>
              <a:t>9</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26"/>
              </a:spcBef>
            </a:pPr>
            <a:r>
              <a:rPr sz="892" spc="30" dirty="0">
                <a:solidFill>
                  <a:prstClr val="black"/>
                </a:solidFill>
                <a:latin typeface="Arial"/>
                <a:cs typeface="Arial"/>
              </a:rPr>
              <a:t>8</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26"/>
              </a:spcBef>
            </a:pPr>
            <a:r>
              <a:rPr sz="892" spc="30" dirty="0">
                <a:solidFill>
                  <a:prstClr val="black"/>
                </a:solidFill>
                <a:latin typeface="Arial"/>
                <a:cs typeface="Arial"/>
              </a:rPr>
              <a:t>7</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26"/>
              </a:spcBef>
            </a:pPr>
            <a:r>
              <a:rPr sz="892" spc="30" dirty="0">
                <a:solidFill>
                  <a:prstClr val="black"/>
                </a:solidFill>
                <a:latin typeface="Arial"/>
                <a:cs typeface="Arial"/>
              </a:rPr>
              <a:t>6</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36"/>
              </a:spcBef>
            </a:pPr>
            <a:r>
              <a:rPr sz="892" spc="30" dirty="0">
                <a:solidFill>
                  <a:prstClr val="black"/>
                </a:solidFill>
                <a:latin typeface="Arial"/>
                <a:cs typeface="Arial"/>
              </a:rPr>
              <a:t>5</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26"/>
              </a:spcBef>
            </a:pPr>
            <a:r>
              <a:rPr sz="892" spc="30" dirty="0">
                <a:solidFill>
                  <a:prstClr val="black"/>
                </a:solidFill>
                <a:latin typeface="Arial"/>
                <a:cs typeface="Arial"/>
              </a:rPr>
              <a:t>4</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26"/>
              </a:spcBef>
            </a:pPr>
            <a:r>
              <a:rPr sz="892" spc="30" dirty="0">
                <a:solidFill>
                  <a:prstClr val="black"/>
                </a:solidFill>
                <a:latin typeface="Arial"/>
                <a:cs typeface="Arial"/>
              </a:rPr>
              <a:t>3</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26"/>
              </a:spcBef>
            </a:pPr>
            <a:r>
              <a:rPr sz="892" spc="30" dirty="0">
                <a:solidFill>
                  <a:prstClr val="black"/>
                </a:solidFill>
                <a:latin typeface="Arial"/>
                <a:cs typeface="Arial"/>
              </a:rPr>
              <a:t>2</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1324" algn="r" defTabSz="1811792">
              <a:spcBef>
                <a:spcPts val="446"/>
              </a:spcBef>
            </a:pPr>
            <a:r>
              <a:rPr sz="892" spc="30" dirty="0">
                <a:solidFill>
                  <a:prstClr val="black"/>
                </a:solidFill>
                <a:latin typeface="Arial"/>
                <a:cs typeface="Arial"/>
              </a:rPr>
              <a:t>1</a:t>
            </a:r>
            <a:r>
              <a:rPr sz="892" spc="20" dirty="0">
                <a:solidFill>
                  <a:prstClr val="black"/>
                </a:solidFill>
                <a:latin typeface="Arial"/>
                <a:cs typeface="Arial"/>
              </a:rPr>
              <a:t>0</a:t>
            </a:r>
            <a:r>
              <a:rPr sz="892" spc="40" dirty="0">
                <a:solidFill>
                  <a:prstClr val="black"/>
                </a:solidFill>
                <a:latin typeface="Arial"/>
                <a:cs typeface="Arial"/>
              </a:rPr>
              <a:t>%</a:t>
            </a:r>
            <a:endParaRPr sz="892">
              <a:solidFill>
                <a:prstClr val="black"/>
              </a:solidFill>
              <a:latin typeface="Arial"/>
              <a:cs typeface="Arial"/>
            </a:endParaRPr>
          </a:p>
          <a:p>
            <a:pPr marR="10066" algn="r" defTabSz="1811792">
              <a:spcBef>
                <a:spcPts val="426"/>
              </a:spcBef>
            </a:pPr>
            <a:r>
              <a:rPr sz="892" spc="30" dirty="0">
                <a:solidFill>
                  <a:prstClr val="black"/>
                </a:solidFill>
                <a:latin typeface="Arial"/>
                <a:cs typeface="Arial"/>
              </a:rPr>
              <a:t>0%</a:t>
            </a:r>
            <a:endParaRPr sz="892">
              <a:solidFill>
                <a:prstClr val="black"/>
              </a:solidFill>
              <a:latin typeface="Arial"/>
              <a:cs typeface="Arial"/>
            </a:endParaRPr>
          </a:p>
        </p:txBody>
      </p:sp>
      <p:sp>
        <p:nvSpPr>
          <p:cNvPr id="127" name="object 127"/>
          <p:cNvSpPr txBox="1"/>
          <p:nvPr/>
        </p:nvSpPr>
        <p:spPr>
          <a:xfrm>
            <a:off x="4302627" y="4320055"/>
            <a:ext cx="5094023" cy="758697"/>
          </a:xfrm>
          <a:prstGeom prst="rect">
            <a:avLst/>
          </a:prstGeom>
        </p:spPr>
        <p:txBody>
          <a:bodyPr vert="vert270" wrap="square" lIns="0" tIns="20131" rIns="0" bIns="0" rtlCol="0">
            <a:spAutoFit/>
          </a:bodyPr>
          <a:lstStyle/>
          <a:p>
            <a:pPr marL="563669" defTabSz="1811792">
              <a:spcBef>
                <a:spcPts val="159"/>
              </a:spcBef>
            </a:pPr>
            <a:r>
              <a:rPr sz="892" dirty="0">
                <a:solidFill>
                  <a:prstClr val="black"/>
                </a:solidFill>
                <a:latin typeface="Arial"/>
                <a:cs typeface="Arial"/>
              </a:rPr>
              <a:t>EU</a:t>
            </a:r>
            <a:endParaRPr sz="892">
              <a:solidFill>
                <a:prstClr val="black"/>
              </a:solidFill>
              <a:latin typeface="Arial"/>
              <a:cs typeface="Arial"/>
            </a:endParaRPr>
          </a:p>
          <a:p>
            <a:pPr marL="483145" defTabSz="1811792">
              <a:spcBef>
                <a:spcPts val="476"/>
              </a:spcBef>
            </a:pPr>
            <a:r>
              <a:rPr sz="892" dirty="0">
                <a:solidFill>
                  <a:prstClr val="black"/>
                </a:solidFill>
                <a:latin typeface="Arial"/>
                <a:cs typeface="Arial"/>
              </a:rPr>
              <a:t>U</a:t>
            </a:r>
            <a:r>
              <a:rPr sz="892" spc="-20" dirty="0">
                <a:solidFill>
                  <a:prstClr val="black"/>
                </a:solidFill>
                <a:latin typeface="Arial"/>
                <a:cs typeface="Arial"/>
              </a:rPr>
              <a:t>S</a:t>
            </a:r>
            <a:r>
              <a:rPr sz="892" dirty="0">
                <a:solidFill>
                  <a:prstClr val="black"/>
                </a:solidFill>
                <a:latin typeface="Arial"/>
                <a:cs typeface="Arial"/>
              </a:rPr>
              <a:t>A</a:t>
            </a:r>
            <a:endParaRPr sz="892">
              <a:solidFill>
                <a:prstClr val="black"/>
              </a:solidFill>
              <a:latin typeface="Arial"/>
              <a:cs typeface="Arial"/>
            </a:endParaRPr>
          </a:p>
          <a:p>
            <a:pPr marL="44037" marR="11324" indent="359842" algn="r" defTabSz="1811792">
              <a:lnSpc>
                <a:spcPct val="144700"/>
              </a:lnSpc>
            </a:pPr>
            <a:r>
              <a:rPr sz="892" dirty="0">
                <a:solidFill>
                  <a:prstClr val="black"/>
                </a:solidFill>
                <a:latin typeface="Arial"/>
                <a:cs typeface="Arial"/>
              </a:rPr>
              <a:t>J</a:t>
            </a:r>
            <a:r>
              <a:rPr sz="892" spc="-20" dirty="0">
                <a:solidFill>
                  <a:prstClr val="black"/>
                </a:solidFill>
                <a:latin typeface="Arial"/>
                <a:cs typeface="Arial"/>
              </a:rPr>
              <a:t>a</a:t>
            </a:r>
            <a:r>
              <a:rPr sz="892" dirty="0">
                <a:solidFill>
                  <a:prstClr val="black"/>
                </a:solidFill>
                <a:latin typeface="Arial"/>
                <a:cs typeface="Arial"/>
              </a:rPr>
              <a:t>p</a:t>
            </a:r>
            <a:r>
              <a:rPr sz="892" spc="-20" dirty="0">
                <a:solidFill>
                  <a:prstClr val="black"/>
                </a:solidFill>
                <a:latin typeface="Arial"/>
                <a:cs typeface="Arial"/>
              </a:rPr>
              <a:t>a</a:t>
            </a:r>
            <a:r>
              <a:rPr sz="892" dirty="0">
                <a:solidFill>
                  <a:prstClr val="black"/>
                </a:solidFill>
                <a:latin typeface="Arial"/>
                <a:cs typeface="Arial"/>
              </a:rPr>
              <a:t>n  M</a:t>
            </a:r>
            <a:r>
              <a:rPr sz="892" spc="-20" dirty="0">
                <a:solidFill>
                  <a:prstClr val="black"/>
                </a:solidFill>
                <a:latin typeface="Arial"/>
                <a:cs typeface="Arial"/>
              </a:rPr>
              <a:t>e</a:t>
            </a:r>
            <a:r>
              <a:rPr sz="892" dirty="0">
                <a:solidFill>
                  <a:prstClr val="black"/>
                </a:solidFill>
                <a:latin typeface="Arial"/>
                <a:cs typeface="Arial"/>
              </a:rPr>
              <a:t>x</a:t>
            </a:r>
            <a:r>
              <a:rPr sz="892" spc="-10" dirty="0">
                <a:solidFill>
                  <a:prstClr val="black"/>
                </a:solidFill>
                <a:latin typeface="Arial"/>
                <a:cs typeface="Arial"/>
              </a:rPr>
              <a:t>i</a:t>
            </a:r>
            <a:r>
              <a:rPr sz="892" dirty="0">
                <a:solidFill>
                  <a:prstClr val="black"/>
                </a:solidFill>
                <a:latin typeface="Arial"/>
                <a:cs typeface="Arial"/>
              </a:rPr>
              <a:t>co  T</a:t>
            </a:r>
            <a:r>
              <a:rPr sz="892" spc="-20" dirty="0">
                <a:solidFill>
                  <a:prstClr val="black"/>
                </a:solidFill>
                <a:latin typeface="Arial"/>
                <a:cs typeface="Arial"/>
              </a:rPr>
              <a:t>u</a:t>
            </a:r>
            <a:r>
              <a:rPr sz="892" spc="10" dirty="0">
                <a:solidFill>
                  <a:prstClr val="black"/>
                </a:solidFill>
                <a:latin typeface="Arial"/>
                <a:cs typeface="Arial"/>
              </a:rPr>
              <a:t>r</a:t>
            </a:r>
            <a:r>
              <a:rPr sz="892" spc="-10" dirty="0">
                <a:solidFill>
                  <a:prstClr val="black"/>
                </a:solidFill>
                <a:latin typeface="Arial"/>
                <a:cs typeface="Arial"/>
              </a:rPr>
              <a:t>k</a:t>
            </a:r>
            <a:r>
              <a:rPr sz="892" dirty="0">
                <a:solidFill>
                  <a:prstClr val="black"/>
                </a:solidFill>
                <a:latin typeface="Arial"/>
                <a:cs typeface="Arial"/>
              </a:rPr>
              <a:t>ey  S</a:t>
            </a:r>
            <a:r>
              <a:rPr sz="892" spc="-20" dirty="0">
                <a:solidFill>
                  <a:prstClr val="black"/>
                </a:solidFill>
                <a:latin typeface="Arial"/>
                <a:cs typeface="Arial"/>
              </a:rPr>
              <a:t>w</a:t>
            </a:r>
            <a:r>
              <a:rPr sz="892" spc="10" dirty="0">
                <a:solidFill>
                  <a:prstClr val="black"/>
                </a:solidFill>
                <a:latin typeface="Arial"/>
                <a:cs typeface="Arial"/>
              </a:rPr>
              <a:t>i</a:t>
            </a:r>
            <a:r>
              <a:rPr sz="892" spc="-10" dirty="0">
                <a:solidFill>
                  <a:prstClr val="black"/>
                </a:solidFill>
                <a:latin typeface="Arial"/>
                <a:cs typeface="Arial"/>
              </a:rPr>
              <a:t>tz</a:t>
            </a:r>
            <a:r>
              <a:rPr sz="892" dirty="0">
                <a:solidFill>
                  <a:prstClr val="black"/>
                </a:solidFill>
                <a:latin typeface="Arial"/>
                <a:cs typeface="Arial"/>
              </a:rPr>
              <a:t>e</a:t>
            </a:r>
            <a:r>
              <a:rPr sz="892" spc="-10" dirty="0">
                <a:solidFill>
                  <a:prstClr val="black"/>
                </a:solidFill>
                <a:latin typeface="Arial"/>
                <a:cs typeface="Arial"/>
              </a:rPr>
              <a:t>r</a:t>
            </a:r>
            <a:r>
              <a:rPr sz="892" dirty="0">
                <a:solidFill>
                  <a:prstClr val="black"/>
                </a:solidFill>
                <a:latin typeface="Arial"/>
                <a:cs typeface="Arial"/>
              </a:rPr>
              <a:t>a</a:t>
            </a:r>
            <a:r>
              <a:rPr sz="892" spc="-10" dirty="0">
                <a:solidFill>
                  <a:prstClr val="black"/>
                </a:solidFill>
                <a:latin typeface="Arial"/>
                <a:cs typeface="Arial"/>
              </a:rPr>
              <a:t>l</a:t>
            </a:r>
            <a:r>
              <a:rPr sz="892" dirty="0">
                <a:solidFill>
                  <a:prstClr val="black"/>
                </a:solidFill>
                <a:latin typeface="Arial"/>
                <a:cs typeface="Arial"/>
              </a:rPr>
              <a:t>a</a:t>
            </a:r>
            <a:r>
              <a:rPr sz="892" spc="-10" dirty="0">
                <a:solidFill>
                  <a:prstClr val="black"/>
                </a:solidFill>
                <a:latin typeface="Arial"/>
                <a:cs typeface="Arial"/>
              </a:rPr>
              <a:t>n</a:t>
            </a:r>
            <a:r>
              <a:rPr sz="892" dirty="0">
                <a:solidFill>
                  <a:prstClr val="black"/>
                </a:solidFill>
                <a:latin typeface="Arial"/>
                <a:cs typeface="Arial"/>
              </a:rPr>
              <a:t>d</a:t>
            </a:r>
            <a:endParaRPr sz="892">
              <a:solidFill>
                <a:prstClr val="black"/>
              </a:solidFill>
              <a:latin typeface="Arial"/>
              <a:cs typeface="Arial"/>
            </a:endParaRPr>
          </a:p>
          <a:p>
            <a:pPr marL="64166" marR="11324" indent="246605" algn="r" defTabSz="1811792">
              <a:lnSpc>
                <a:spcPct val="144700"/>
              </a:lnSpc>
            </a:pPr>
            <a:r>
              <a:rPr sz="892" dirty="0">
                <a:solidFill>
                  <a:prstClr val="black"/>
                </a:solidFill>
                <a:latin typeface="Arial"/>
                <a:cs typeface="Arial"/>
              </a:rPr>
              <a:t>C</a:t>
            </a:r>
            <a:r>
              <a:rPr sz="892" spc="-20" dirty="0">
                <a:solidFill>
                  <a:prstClr val="black"/>
                </a:solidFill>
                <a:latin typeface="Arial"/>
                <a:cs typeface="Arial"/>
              </a:rPr>
              <a:t>a</a:t>
            </a:r>
            <a:r>
              <a:rPr sz="892" dirty="0">
                <a:solidFill>
                  <a:prstClr val="black"/>
                </a:solidFill>
                <a:latin typeface="Arial"/>
                <a:cs typeface="Arial"/>
              </a:rPr>
              <a:t>n</a:t>
            </a:r>
            <a:r>
              <a:rPr sz="892" spc="-20" dirty="0">
                <a:solidFill>
                  <a:prstClr val="black"/>
                </a:solidFill>
                <a:latin typeface="Arial"/>
                <a:cs typeface="Arial"/>
              </a:rPr>
              <a:t>a</a:t>
            </a:r>
            <a:r>
              <a:rPr sz="892" dirty="0">
                <a:solidFill>
                  <a:prstClr val="black"/>
                </a:solidFill>
                <a:latin typeface="Arial"/>
                <a:cs typeface="Arial"/>
              </a:rPr>
              <a:t>da  </a:t>
            </a:r>
            <a:r>
              <a:rPr sz="892" spc="20" dirty="0">
                <a:solidFill>
                  <a:prstClr val="black"/>
                </a:solidFill>
                <a:latin typeface="Arial"/>
                <a:cs typeface="Arial"/>
              </a:rPr>
              <a:t>South</a:t>
            </a:r>
            <a:r>
              <a:rPr sz="892" spc="-139" dirty="0">
                <a:solidFill>
                  <a:prstClr val="black"/>
                </a:solidFill>
                <a:latin typeface="Arial"/>
                <a:cs typeface="Arial"/>
              </a:rPr>
              <a:t> </a:t>
            </a:r>
            <a:r>
              <a:rPr sz="892" spc="20" dirty="0">
                <a:solidFill>
                  <a:prstClr val="black"/>
                </a:solidFill>
                <a:latin typeface="Arial"/>
                <a:cs typeface="Arial"/>
              </a:rPr>
              <a:t>Korea</a:t>
            </a:r>
            <a:endParaRPr sz="892">
              <a:solidFill>
                <a:prstClr val="black"/>
              </a:solidFill>
              <a:latin typeface="Arial"/>
              <a:cs typeface="Arial"/>
            </a:endParaRPr>
          </a:p>
          <a:p>
            <a:pPr marL="264220" marR="11324" indent="57875" algn="r" defTabSz="1811792">
              <a:lnSpc>
                <a:spcPct val="144700"/>
              </a:lnSpc>
              <a:spcBef>
                <a:spcPts val="10"/>
              </a:spcBef>
            </a:pPr>
            <a:r>
              <a:rPr sz="892" dirty="0">
                <a:solidFill>
                  <a:prstClr val="black"/>
                </a:solidFill>
                <a:latin typeface="Arial"/>
                <a:cs typeface="Arial"/>
              </a:rPr>
              <a:t>N</a:t>
            </a:r>
            <a:r>
              <a:rPr sz="892" spc="-20" dirty="0">
                <a:solidFill>
                  <a:prstClr val="black"/>
                </a:solidFill>
                <a:latin typeface="Arial"/>
                <a:cs typeface="Arial"/>
              </a:rPr>
              <a:t>o</a:t>
            </a:r>
            <a:r>
              <a:rPr sz="892" spc="10" dirty="0">
                <a:solidFill>
                  <a:prstClr val="black"/>
                </a:solidFill>
                <a:latin typeface="Arial"/>
                <a:cs typeface="Arial"/>
              </a:rPr>
              <a:t>r</a:t>
            </a:r>
            <a:r>
              <a:rPr sz="892" spc="-20" dirty="0">
                <a:solidFill>
                  <a:prstClr val="black"/>
                </a:solidFill>
                <a:latin typeface="Arial"/>
                <a:cs typeface="Arial"/>
              </a:rPr>
              <a:t>w</a:t>
            </a:r>
            <a:r>
              <a:rPr sz="892" dirty="0">
                <a:solidFill>
                  <a:prstClr val="black"/>
                </a:solidFill>
                <a:latin typeface="Arial"/>
                <a:cs typeface="Arial"/>
              </a:rPr>
              <a:t>ay  A</a:t>
            </a:r>
            <a:r>
              <a:rPr sz="892" spc="-10" dirty="0">
                <a:solidFill>
                  <a:prstClr val="black"/>
                </a:solidFill>
                <a:latin typeface="Arial"/>
                <a:cs typeface="Arial"/>
              </a:rPr>
              <a:t>u</a:t>
            </a:r>
            <a:r>
              <a:rPr sz="892" dirty="0">
                <a:solidFill>
                  <a:prstClr val="black"/>
                </a:solidFill>
                <a:latin typeface="Arial"/>
                <a:cs typeface="Arial"/>
              </a:rPr>
              <a:t>s</a:t>
            </a:r>
            <a:r>
              <a:rPr sz="892" spc="-10" dirty="0">
                <a:solidFill>
                  <a:prstClr val="black"/>
                </a:solidFill>
                <a:latin typeface="Arial"/>
                <a:cs typeface="Arial"/>
              </a:rPr>
              <a:t>tr</a:t>
            </a:r>
            <a:r>
              <a:rPr sz="892" dirty="0">
                <a:solidFill>
                  <a:prstClr val="black"/>
                </a:solidFill>
                <a:latin typeface="Arial"/>
                <a:cs typeface="Arial"/>
              </a:rPr>
              <a:t>a</a:t>
            </a:r>
            <a:r>
              <a:rPr sz="892" spc="-10" dirty="0">
                <a:solidFill>
                  <a:prstClr val="black"/>
                </a:solidFill>
                <a:latin typeface="Arial"/>
                <a:cs typeface="Arial"/>
              </a:rPr>
              <a:t>li</a:t>
            </a:r>
            <a:r>
              <a:rPr sz="892" dirty="0">
                <a:solidFill>
                  <a:prstClr val="black"/>
                </a:solidFill>
                <a:latin typeface="Arial"/>
                <a:cs typeface="Arial"/>
              </a:rPr>
              <a:t>a  C</a:t>
            </a:r>
            <a:r>
              <a:rPr sz="892" spc="-20" dirty="0">
                <a:solidFill>
                  <a:prstClr val="black"/>
                </a:solidFill>
                <a:latin typeface="Arial"/>
                <a:cs typeface="Arial"/>
              </a:rPr>
              <a:t>h</a:t>
            </a:r>
            <a:r>
              <a:rPr sz="892" spc="10" dirty="0">
                <a:solidFill>
                  <a:prstClr val="black"/>
                </a:solidFill>
                <a:latin typeface="Arial"/>
                <a:cs typeface="Arial"/>
              </a:rPr>
              <a:t>i</a:t>
            </a:r>
            <a:r>
              <a:rPr sz="892" spc="-10" dirty="0">
                <a:solidFill>
                  <a:prstClr val="black"/>
                </a:solidFill>
                <a:latin typeface="Arial"/>
                <a:cs typeface="Arial"/>
              </a:rPr>
              <a:t>l</a:t>
            </a:r>
            <a:r>
              <a:rPr sz="892" dirty="0">
                <a:solidFill>
                  <a:prstClr val="black"/>
                </a:solidFill>
                <a:latin typeface="Arial"/>
                <a:cs typeface="Arial"/>
              </a:rPr>
              <a:t>e  </a:t>
            </a:r>
            <a:r>
              <a:rPr sz="892" spc="-10" dirty="0">
                <a:solidFill>
                  <a:prstClr val="black"/>
                </a:solidFill>
                <a:latin typeface="Arial"/>
                <a:cs typeface="Arial"/>
              </a:rPr>
              <a:t>I</a:t>
            </a:r>
            <a:r>
              <a:rPr sz="892" dirty="0">
                <a:solidFill>
                  <a:prstClr val="black"/>
                </a:solidFill>
                <a:latin typeface="Arial"/>
                <a:cs typeface="Arial"/>
              </a:rPr>
              <a:t>s</a:t>
            </a:r>
            <a:r>
              <a:rPr sz="892" spc="-10" dirty="0">
                <a:solidFill>
                  <a:prstClr val="black"/>
                </a:solidFill>
                <a:latin typeface="Arial"/>
                <a:cs typeface="Arial"/>
              </a:rPr>
              <a:t>r</a:t>
            </a:r>
            <a:r>
              <a:rPr sz="892" dirty="0">
                <a:solidFill>
                  <a:prstClr val="black"/>
                </a:solidFill>
                <a:latin typeface="Arial"/>
                <a:cs typeface="Arial"/>
              </a:rPr>
              <a:t>a</a:t>
            </a:r>
            <a:r>
              <a:rPr sz="892" spc="-10" dirty="0">
                <a:solidFill>
                  <a:prstClr val="black"/>
                </a:solidFill>
                <a:latin typeface="Arial"/>
                <a:cs typeface="Arial"/>
              </a:rPr>
              <a:t>e</a:t>
            </a:r>
            <a:r>
              <a:rPr sz="892" dirty="0">
                <a:solidFill>
                  <a:prstClr val="black"/>
                </a:solidFill>
                <a:latin typeface="Arial"/>
                <a:cs typeface="Arial"/>
              </a:rPr>
              <a:t>l  </a:t>
            </a:r>
            <a:r>
              <a:rPr sz="892" spc="-10" dirty="0">
                <a:solidFill>
                  <a:prstClr val="black"/>
                </a:solidFill>
                <a:latin typeface="Arial"/>
                <a:cs typeface="Arial"/>
              </a:rPr>
              <a:t>I</a:t>
            </a:r>
            <a:r>
              <a:rPr sz="892" dirty="0">
                <a:solidFill>
                  <a:prstClr val="black"/>
                </a:solidFill>
                <a:latin typeface="Arial"/>
                <a:cs typeface="Arial"/>
              </a:rPr>
              <a:t>c</a:t>
            </a:r>
            <a:r>
              <a:rPr sz="892" spc="-10" dirty="0">
                <a:solidFill>
                  <a:prstClr val="black"/>
                </a:solidFill>
                <a:latin typeface="Arial"/>
                <a:cs typeface="Arial"/>
              </a:rPr>
              <a:t>e</a:t>
            </a:r>
            <a:r>
              <a:rPr sz="892" spc="10" dirty="0">
                <a:solidFill>
                  <a:prstClr val="black"/>
                </a:solidFill>
                <a:latin typeface="Arial"/>
                <a:cs typeface="Arial"/>
              </a:rPr>
              <a:t>l</a:t>
            </a:r>
            <a:r>
              <a:rPr sz="892" spc="-10" dirty="0">
                <a:solidFill>
                  <a:prstClr val="black"/>
                </a:solidFill>
                <a:latin typeface="Arial"/>
                <a:cs typeface="Arial"/>
              </a:rPr>
              <a:t>a</a:t>
            </a:r>
            <a:r>
              <a:rPr sz="892" dirty="0">
                <a:solidFill>
                  <a:prstClr val="black"/>
                </a:solidFill>
                <a:latin typeface="Arial"/>
                <a:cs typeface="Arial"/>
              </a:rPr>
              <a:t>nd</a:t>
            </a:r>
            <a:endParaRPr sz="892">
              <a:solidFill>
                <a:prstClr val="black"/>
              </a:solidFill>
              <a:latin typeface="Arial"/>
              <a:cs typeface="Arial"/>
            </a:endParaRPr>
          </a:p>
          <a:p>
            <a:pPr marR="11324" algn="r" defTabSz="1811792">
              <a:spcBef>
                <a:spcPts val="476"/>
              </a:spcBef>
            </a:pPr>
            <a:r>
              <a:rPr sz="892" spc="20" dirty="0">
                <a:solidFill>
                  <a:prstClr val="black"/>
                </a:solidFill>
                <a:latin typeface="Arial"/>
                <a:cs typeface="Arial"/>
              </a:rPr>
              <a:t>New</a:t>
            </a:r>
            <a:r>
              <a:rPr sz="892" spc="-159" dirty="0">
                <a:solidFill>
                  <a:prstClr val="black"/>
                </a:solidFill>
                <a:latin typeface="Arial"/>
                <a:cs typeface="Arial"/>
              </a:rPr>
              <a:t> </a:t>
            </a:r>
            <a:r>
              <a:rPr sz="892" spc="20" dirty="0">
                <a:solidFill>
                  <a:prstClr val="black"/>
                </a:solidFill>
                <a:latin typeface="Arial"/>
                <a:cs typeface="Arial"/>
              </a:rPr>
              <a:t>Zealand</a:t>
            </a:r>
            <a:endParaRPr sz="892">
              <a:solidFill>
                <a:prstClr val="black"/>
              </a:solidFill>
              <a:latin typeface="Arial"/>
              <a:cs typeface="Arial"/>
            </a:endParaRPr>
          </a:p>
          <a:p>
            <a:pPr marL="76750" marR="10066" indent="339711" algn="r" defTabSz="1811792">
              <a:lnSpc>
                <a:spcPct val="144700"/>
              </a:lnSpc>
            </a:pPr>
            <a:r>
              <a:rPr sz="892" dirty="0">
                <a:solidFill>
                  <a:prstClr val="black"/>
                </a:solidFill>
                <a:latin typeface="Arial"/>
                <a:cs typeface="Arial"/>
              </a:rPr>
              <a:t>C</a:t>
            </a:r>
            <a:r>
              <a:rPr sz="892" spc="-20" dirty="0">
                <a:solidFill>
                  <a:prstClr val="black"/>
                </a:solidFill>
                <a:latin typeface="Arial"/>
                <a:cs typeface="Arial"/>
              </a:rPr>
              <a:t>h</a:t>
            </a:r>
            <a:r>
              <a:rPr sz="892" spc="10" dirty="0">
                <a:solidFill>
                  <a:prstClr val="black"/>
                </a:solidFill>
                <a:latin typeface="Arial"/>
                <a:cs typeface="Arial"/>
              </a:rPr>
              <a:t>i</a:t>
            </a:r>
            <a:r>
              <a:rPr sz="892" spc="-20" dirty="0">
                <a:solidFill>
                  <a:prstClr val="black"/>
                </a:solidFill>
                <a:latin typeface="Arial"/>
                <a:cs typeface="Arial"/>
              </a:rPr>
              <a:t>n</a:t>
            </a:r>
            <a:r>
              <a:rPr sz="892" dirty="0">
                <a:solidFill>
                  <a:prstClr val="black"/>
                </a:solidFill>
                <a:latin typeface="Arial"/>
                <a:cs typeface="Arial"/>
              </a:rPr>
              <a:t>a  </a:t>
            </a:r>
            <a:r>
              <a:rPr sz="892" spc="-10" dirty="0">
                <a:solidFill>
                  <a:prstClr val="black"/>
                </a:solidFill>
                <a:latin typeface="Arial"/>
                <a:cs typeface="Arial"/>
              </a:rPr>
              <a:t>I</a:t>
            </a:r>
            <a:r>
              <a:rPr sz="892" dirty="0">
                <a:solidFill>
                  <a:prstClr val="black"/>
                </a:solidFill>
                <a:latin typeface="Arial"/>
                <a:cs typeface="Arial"/>
              </a:rPr>
              <a:t>n</a:t>
            </a:r>
            <a:r>
              <a:rPr sz="892" spc="-10" dirty="0">
                <a:solidFill>
                  <a:prstClr val="black"/>
                </a:solidFill>
                <a:latin typeface="Arial"/>
                <a:cs typeface="Arial"/>
              </a:rPr>
              <a:t>d</a:t>
            </a:r>
            <a:r>
              <a:rPr sz="892" spc="10" dirty="0">
                <a:solidFill>
                  <a:prstClr val="black"/>
                </a:solidFill>
                <a:latin typeface="Arial"/>
                <a:cs typeface="Arial"/>
              </a:rPr>
              <a:t>i</a:t>
            </a:r>
            <a:r>
              <a:rPr sz="892" dirty="0">
                <a:solidFill>
                  <a:prstClr val="black"/>
                </a:solidFill>
                <a:latin typeface="Arial"/>
                <a:cs typeface="Arial"/>
              </a:rPr>
              <a:t>a   R</a:t>
            </a:r>
            <a:r>
              <a:rPr sz="892" spc="-20" dirty="0">
                <a:solidFill>
                  <a:prstClr val="black"/>
                </a:solidFill>
                <a:latin typeface="Arial"/>
                <a:cs typeface="Arial"/>
              </a:rPr>
              <a:t>u</a:t>
            </a:r>
            <a:r>
              <a:rPr sz="892" dirty="0">
                <a:solidFill>
                  <a:prstClr val="black"/>
                </a:solidFill>
                <a:latin typeface="Arial"/>
                <a:cs typeface="Arial"/>
              </a:rPr>
              <a:t>s</a:t>
            </a:r>
            <a:r>
              <a:rPr sz="892" spc="-10" dirty="0">
                <a:solidFill>
                  <a:prstClr val="black"/>
                </a:solidFill>
                <a:latin typeface="Arial"/>
                <a:cs typeface="Arial"/>
              </a:rPr>
              <a:t>s</a:t>
            </a:r>
            <a:r>
              <a:rPr sz="892" spc="10" dirty="0">
                <a:solidFill>
                  <a:prstClr val="black"/>
                </a:solidFill>
                <a:latin typeface="Arial"/>
                <a:cs typeface="Arial"/>
              </a:rPr>
              <a:t>i</a:t>
            </a:r>
            <a:r>
              <a:rPr sz="892" dirty="0">
                <a:solidFill>
                  <a:prstClr val="black"/>
                </a:solidFill>
                <a:latin typeface="Arial"/>
                <a:cs typeface="Arial"/>
              </a:rPr>
              <a:t>a  B</a:t>
            </a:r>
            <a:r>
              <a:rPr sz="892" spc="-10" dirty="0">
                <a:solidFill>
                  <a:prstClr val="black"/>
                </a:solidFill>
                <a:latin typeface="Arial"/>
                <a:cs typeface="Arial"/>
              </a:rPr>
              <a:t>r</a:t>
            </a:r>
            <a:r>
              <a:rPr sz="892" dirty="0">
                <a:solidFill>
                  <a:prstClr val="black"/>
                </a:solidFill>
                <a:latin typeface="Arial"/>
                <a:cs typeface="Arial"/>
              </a:rPr>
              <a:t>a</a:t>
            </a:r>
            <a:r>
              <a:rPr sz="892" spc="-10" dirty="0">
                <a:solidFill>
                  <a:prstClr val="black"/>
                </a:solidFill>
                <a:latin typeface="Arial"/>
                <a:cs typeface="Arial"/>
              </a:rPr>
              <a:t>zi</a:t>
            </a:r>
            <a:r>
              <a:rPr sz="892" dirty="0">
                <a:solidFill>
                  <a:prstClr val="black"/>
                </a:solidFill>
                <a:latin typeface="Arial"/>
                <a:cs typeface="Arial"/>
              </a:rPr>
              <a:t>l  </a:t>
            </a:r>
            <a:r>
              <a:rPr sz="892" spc="-10" dirty="0">
                <a:solidFill>
                  <a:prstClr val="black"/>
                </a:solidFill>
                <a:latin typeface="Arial"/>
                <a:cs typeface="Arial"/>
              </a:rPr>
              <a:t>I</a:t>
            </a:r>
            <a:r>
              <a:rPr sz="892" dirty="0">
                <a:solidFill>
                  <a:prstClr val="black"/>
                </a:solidFill>
                <a:latin typeface="Arial"/>
                <a:cs typeface="Arial"/>
              </a:rPr>
              <a:t>n</a:t>
            </a:r>
            <a:r>
              <a:rPr sz="892" spc="-10" dirty="0">
                <a:solidFill>
                  <a:prstClr val="black"/>
                </a:solidFill>
                <a:latin typeface="Arial"/>
                <a:cs typeface="Arial"/>
              </a:rPr>
              <a:t>d</a:t>
            </a:r>
            <a:r>
              <a:rPr sz="892" dirty="0">
                <a:solidFill>
                  <a:prstClr val="black"/>
                </a:solidFill>
                <a:latin typeface="Arial"/>
                <a:cs typeface="Arial"/>
              </a:rPr>
              <a:t>on</a:t>
            </a:r>
            <a:r>
              <a:rPr sz="892" spc="-10" dirty="0">
                <a:solidFill>
                  <a:prstClr val="black"/>
                </a:solidFill>
                <a:latin typeface="Arial"/>
                <a:cs typeface="Arial"/>
              </a:rPr>
              <a:t>e</a:t>
            </a:r>
            <a:r>
              <a:rPr sz="892" dirty="0">
                <a:solidFill>
                  <a:prstClr val="black"/>
                </a:solidFill>
                <a:latin typeface="Arial"/>
                <a:cs typeface="Arial"/>
              </a:rPr>
              <a:t>s</a:t>
            </a:r>
            <a:r>
              <a:rPr sz="892" spc="-10" dirty="0">
                <a:solidFill>
                  <a:prstClr val="black"/>
                </a:solidFill>
                <a:latin typeface="Arial"/>
                <a:cs typeface="Arial"/>
              </a:rPr>
              <a:t>i</a:t>
            </a:r>
            <a:r>
              <a:rPr sz="892" dirty="0">
                <a:solidFill>
                  <a:prstClr val="black"/>
                </a:solidFill>
                <a:latin typeface="Arial"/>
                <a:cs typeface="Arial"/>
              </a:rPr>
              <a:t>a  K</a:t>
            </a:r>
            <a:r>
              <a:rPr sz="892" spc="-10" dirty="0">
                <a:solidFill>
                  <a:prstClr val="black"/>
                </a:solidFill>
                <a:latin typeface="Arial"/>
                <a:cs typeface="Arial"/>
              </a:rPr>
              <a:t>a</a:t>
            </a:r>
            <a:r>
              <a:rPr sz="892" dirty="0">
                <a:solidFill>
                  <a:prstClr val="black"/>
                </a:solidFill>
                <a:latin typeface="Arial"/>
                <a:cs typeface="Arial"/>
              </a:rPr>
              <a:t>z</a:t>
            </a:r>
            <a:r>
              <a:rPr sz="892" spc="-10" dirty="0">
                <a:solidFill>
                  <a:prstClr val="black"/>
                </a:solidFill>
                <a:latin typeface="Arial"/>
                <a:cs typeface="Arial"/>
              </a:rPr>
              <a:t>a</a:t>
            </a:r>
            <a:r>
              <a:rPr sz="892" dirty="0">
                <a:solidFill>
                  <a:prstClr val="black"/>
                </a:solidFill>
                <a:latin typeface="Arial"/>
                <a:cs typeface="Arial"/>
              </a:rPr>
              <a:t>k</a:t>
            </a:r>
            <a:r>
              <a:rPr sz="892" spc="-10" dirty="0">
                <a:solidFill>
                  <a:prstClr val="black"/>
                </a:solidFill>
                <a:latin typeface="Arial"/>
                <a:cs typeface="Arial"/>
              </a:rPr>
              <a:t>h</a:t>
            </a:r>
            <a:r>
              <a:rPr sz="892" dirty="0">
                <a:solidFill>
                  <a:prstClr val="black"/>
                </a:solidFill>
                <a:latin typeface="Arial"/>
                <a:cs typeface="Arial"/>
              </a:rPr>
              <a:t>s</a:t>
            </a:r>
            <a:r>
              <a:rPr sz="892" spc="-10" dirty="0">
                <a:solidFill>
                  <a:prstClr val="black"/>
                </a:solidFill>
                <a:latin typeface="Arial"/>
                <a:cs typeface="Arial"/>
              </a:rPr>
              <a:t>t</a:t>
            </a:r>
            <a:r>
              <a:rPr sz="892" dirty="0">
                <a:solidFill>
                  <a:prstClr val="black"/>
                </a:solidFill>
                <a:latin typeface="Arial"/>
                <a:cs typeface="Arial"/>
              </a:rPr>
              <a:t>an  C</a:t>
            </a:r>
            <a:r>
              <a:rPr sz="892" spc="-20" dirty="0">
                <a:solidFill>
                  <a:prstClr val="black"/>
                </a:solidFill>
                <a:latin typeface="Arial"/>
                <a:cs typeface="Arial"/>
              </a:rPr>
              <a:t>o</a:t>
            </a:r>
            <a:r>
              <a:rPr sz="892" spc="10" dirty="0">
                <a:solidFill>
                  <a:prstClr val="black"/>
                </a:solidFill>
                <a:latin typeface="Arial"/>
                <a:cs typeface="Arial"/>
              </a:rPr>
              <a:t>l</a:t>
            </a:r>
            <a:r>
              <a:rPr sz="892" spc="-20" dirty="0">
                <a:solidFill>
                  <a:prstClr val="black"/>
                </a:solidFill>
                <a:latin typeface="Arial"/>
                <a:cs typeface="Arial"/>
              </a:rPr>
              <a:t>u</a:t>
            </a:r>
            <a:r>
              <a:rPr sz="892" dirty="0">
                <a:solidFill>
                  <a:prstClr val="black"/>
                </a:solidFill>
                <a:latin typeface="Arial"/>
                <a:cs typeface="Arial"/>
              </a:rPr>
              <a:t>mb</a:t>
            </a:r>
            <a:r>
              <a:rPr sz="892" spc="-10" dirty="0">
                <a:solidFill>
                  <a:prstClr val="black"/>
                </a:solidFill>
                <a:latin typeface="Arial"/>
                <a:cs typeface="Arial"/>
              </a:rPr>
              <a:t>i</a:t>
            </a:r>
            <a:r>
              <a:rPr sz="892" dirty="0">
                <a:solidFill>
                  <a:prstClr val="black"/>
                </a:solidFill>
                <a:latin typeface="Arial"/>
                <a:cs typeface="Arial"/>
              </a:rPr>
              <a:t>a  A</a:t>
            </a:r>
            <a:r>
              <a:rPr sz="892" spc="-10" dirty="0">
                <a:solidFill>
                  <a:prstClr val="black"/>
                </a:solidFill>
                <a:latin typeface="Arial"/>
                <a:cs typeface="Arial"/>
              </a:rPr>
              <a:t>r</a:t>
            </a:r>
            <a:r>
              <a:rPr sz="892" dirty="0">
                <a:solidFill>
                  <a:prstClr val="black"/>
                </a:solidFill>
                <a:latin typeface="Arial"/>
                <a:cs typeface="Arial"/>
              </a:rPr>
              <a:t>g</a:t>
            </a:r>
            <a:r>
              <a:rPr sz="892" spc="-10" dirty="0">
                <a:solidFill>
                  <a:prstClr val="black"/>
                </a:solidFill>
                <a:latin typeface="Arial"/>
                <a:cs typeface="Arial"/>
              </a:rPr>
              <a:t>e</a:t>
            </a:r>
            <a:r>
              <a:rPr sz="892" dirty="0">
                <a:solidFill>
                  <a:prstClr val="black"/>
                </a:solidFill>
                <a:latin typeface="Arial"/>
                <a:cs typeface="Arial"/>
              </a:rPr>
              <a:t>n</a:t>
            </a:r>
            <a:r>
              <a:rPr sz="892" spc="-10" dirty="0">
                <a:solidFill>
                  <a:prstClr val="black"/>
                </a:solidFill>
                <a:latin typeface="Arial"/>
                <a:cs typeface="Arial"/>
              </a:rPr>
              <a:t>ti</a:t>
            </a:r>
            <a:r>
              <a:rPr sz="892" dirty="0">
                <a:solidFill>
                  <a:prstClr val="black"/>
                </a:solidFill>
                <a:latin typeface="Arial"/>
                <a:cs typeface="Arial"/>
              </a:rPr>
              <a:t>na  V</a:t>
            </a:r>
            <a:r>
              <a:rPr sz="892" spc="-10" dirty="0">
                <a:solidFill>
                  <a:prstClr val="black"/>
                </a:solidFill>
                <a:latin typeface="Arial"/>
                <a:cs typeface="Arial"/>
              </a:rPr>
              <a:t>ie</a:t>
            </a:r>
            <a:r>
              <a:rPr sz="892" spc="10" dirty="0">
                <a:solidFill>
                  <a:prstClr val="black"/>
                </a:solidFill>
                <a:latin typeface="Arial"/>
                <a:cs typeface="Arial"/>
              </a:rPr>
              <a:t>t</a:t>
            </a:r>
            <a:r>
              <a:rPr sz="892" spc="-10" dirty="0">
                <a:solidFill>
                  <a:prstClr val="black"/>
                </a:solidFill>
                <a:latin typeface="Arial"/>
                <a:cs typeface="Arial"/>
              </a:rPr>
              <a:t>n</a:t>
            </a:r>
            <a:r>
              <a:rPr sz="892" dirty="0">
                <a:solidFill>
                  <a:prstClr val="black"/>
                </a:solidFill>
                <a:latin typeface="Arial"/>
                <a:cs typeface="Arial"/>
              </a:rPr>
              <a:t>am  P</a:t>
            </a:r>
            <a:r>
              <a:rPr sz="892" spc="-10" dirty="0">
                <a:solidFill>
                  <a:prstClr val="black"/>
                </a:solidFill>
                <a:latin typeface="Arial"/>
                <a:cs typeface="Arial"/>
              </a:rPr>
              <a:t>hi</a:t>
            </a:r>
            <a:r>
              <a:rPr sz="892" spc="10" dirty="0">
                <a:solidFill>
                  <a:prstClr val="black"/>
                </a:solidFill>
                <a:latin typeface="Arial"/>
                <a:cs typeface="Arial"/>
              </a:rPr>
              <a:t>l</a:t>
            </a:r>
            <a:r>
              <a:rPr sz="892" spc="-10" dirty="0">
                <a:solidFill>
                  <a:prstClr val="black"/>
                </a:solidFill>
                <a:latin typeface="Arial"/>
                <a:cs typeface="Arial"/>
              </a:rPr>
              <a:t>i</a:t>
            </a:r>
            <a:r>
              <a:rPr sz="892" dirty="0">
                <a:solidFill>
                  <a:prstClr val="black"/>
                </a:solidFill>
                <a:latin typeface="Arial"/>
                <a:cs typeface="Arial"/>
              </a:rPr>
              <a:t>p</a:t>
            </a:r>
            <a:r>
              <a:rPr sz="892" spc="-10" dirty="0">
                <a:solidFill>
                  <a:prstClr val="black"/>
                </a:solidFill>
                <a:latin typeface="Arial"/>
                <a:cs typeface="Arial"/>
              </a:rPr>
              <a:t>pi</a:t>
            </a:r>
            <a:r>
              <a:rPr sz="892" dirty="0">
                <a:solidFill>
                  <a:prstClr val="black"/>
                </a:solidFill>
                <a:latin typeface="Arial"/>
                <a:cs typeface="Arial"/>
              </a:rPr>
              <a:t>nes  </a:t>
            </a:r>
            <a:r>
              <a:rPr sz="892" spc="20" dirty="0">
                <a:solidFill>
                  <a:prstClr val="black"/>
                </a:solidFill>
                <a:latin typeface="Arial"/>
                <a:cs typeface="Arial"/>
              </a:rPr>
              <a:t>South</a:t>
            </a:r>
            <a:r>
              <a:rPr sz="892" spc="-109" dirty="0">
                <a:solidFill>
                  <a:prstClr val="black"/>
                </a:solidFill>
                <a:latin typeface="Arial"/>
                <a:cs typeface="Arial"/>
              </a:rPr>
              <a:t> </a:t>
            </a:r>
            <a:r>
              <a:rPr sz="892" spc="10" dirty="0">
                <a:solidFill>
                  <a:prstClr val="black"/>
                </a:solidFill>
                <a:latin typeface="Arial"/>
                <a:cs typeface="Arial"/>
              </a:rPr>
              <a:t>Africa </a:t>
            </a:r>
            <a:r>
              <a:rPr sz="892" dirty="0">
                <a:solidFill>
                  <a:prstClr val="black"/>
                </a:solidFill>
                <a:latin typeface="Arial"/>
                <a:cs typeface="Arial"/>
              </a:rPr>
              <a:t> U</a:t>
            </a:r>
            <a:r>
              <a:rPr sz="892" spc="-10" dirty="0">
                <a:solidFill>
                  <a:prstClr val="black"/>
                </a:solidFill>
                <a:latin typeface="Arial"/>
                <a:cs typeface="Arial"/>
              </a:rPr>
              <a:t>k</a:t>
            </a:r>
            <a:r>
              <a:rPr sz="892" spc="10" dirty="0">
                <a:solidFill>
                  <a:prstClr val="black"/>
                </a:solidFill>
                <a:latin typeface="Arial"/>
                <a:cs typeface="Arial"/>
              </a:rPr>
              <a:t>r</a:t>
            </a:r>
            <a:r>
              <a:rPr sz="892" spc="-20" dirty="0">
                <a:solidFill>
                  <a:prstClr val="black"/>
                </a:solidFill>
                <a:latin typeface="Arial"/>
                <a:cs typeface="Arial"/>
              </a:rPr>
              <a:t>a</a:t>
            </a:r>
            <a:r>
              <a:rPr sz="892" spc="-10" dirty="0">
                <a:solidFill>
                  <a:prstClr val="black"/>
                </a:solidFill>
                <a:latin typeface="Arial"/>
                <a:cs typeface="Arial"/>
              </a:rPr>
              <a:t>i</a:t>
            </a:r>
            <a:r>
              <a:rPr sz="892" dirty="0">
                <a:solidFill>
                  <a:prstClr val="black"/>
                </a:solidFill>
                <a:latin typeface="Arial"/>
                <a:cs typeface="Arial"/>
              </a:rPr>
              <a:t>ne</a:t>
            </a:r>
            <a:endParaRPr sz="892">
              <a:solidFill>
                <a:prstClr val="black"/>
              </a:solidFill>
              <a:latin typeface="Arial"/>
              <a:cs typeface="Arial"/>
            </a:endParaRPr>
          </a:p>
        </p:txBody>
      </p:sp>
      <p:sp>
        <p:nvSpPr>
          <p:cNvPr id="128" name="object 128"/>
          <p:cNvSpPr txBox="1"/>
          <p:nvPr/>
        </p:nvSpPr>
        <p:spPr>
          <a:xfrm>
            <a:off x="5499362" y="5098199"/>
            <a:ext cx="372428" cy="169044"/>
          </a:xfrm>
          <a:prstGeom prst="rect">
            <a:avLst/>
          </a:prstGeom>
        </p:spPr>
        <p:txBody>
          <a:bodyPr vert="horz" wrap="square" lIns="0" tIns="31455" rIns="0" bIns="0" rtlCol="0">
            <a:spAutoFit/>
          </a:bodyPr>
          <a:lstStyle/>
          <a:p>
            <a:pPr defTabSz="1811792">
              <a:spcBef>
                <a:spcPts val="248"/>
              </a:spcBef>
            </a:pPr>
            <a:r>
              <a:rPr sz="892" spc="40" dirty="0">
                <a:solidFill>
                  <a:prstClr val="black"/>
                </a:solidFill>
                <a:latin typeface="Arial"/>
                <a:cs typeface="Arial"/>
              </a:rPr>
              <a:t>O</a:t>
            </a:r>
            <a:r>
              <a:rPr sz="892" spc="10" dirty="0">
                <a:solidFill>
                  <a:prstClr val="black"/>
                </a:solidFill>
                <a:latin typeface="Arial"/>
                <a:cs typeface="Arial"/>
              </a:rPr>
              <a:t>E</a:t>
            </a:r>
            <a:r>
              <a:rPr sz="892" spc="30" dirty="0">
                <a:solidFill>
                  <a:prstClr val="black"/>
                </a:solidFill>
                <a:latin typeface="Arial"/>
                <a:cs typeface="Arial"/>
              </a:rPr>
              <a:t>CD</a:t>
            </a:r>
            <a:endParaRPr sz="892">
              <a:solidFill>
                <a:prstClr val="black"/>
              </a:solidFill>
              <a:latin typeface="Arial"/>
              <a:cs typeface="Arial"/>
            </a:endParaRPr>
          </a:p>
        </p:txBody>
      </p:sp>
      <p:sp>
        <p:nvSpPr>
          <p:cNvPr id="129" name="object 129"/>
          <p:cNvSpPr txBox="1"/>
          <p:nvPr/>
        </p:nvSpPr>
        <p:spPr>
          <a:xfrm>
            <a:off x="7926101" y="5098199"/>
            <a:ext cx="631619" cy="169044"/>
          </a:xfrm>
          <a:prstGeom prst="rect">
            <a:avLst/>
          </a:prstGeom>
        </p:spPr>
        <p:txBody>
          <a:bodyPr vert="horz" wrap="square" lIns="0" tIns="31455" rIns="0" bIns="0" rtlCol="0">
            <a:spAutoFit/>
          </a:bodyPr>
          <a:lstStyle/>
          <a:p>
            <a:pPr defTabSz="1811792">
              <a:spcBef>
                <a:spcPts val="248"/>
              </a:spcBef>
            </a:pPr>
            <a:r>
              <a:rPr sz="892" spc="20" dirty="0">
                <a:solidFill>
                  <a:prstClr val="black"/>
                </a:solidFill>
                <a:latin typeface="Arial"/>
                <a:cs typeface="Arial"/>
              </a:rPr>
              <a:t>Non-OECD</a:t>
            </a:r>
            <a:endParaRPr sz="892">
              <a:solidFill>
                <a:prstClr val="black"/>
              </a:solidFill>
              <a:latin typeface="Arial"/>
              <a:cs typeface="Arial"/>
            </a:endParaRPr>
          </a:p>
        </p:txBody>
      </p:sp>
      <p:sp>
        <p:nvSpPr>
          <p:cNvPr id="130" name="object 130"/>
          <p:cNvSpPr txBox="1"/>
          <p:nvPr/>
        </p:nvSpPr>
        <p:spPr>
          <a:xfrm>
            <a:off x="9656250" y="2385824"/>
            <a:ext cx="137282" cy="1872208"/>
          </a:xfrm>
          <a:prstGeom prst="rect">
            <a:avLst/>
          </a:prstGeom>
        </p:spPr>
        <p:txBody>
          <a:bodyPr vert="vert270" wrap="square" lIns="0" tIns="20131" rIns="0" bIns="0" rtlCol="0">
            <a:spAutoFit/>
          </a:bodyPr>
          <a:lstStyle/>
          <a:p>
            <a:pPr marL="25164" defTabSz="1811792">
              <a:spcBef>
                <a:spcPts val="159"/>
              </a:spcBef>
            </a:pPr>
            <a:r>
              <a:rPr sz="892" spc="20" dirty="0">
                <a:solidFill>
                  <a:prstClr val="black"/>
                </a:solidFill>
                <a:latin typeface="Arial"/>
                <a:cs typeface="Arial"/>
              </a:rPr>
              <a:t>Agricultural subsidies (US$</a:t>
            </a:r>
            <a:r>
              <a:rPr sz="892" spc="-40" dirty="0">
                <a:solidFill>
                  <a:prstClr val="black"/>
                </a:solidFill>
                <a:latin typeface="Arial"/>
                <a:cs typeface="Arial"/>
              </a:rPr>
              <a:t> </a:t>
            </a:r>
            <a:r>
              <a:rPr sz="892" spc="10" dirty="0">
                <a:solidFill>
                  <a:prstClr val="black"/>
                </a:solidFill>
                <a:latin typeface="Arial"/>
                <a:cs typeface="Arial"/>
              </a:rPr>
              <a:t>billion)</a:t>
            </a:r>
            <a:endParaRPr sz="892">
              <a:solidFill>
                <a:prstClr val="black"/>
              </a:solidFill>
              <a:latin typeface="Arial"/>
              <a:cs typeface="Arial"/>
            </a:endParaRPr>
          </a:p>
        </p:txBody>
      </p:sp>
      <p:sp>
        <p:nvSpPr>
          <p:cNvPr id="131" name="object 131"/>
          <p:cNvSpPr txBox="1"/>
          <p:nvPr/>
        </p:nvSpPr>
        <p:spPr>
          <a:xfrm>
            <a:off x="3697359" y="2374504"/>
            <a:ext cx="137282" cy="2013127"/>
          </a:xfrm>
          <a:prstGeom prst="rect">
            <a:avLst/>
          </a:prstGeom>
        </p:spPr>
        <p:txBody>
          <a:bodyPr vert="vert270" wrap="square" lIns="0" tIns="20131" rIns="0" bIns="0" rtlCol="0">
            <a:spAutoFit/>
          </a:bodyPr>
          <a:lstStyle/>
          <a:p>
            <a:pPr marL="25164" defTabSz="1811792">
              <a:spcBef>
                <a:spcPts val="159"/>
              </a:spcBef>
            </a:pPr>
            <a:r>
              <a:rPr sz="892" spc="20" dirty="0">
                <a:solidFill>
                  <a:prstClr val="black"/>
                </a:solidFill>
                <a:latin typeface="Arial"/>
                <a:cs typeface="Arial"/>
              </a:rPr>
              <a:t>Distribution across food</a:t>
            </a:r>
            <a:r>
              <a:rPr sz="892" spc="-50" dirty="0">
                <a:solidFill>
                  <a:prstClr val="black"/>
                </a:solidFill>
                <a:latin typeface="Arial"/>
                <a:cs typeface="Arial"/>
              </a:rPr>
              <a:t> </a:t>
            </a:r>
            <a:r>
              <a:rPr sz="892" spc="20" dirty="0">
                <a:solidFill>
                  <a:prstClr val="black"/>
                </a:solidFill>
                <a:latin typeface="Arial"/>
                <a:cs typeface="Arial"/>
              </a:rPr>
              <a:t>commodities</a:t>
            </a:r>
            <a:endParaRPr sz="892">
              <a:solidFill>
                <a:prstClr val="black"/>
              </a:solidFill>
              <a:latin typeface="Arial"/>
              <a:cs typeface="Arial"/>
            </a:endParaRPr>
          </a:p>
        </p:txBody>
      </p:sp>
      <p:grpSp>
        <p:nvGrpSpPr>
          <p:cNvPr id="132" name="object 132">
            <a:extLst>
              <a:ext uri="{C183D7F6-B498-43B3-948B-1728B52AA6E4}">
                <adec:decorative xmlns:adec="http://schemas.microsoft.com/office/drawing/2017/decorative" val="1"/>
              </a:ext>
            </a:extLst>
          </p:cNvPr>
          <p:cNvGrpSpPr/>
          <p:nvPr/>
        </p:nvGrpSpPr>
        <p:grpSpPr>
          <a:xfrm>
            <a:off x="4638110" y="2122906"/>
            <a:ext cx="3522972" cy="69201"/>
            <a:chOff x="1569271" y="1071204"/>
            <a:chExt cx="1778000" cy="34925"/>
          </a:xfrm>
        </p:grpSpPr>
        <p:sp>
          <p:nvSpPr>
            <p:cNvPr id="133" name="object 133"/>
            <p:cNvSpPr/>
            <p:nvPr/>
          </p:nvSpPr>
          <p:spPr>
            <a:xfrm>
              <a:off x="1571176" y="1073109"/>
              <a:ext cx="29845" cy="31115"/>
            </a:xfrm>
            <a:custGeom>
              <a:avLst/>
              <a:gdLst/>
              <a:ahLst/>
              <a:cxnLst/>
              <a:rect l="l" t="t" r="r" b="b"/>
              <a:pathLst>
                <a:path w="29844" h="31115">
                  <a:moveTo>
                    <a:pt x="29745" y="0"/>
                  </a:moveTo>
                  <a:lnTo>
                    <a:pt x="0" y="0"/>
                  </a:lnTo>
                  <a:lnTo>
                    <a:pt x="0" y="30845"/>
                  </a:lnTo>
                  <a:lnTo>
                    <a:pt x="29745" y="30845"/>
                  </a:lnTo>
                  <a:lnTo>
                    <a:pt x="29745" y="0"/>
                  </a:lnTo>
                  <a:close/>
                </a:path>
              </a:pathLst>
            </a:custGeom>
            <a:solidFill>
              <a:srgbClr val="ED7D31"/>
            </a:solidFill>
          </p:spPr>
          <p:txBody>
            <a:bodyPr wrap="square" lIns="0" tIns="0" rIns="0" bIns="0" rtlCol="0"/>
            <a:lstStyle/>
            <a:p>
              <a:pPr defTabSz="1811792"/>
              <a:endParaRPr sz="3567">
                <a:solidFill>
                  <a:prstClr val="black"/>
                </a:solidFill>
                <a:latin typeface="Calibri"/>
              </a:endParaRPr>
            </a:p>
          </p:txBody>
        </p:sp>
        <p:sp>
          <p:nvSpPr>
            <p:cNvPr id="134" name="object 134"/>
            <p:cNvSpPr/>
            <p:nvPr/>
          </p:nvSpPr>
          <p:spPr>
            <a:xfrm>
              <a:off x="1571176" y="1073109"/>
              <a:ext cx="29845" cy="31115"/>
            </a:xfrm>
            <a:custGeom>
              <a:avLst/>
              <a:gdLst/>
              <a:ahLst/>
              <a:cxnLst/>
              <a:rect l="l" t="t" r="r" b="b"/>
              <a:pathLst>
                <a:path w="29844" h="31115">
                  <a:moveTo>
                    <a:pt x="0" y="0"/>
                  </a:moveTo>
                  <a:lnTo>
                    <a:pt x="29744" y="0"/>
                  </a:lnTo>
                  <a:lnTo>
                    <a:pt x="29744" y="30846"/>
                  </a:lnTo>
                  <a:lnTo>
                    <a:pt x="0" y="30846"/>
                  </a:lnTo>
                  <a:lnTo>
                    <a:pt x="0"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35" name="object 135"/>
            <p:cNvSpPr/>
            <p:nvPr/>
          </p:nvSpPr>
          <p:spPr>
            <a:xfrm>
              <a:off x="1870825" y="1073109"/>
              <a:ext cx="31115" cy="31115"/>
            </a:xfrm>
            <a:custGeom>
              <a:avLst/>
              <a:gdLst/>
              <a:ahLst/>
              <a:cxnLst/>
              <a:rect l="l" t="t" r="r" b="b"/>
              <a:pathLst>
                <a:path w="31114" h="31115">
                  <a:moveTo>
                    <a:pt x="30845" y="0"/>
                  </a:moveTo>
                  <a:lnTo>
                    <a:pt x="0" y="0"/>
                  </a:lnTo>
                  <a:lnTo>
                    <a:pt x="0" y="30845"/>
                  </a:lnTo>
                  <a:lnTo>
                    <a:pt x="30845" y="30845"/>
                  </a:lnTo>
                  <a:lnTo>
                    <a:pt x="30845" y="0"/>
                  </a:lnTo>
                  <a:close/>
                </a:path>
              </a:pathLst>
            </a:custGeom>
            <a:solidFill>
              <a:srgbClr val="5B9BD5"/>
            </a:solidFill>
          </p:spPr>
          <p:txBody>
            <a:bodyPr wrap="square" lIns="0" tIns="0" rIns="0" bIns="0" rtlCol="0"/>
            <a:lstStyle/>
            <a:p>
              <a:pPr defTabSz="1811792"/>
              <a:endParaRPr sz="3567">
                <a:solidFill>
                  <a:prstClr val="black"/>
                </a:solidFill>
                <a:latin typeface="Calibri"/>
              </a:endParaRPr>
            </a:p>
          </p:txBody>
        </p:sp>
        <p:sp>
          <p:nvSpPr>
            <p:cNvPr id="136" name="object 136"/>
            <p:cNvSpPr/>
            <p:nvPr/>
          </p:nvSpPr>
          <p:spPr>
            <a:xfrm>
              <a:off x="1870825" y="1073109"/>
              <a:ext cx="31115" cy="31115"/>
            </a:xfrm>
            <a:custGeom>
              <a:avLst/>
              <a:gdLst/>
              <a:ahLst/>
              <a:cxnLst/>
              <a:rect l="l" t="t" r="r" b="b"/>
              <a:pathLst>
                <a:path w="31114" h="31115">
                  <a:moveTo>
                    <a:pt x="0" y="0"/>
                  </a:moveTo>
                  <a:lnTo>
                    <a:pt x="30846" y="0"/>
                  </a:lnTo>
                  <a:lnTo>
                    <a:pt x="30846" y="30846"/>
                  </a:lnTo>
                  <a:lnTo>
                    <a:pt x="0" y="30846"/>
                  </a:lnTo>
                  <a:lnTo>
                    <a:pt x="0"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37" name="object 137"/>
            <p:cNvSpPr/>
            <p:nvPr/>
          </p:nvSpPr>
          <p:spPr>
            <a:xfrm>
              <a:off x="2086752" y="1073109"/>
              <a:ext cx="31115" cy="31115"/>
            </a:xfrm>
            <a:custGeom>
              <a:avLst/>
              <a:gdLst/>
              <a:ahLst/>
              <a:cxnLst/>
              <a:rect l="l" t="t" r="r" b="b"/>
              <a:pathLst>
                <a:path w="31114" h="31115">
                  <a:moveTo>
                    <a:pt x="30845" y="0"/>
                  </a:moveTo>
                  <a:lnTo>
                    <a:pt x="0" y="0"/>
                  </a:lnTo>
                  <a:lnTo>
                    <a:pt x="0" y="30845"/>
                  </a:lnTo>
                  <a:lnTo>
                    <a:pt x="30845" y="30845"/>
                  </a:lnTo>
                  <a:lnTo>
                    <a:pt x="30845" y="0"/>
                  </a:lnTo>
                  <a:close/>
                </a:path>
              </a:pathLst>
            </a:custGeom>
            <a:solidFill>
              <a:srgbClr val="FF0000"/>
            </a:solidFill>
          </p:spPr>
          <p:txBody>
            <a:bodyPr wrap="square" lIns="0" tIns="0" rIns="0" bIns="0" rtlCol="0"/>
            <a:lstStyle/>
            <a:p>
              <a:pPr defTabSz="1811792"/>
              <a:endParaRPr sz="3567">
                <a:solidFill>
                  <a:prstClr val="black"/>
                </a:solidFill>
                <a:latin typeface="Calibri"/>
              </a:endParaRPr>
            </a:p>
          </p:txBody>
        </p:sp>
        <p:sp>
          <p:nvSpPr>
            <p:cNvPr id="138" name="object 138"/>
            <p:cNvSpPr/>
            <p:nvPr/>
          </p:nvSpPr>
          <p:spPr>
            <a:xfrm>
              <a:off x="2086752" y="1073109"/>
              <a:ext cx="31115" cy="31115"/>
            </a:xfrm>
            <a:custGeom>
              <a:avLst/>
              <a:gdLst/>
              <a:ahLst/>
              <a:cxnLst/>
              <a:rect l="l" t="t" r="r" b="b"/>
              <a:pathLst>
                <a:path w="31114" h="31115">
                  <a:moveTo>
                    <a:pt x="0" y="0"/>
                  </a:moveTo>
                  <a:lnTo>
                    <a:pt x="30846" y="0"/>
                  </a:lnTo>
                  <a:lnTo>
                    <a:pt x="30846" y="30846"/>
                  </a:lnTo>
                  <a:lnTo>
                    <a:pt x="0" y="30846"/>
                  </a:lnTo>
                  <a:lnTo>
                    <a:pt x="0"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39" name="object 139"/>
            <p:cNvSpPr/>
            <p:nvPr/>
          </p:nvSpPr>
          <p:spPr>
            <a:xfrm>
              <a:off x="2330217" y="1073109"/>
              <a:ext cx="31115" cy="31115"/>
            </a:xfrm>
            <a:custGeom>
              <a:avLst/>
              <a:gdLst/>
              <a:ahLst/>
              <a:cxnLst/>
              <a:rect l="l" t="t" r="r" b="b"/>
              <a:pathLst>
                <a:path w="31114" h="31115">
                  <a:moveTo>
                    <a:pt x="30845" y="0"/>
                  </a:moveTo>
                  <a:lnTo>
                    <a:pt x="0" y="0"/>
                  </a:lnTo>
                  <a:lnTo>
                    <a:pt x="0" y="30845"/>
                  </a:lnTo>
                  <a:lnTo>
                    <a:pt x="30845" y="30845"/>
                  </a:lnTo>
                  <a:lnTo>
                    <a:pt x="30845" y="0"/>
                  </a:lnTo>
                  <a:close/>
                </a:path>
              </a:pathLst>
            </a:custGeom>
            <a:solidFill>
              <a:srgbClr val="FFC000"/>
            </a:solidFill>
          </p:spPr>
          <p:txBody>
            <a:bodyPr wrap="square" lIns="0" tIns="0" rIns="0" bIns="0" rtlCol="0"/>
            <a:lstStyle/>
            <a:p>
              <a:pPr defTabSz="1811792"/>
              <a:endParaRPr sz="3567">
                <a:solidFill>
                  <a:prstClr val="black"/>
                </a:solidFill>
                <a:latin typeface="Calibri"/>
              </a:endParaRPr>
            </a:p>
          </p:txBody>
        </p:sp>
        <p:sp>
          <p:nvSpPr>
            <p:cNvPr id="140" name="object 140"/>
            <p:cNvSpPr/>
            <p:nvPr/>
          </p:nvSpPr>
          <p:spPr>
            <a:xfrm>
              <a:off x="2330217" y="1073109"/>
              <a:ext cx="31115" cy="31115"/>
            </a:xfrm>
            <a:custGeom>
              <a:avLst/>
              <a:gdLst/>
              <a:ahLst/>
              <a:cxnLst/>
              <a:rect l="l" t="t" r="r" b="b"/>
              <a:pathLst>
                <a:path w="31114" h="31115">
                  <a:moveTo>
                    <a:pt x="0" y="0"/>
                  </a:moveTo>
                  <a:lnTo>
                    <a:pt x="30846" y="0"/>
                  </a:lnTo>
                  <a:lnTo>
                    <a:pt x="30846" y="30846"/>
                  </a:lnTo>
                  <a:lnTo>
                    <a:pt x="0" y="30846"/>
                  </a:lnTo>
                  <a:lnTo>
                    <a:pt x="0"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41" name="object 141"/>
            <p:cNvSpPr/>
            <p:nvPr/>
          </p:nvSpPr>
          <p:spPr>
            <a:xfrm>
              <a:off x="2691563" y="1073109"/>
              <a:ext cx="29845" cy="31115"/>
            </a:xfrm>
            <a:custGeom>
              <a:avLst/>
              <a:gdLst/>
              <a:ahLst/>
              <a:cxnLst/>
              <a:rect l="l" t="t" r="r" b="b"/>
              <a:pathLst>
                <a:path w="29844" h="31115">
                  <a:moveTo>
                    <a:pt x="29745" y="0"/>
                  </a:moveTo>
                  <a:lnTo>
                    <a:pt x="0" y="0"/>
                  </a:lnTo>
                  <a:lnTo>
                    <a:pt x="0" y="30845"/>
                  </a:lnTo>
                  <a:lnTo>
                    <a:pt x="29745" y="30845"/>
                  </a:lnTo>
                  <a:lnTo>
                    <a:pt x="29745" y="0"/>
                  </a:lnTo>
                  <a:close/>
                </a:path>
              </a:pathLst>
            </a:custGeom>
            <a:solidFill>
              <a:srgbClr val="A5A5A5"/>
            </a:solidFill>
          </p:spPr>
          <p:txBody>
            <a:bodyPr wrap="square" lIns="0" tIns="0" rIns="0" bIns="0" rtlCol="0"/>
            <a:lstStyle/>
            <a:p>
              <a:pPr defTabSz="1811792"/>
              <a:endParaRPr sz="3567">
                <a:solidFill>
                  <a:prstClr val="black"/>
                </a:solidFill>
                <a:latin typeface="Calibri"/>
              </a:endParaRPr>
            </a:p>
          </p:txBody>
        </p:sp>
        <p:sp>
          <p:nvSpPr>
            <p:cNvPr id="142" name="object 142"/>
            <p:cNvSpPr/>
            <p:nvPr/>
          </p:nvSpPr>
          <p:spPr>
            <a:xfrm>
              <a:off x="2691563" y="1073109"/>
              <a:ext cx="29845" cy="31115"/>
            </a:xfrm>
            <a:custGeom>
              <a:avLst/>
              <a:gdLst/>
              <a:ahLst/>
              <a:cxnLst/>
              <a:rect l="l" t="t" r="r" b="b"/>
              <a:pathLst>
                <a:path w="29844" h="31115">
                  <a:moveTo>
                    <a:pt x="0" y="0"/>
                  </a:moveTo>
                  <a:lnTo>
                    <a:pt x="29744" y="0"/>
                  </a:lnTo>
                  <a:lnTo>
                    <a:pt x="29744" y="30846"/>
                  </a:lnTo>
                  <a:lnTo>
                    <a:pt x="0" y="30846"/>
                  </a:lnTo>
                  <a:lnTo>
                    <a:pt x="0"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43" name="object 143"/>
            <p:cNvSpPr/>
            <p:nvPr/>
          </p:nvSpPr>
          <p:spPr>
            <a:xfrm>
              <a:off x="2937230" y="1073109"/>
              <a:ext cx="31115" cy="31115"/>
            </a:xfrm>
            <a:custGeom>
              <a:avLst/>
              <a:gdLst/>
              <a:ahLst/>
              <a:cxnLst/>
              <a:rect l="l" t="t" r="r" b="b"/>
              <a:pathLst>
                <a:path w="31114" h="31115">
                  <a:moveTo>
                    <a:pt x="30845" y="0"/>
                  </a:moveTo>
                  <a:lnTo>
                    <a:pt x="0" y="0"/>
                  </a:lnTo>
                  <a:lnTo>
                    <a:pt x="0" y="30845"/>
                  </a:lnTo>
                  <a:lnTo>
                    <a:pt x="30845" y="30845"/>
                  </a:lnTo>
                  <a:lnTo>
                    <a:pt x="30845" y="0"/>
                  </a:lnTo>
                  <a:close/>
                </a:path>
              </a:pathLst>
            </a:custGeom>
            <a:solidFill>
              <a:srgbClr val="00B050"/>
            </a:solidFill>
          </p:spPr>
          <p:txBody>
            <a:bodyPr wrap="square" lIns="0" tIns="0" rIns="0" bIns="0" rtlCol="0"/>
            <a:lstStyle/>
            <a:p>
              <a:pPr defTabSz="1811792"/>
              <a:endParaRPr sz="3567">
                <a:solidFill>
                  <a:prstClr val="black"/>
                </a:solidFill>
                <a:latin typeface="Calibri"/>
              </a:endParaRPr>
            </a:p>
          </p:txBody>
        </p:sp>
        <p:sp>
          <p:nvSpPr>
            <p:cNvPr id="144" name="object 144"/>
            <p:cNvSpPr/>
            <p:nvPr/>
          </p:nvSpPr>
          <p:spPr>
            <a:xfrm>
              <a:off x="2937230" y="1073109"/>
              <a:ext cx="31115" cy="31115"/>
            </a:xfrm>
            <a:custGeom>
              <a:avLst/>
              <a:gdLst/>
              <a:ahLst/>
              <a:cxnLst/>
              <a:rect l="l" t="t" r="r" b="b"/>
              <a:pathLst>
                <a:path w="31114" h="31115">
                  <a:moveTo>
                    <a:pt x="0" y="0"/>
                  </a:moveTo>
                  <a:lnTo>
                    <a:pt x="30846" y="0"/>
                  </a:lnTo>
                  <a:lnTo>
                    <a:pt x="30846" y="30846"/>
                  </a:lnTo>
                  <a:lnTo>
                    <a:pt x="0" y="30846"/>
                  </a:lnTo>
                  <a:lnTo>
                    <a:pt x="0"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sp>
          <p:nvSpPr>
            <p:cNvPr id="145" name="object 145"/>
            <p:cNvSpPr/>
            <p:nvPr/>
          </p:nvSpPr>
          <p:spPr>
            <a:xfrm>
              <a:off x="3316203" y="1074210"/>
              <a:ext cx="29209" cy="29209"/>
            </a:xfrm>
            <a:custGeom>
              <a:avLst/>
              <a:gdLst/>
              <a:ahLst/>
              <a:cxnLst/>
              <a:rect l="l" t="t" r="r" b="b"/>
              <a:pathLst>
                <a:path w="29210" h="29209">
                  <a:moveTo>
                    <a:pt x="14319" y="0"/>
                  </a:moveTo>
                  <a:lnTo>
                    <a:pt x="0" y="14324"/>
                  </a:lnTo>
                  <a:lnTo>
                    <a:pt x="14319" y="28644"/>
                  </a:lnTo>
                  <a:lnTo>
                    <a:pt x="28639" y="14324"/>
                  </a:lnTo>
                  <a:lnTo>
                    <a:pt x="14319" y="0"/>
                  </a:lnTo>
                  <a:close/>
                </a:path>
              </a:pathLst>
            </a:custGeom>
            <a:solidFill>
              <a:srgbClr val="000000"/>
            </a:solidFill>
          </p:spPr>
          <p:txBody>
            <a:bodyPr wrap="square" lIns="0" tIns="0" rIns="0" bIns="0" rtlCol="0"/>
            <a:lstStyle/>
            <a:p>
              <a:pPr defTabSz="1811792"/>
              <a:endParaRPr sz="3567">
                <a:solidFill>
                  <a:prstClr val="black"/>
                </a:solidFill>
                <a:latin typeface="Calibri"/>
              </a:endParaRPr>
            </a:p>
          </p:txBody>
        </p:sp>
        <p:sp>
          <p:nvSpPr>
            <p:cNvPr id="146" name="object 146"/>
            <p:cNvSpPr/>
            <p:nvPr/>
          </p:nvSpPr>
          <p:spPr>
            <a:xfrm>
              <a:off x="3316203" y="1074210"/>
              <a:ext cx="29209" cy="29209"/>
            </a:xfrm>
            <a:custGeom>
              <a:avLst/>
              <a:gdLst/>
              <a:ahLst/>
              <a:cxnLst/>
              <a:rect l="l" t="t" r="r" b="b"/>
              <a:pathLst>
                <a:path w="29210" h="29209">
                  <a:moveTo>
                    <a:pt x="14321" y="0"/>
                  </a:moveTo>
                  <a:lnTo>
                    <a:pt x="28642" y="14321"/>
                  </a:lnTo>
                  <a:lnTo>
                    <a:pt x="14321" y="28642"/>
                  </a:lnTo>
                  <a:lnTo>
                    <a:pt x="0" y="14321"/>
                  </a:lnTo>
                  <a:lnTo>
                    <a:pt x="14321" y="0"/>
                  </a:lnTo>
                  <a:close/>
                </a:path>
              </a:pathLst>
            </a:custGeom>
            <a:ln w="3786">
              <a:solidFill>
                <a:srgbClr val="000000"/>
              </a:solidFill>
            </a:ln>
          </p:spPr>
          <p:txBody>
            <a:bodyPr wrap="square" lIns="0" tIns="0" rIns="0" bIns="0" rtlCol="0"/>
            <a:lstStyle/>
            <a:p>
              <a:pPr defTabSz="1811792"/>
              <a:endParaRPr sz="3567">
                <a:solidFill>
                  <a:prstClr val="black"/>
                </a:solidFill>
                <a:latin typeface="Calibri"/>
              </a:endParaRPr>
            </a:p>
          </p:txBody>
        </p:sp>
      </p:grpSp>
      <p:sp>
        <p:nvSpPr>
          <p:cNvPr id="147" name="object 147"/>
          <p:cNvSpPr txBox="1"/>
          <p:nvPr/>
        </p:nvSpPr>
        <p:spPr>
          <a:xfrm>
            <a:off x="4728056" y="2048758"/>
            <a:ext cx="4230083" cy="169044"/>
          </a:xfrm>
          <a:prstGeom prst="rect">
            <a:avLst/>
          </a:prstGeom>
        </p:spPr>
        <p:txBody>
          <a:bodyPr vert="horz" wrap="square" lIns="0" tIns="31455" rIns="0" bIns="0" rtlCol="0">
            <a:spAutoFit/>
          </a:bodyPr>
          <a:lstStyle/>
          <a:p>
            <a:pPr defTabSz="1811792">
              <a:spcBef>
                <a:spcPts val="248"/>
              </a:spcBef>
            </a:pPr>
            <a:r>
              <a:rPr sz="892" spc="10" dirty="0">
                <a:solidFill>
                  <a:prstClr val="black"/>
                </a:solidFill>
                <a:latin typeface="Arial"/>
                <a:cs typeface="Arial"/>
              </a:rPr>
              <a:t>staples  milk  </a:t>
            </a:r>
            <a:r>
              <a:rPr sz="892" spc="20" dirty="0">
                <a:solidFill>
                  <a:prstClr val="black"/>
                </a:solidFill>
                <a:latin typeface="Arial"/>
                <a:cs typeface="Arial"/>
              </a:rPr>
              <a:t>meat oil&amp;sugar other fruits&amp;veg </a:t>
            </a:r>
            <a:r>
              <a:rPr sz="892" spc="10" dirty="0">
                <a:solidFill>
                  <a:prstClr val="black"/>
                </a:solidFill>
                <a:latin typeface="Arial"/>
                <a:cs typeface="Arial"/>
              </a:rPr>
              <a:t>total </a:t>
            </a:r>
            <a:r>
              <a:rPr sz="892" spc="20" dirty="0">
                <a:solidFill>
                  <a:prstClr val="black"/>
                </a:solidFill>
                <a:latin typeface="Arial"/>
                <a:cs typeface="Arial"/>
              </a:rPr>
              <a:t>($</a:t>
            </a:r>
            <a:r>
              <a:rPr sz="892" spc="99" dirty="0">
                <a:solidFill>
                  <a:prstClr val="black"/>
                </a:solidFill>
                <a:latin typeface="Arial"/>
                <a:cs typeface="Arial"/>
              </a:rPr>
              <a:t> </a:t>
            </a:r>
            <a:r>
              <a:rPr sz="892" spc="10" dirty="0">
                <a:solidFill>
                  <a:prstClr val="black"/>
                </a:solidFill>
                <a:latin typeface="Arial"/>
                <a:cs typeface="Arial"/>
              </a:rPr>
              <a:t>billion)</a:t>
            </a:r>
            <a:endParaRPr sz="892">
              <a:solidFill>
                <a:prstClr val="black"/>
              </a:solidFill>
              <a:latin typeface="Arial"/>
              <a:cs typeface="Arial"/>
            </a:endParaRPr>
          </a:p>
        </p:txBody>
      </p:sp>
      <p:sp>
        <p:nvSpPr>
          <p:cNvPr id="148" name="object 148">
            <a:extLst>
              <a:ext uri="{C183D7F6-B498-43B3-948B-1728B52AA6E4}">
                <adec:decorative xmlns:adec="http://schemas.microsoft.com/office/drawing/2017/decorative" val="1"/>
              </a:ext>
            </a:extLst>
          </p:cNvPr>
          <p:cNvSpPr/>
          <p:nvPr/>
        </p:nvSpPr>
        <p:spPr>
          <a:xfrm>
            <a:off x="3594109" y="2002263"/>
            <a:ext cx="6346383" cy="3325434"/>
          </a:xfrm>
          <a:custGeom>
            <a:avLst/>
            <a:gdLst/>
            <a:ahLst/>
            <a:cxnLst/>
            <a:rect l="l" t="t" r="r" b="b"/>
            <a:pathLst>
              <a:path w="3202940" h="1678305">
                <a:moveTo>
                  <a:pt x="0" y="0"/>
                </a:moveTo>
                <a:lnTo>
                  <a:pt x="3202520" y="0"/>
                </a:lnTo>
                <a:lnTo>
                  <a:pt x="3202520" y="1677824"/>
                </a:lnTo>
                <a:lnTo>
                  <a:pt x="0" y="1677824"/>
                </a:lnTo>
                <a:lnTo>
                  <a:pt x="0" y="0"/>
                </a:lnTo>
                <a:close/>
              </a:path>
            </a:pathLst>
          </a:custGeom>
          <a:ln w="3786">
            <a:solidFill>
              <a:srgbClr val="D9D9D9"/>
            </a:solidFill>
          </a:ln>
        </p:spPr>
        <p:txBody>
          <a:bodyPr wrap="square" lIns="0" tIns="0" rIns="0" bIns="0" rtlCol="0"/>
          <a:lstStyle/>
          <a:p>
            <a:pPr defTabSz="1811792"/>
            <a:endParaRPr sz="3567">
              <a:solidFill>
                <a:prstClr val="black"/>
              </a:solidFill>
              <a:latin typeface="Calibri"/>
            </a:endParaRPr>
          </a:p>
        </p:txBody>
      </p:sp>
      <p:sp>
        <p:nvSpPr>
          <p:cNvPr id="149" name="object 149"/>
          <p:cNvSpPr txBox="1"/>
          <p:nvPr/>
        </p:nvSpPr>
        <p:spPr>
          <a:xfrm>
            <a:off x="2216858" y="5588800"/>
            <a:ext cx="7648624" cy="565733"/>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Springmann </a:t>
            </a:r>
            <a:r>
              <a:rPr sz="1783" b="1" spc="-10" dirty="0">
                <a:solidFill>
                  <a:prstClr val="black"/>
                </a:solidFill>
                <a:latin typeface="LM Sans 10"/>
                <a:cs typeface="LM Sans 10"/>
              </a:rPr>
              <a:t>and </a:t>
            </a:r>
            <a:r>
              <a:rPr sz="1783" b="1" spc="-20" dirty="0">
                <a:solidFill>
                  <a:prstClr val="black"/>
                </a:solidFill>
                <a:latin typeface="LM Sans 10"/>
                <a:cs typeface="LM Sans 10"/>
              </a:rPr>
              <a:t>Freund, </a:t>
            </a:r>
            <a:r>
              <a:rPr sz="1783" b="1" spc="-10" dirty="0">
                <a:solidFill>
                  <a:prstClr val="black"/>
                </a:solidFill>
                <a:latin typeface="LM Sans 10"/>
                <a:cs typeface="LM Sans 10"/>
              </a:rPr>
              <a:t>2022</a:t>
            </a:r>
            <a:r>
              <a:rPr sz="1783" spc="-10" dirty="0">
                <a:solidFill>
                  <a:prstClr val="black"/>
                </a:solidFill>
                <a:latin typeface="LM Sans 9"/>
                <a:cs typeface="LM Sans 9"/>
              </a:rPr>
              <a:t>, Options </a:t>
            </a:r>
            <a:r>
              <a:rPr sz="1783" spc="-30" dirty="0">
                <a:solidFill>
                  <a:prstClr val="black"/>
                </a:solidFill>
                <a:latin typeface="LM Sans 9"/>
                <a:cs typeface="LM Sans 9"/>
              </a:rPr>
              <a:t>for </a:t>
            </a:r>
            <a:r>
              <a:rPr sz="1783" spc="-20" dirty="0">
                <a:solidFill>
                  <a:prstClr val="black"/>
                </a:solidFill>
                <a:latin typeface="LM Sans 9"/>
                <a:cs typeface="LM Sans 9"/>
              </a:rPr>
              <a:t>reforming </a:t>
            </a:r>
            <a:r>
              <a:rPr sz="1783" spc="-10" dirty="0">
                <a:solidFill>
                  <a:prstClr val="black"/>
                </a:solidFill>
                <a:latin typeface="LM Sans 9"/>
                <a:cs typeface="LM Sans 9"/>
              </a:rPr>
              <a:t>agricultural subsidies  from health, climate, and economic </a:t>
            </a:r>
            <a:r>
              <a:rPr sz="1783" dirty="0">
                <a:solidFill>
                  <a:prstClr val="black"/>
                </a:solidFill>
                <a:latin typeface="LM Sans 9"/>
                <a:cs typeface="LM Sans 9"/>
              </a:rPr>
              <a:t>perspectives, </a:t>
            </a:r>
            <a:r>
              <a:rPr sz="1783" i="1" spc="-10" dirty="0">
                <a:solidFill>
                  <a:prstClr val="black"/>
                </a:solidFill>
                <a:latin typeface="LM Sans 9"/>
                <a:cs typeface="LM Sans 9"/>
              </a:rPr>
              <a:t>Nature </a:t>
            </a:r>
            <a:r>
              <a:rPr sz="1783" i="1" spc="-20" dirty="0">
                <a:solidFill>
                  <a:prstClr val="black"/>
                </a:solidFill>
                <a:latin typeface="LM Sans 9"/>
                <a:cs typeface="LM Sans 9"/>
              </a:rPr>
              <a:t>Communications</a:t>
            </a:r>
            <a:r>
              <a:rPr sz="1783" spc="-20" dirty="0">
                <a:solidFill>
                  <a:prstClr val="black"/>
                </a:solidFill>
                <a:latin typeface="LM Sans 9"/>
                <a:cs typeface="LM Sans 9"/>
              </a:rPr>
              <a:t>, </a:t>
            </a:r>
            <a:r>
              <a:rPr sz="1783" spc="-10" dirty="0">
                <a:solidFill>
                  <a:prstClr val="black"/>
                </a:solidFill>
                <a:latin typeface="LM Sans 9"/>
                <a:cs typeface="LM Sans 9"/>
              </a:rPr>
              <a:t>13,  82.</a:t>
            </a:r>
            <a:endParaRPr sz="1783">
              <a:solidFill>
                <a:prstClr val="black"/>
              </a:solidFill>
              <a:latin typeface="LM Sans 9"/>
              <a:cs typeface="LM Sans 9"/>
            </a:endParaRPr>
          </a:p>
        </p:txBody>
      </p:sp>
    </p:spTree>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48" y="119037"/>
            <a:ext cx="6215529" cy="461215"/>
          </a:xfrm>
          <a:prstGeom prst="rect">
            <a:avLst/>
          </a:prstGeom>
        </p:spPr>
        <p:txBody>
          <a:bodyPr vert="horz" wrap="square" lIns="0" tIns="33972" rIns="0" bIns="0" rtlCol="0">
            <a:spAutoFit/>
          </a:bodyPr>
          <a:lstStyle/>
          <a:p>
            <a:pPr marL="25164">
              <a:spcBef>
                <a:spcPts val="267"/>
              </a:spcBef>
            </a:pPr>
            <a:r>
              <a:rPr spc="30" dirty="0"/>
              <a:t>Health </a:t>
            </a:r>
            <a:r>
              <a:rPr spc="20" dirty="0"/>
              <a:t>implications of </a:t>
            </a:r>
            <a:r>
              <a:rPr spc="30" dirty="0"/>
              <a:t>post-Brexit</a:t>
            </a:r>
            <a:r>
              <a:rPr spc="-50" dirty="0"/>
              <a:t> </a:t>
            </a:r>
            <a:r>
              <a:rPr spc="30" dirty="0"/>
              <a:t>policies</a:t>
            </a:r>
          </a:p>
        </p:txBody>
      </p:sp>
      <p:sp>
        <p:nvSpPr>
          <p:cNvPr id="3" name="object 3"/>
          <p:cNvSpPr txBox="1"/>
          <p:nvPr/>
        </p:nvSpPr>
        <p:spPr>
          <a:xfrm>
            <a:off x="2216858" y="865836"/>
            <a:ext cx="7271163" cy="692494"/>
          </a:xfrm>
          <a:prstGeom prst="rect">
            <a:avLst/>
          </a:prstGeom>
        </p:spPr>
        <p:txBody>
          <a:bodyPr vert="horz" wrap="square" lIns="0" tIns="13840" rIns="0" bIns="0" rtlCol="0">
            <a:spAutoFit/>
          </a:bodyPr>
          <a:lstStyle/>
          <a:p>
            <a:pPr marL="25164" marR="10066" defTabSz="1811792">
              <a:lnSpc>
                <a:spcPct val="102600"/>
              </a:lnSpc>
              <a:spcBef>
                <a:spcPts val="109"/>
              </a:spcBef>
            </a:pPr>
            <a:r>
              <a:rPr sz="2180" spc="-10" dirty="0">
                <a:solidFill>
                  <a:prstClr val="black"/>
                </a:solidFill>
                <a:latin typeface="LM Sans 10"/>
                <a:cs typeface="LM Sans 10"/>
              </a:rPr>
              <a:t>Health-sensitive </a:t>
            </a:r>
            <a:r>
              <a:rPr sz="2180" spc="-20" dirty="0">
                <a:solidFill>
                  <a:prstClr val="black"/>
                </a:solidFill>
                <a:latin typeface="LM Sans 10"/>
                <a:cs typeface="LM Sans 10"/>
              </a:rPr>
              <a:t>trade </a:t>
            </a:r>
            <a:r>
              <a:rPr sz="2180" spc="-10" dirty="0">
                <a:solidFill>
                  <a:prstClr val="black"/>
                </a:solidFill>
                <a:latin typeface="LM Sans 10"/>
                <a:cs typeface="LM Sans 10"/>
              </a:rPr>
              <a:t>policies </a:t>
            </a:r>
            <a:r>
              <a:rPr sz="2180" spc="-20" dirty="0">
                <a:solidFill>
                  <a:prstClr val="black"/>
                </a:solidFill>
                <a:latin typeface="LM Sans 10"/>
                <a:cs typeface="LM Sans 10"/>
              </a:rPr>
              <a:t>can </a:t>
            </a:r>
            <a:r>
              <a:rPr sz="2180" spc="-10" dirty="0">
                <a:solidFill>
                  <a:prstClr val="black"/>
                </a:solidFill>
                <a:latin typeface="LM Sans 10"/>
                <a:cs typeface="LM Sans 10"/>
              </a:rPr>
              <a:t>help </a:t>
            </a:r>
            <a:r>
              <a:rPr sz="2180" spc="-20" dirty="0">
                <a:solidFill>
                  <a:prstClr val="black"/>
                </a:solidFill>
                <a:latin typeface="LM Sans 10"/>
                <a:cs typeface="LM Sans 10"/>
              </a:rPr>
              <a:t>transform </a:t>
            </a:r>
            <a:r>
              <a:rPr sz="2180" spc="20" dirty="0">
                <a:solidFill>
                  <a:prstClr val="black"/>
                </a:solidFill>
                <a:latin typeface="LM Sans 10"/>
                <a:cs typeface="LM Sans 10"/>
              </a:rPr>
              <a:t>food </a:t>
            </a:r>
            <a:r>
              <a:rPr sz="2180" spc="-10" dirty="0">
                <a:solidFill>
                  <a:prstClr val="black"/>
                </a:solidFill>
                <a:latin typeface="LM Sans 10"/>
                <a:cs typeface="LM Sans 10"/>
              </a:rPr>
              <a:t>systems  nationally </a:t>
            </a:r>
            <a:r>
              <a:rPr sz="2180" spc="-20" dirty="0">
                <a:solidFill>
                  <a:prstClr val="black"/>
                </a:solidFill>
                <a:latin typeface="LM Sans 10"/>
                <a:cs typeface="LM Sans 10"/>
              </a:rPr>
              <a:t>and </a:t>
            </a:r>
            <a:r>
              <a:rPr sz="2180" spc="-10" dirty="0">
                <a:solidFill>
                  <a:prstClr val="black"/>
                </a:solidFill>
                <a:latin typeface="LM Sans 10"/>
                <a:cs typeface="LM Sans 10"/>
              </a:rPr>
              <a:t>globally:</a:t>
            </a:r>
            <a:endParaRPr sz="2180">
              <a:solidFill>
                <a:prstClr val="black"/>
              </a:solidFill>
              <a:latin typeface="LM Sans 10"/>
              <a:cs typeface="LM Sans 10"/>
            </a:endParaRPr>
          </a:p>
        </p:txBody>
      </p:sp>
      <p:sp>
        <p:nvSpPr>
          <p:cNvPr id="4" name="object 4">
            <a:extLst>
              <a:ext uri="{C183D7F6-B498-43B3-948B-1728B52AA6E4}">
                <adec:decorative xmlns:adec="http://schemas.microsoft.com/office/drawing/2017/decorative" val="1"/>
              </a:ext>
            </a:extLst>
          </p:cNvPr>
          <p:cNvSpPr/>
          <p:nvPr/>
        </p:nvSpPr>
        <p:spPr>
          <a:xfrm>
            <a:off x="2710518" y="1810557"/>
            <a:ext cx="6746089" cy="3747828"/>
          </a:xfrm>
          <a:prstGeom prst="rect">
            <a:avLst/>
          </a:prstGeom>
          <a:blipFill>
            <a:blip r:embed="rId2" cstate="print"/>
            <a:stretch>
              <a:fillRect/>
            </a:stretch>
          </a:blipFill>
        </p:spPr>
        <p:txBody>
          <a:bodyPr wrap="square" lIns="0" tIns="0" rIns="0" bIns="0" rtlCol="0"/>
          <a:lstStyle/>
          <a:p>
            <a:pPr defTabSz="1811792"/>
            <a:endParaRPr sz="3567">
              <a:solidFill>
                <a:prstClr val="black"/>
              </a:solidFill>
              <a:latin typeface="Calibri"/>
            </a:endParaRPr>
          </a:p>
        </p:txBody>
      </p:sp>
      <p:sp>
        <p:nvSpPr>
          <p:cNvPr id="5" name="object 5"/>
          <p:cNvSpPr txBox="1"/>
          <p:nvPr/>
        </p:nvSpPr>
        <p:spPr>
          <a:xfrm>
            <a:off x="2216858" y="5808984"/>
            <a:ext cx="7744248" cy="842860"/>
          </a:xfrm>
          <a:prstGeom prst="rect">
            <a:avLst/>
          </a:prstGeom>
        </p:spPr>
        <p:txBody>
          <a:bodyPr vert="horz" wrap="square" lIns="0" tIns="20131" rIns="0" bIns="0" rtlCol="0">
            <a:spAutoFit/>
          </a:bodyPr>
          <a:lstStyle/>
          <a:p>
            <a:pPr marL="25164" marR="10066" defTabSz="1811792">
              <a:lnSpc>
                <a:spcPct val="101499"/>
              </a:lnSpc>
              <a:spcBef>
                <a:spcPts val="159"/>
              </a:spcBef>
            </a:pPr>
            <a:r>
              <a:rPr sz="1783" b="1" spc="-20" dirty="0">
                <a:solidFill>
                  <a:prstClr val="black"/>
                </a:solidFill>
                <a:latin typeface="LM Sans 10"/>
                <a:cs typeface="LM Sans 10"/>
              </a:rPr>
              <a:t>Freund </a:t>
            </a:r>
            <a:r>
              <a:rPr sz="1783" b="1" spc="-10" dirty="0">
                <a:solidFill>
                  <a:prstClr val="black"/>
                </a:solidFill>
                <a:latin typeface="LM Sans 10"/>
                <a:cs typeface="LM Sans 10"/>
              </a:rPr>
              <a:t>and Springmann, 2021</a:t>
            </a:r>
            <a:r>
              <a:rPr sz="1783" spc="-10" dirty="0">
                <a:solidFill>
                  <a:prstClr val="black"/>
                </a:solidFill>
                <a:latin typeface="LM Sans 9"/>
                <a:cs typeface="LM Sans 9"/>
              </a:rPr>
              <a:t>, </a:t>
            </a:r>
            <a:r>
              <a:rPr sz="1783" spc="-20" dirty="0">
                <a:solidFill>
                  <a:prstClr val="black"/>
                </a:solidFill>
                <a:latin typeface="LM Sans 9"/>
                <a:cs typeface="LM Sans 9"/>
              </a:rPr>
              <a:t>Policy </a:t>
            </a:r>
            <a:r>
              <a:rPr sz="1783" spc="-10" dirty="0">
                <a:solidFill>
                  <a:prstClr val="black"/>
                </a:solidFill>
                <a:latin typeface="LM Sans 9"/>
                <a:cs typeface="LM Sans 9"/>
              </a:rPr>
              <a:t>analysis indicates health-sensitive trade  and subsidy </a:t>
            </a:r>
            <a:r>
              <a:rPr sz="1783" spc="-20" dirty="0">
                <a:solidFill>
                  <a:prstClr val="black"/>
                </a:solidFill>
                <a:latin typeface="LM Sans 9"/>
                <a:cs typeface="LM Sans 9"/>
              </a:rPr>
              <a:t>reforms </a:t>
            </a:r>
            <a:r>
              <a:rPr sz="1783" spc="-30" dirty="0">
                <a:solidFill>
                  <a:prstClr val="black"/>
                </a:solidFill>
                <a:latin typeface="LM Sans 9"/>
                <a:cs typeface="LM Sans 9"/>
              </a:rPr>
              <a:t>are </a:t>
            </a:r>
            <a:r>
              <a:rPr sz="1783" spc="-10" dirty="0">
                <a:solidFill>
                  <a:prstClr val="black"/>
                </a:solidFill>
                <a:latin typeface="LM Sans 9"/>
                <a:cs typeface="LM Sans 9"/>
              </a:rPr>
              <a:t>needed in the UK to avoid adverse </a:t>
            </a:r>
            <a:r>
              <a:rPr sz="1783" spc="-20" dirty="0">
                <a:solidFill>
                  <a:prstClr val="black"/>
                </a:solidFill>
                <a:latin typeface="LM Sans 9"/>
                <a:cs typeface="LM Sans 9"/>
              </a:rPr>
              <a:t>dietary </a:t>
            </a:r>
            <a:r>
              <a:rPr sz="1783" spc="-10" dirty="0">
                <a:solidFill>
                  <a:prstClr val="black"/>
                </a:solidFill>
                <a:latin typeface="LM Sans 9"/>
                <a:cs typeface="LM Sans 9"/>
              </a:rPr>
              <a:t>health  impacts </a:t>
            </a:r>
            <a:r>
              <a:rPr sz="1783" dirty="0">
                <a:solidFill>
                  <a:prstClr val="black"/>
                </a:solidFill>
                <a:latin typeface="LM Sans 9"/>
                <a:cs typeface="LM Sans 9"/>
              </a:rPr>
              <a:t>post-Brexit, </a:t>
            </a:r>
            <a:r>
              <a:rPr sz="1783" i="1" spc="-10" dirty="0">
                <a:solidFill>
                  <a:prstClr val="black"/>
                </a:solidFill>
                <a:latin typeface="LM Sans 9"/>
                <a:cs typeface="LM Sans 9"/>
              </a:rPr>
              <a:t>Nature </a:t>
            </a:r>
            <a:r>
              <a:rPr sz="1783" i="1" dirty="0">
                <a:solidFill>
                  <a:prstClr val="black"/>
                </a:solidFill>
                <a:latin typeface="LM Sans 9"/>
                <a:cs typeface="LM Sans 9"/>
              </a:rPr>
              <a:t>Food</a:t>
            </a:r>
            <a:r>
              <a:rPr sz="1783" dirty="0">
                <a:solidFill>
                  <a:prstClr val="black"/>
                </a:solidFill>
                <a:latin typeface="LM Sans 9"/>
                <a:cs typeface="LM Sans 9"/>
              </a:rPr>
              <a:t>, </a:t>
            </a:r>
            <a:r>
              <a:rPr sz="1783" spc="-10" dirty="0">
                <a:solidFill>
                  <a:prstClr val="black"/>
                </a:solidFill>
                <a:latin typeface="LM Sans 9"/>
                <a:cs typeface="LM Sans 9"/>
              </a:rPr>
              <a:t>2,</a:t>
            </a:r>
            <a:r>
              <a:rPr sz="1783" spc="-40" dirty="0">
                <a:solidFill>
                  <a:prstClr val="black"/>
                </a:solidFill>
                <a:latin typeface="LM Sans 9"/>
                <a:cs typeface="LM Sans 9"/>
              </a:rPr>
              <a:t> </a:t>
            </a:r>
            <a:r>
              <a:rPr sz="1783" spc="-10" dirty="0">
                <a:solidFill>
                  <a:prstClr val="black"/>
                </a:solidFill>
                <a:latin typeface="LM Sans 9"/>
                <a:cs typeface="LM Sans 9"/>
              </a:rPr>
              <a:t>502-508.</a:t>
            </a:r>
            <a:endParaRPr sz="1783">
              <a:solidFill>
                <a:prstClr val="black"/>
              </a:solidFill>
              <a:latin typeface="LM Sans 9"/>
              <a:cs typeface="LM Sans 9"/>
            </a:endParaRPr>
          </a:p>
        </p:txBody>
      </p:sp>
    </p:spTree>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17551" y="119037"/>
            <a:ext cx="6279698" cy="461215"/>
          </a:xfrm>
          <a:prstGeom prst="rect">
            <a:avLst/>
          </a:prstGeom>
        </p:spPr>
        <p:txBody>
          <a:bodyPr vert="horz" wrap="square" lIns="0" tIns="33972" rIns="0" bIns="0" rtlCol="0">
            <a:spAutoFit/>
          </a:bodyPr>
          <a:lstStyle/>
          <a:p>
            <a:pPr marL="25164">
              <a:spcBef>
                <a:spcPts val="267"/>
              </a:spcBef>
            </a:pPr>
            <a:r>
              <a:rPr spc="40" dirty="0"/>
              <a:t>ORA </a:t>
            </a:r>
            <a:r>
              <a:rPr spc="20" dirty="0"/>
              <a:t>data</a:t>
            </a:r>
            <a:r>
              <a:rPr spc="-89" dirty="0"/>
              <a:t> </a:t>
            </a:r>
            <a:r>
              <a:rPr spc="20" dirty="0"/>
              <a:t>(https://ora.ox.ac.uk/objects/)</a:t>
            </a:r>
          </a:p>
        </p:txBody>
      </p:sp>
      <p:sp>
        <p:nvSpPr>
          <p:cNvPr id="3" name="object 3"/>
          <p:cNvSpPr txBox="1"/>
          <p:nvPr/>
        </p:nvSpPr>
        <p:spPr>
          <a:xfrm>
            <a:off x="2216855" y="1196256"/>
            <a:ext cx="7290036" cy="4973828"/>
          </a:xfrm>
          <a:prstGeom prst="rect">
            <a:avLst/>
          </a:prstGeom>
        </p:spPr>
        <p:txBody>
          <a:bodyPr vert="horz" wrap="square" lIns="0" tIns="23906" rIns="0" bIns="0" rtlCol="0">
            <a:spAutoFit/>
          </a:bodyPr>
          <a:lstStyle/>
          <a:p>
            <a:pPr marL="25164" defTabSz="1811792">
              <a:spcBef>
                <a:spcPts val="188"/>
              </a:spcBef>
            </a:pPr>
            <a:r>
              <a:rPr sz="1783" b="1" spc="-10" dirty="0">
                <a:solidFill>
                  <a:prstClr val="black"/>
                </a:solidFill>
                <a:latin typeface="LM Sans 10"/>
                <a:cs typeface="LM Sans 10"/>
              </a:rPr>
              <a:t>Health and climate-change analysis </a:t>
            </a:r>
            <a:r>
              <a:rPr sz="1783" spc="-20" dirty="0">
                <a:solidFill>
                  <a:prstClr val="black"/>
                </a:solidFill>
                <a:latin typeface="LM Sans 9"/>
                <a:cs typeface="LM Sans 9"/>
              </a:rPr>
              <a:t>(Springmann </a:t>
            </a:r>
            <a:r>
              <a:rPr sz="1783" spc="-10" dirty="0">
                <a:solidFill>
                  <a:prstClr val="black"/>
                </a:solidFill>
                <a:latin typeface="LM Sans 9"/>
                <a:cs typeface="LM Sans 9"/>
              </a:rPr>
              <a:t>et al, PNAS</a:t>
            </a:r>
            <a:r>
              <a:rPr sz="1783" spc="50" dirty="0">
                <a:solidFill>
                  <a:prstClr val="black"/>
                </a:solidFill>
                <a:latin typeface="LM Sans 9"/>
                <a:cs typeface="LM Sans 9"/>
              </a:rPr>
              <a:t> </a:t>
            </a:r>
            <a:r>
              <a:rPr sz="1783" spc="-10" dirty="0">
                <a:solidFill>
                  <a:prstClr val="black"/>
                </a:solidFill>
                <a:latin typeface="LM Sans 9"/>
                <a:cs typeface="LM Sans 9"/>
              </a:rPr>
              <a:t>2016):</a:t>
            </a:r>
            <a:endParaRPr sz="1783">
              <a:solidFill>
                <a:prstClr val="black"/>
              </a:solidFill>
              <a:latin typeface="LM Sans 9"/>
              <a:cs typeface="LM Sans 9"/>
            </a:endParaRPr>
          </a:p>
          <a:p>
            <a:pPr marL="25164" defTabSz="1811792">
              <a:spcBef>
                <a:spcPts val="30"/>
              </a:spcBef>
            </a:pPr>
            <a:r>
              <a:rPr sz="1783" spc="-10" dirty="0">
                <a:solidFill>
                  <a:prstClr val="black"/>
                </a:solidFill>
                <a:latin typeface="LM Mono 10"/>
                <a:cs typeface="LM Mono 10"/>
              </a:rPr>
              <a:t>uuid:631b22ca-bcd9-4eea-857b-8df05f8d1398</a:t>
            </a:r>
            <a:endParaRPr sz="1783">
              <a:solidFill>
                <a:prstClr val="black"/>
              </a:solidFill>
              <a:latin typeface="LM Mono 10"/>
              <a:cs typeface="LM Mono 10"/>
            </a:endParaRPr>
          </a:p>
          <a:p>
            <a:pPr marL="25164" defTabSz="1811792">
              <a:spcBef>
                <a:spcPts val="30"/>
              </a:spcBef>
            </a:pPr>
            <a:r>
              <a:rPr sz="1783" b="1" spc="-10" dirty="0">
                <a:solidFill>
                  <a:prstClr val="black"/>
                </a:solidFill>
                <a:latin typeface="LM Sans 10"/>
                <a:cs typeface="LM Sans 10"/>
              </a:rPr>
              <a:t>Health and environmental analysis </a:t>
            </a:r>
            <a:r>
              <a:rPr sz="1783" spc="-20" dirty="0">
                <a:solidFill>
                  <a:prstClr val="black"/>
                </a:solidFill>
                <a:latin typeface="LM Sans 9"/>
                <a:cs typeface="LM Sans 9"/>
              </a:rPr>
              <a:t>(Springmann </a:t>
            </a:r>
            <a:r>
              <a:rPr sz="1783" spc="-10" dirty="0">
                <a:solidFill>
                  <a:prstClr val="black"/>
                </a:solidFill>
                <a:latin typeface="LM Sans 9"/>
                <a:cs typeface="LM Sans 9"/>
              </a:rPr>
              <a:t>et al, Lancet PH</a:t>
            </a:r>
            <a:r>
              <a:rPr sz="1783" spc="149" dirty="0">
                <a:solidFill>
                  <a:prstClr val="black"/>
                </a:solidFill>
                <a:latin typeface="LM Sans 9"/>
                <a:cs typeface="LM Sans 9"/>
              </a:rPr>
              <a:t> </a:t>
            </a:r>
            <a:r>
              <a:rPr sz="1783" spc="-10" dirty="0">
                <a:solidFill>
                  <a:prstClr val="black"/>
                </a:solidFill>
                <a:latin typeface="LM Sans 9"/>
                <a:cs typeface="LM Sans 9"/>
              </a:rPr>
              <a:t>2018):</a:t>
            </a:r>
            <a:endParaRPr sz="1783">
              <a:solidFill>
                <a:prstClr val="black"/>
              </a:solidFill>
              <a:latin typeface="LM Sans 9"/>
              <a:cs typeface="LM Sans 9"/>
            </a:endParaRPr>
          </a:p>
          <a:p>
            <a:pPr marL="25164" defTabSz="1811792">
              <a:spcBef>
                <a:spcPts val="40"/>
              </a:spcBef>
            </a:pPr>
            <a:r>
              <a:rPr sz="1783" spc="-10" dirty="0">
                <a:solidFill>
                  <a:prstClr val="black"/>
                </a:solidFill>
                <a:latin typeface="LM Mono 10"/>
                <a:cs typeface="LM Mono 10"/>
              </a:rPr>
              <a:t>uuid:22032714-8338-4c52-b5d8-ea1ebb254c1c</a:t>
            </a:r>
            <a:endParaRPr sz="1783">
              <a:solidFill>
                <a:prstClr val="black"/>
              </a:solidFill>
              <a:latin typeface="LM Mono 10"/>
              <a:cs typeface="LM Mono 10"/>
            </a:endParaRPr>
          </a:p>
          <a:p>
            <a:pPr marL="25164" defTabSz="1811792">
              <a:spcBef>
                <a:spcPts val="30"/>
              </a:spcBef>
            </a:pPr>
            <a:r>
              <a:rPr sz="1783" b="1" spc="-10" dirty="0">
                <a:solidFill>
                  <a:prstClr val="black"/>
                </a:solidFill>
                <a:latin typeface="LM Sans 10"/>
                <a:cs typeface="LM Sans 10"/>
              </a:rPr>
              <a:t>Food-systems analysis </a:t>
            </a:r>
            <a:r>
              <a:rPr sz="1783" spc="-20" dirty="0">
                <a:solidFill>
                  <a:prstClr val="black"/>
                </a:solidFill>
                <a:latin typeface="LM Sans 9"/>
                <a:cs typeface="LM Sans 9"/>
              </a:rPr>
              <a:t>(Springmann </a:t>
            </a:r>
            <a:r>
              <a:rPr sz="1783" spc="-10" dirty="0">
                <a:solidFill>
                  <a:prstClr val="black"/>
                </a:solidFill>
                <a:latin typeface="LM Sans 9"/>
                <a:cs typeface="LM Sans 9"/>
              </a:rPr>
              <a:t>et al, Nature</a:t>
            </a:r>
            <a:r>
              <a:rPr sz="1783" dirty="0">
                <a:solidFill>
                  <a:prstClr val="black"/>
                </a:solidFill>
                <a:latin typeface="LM Sans 9"/>
                <a:cs typeface="LM Sans 9"/>
              </a:rPr>
              <a:t> </a:t>
            </a:r>
            <a:r>
              <a:rPr sz="1783" spc="-10" dirty="0">
                <a:solidFill>
                  <a:prstClr val="black"/>
                </a:solidFill>
                <a:latin typeface="LM Sans 9"/>
                <a:cs typeface="LM Sans 9"/>
              </a:rPr>
              <a:t>2018):</a:t>
            </a:r>
            <a:endParaRPr sz="1783">
              <a:solidFill>
                <a:prstClr val="black"/>
              </a:solidFill>
              <a:latin typeface="LM Sans 9"/>
              <a:cs typeface="LM Sans 9"/>
            </a:endParaRPr>
          </a:p>
          <a:p>
            <a:pPr marL="25164" defTabSz="1811792">
              <a:spcBef>
                <a:spcPts val="30"/>
              </a:spcBef>
            </a:pPr>
            <a:r>
              <a:rPr sz="1783" spc="-10" dirty="0">
                <a:solidFill>
                  <a:prstClr val="black"/>
                </a:solidFill>
                <a:latin typeface="LM Mono 10"/>
                <a:cs typeface="LM Mono 10"/>
              </a:rPr>
              <a:t>uuid:d9676f6b-abba-48fd-8d94-cc8c0dc546a2</a:t>
            </a:r>
            <a:endParaRPr sz="1783">
              <a:solidFill>
                <a:prstClr val="black"/>
              </a:solidFill>
              <a:latin typeface="LM Mono 10"/>
              <a:cs typeface="LM Mono 10"/>
            </a:endParaRPr>
          </a:p>
          <a:p>
            <a:pPr marL="25164" marR="1093366" defTabSz="1811792">
              <a:lnSpc>
                <a:spcPct val="101499"/>
              </a:lnSpc>
            </a:pPr>
            <a:r>
              <a:rPr sz="1783" b="1" spc="-10" dirty="0">
                <a:solidFill>
                  <a:prstClr val="black"/>
                </a:solidFill>
                <a:latin typeface="LM Sans 10"/>
                <a:cs typeface="LM Sans 10"/>
              </a:rPr>
              <a:t>Data of </a:t>
            </a:r>
            <a:r>
              <a:rPr sz="1783" b="1" spc="-30" dirty="0">
                <a:solidFill>
                  <a:prstClr val="black"/>
                </a:solidFill>
                <a:latin typeface="LM Sans 10"/>
                <a:cs typeface="LM Sans 10"/>
              </a:rPr>
              <a:t>EAT-Lancet </a:t>
            </a:r>
            <a:r>
              <a:rPr sz="1783" b="1" spc="-20" dirty="0">
                <a:solidFill>
                  <a:prstClr val="black"/>
                </a:solidFill>
                <a:latin typeface="LM Sans 10"/>
                <a:cs typeface="LM Sans 10"/>
              </a:rPr>
              <a:t>Commission </a:t>
            </a:r>
            <a:r>
              <a:rPr sz="1783" spc="-10" dirty="0">
                <a:solidFill>
                  <a:prstClr val="black"/>
                </a:solidFill>
                <a:latin typeface="LM Sans 9"/>
                <a:cs typeface="LM Sans 9"/>
              </a:rPr>
              <a:t>(Willett et al, Lancet2019):  </a:t>
            </a:r>
            <a:r>
              <a:rPr sz="1783" spc="-10" dirty="0">
                <a:solidFill>
                  <a:prstClr val="black"/>
                </a:solidFill>
                <a:latin typeface="LM Mono 10"/>
                <a:cs typeface="LM Mono 10"/>
              </a:rPr>
              <a:t>uuid:b5a8c0c6-293c-4420-90a7-f9195d6631fa  </a:t>
            </a:r>
            <a:r>
              <a:rPr sz="1783" b="1" spc="-20" dirty="0">
                <a:solidFill>
                  <a:prstClr val="black"/>
                </a:solidFill>
                <a:latin typeface="LM Sans 10"/>
                <a:cs typeface="LM Sans 10"/>
              </a:rPr>
              <a:t>Affordability </a:t>
            </a:r>
            <a:r>
              <a:rPr sz="1783" b="1" spc="-10" dirty="0">
                <a:solidFill>
                  <a:prstClr val="black"/>
                </a:solidFill>
                <a:latin typeface="LM Sans 10"/>
                <a:cs typeface="LM Sans 10"/>
              </a:rPr>
              <a:t>analysis </a:t>
            </a:r>
            <a:r>
              <a:rPr sz="1783" spc="-20" dirty="0">
                <a:solidFill>
                  <a:prstClr val="black"/>
                </a:solidFill>
                <a:latin typeface="LM Sans 9"/>
                <a:cs typeface="LM Sans 9"/>
              </a:rPr>
              <a:t>(Springmann </a:t>
            </a:r>
            <a:r>
              <a:rPr sz="1783" spc="-10" dirty="0">
                <a:solidFill>
                  <a:prstClr val="black"/>
                </a:solidFill>
                <a:latin typeface="LM Sans 9"/>
                <a:cs typeface="LM Sans 9"/>
              </a:rPr>
              <a:t>et al, Lancet PH 2021):  </a:t>
            </a:r>
            <a:r>
              <a:rPr sz="1783" spc="-10" dirty="0">
                <a:solidFill>
                  <a:prstClr val="black"/>
                </a:solidFill>
                <a:latin typeface="LM Mono 10"/>
                <a:cs typeface="LM Mono 10"/>
              </a:rPr>
              <a:t>uuid:95ab5488-5945-4e83-8871-9c54fa2943e5</a:t>
            </a:r>
            <a:endParaRPr sz="1783">
              <a:solidFill>
                <a:prstClr val="black"/>
              </a:solidFill>
              <a:latin typeface="LM Mono 10"/>
              <a:cs typeface="LM Mono 10"/>
            </a:endParaRPr>
          </a:p>
          <a:p>
            <a:pPr marL="25164" defTabSz="1811792">
              <a:spcBef>
                <a:spcPts val="30"/>
              </a:spcBef>
            </a:pPr>
            <a:r>
              <a:rPr sz="1783" b="1" spc="-10" dirty="0">
                <a:solidFill>
                  <a:prstClr val="black"/>
                </a:solidFill>
                <a:latin typeface="LM Sans 10"/>
                <a:cs typeface="LM Sans 10"/>
              </a:rPr>
              <a:t>Analysis of </a:t>
            </a:r>
            <a:r>
              <a:rPr sz="1783" b="1" spc="-20" dirty="0">
                <a:solidFill>
                  <a:prstClr val="black"/>
                </a:solidFill>
                <a:latin typeface="LM Sans 10"/>
                <a:cs typeface="LM Sans 10"/>
              </a:rPr>
              <a:t>dietary </a:t>
            </a:r>
            <a:r>
              <a:rPr sz="1783" b="1" spc="-10" dirty="0">
                <a:solidFill>
                  <a:prstClr val="black"/>
                </a:solidFill>
                <a:latin typeface="LM Sans 10"/>
                <a:cs typeface="LM Sans 10"/>
              </a:rPr>
              <a:t>guidelines </a:t>
            </a:r>
            <a:r>
              <a:rPr sz="1783" spc="-20" dirty="0">
                <a:solidFill>
                  <a:prstClr val="black"/>
                </a:solidFill>
                <a:latin typeface="LM Sans 9"/>
                <a:cs typeface="LM Sans 9"/>
              </a:rPr>
              <a:t>(Springmann </a:t>
            </a:r>
            <a:r>
              <a:rPr sz="1783" spc="-10" dirty="0">
                <a:solidFill>
                  <a:prstClr val="black"/>
                </a:solidFill>
                <a:latin typeface="LM Sans 9"/>
                <a:cs typeface="LM Sans 9"/>
              </a:rPr>
              <a:t>et al, BMJ</a:t>
            </a:r>
            <a:r>
              <a:rPr sz="1783" spc="30" dirty="0">
                <a:solidFill>
                  <a:prstClr val="black"/>
                </a:solidFill>
                <a:latin typeface="LM Sans 9"/>
                <a:cs typeface="LM Sans 9"/>
              </a:rPr>
              <a:t> </a:t>
            </a:r>
            <a:r>
              <a:rPr sz="1783" spc="-10" dirty="0">
                <a:solidFill>
                  <a:prstClr val="black"/>
                </a:solidFill>
                <a:latin typeface="LM Sans 9"/>
                <a:cs typeface="LM Sans 9"/>
              </a:rPr>
              <a:t>2020):</a:t>
            </a:r>
            <a:endParaRPr sz="1783">
              <a:solidFill>
                <a:prstClr val="black"/>
              </a:solidFill>
              <a:latin typeface="LM Sans 9"/>
              <a:cs typeface="LM Sans 9"/>
            </a:endParaRPr>
          </a:p>
          <a:p>
            <a:pPr marL="25164" defTabSz="1811792">
              <a:spcBef>
                <a:spcPts val="30"/>
              </a:spcBef>
            </a:pPr>
            <a:r>
              <a:rPr sz="1783" spc="-10" dirty="0">
                <a:solidFill>
                  <a:prstClr val="black"/>
                </a:solidFill>
                <a:latin typeface="LM Mono 10"/>
                <a:cs typeface="LM Mono 10"/>
              </a:rPr>
              <a:t>uuid:bbf756dd-5556-41f6-b969-a9bee18cdb21</a:t>
            </a:r>
            <a:endParaRPr sz="1783">
              <a:solidFill>
                <a:prstClr val="black"/>
              </a:solidFill>
              <a:latin typeface="LM Mono 10"/>
              <a:cs typeface="LM Mono 10"/>
            </a:endParaRPr>
          </a:p>
          <a:p>
            <a:pPr marL="25164" defTabSz="1811792">
              <a:spcBef>
                <a:spcPts val="30"/>
              </a:spcBef>
            </a:pPr>
            <a:r>
              <a:rPr sz="1783" b="1" spc="-10" dirty="0">
                <a:solidFill>
                  <a:prstClr val="black"/>
                </a:solidFill>
                <a:latin typeface="LM Sans 10"/>
                <a:cs typeface="LM Sans 10"/>
              </a:rPr>
              <a:t>Analysis of health taxes </a:t>
            </a:r>
            <a:r>
              <a:rPr sz="1783" spc="-20" dirty="0">
                <a:solidFill>
                  <a:prstClr val="black"/>
                </a:solidFill>
                <a:latin typeface="LM Sans 9"/>
                <a:cs typeface="LM Sans 9"/>
              </a:rPr>
              <a:t>(Springmann </a:t>
            </a:r>
            <a:r>
              <a:rPr sz="1783" spc="-10" dirty="0">
                <a:solidFill>
                  <a:prstClr val="black"/>
                </a:solidFill>
                <a:latin typeface="LM Sans 9"/>
                <a:cs typeface="LM Sans 9"/>
              </a:rPr>
              <a:t>et al, PlosOne</a:t>
            </a:r>
            <a:r>
              <a:rPr sz="1783" dirty="0">
                <a:solidFill>
                  <a:prstClr val="black"/>
                </a:solidFill>
                <a:latin typeface="LM Sans 9"/>
                <a:cs typeface="LM Sans 9"/>
              </a:rPr>
              <a:t> </a:t>
            </a:r>
            <a:r>
              <a:rPr sz="1783" spc="-10" dirty="0">
                <a:solidFill>
                  <a:prstClr val="black"/>
                </a:solidFill>
                <a:latin typeface="LM Sans 9"/>
                <a:cs typeface="LM Sans 9"/>
              </a:rPr>
              <a:t>2018):</a:t>
            </a:r>
            <a:endParaRPr sz="1783">
              <a:solidFill>
                <a:prstClr val="black"/>
              </a:solidFill>
              <a:latin typeface="LM Sans 9"/>
              <a:cs typeface="LM Sans 9"/>
            </a:endParaRPr>
          </a:p>
          <a:p>
            <a:pPr marL="25164" defTabSz="1811792">
              <a:spcBef>
                <a:spcPts val="40"/>
              </a:spcBef>
            </a:pPr>
            <a:r>
              <a:rPr sz="1783" spc="-10" dirty="0">
                <a:solidFill>
                  <a:prstClr val="black"/>
                </a:solidFill>
                <a:latin typeface="LM Mono 10"/>
                <a:cs typeface="LM Mono 10"/>
              </a:rPr>
              <a:t>uuid:614f6a5c-f3d2-4f9a-b177-dbaf0f5cb165</a:t>
            </a:r>
            <a:endParaRPr sz="1783">
              <a:solidFill>
                <a:prstClr val="black"/>
              </a:solidFill>
              <a:latin typeface="LM Mono 10"/>
              <a:cs typeface="LM Mono 10"/>
            </a:endParaRPr>
          </a:p>
          <a:p>
            <a:pPr marL="25164" defTabSz="1811792">
              <a:spcBef>
                <a:spcPts val="30"/>
              </a:spcBef>
            </a:pPr>
            <a:r>
              <a:rPr sz="1783" b="1" spc="-10" dirty="0">
                <a:solidFill>
                  <a:prstClr val="black"/>
                </a:solidFill>
                <a:latin typeface="LM Sans 10"/>
                <a:cs typeface="LM Sans 10"/>
              </a:rPr>
              <a:t>Analysis of emissions taxes </a:t>
            </a:r>
            <a:r>
              <a:rPr sz="1783" spc="-20" dirty="0">
                <a:solidFill>
                  <a:prstClr val="black"/>
                </a:solidFill>
                <a:latin typeface="LM Sans 9"/>
                <a:cs typeface="LM Sans 9"/>
              </a:rPr>
              <a:t>(Springmann </a:t>
            </a:r>
            <a:r>
              <a:rPr sz="1783" spc="-10" dirty="0">
                <a:solidFill>
                  <a:prstClr val="black"/>
                </a:solidFill>
                <a:latin typeface="LM Sans 9"/>
                <a:cs typeface="LM Sans 9"/>
              </a:rPr>
              <a:t>et al, Nature CC</a:t>
            </a:r>
            <a:r>
              <a:rPr sz="1783" spc="40" dirty="0">
                <a:solidFill>
                  <a:prstClr val="black"/>
                </a:solidFill>
                <a:latin typeface="LM Sans 9"/>
                <a:cs typeface="LM Sans 9"/>
              </a:rPr>
              <a:t> </a:t>
            </a:r>
            <a:r>
              <a:rPr sz="1783" spc="-10" dirty="0">
                <a:solidFill>
                  <a:prstClr val="black"/>
                </a:solidFill>
                <a:latin typeface="LM Sans 9"/>
                <a:cs typeface="LM Sans 9"/>
              </a:rPr>
              <a:t>2017):</a:t>
            </a:r>
            <a:endParaRPr sz="1783">
              <a:solidFill>
                <a:prstClr val="black"/>
              </a:solidFill>
              <a:latin typeface="LM Sans 9"/>
              <a:cs typeface="LM Sans 9"/>
            </a:endParaRPr>
          </a:p>
          <a:p>
            <a:pPr marL="25164" defTabSz="1811792">
              <a:spcBef>
                <a:spcPts val="30"/>
              </a:spcBef>
            </a:pPr>
            <a:r>
              <a:rPr sz="1783" spc="-10" dirty="0">
                <a:solidFill>
                  <a:prstClr val="black"/>
                </a:solidFill>
                <a:latin typeface="LM Mono 10"/>
                <a:cs typeface="LM Mono 10"/>
              </a:rPr>
              <a:t>uuid:39e07a40-ceaa-4e1f-82cb-5fb3bf70c7ed</a:t>
            </a:r>
            <a:endParaRPr sz="1783">
              <a:solidFill>
                <a:prstClr val="black"/>
              </a:solidFill>
              <a:latin typeface="LM Mono 10"/>
              <a:cs typeface="LM Mono 10"/>
            </a:endParaRPr>
          </a:p>
          <a:p>
            <a:pPr marL="25164" defTabSz="1811792">
              <a:spcBef>
                <a:spcPts val="30"/>
              </a:spcBef>
            </a:pPr>
            <a:r>
              <a:rPr sz="1783" b="1" spc="-10" dirty="0">
                <a:solidFill>
                  <a:prstClr val="black"/>
                </a:solidFill>
                <a:latin typeface="LM Sans 10"/>
                <a:cs typeface="LM Sans 10"/>
              </a:rPr>
              <a:t>Analysis of subsidy </a:t>
            </a:r>
            <a:r>
              <a:rPr sz="1783" b="1" spc="-20" dirty="0">
                <a:solidFill>
                  <a:prstClr val="black"/>
                </a:solidFill>
                <a:latin typeface="LM Sans 10"/>
                <a:cs typeface="LM Sans 10"/>
              </a:rPr>
              <a:t>reform </a:t>
            </a:r>
            <a:r>
              <a:rPr sz="1783" spc="-20" dirty="0">
                <a:solidFill>
                  <a:prstClr val="black"/>
                </a:solidFill>
                <a:latin typeface="LM Sans 9"/>
                <a:cs typeface="LM Sans 9"/>
              </a:rPr>
              <a:t>(Springmann </a:t>
            </a:r>
            <a:r>
              <a:rPr sz="1783" spc="-10" dirty="0">
                <a:solidFill>
                  <a:prstClr val="black"/>
                </a:solidFill>
                <a:latin typeface="LM Sans 9"/>
                <a:cs typeface="LM Sans 9"/>
              </a:rPr>
              <a:t>and </a:t>
            </a:r>
            <a:r>
              <a:rPr sz="1783" spc="-20" dirty="0">
                <a:solidFill>
                  <a:prstClr val="black"/>
                </a:solidFill>
                <a:latin typeface="LM Sans 9"/>
                <a:cs typeface="LM Sans 9"/>
              </a:rPr>
              <a:t>Freund, </a:t>
            </a:r>
            <a:r>
              <a:rPr sz="1783" spc="-10" dirty="0">
                <a:solidFill>
                  <a:prstClr val="black"/>
                </a:solidFill>
                <a:latin typeface="LM Sans 9"/>
                <a:cs typeface="LM Sans 9"/>
              </a:rPr>
              <a:t>Nature C</a:t>
            </a:r>
            <a:r>
              <a:rPr sz="1783" spc="139" dirty="0">
                <a:solidFill>
                  <a:prstClr val="black"/>
                </a:solidFill>
                <a:latin typeface="LM Sans 9"/>
                <a:cs typeface="LM Sans 9"/>
              </a:rPr>
              <a:t> </a:t>
            </a:r>
            <a:r>
              <a:rPr sz="1783" spc="-10" dirty="0">
                <a:solidFill>
                  <a:prstClr val="black"/>
                </a:solidFill>
                <a:latin typeface="LM Sans 9"/>
                <a:cs typeface="LM Sans 9"/>
              </a:rPr>
              <a:t>2022):</a:t>
            </a:r>
            <a:endParaRPr sz="1783">
              <a:solidFill>
                <a:prstClr val="black"/>
              </a:solidFill>
              <a:latin typeface="LM Sans 9"/>
              <a:cs typeface="LM Sans 9"/>
            </a:endParaRPr>
          </a:p>
          <a:p>
            <a:pPr marL="25164" defTabSz="1811792">
              <a:spcBef>
                <a:spcPts val="30"/>
              </a:spcBef>
            </a:pPr>
            <a:r>
              <a:rPr sz="1783" spc="-10" dirty="0">
                <a:solidFill>
                  <a:prstClr val="black"/>
                </a:solidFill>
                <a:latin typeface="LM Mono 10"/>
                <a:cs typeface="LM Mono 10"/>
              </a:rPr>
              <a:t>uuid:8733ceab-ed1b-4b9c-9977-bd26d809c22d</a:t>
            </a:r>
            <a:endParaRPr sz="1783">
              <a:solidFill>
                <a:prstClr val="black"/>
              </a:solidFill>
              <a:latin typeface="LM Mono 10"/>
              <a:cs typeface="LM Mono 10"/>
            </a:endParaRPr>
          </a:p>
        </p:txBody>
      </p:sp>
    </p:spTree>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pic>
        <p:nvPicPr>
          <p:cNvPr id="4" name="Picture 3" descr="Collage contemporary floral pattern">
            <a:extLst>
              <a:ext uri="{FF2B5EF4-FFF2-40B4-BE49-F238E27FC236}">
                <a16:creationId xmlns:a16="http://schemas.microsoft.com/office/drawing/2014/main" id="{99B298C0-AF9C-8543-F8ED-0924F2030167}"/>
              </a:ext>
            </a:extLst>
          </p:cNvPr>
          <p:cNvPicPr>
            <a:picLocks noChangeAspect="1"/>
          </p:cNvPicPr>
          <p:nvPr/>
        </p:nvPicPr>
        <p:blipFill rotWithShape="1">
          <a:blip r:embed="rId2"/>
          <a:srcRect t="12505" b="31245"/>
          <a:stretch/>
        </p:blipFill>
        <p:spPr>
          <a:xfrm>
            <a:off x="234799" y="1"/>
            <a:ext cx="12191980" cy="6857999"/>
          </a:xfrm>
          <a:prstGeom prst="rect">
            <a:avLst/>
          </a:prstGeom>
        </p:spPr>
      </p:pic>
      <p:sp>
        <p:nvSpPr>
          <p:cNvPr id="11" name="Rectangle">
            <a:extLst>
              <a:ext uri="{FF2B5EF4-FFF2-40B4-BE49-F238E27FC236}">
                <a16:creationId xmlns:a16="http://schemas.microsoft.com/office/drawing/2014/main" id="{B4F75AE3-A3AC-DE4C-98FE-EC9DC3BF8D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67217" cy="6858000"/>
          </a:xfrm>
          <a:prstGeom prst="rect">
            <a:avLst/>
          </a:prstGeom>
          <a:gradFill flip="none" rotWithShape="1">
            <a:gsLst>
              <a:gs pos="31000">
                <a:schemeClr val="bg1">
                  <a:alpha val="80000"/>
                </a:schemeClr>
              </a:gs>
              <a:gs pos="0">
                <a:schemeClr val="bg1"/>
              </a:gs>
              <a:gs pos="100000">
                <a:schemeClr val="bg1">
                  <a:alpha val="34000"/>
                </a:schemeClr>
              </a:gs>
            </a:gsLst>
            <a:path path="circle">
              <a:fillToRect r="100000" b="100000"/>
            </a:path>
            <a:tileRect l="-100000" t="-100000"/>
          </a:gradFill>
          <a:ln w="12700">
            <a:miter lim="400000"/>
          </a:ln>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600" b="0" i="0" u="none" strike="noStrike" kern="1200" cap="all" spc="0" normalizeH="0" baseline="0" noProof="0" dirty="0">
              <a:ln>
                <a:noFill/>
              </a:ln>
              <a:solidFill>
                <a:srgbClr val="FFFFFF"/>
              </a:solidFill>
              <a:effectLst/>
              <a:uLnTx/>
              <a:uFillTx/>
              <a:latin typeface="Neue Haas Grotesk Text Pro"/>
              <a:ea typeface="+mn-ea"/>
              <a:cs typeface="+mn-cs"/>
              <a:sym typeface="Avenir Next"/>
            </a:endParaRPr>
          </a:p>
        </p:txBody>
      </p:sp>
      <p:sp>
        <p:nvSpPr>
          <p:cNvPr id="2" name="Title 1">
            <a:extLst>
              <a:ext uri="{FF2B5EF4-FFF2-40B4-BE49-F238E27FC236}">
                <a16:creationId xmlns:a16="http://schemas.microsoft.com/office/drawing/2014/main" id="{8B091EE3-F03E-ABBF-1277-92F3E9347BEC}"/>
              </a:ext>
            </a:extLst>
          </p:cNvPr>
          <p:cNvSpPr>
            <a:spLocks noGrp="1"/>
          </p:cNvSpPr>
          <p:nvPr>
            <p:ph type="ctrTitle"/>
          </p:nvPr>
        </p:nvSpPr>
        <p:spPr>
          <a:xfrm>
            <a:off x="565150" y="806365"/>
            <a:ext cx="4134538" cy="2866405"/>
          </a:xfrm>
        </p:spPr>
        <p:txBody>
          <a:bodyPr>
            <a:noAutofit/>
          </a:bodyPr>
          <a:lstStyle/>
          <a:p>
            <a:r>
              <a:rPr lang="en-US" sz="4000" dirty="0"/>
              <a:t>Colonial Collections and forms of human and environmental degradation</a:t>
            </a:r>
          </a:p>
        </p:txBody>
      </p:sp>
      <p:sp>
        <p:nvSpPr>
          <p:cNvPr id="3" name="Subtitle 2">
            <a:extLst>
              <a:ext uri="{FF2B5EF4-FFF2-40B4-BE49-F238E27FC236}">
                <a16:creationId xmlns:a16="http://schemas.microsoft.com/office/drawing/2014/main" id="{68C00156-BC9C-5E5B-567F-BE61C9ABFD1D}"/>
              </a:ext>
            </a:extLst>
          </p:cNvPr>
          <p:cNvSpPr>
            <a:spLocks noGrp="1"/>
          </p:cNvSpPr>
          <p:nvPr>
            <p:ph type="subTitle" idx="1"/>
          </p:nvPr>
        </p:nvSpPr>
        <p:spPr>
          <a:xfrm>
            <a:off x="565151" y="4283239"/>
            <a:ext cx="4134538" cy="1475177"/>
          </a:xfrm>
        </p:spPr>
        <p:txBody>
          <a:bodyPr>
            <a:normAutofit/>
          </a:bodyPr>
          <a:lstStyle/>
          <a:p>
            <a:r>
              <a:rPr lang="en-US" dirty="0"/>
              <a:t>Some initial thoughts</a:t>
            </a:r>
          </a:p>
        </p:txBody>
      </p:sp>
      <p:cxnSp>
        <p:nvCxnSpPr>
          <p:cNvPr id="13" name="Straight Connector 12">
            <a:extLst>
              <a:ext uri="{FF2B5EF4-FFF2-40B4-BE49-F238E27FC236}">
                <a16:creationId xmlns:a16="http://schemas.microsoft.com/office/drawing/2014/main" id="{41C79BB7-CCAB-2243-9830-5569626C4D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8"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44406D7A-DB1A-D940-8AD1-93FAF9DD71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1746" y="0"/>
            <a:ext cx="1900254" cy="6858000"/>
            <a:chOff x="10291746" y="0"/>
            <a:chExt cx="1900254" cy="6858000"/>
          </a:xfrm>
        </p:grpSpPr>
        <p:sp>
          <p:nvSpPr>
            <p:cNvPr id="16" name="Freeform 40">
              <a:extLst>
                <a:ext uri="{FF2B5EF4-FFF2-40B4-BE49-F238E27FC236}">
                  <a16:creationId xmlns:a16="http://schemas.microsoft.com/office/drawing/2014/main" id="{D0F85DF7-431B-BE45-B932-0E22FC3F8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829" y="809310"/>
              <a:ext cx="536171" cy="1124839"/>
            </a:xfrm>
            <a:custGeom>
              <a:avLst/>
              <a:gdLst>
                <a:gd name="connsiteX0" fmla="*/ 536171 w 536171"/>
                <a:gd name="connsiteY0" fmla="*/ 0 h 1124839"/>
                <a:gd name="connsiteX1" fmla="*/ 536171 w 536171"/>
                <a:gd name="connsiteY1" fmla="*/ 1124839 h 1124839"/>
                <a:gd name="connsiteX2" fmla="*/ 451423 w 536171"/>
                <a:gd name="connsiteY2" fmla="*/ 1116295 h 1124839"/>
                <a:gd name="connsiteX3" fmla="*/ 0 w 536171"/>
                <a:gd name="connsiteY3" fmla="*/ 562419 h 1124839"/>
                <a:gd name="connsiteX4" fmla="*/ 451423 w 536171"/>
                <a:gd name="connsiteY4" fmla="*/ 8543 h 112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171" h="1124839">
                  <a:moveTo>
                    <a:pt x="536171" y="0"/>
                  </a:moveTo>
                  <a:lnTo>
                    <a:pt x="536171" y="1124839"/>
                  </a:lnTo>
                  <a:lnTo>
                    <a:pt x="451423" y="1116295"/>
                  </a:lnTo>
                  <a:cubicBezTo>
                    <a:pt x="193797" y="1063577"/>
                    <a:pt x="0" y="835630"/>
                    <a:pt x="0" y="562419"/>
                  </a:cubicBezTo>
                  <a:cubicBezTo>
                    <a:pt x="0" y="289208"/>
                    <a:pt x="193797" y="61261"/>
                    <a:pt x="451423" y="85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7" name="Freeform 41">
              <a:extLst>
                <a:ext uri="{FF2B5EF4-FFF2-40B4-BE49-F238E27FC236}">
                  <a16:creationId xmlns:a16="http://schemas.microsoft.com/office/drawing/2014/main" id="{BEA0AA89-2965-2A44-B84E-51C748B2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8"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8" name="Freeform 42">
              <a:extLst>
                <a:ext uri="{FF2B5EF4-FFF2-40B4-BE49-F238E27FC236}">
                  <a16:creationId xmlns:a16="http://schemas.microsoft.com/office/drawing/2014/main" id="{7EC47259-887A-FD48-989C-42BC5A3C98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0"/>
              <a:ext cx="535422" cy="562344"/>
            </a:xfrm>
            <a:custGeom>
              <a:avLst/>
              <a:gdLst>
                <a:gd name="connsiteX0" fmla="*/ 0 w 535422"/>
                <a:gd name="connsiteY0" fmla="*/ 0 h 562344"/>
                <a:gd name="connsiteX1" fmla="*/ 25421 w 535422"/>
                <a:gd name="connsiteY1" fmla="*/ 0 h 562344"/>
                <a:gd name="connsiteX2" fmla="*/ 36370 w 535422"/>
                <a:gd name="connsiteY2" fmla="*/ 108609 h 562344"/>
                <a:gd name="connsiteX3" fmla="*/ 469781 w 535422"/>
                <a:gd name="connsiteY3" fmla="*/ 531316 h 562344"/>
                <a:gd name="connsiteX4" fmla="*/ 535422 w 535422"/>
                <a:gd name="connsiteY4" fmla="*/ 537108 h 562344"/>
                <a:gd name="connsiteX5" fmla="*/ 535422 w 535422"/>
                <a:gd name="connsiteY5" fmla="*/ 562344 h 562344"/>
                <a:gd name="connsiteX6" fmla="*/ 451424 w 535422"/>
                <a:gd name="connsiteY6" fmla="*/ 553876 h 562344"/>
                <a:gd name="connsiteX7" fmla="*/ 0 w 535422"/>
                <a:gd name="connsiteY7" fmla="*/ 0 h 56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422" h="562344">
                  <a:moveTo>
                    <a:pt x="0" y="0"/>
                  </a:moveTo>
                  <a:lnTo>
                    <a:pt x="25421" y="0"/>
                  </a:lnTo>
                  <a:lnTo>
                    <a:pt x="36370" y="108609"/>
                  </a:lnTo>
                  <a:cubicBezTo>
                    <a:pt x="80425" y="323904"/>
                    <a:pt x="252614" y="492525"/>
                    <a:pt x="469781" y="531316"/>
                  </a:cubicBezTo>
                  <a:lnTo>
                    <a:pt x="535422" y="537108"/>
                  </a:lnTo>
                  <a:lnTo>
                    <a:pt x="535422" y="562344"/>
                  </a:lnTo>
                  <a:lnTo>
                    <a:pt x="451424" y="553876"/>
                  </a:lnTo>
                  <a:cubicBezTo>
                    <a:pt x="193797" y="501158"/>
                    <a:pt x="0" y="27321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9" name="Freeform 43">
              <a:extLst>
                <a:ext uri="{FF2B5EF4-FFF2-40B4-BE49-F238E27FC236}">
                  <a16:creationId xmlns:a16="http://schemas.microsoft.com/office/drawing/2014/main" id="{16E261C3-18BE-934F-8A2B-59BE70AE2F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2181112"/>
              <a:ext cx="535422" cy="1124687"/>
            </a:xfrm>
            <a:custGeom>
              <a:avLst/>
              <a:gdLst>
                <a:gd name="connsiteX0" fmla="*/ 535422 w 535422"/>
                <a:gd name="connsiteY0" fmla="*/ 0 h 1124687"/>
                <a:gd name="connsiteX1" fmla="*/ 535422 w 535422"/>
                <a:gd name="connsiteY1" fmla="*/ 25186 h 1124687"/>
                <a:gd name="connsiteX2" fmla="*/ 456541 w 535422"/>
                <a:gd name="connsiteY2" fmla="*/ 33138 h 1124687"/>
                <a:gd name="connsiteX3" fmla="*/ 25399 w 535422"/>
                <a:gd name="connsiteY3" fmla="*/ 562130 h 1124687"/>
                <a:gd name="connsiteX4" fmla="*/ 456541 w 535422"/>
                <a:gd name="connsiteY4" fmla="*/ 1091123 h 1124687"/>
                <a:gd name="connsiteX5" fmla="*/ 535422 w 535422"/>
                <a:gd name="connsiteY5" fmla="*/ 1099075 h 1124687"/>
                <a:gd name="connsiteX6" fmla="*/ 535422 w 535422"/>
                <a:gd name="connsiteY6" fmla="*/ 1124687 h 1124687"/>
                <a:gd name="connsiteX7" fmla="*/ 451423 w 535422"/>
                <a:gd name="connsiteY7" fmla="*/ 1116219 h 1124687"/>
                <a:gd name="connsiteX8" fmla="*/ 0 w 535422"/>
                <a:gd name="connsiteY8" fmla="*/ 562343 h 1124687"/>
                <a:gd name="connsiteX9" fmla="*/ 451423 w 535422"/>
                <a:gd name="connsiteY9" fmla="*/ 8468 h 11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7">
                  <a:moveTo>
                    <a:pt x="535422" y="0"/>
                  </a:moveTo>
                  <a:lnTo>
                    <a:pt x="535422" y="25186"/>
                  </a:lnTo>
                  <a:lnTo>
                    <a:pt x="456541" y="33138"/>
                  </a:lnTo>
                  <a:cubicBezTo>
                    <a:pt x="210489" y="83487"/>
                    <a:pt x="25399" y="301194"/>
                    <a:pt x="25399" y="562130"/>
                  </a:cubicBezTo>
                  <a:cubicBezTo>
                    <a:pt x="25399" y="823067"/>
                    <a:pt x="210489" y="1040774"/>
                    <a:pt x="456541" y="1091123"/>
                  </a:cubicBezTo>
                  <a:lnTo>
                    <a:pt x="535422" y="1099075"/>
                  </a:lnTo>
                  <a:lnTo>
                    <a:pt x="535422" y="1124687"/>
                  </a:lnTo>
                  <a:lnTo>
                    <a:pt x="451423" y="1116219"/>
                  </a:lnTo>
                  <a:cubicBezTo>
                    <a:pt x="193797" y="1063501"/>
                    <a:pt x="0" y="835554"/>
                    <a:pt x="0" y="562343"/>
                  </a:cubicBezTo>
                  <a:cubicBezTo>
                    <a:pt x="0" y="289132"/>
                    <a:pt x="193797" y="61185"/>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0" name="Freeform 44">
              <a:extLst>
                <a:ext uri="{FF2B5EF4-FFF2-40B4-BE49-F238E27FC236}">
                  <a16:creationId xmlns:a16="http://schemas.microsoft.com/office/drawing/2014/main" id="{35A2267B-0862-A24E-87D2-6CE5187CF9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6"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1" name="Freeform 45">
              <a:extLst>
                <a:ext uri="{FF2B5EF4-FFF2-40B4-BE49-F238E27FC236}">
                  <a16:creationId xmlns:a16="http://schemas.microsoft.com/office/drawing/2014/main" id="{A404A0DE-A076-8C4E-B8D4-EBC9453377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3552837"/>
              <a:ext cx="535422" cy="1124688"/>
            </a:xfrm>
            <a:custGeom>
              <a:avLst/>
              <a:gdLst>
                <a:gd name="connsiteX0" fmla="*/ 535422 w 535422"/>
                <a:gd name="connsiteY0" fmla="*/ 0 h 1124688"/>
                <a:gd name="connsiteX1" fmla="*/ 535422 w 535422"/>
                <a:gd name="connsiteY1" fmla="*/ 25186 h 1124688"/>
                <a:gd name="connsiteX2" fmla="*/ 456541 w 535422"/>
                <a:gd name="connsiteY2" fmla="*/ 33138 h 1124688"/>
                <a:gd name="connsiteX3" fmla="*/ 25399 w 535422"/>
                <a:gd name="connsiteY3" fmla="*/ 562131 h 1124688"/>
                <a:gd name="connsiteX4" fmla="*/ 456541 w 535422"/>
                <a:gd name="connsiteY4" fmla="*/ 1091124 h 1124688"/>
                <a:gd name="connsiteX5" fmla="*/ 535422 w 535422"/>
                <a:gd name="connsiteY5" fmla="*/ 1099076 h 1124688"/>
                <a:gd name="connsiteX6" fmla="*/ 535422 w 535422"/>
                <a:gd name="connsiteY6" fmla="*/ 1124688 h 1124688"/>
                <a:gd name="connsiteX7" fmla="*/ 451423 w 535422"/>
                <a:gd name="connsiteY7" fmla="*/ 1116220 h 1124688"/>
                <a:gd name="connsiteX8" fmla="*/ 0 w 535422"/>
                <a:gd name="connsiteY8" fmla="*/ 562344 h 1124688"/>
                <a:gd name="connsiteX9" fmla="*/ 451423 w 535422"/>
                <a:gd name="connsiteY9" fmla="*/ 8468 h 112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8">
                  <a:moveTo>
                    <a:pt x="535422" y="0"/>
                  </a:moveTo>
                  <a:lnTo>
                    <a:pt x="535422" y="25186"/>
                  </a:lnTo>
                  <a:lnTo>
                    <a:pt x="456541" y="33138"/>
                  </a:lnTo>
                  <a:cubicBezTo>
                    <a:pt x="210489" y="83488"/>
                    <a:pt x="25399" y="301195"/>
                    <a:pt x="25399" y="562131"/>
                  </a:cubicBezTo>
                  <a:cubicBezTo>
                    <a:pt x="25399" y="823068"/>
                    <a:pt x="210489" y="1040775"/>
                    <a:pt x="456541" y="1091124"/>
                  </a:cubicBezTo>
                  <a:lnTo>
                    <a:pt x="535422" y="1099076"/>
                  </a:lnTo>
                  <a:lnTo>
                    <a:pt x="535422" y="1124688"/>
                  </a:lnTo>
                  <a:lnTo>
                    <a:pt x="451423" y="1116220"/>
                  </a:lnTo>
                  <a:cubicBezTo>
                    <a:pt x="193797" y="1063502"/>
                    <a:pt x="0" y="835555"/>
                    <a:pt x="0" y="562344"/>
                  </a:cubicBezTo>
                  <a:cubicBezTo>
                    <a:pt x="0" y="289133"/>
                    <a:pt x="193797" y="61186"/>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2" name="Freeform 53">
              <a:extLst>
                <a:ext uri="{FF2B5EF4-FFF2-40B4-BE49-F238E27FC236}">
                  <a16:creationId xmlns:a16="http://schemas.microsoft.com/office/drawing/2014/main" id="{9EED6D73-C275-3347-BB66-C839642572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642" y="6295916"/>
              <a:ext cx="535358" cy="562084"/>
            </a:xfrm>
            <a:custGeom>
              <a:avLst/>
              <a:gdLst>
                <a:gd name="connsiteX0" fmla="*/ 535358 w 535358"/>
                <a:gd name="connsiteY0" fmla="*/ 0 h 562084"/>
                <a:gd name="connsiteX1" fmla="*/ 535358 w 535358"/>
                <a:gd name="connsiteY1" fmla="*/ 25186 h 562084"/>
                <a:gd name="connsiteX2" fmla="*/ 469717 w 535358"/>
                <a:gd name="connsiteY2" fmla="*/ 30978 h 562084"/>
                <a:gd name="connsiteX3" fmla="*/ 36306 w 535358"/>
                <a:gd name="connsiteY3" fmla="*/ 453686 h 562084"/>
                <a:gd name="connsiteX4" fmla="*/ 25378 w 535358"/>
                <a:gd name="connsiteY4" fmla="*/ 562084 h 562084"/>
                <a:gd name="connsiteX5" fmla="*/ 0 w 535358"/>
                <a:gd name="connsiteY5" fmla="*/ 562084 h 562084"/>
                <a:gd name="connsiteX6" fmla="*/ 11423 w 535358"/>
                <a:gd name="connsiteY6" fmla="*/ 448780 h 562084"/>
                <a:gd name="connsiteX7" fmla="*/ 465221 w 535358"/>
                <a:gd name="connsiteY7" fmla="*/ 6189 h 562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358" h="562084">
                  <a:moveTo>
                    <a:pt x="535358" y="0"/>
                  </a:moveTo>
                  <a:lnTo>
                    <a:pt x="535358" y="25186"/>
                  </a:lnTo>
                  <a:lnTo>
                    <a:pt x="469717" y="30978"/>
                  </a:lnTo>
                  <a:cubicBezTo>
                    <a:pt x="252550" y="69769"/>
                    <a:pt x="80361" y="238391"/>
                    <a:pt x="36306" y="453686"/>
                  </a:cubicBezTo>
                  <a:lnTo>
                    <a:pt x="25378" y="562084"/>
                  </a:lnTo>
                  <a:lnTo>
                    <a:pt x="0" y="562084"/>
                  </a:lnTo>
                  <a:lnTo>
                    <a:pt x="11423" y="448780"/>
                  </a:lnTo>
                  <a:cubicBezTo>
                    <a:pt x="57551" y="223357"/>
                    <a:pt x="237840" y="46805"/>
                    <a:pt x="465221" y="618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spTree>
    <p:extLst>
      <p:ext uri="{BB962C8B-B14F-4D97-AF65-F5344CB8AC3E}">
        <p14:creationId xmlns:p14="http://schemas.microsoft.com/office/powerpoint/2010/main" val="2283089920"/>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pic>
        <p:nvPicPr>
          <p:cNvPr id="4" name="Picture 3" descr="Collage contemporary floral pattern">
            <a:extLst>
              <a:ext uri="{FF2B5EF4-FFF2-40B4-BE49-F238E27FC236}">
                <a16:creationId xmlns:a16="http://schemas.microsoft.com/office/drawing/2014/main" id="{99B298C0-AF9C-8543-F8ED-0924F2030167}"/>
              </a:ext>
            </a:extLst>
          </p:cNvPr>
          <p:cNvPicPr>
            <a:picLocks noChangeAspect="1"/>
          </p:cNvPicPr>
          <p:nvPr/>
        </p:nvPicPr>
        <p:blipFill rotWithShape="1">
          <a:blip r:embed="rId2"/>
          <a:srcRect t="12505" b="31245"/>
          <a:stretch/>
        </p:blipFill>
        <p:spPr>
          <a:xfrm>
            <a:off x="82213" y="1"/>
            <a:ext cx="12191980" cy="6857999"/>
          </a:xfrm>
          <a:prstGeom prst="rect">
            <a:avLst/>
          </a:prstGeom>
        </p:spPr>
      </p:pic>
      <p:sp>
        <p:nvSpPr>
          <p:cNvPr id="29" name="Rectangle">
            <a:extLst>
              <a:ext uri="{FF2B5EF4-FFF2-40B4-BE49-F238E27FC236}">
                <a16:creationId xmlns:a16="http://schemas.microsoft.com/office/drawing/2014/main" id="{8B80D579-AC08-8D49-BB6A-21123F80B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8469492" cy="6858000"/>
          </a:xfrm>
          <a:prstGeom prst="rect">
            <a:avLst/>
          </a:prstGeom>
          <a:gradFill flip="none" rotWithShape="1">
            <a:gsLst>
              <a:gs pos="31000">
                <a:schemeClr val="bg1">
                  <a:alpha val="80000"/>
                </a:schemeClr>
              </a:gs>
              <a:gs pos="0">
                <a:schemeClr val="bg1"/>
              </a:gs>
              <a:gs pos="100000">
                <a:schemeClr val="bg1">
                  <a:alpha val="34000"/>
                </a:schemeClr>
              </a:gs>
            </a:gsLst>
            <a:path path="circle">
              <a:fillToRect r="100000" b="100000"/>
            </a:path>
            <a:tileRect l="-100000" t="-100000"/>
          </a:gradFill>
          <a:ln w="12700">
            <a:miter lim="400000"/>
          </a:ln>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600" b="0" i="0" u="none" strike="noStrike" kern="1200" cap="all" spc="0" normalizeH="0" baseline="0" noProof="0" dirty="0">
              <a:ln>
                <a:noFill/>
              </a:ln>
              <a:solidFill>
                <a:srgbClr val="FFFFFF"/>
              </a:solidFill>
              <a:effectLst/>
              <a:uLnTx/>
              <a:uFillTx/>
              <a:latin typeface="Neue Haas Grotesk Text Pro"/>
              <a:ea typeface="+mn-ea"/>
              <a:cs typeface="+mn-cs"/>
              <a:sym typeface="Avenir Next"/>
            </a:endParaRPr>
          </a:p>
        </p:txBody>
      </p:sp>
      <p:sp>
        <p:nvSpPr>
          <p:cNvPr id="2" name="Title 1">
            <a:extLst>
              <a:ext uri="{FF2B5EF4-FFF2-40B4-BE49-F238E27FC236}">
                <a16:creationId xmlns:a16="http://schemas.microsoft.com/office/drawing/2014/main" id="{8B091EE3-F03E-ABBF-1277-92F3E9347BEC}"/>
              </a:ext>
            </a:extLst>
          </p:cNvPr>
          <p:cNvSpPr>
            <a:spLocks noGrp="1"/>
          </p:cNvSpPr>
          <p:nvPr>
            <p:ph type="ctrTitle"/>
          </p:nvPr>
        </p:nvSpPr>
        <p:spPr>
          <a:xfrm>
            <a:off x="565150" y="768334"/>
            <a:ext cx="6969505" cy="2866405"/>
          </a:xfrm>
        </p:spPr>
        <p:txBody>
          <a:bodyPr>
            <a:normAutofit/>
          </a:bodyPr>
          <a:lstStyle/>
          <a:p>
            <a:pPr>
              <a:lnSpc>
                <a:spcPct val="90000"/>
              </a:lnSpc>
            </a:pPr>
            <a:r>
              <a:rPr lang="en-US" sz="5600" dirty="0"/>
              <a:t>Lennon </a:t>
            </a:r>
            <a:r>
              <a:rPr lang="en-US" sz="5600" dirty="0" err="1"/>
              <a:t>Mhishi</a:t>
            </a:r>
            <a:br>
              <a:rPr lang="en-US" sz="5600" dirty="0"/>
            </a:br>
            <a:br>
              <a:rPr lang="en-US" sz="5600" dirty="0"/>
            </a:br>
            <a:r>
              <a:rPr lang="en-US" sz="5600" dirty="0"/>
              <a:t>Pitt Rivers Museum</a:t>
            </a:r>
          </a:p>
        </p:txBody>
      </p:sp>
      <p:sp>
        <p:nvSpPr>
          <p:cNvPr id="3" name="Subtitle 2">
            <a:extLst>
              <a:ext uri="{FF2B5EF4-FFF2-40B4-BE49-F238E27FC236}">
                <a16:creationId xmlns:a16="http://schemas.microsoft.com/office/drawing/2014/main" id="{68C00156-BC9C-5E5B-567F-BE61C9ABFD1D}"/>
              </a:ext>
            </a:extLst>
          </p:cNvPr>
          <p:cNvSpPr>
            <a:spLocks noGrp="1"/>
          </p:cNvSpPr>
          <p:nvPr>
            <p:ph type="subTitle" idx="1"/>
          </p:nvPr>
        </p:nvSpPr>
        <p:spPr>
          <a:xfrm>
            <a:off x="565150" y="4283239"/>
            <a:ext cx="6969505" cy="1475177"/>
          </a:xfrm>
        </p:spPr>
        <p:txBody>
          <a:bodyPr>
            <a:normAutofit/>
          </a:bodyPr>
          <a:lstStyle/>
          <a:p>
            <a:r>
              <a:rPr lang="en-US" dirty="0"/>
              <a:t>OPEN ACCESS WEEK : 27 OCTOBER 2022</a:t>
            </a:r>
          </a:p>
        </p:txBody>
      </p:sp>
      <p:cxnSp>
        <p:nvCxnSpPr>
          <p:cNvPr id="31" name="Straight Connector 30">
            <a:extLst>
              <a:ext uri="{FF2B5EF4-FFF2-40B4-BE49-F238E27FC236}">
                <a16:creationId xmlns:a16="http://schemas.microsoft.com/office/drawing/2014/main" id="{EC392F51-F23E-E242-9750-A5B1F128E57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7335835"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33" name="Group 32">
            <a:extLst>
              <a:ext uri="{FF2B5EF4-FFF2-40B4-BE49-F238E27FC236}">
                <a16:creationId xmlns:a16="http://schemas.microsoft.com/office/drawing/2014/main" id="{44406D7A-DB1A-D940-8AD1-93FAF9DD71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1746" y="0"/>
            <a:ext cx="1900254" cy="6858000"/>
            <a:chOff x="10291746" y="0"/>
            <a:chExt cx="1900254" cy="6858000"/>
          </a:xfrm>
        </p:grpSpPr>
        <p:sp>
          <p:nvSpPr>
            <p:cNvPr id="34" name="Freeform 40">
              <a:extLst>
                <a:ext uri="{FF2B5EF4-FFF2-40B4-BE49-F238E27FC236}">
                  <a16:creationId xmlns:a16="http://schemas.microsoft.com/office/drawing/2014/main" id="{D0F85DF7-431B-BE45-B932-0E22FC3F8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829" y="809310"/>
              <a:ext cx="536171" cy="1124839"/>
            </a:xfrm>
            <a:custGeom>
              <a:avLst/>
              <a:gdLst>
                <a:gd name="connsiteX0" fmla="*/ 536171 w 536171"/>
                <a:gd name="connsiteY0" fmla="*/ 0 h 1124839"/>
                <a:gd name="connsiteX1" fmla="*/ 536171 w 536171"/>
                <a:gd name="connsiteY1" fmla="*/ 1124839 h 1124839"/>
                <a:gd name="connsiteX2" fmla="*/ 451423 w 536171"/>
                <a:gd name="connsiteY2" fmla="*/ 1116295 h 1124839"/>
                <a:gd name="connsiteX3" fmla="*/ 0 w 536171"/>
                <a:gd name="connsiteY3" fmla="*/ 562419 h 1124839"/>
                <a:gd name="connsiteX4" fmla="*/ 451423 w 536171"/>
                <a:gd name="connsiteY4" fmla="*/ 8543 h 112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171" h="1124839">
                  <a:moveTo>
                    <a:pt x="536171" y="0"/>
                  </a:moveTo>
                  <a:lnTo>
                    <a:pt x="536171" y="1124839"/>
                  </a:lnTo>
                  <a:lnTo>
                    <a:pt x="451423" y="1116295"/>
                  </a:lnTo>
                  <a:cubicBezTo>
                    <a:pt x="193797" y="1063577"/>
                    <a:pt x="0" y="835630"/>
                    <a:pt x="0" y="562419"/>
                  </a:cubicBezTo>
                  <a:cubicBezTo>
                    <a:pt x="0" y="289208"/>
                    <a:pt x="193797" y="61261"/>
                    <a:pt x="451423" y="85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5" name="Freeform 41">
              <a:extLst>
                <a:ext uri="{FF2B5EF4-FFF2-40B4-BE49-F238E27FC236}">
                  <a16:creationId xmlns:a16="http://schemas.microsoft.com/office/drawing/2014/main" id="{BEA0AA89-2965-2A44-B84E-51C748B2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8"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6" name="Freeform 42">
              <a:extLst>
                <a:ext uri="{FF2B5EF4-FFF2-40B4-BE49-F238E27FC236}">
                  <a16:creationId xmlns:a16="http://schemas.microsoft.com/office/drawing/2014/main" id="{7EC47259-887A-FD48-989C-42BC5A3C98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0"/>
              <a:ext cx="535422" cy="562344"/>
            </a:xfrm>
            <a:custGeom>
              <a:avLst/>
              <a:gdLst>
                <a:gd name="connsiteX0" fmla="*/ 0 w 535422"/>
                <a:gd name="connsiteY0" fmla="*/ 0 h 562344"/>
                <a:gd name="connsiteX1" fmla="*/ 25421 w 535422"/>
                <a:gd name="connsiteY1" fmla="*/ 0 h 562344"/>
                <a:gd name="connsiteX2" fmla="*/ 36370 w 535422"/>
                <a:gd name="connsiteY2" fmla="*/ 108609 h 562344"/>
                <a:gd name="connsiteX3" fmla="*/ 469781 w 535422"/>
                <a:gd name="connsiteY3" fmla="*/ 531316 h 562344"/>
                <a:gd name="connsiteX4" fmla="*/ 535422 w 535422"/>
                <a:gd name="connsiteY4" fmla="*/ 537108 h 562344"/>
                <a:gd name="connsiteX5" fmla="*/ 535422 w 535422"/>
                <a:gd name="connsiteY5" fmla="*/ 562344 h 562344"/>
                <a:gd name="connsiteX6" fmla="*/ 451424 w 535422"/>
                <a:gd name="connsiteY6" fmla="*/ 553876 h 562344"/>
                <a:gd name="connsiteX7" fmla="*/ 0 w 535422"/>
                <a:gd name="connsiteY7" fmla="*/ 0 h 56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422" h="562344">
                  <a:moveTo>
                    <a:pt x="0" y="0"/>
                  </a:moveTo>
                  <a:lnTo>
                    <a:pt x="25421" y="0"/>
                  </a:lnTo>
                  <a:lnTo>
                    <a:pt x="36370" y="108609"/>
                  </a:lnTo>
                  <a:cubicBezTo>
                    <a:pt x="80425" y="323904"/>
                    <a:pt x="252614" y="492525"/>
                    <a:pt x="469781" y="531316"/>
                  </a:cubicBezTo>
                  <a:lnTo>
                    <a:pt x="535422" y="537108"/>
                  </a:lnTo>
                  <a:lnTo>
                    <a:pt x="535422" y="562344"/>
                  </a:lnTo>
                  <a:lnTo>
                    <a:pt x="451424" y="553876"/>
                  </a:lnTo>
                  <a:cubicBezTo>
                    <a:pt x="193797" y="501158"/>
                    <a:pt x="0" y="27321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7" name="Freeform 43">
              <a:extLst>
                <a:ext uri="{FF2B5EF4-FFF2-40B4-BE49-F238E27FC236}">
                  <a16:creationId xmlns:a16="http://schemas.microsoft.com/office/drawing/2014/main" id="{16E261C3-18BE-934F-8A2B-59BE70AE2F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2181112"/>
              <a:ext cx="535422" cy="1124687"/>
            </a:xfrm>
            <a:custGeom>
              <a:avLst/>
              <a:gdLst>
                <a:gd name="connsiteX0" fmla="*/ 535422 w 535422"/>
                <a:gd name="connsiteY0" fmla="*/ 0 h 1124687"/>
                <a:gd name="connsiteX1" fmla="*/ 535422 w 535422"/>
                <a:gd name="connsiteY1" fmla="*/ 25186 h 1124687"/>
                <a:gd name="connsiteX2" fmla="*/ 456541 w 535422"/>
                <a:gd name="connsiteY2" fmla="*/ 33138 h 1124687"/>
                <a:gd name="connsiteX3" fmla="*/ 25399 w 535422"/>
                <a:gd name="connsiteY3" fmla="*/ 562130 h 1124687"/>
                <a:gd name="connsiteX4" fmla="*/ 456541 w 535422"/>
                <a:gd name="connsiteY4" fmla="*/ 1091123 h 1124687"/>
                <a:gd name="connsiteX5" fmla="*/ 535422 w 535422"/>
                <a:gd name="connsiteY5" fmla="*/ 1099075 h 1124687"/>
                <a:gd name="connsiteX6" fmla="*/ 535422 w 535422"/>
                <a:gd name="connsiteY6" fmla="*/ 1124687 h 1124687"/>
                <a:gd name="connsiteX7" fmla="*/ 451423 w 535422"/>
                <a:gd name="connsiteY7" fmla="*/ 1116219 h 1124687"/>
                <a:gd name="connsiteX8" fmla="*/ 0 w 535422"/>
                <a:gd name="connsiteY8" fmla="*/ 562343 h 1124687"/>
                <a:gd name="connsiteX9" fmla="*/ 451423 w 535422"/>
                <a:gd name="connsiteY9" fmla="*/ 8468 h 11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7">
                  <a:moveTo>
                    <a:pt x="535422" y="0"/>
                  </a:moveTo>
                  <a:lnTo>
                    <a:pt x="535422" y="25186"/>
                  </a:lnTo>
                  <a:lnTo>
                    <a:pt x="456541" y="33138"/>
                  </a:lnTo>
                  <a:cubicBezTo>
                    <a:pt x="210489" y="83487"/>
                    <a:pt x="25399" y="301194"/>
                    <a:pt x="25399" y="562130"/>
                  </a:cubicBezTo>
                  <a:cubicBezTo>
                    <a:pt x="25399" y="823067"/>
                    <a:pt x="210489" y="1040774"/>
                    <a:pt x="456541" y="1091123"/>
                  </a:cubicBezTo>
                  <a:lnTo>
                    <a:pt x="535422" y="1099075"/>
                  </a:lnTo>
                  <a:lnTo>
                    <a:pt x="535422" y="1124687"/>
                  </a:lnTo>
                  <a:lnTo>
                    <a:pt x="451423" y="1116219"/>
                  </a:lnTo>
                  <a:cubicBezTo>
                    <a:pt x="193797" y="1063501"/>
                    <a:pt x="0" y="835554"/>
                    <a:pt x="0" y="562343"/>
                  </a:cubicBezTo>
                  <a:cubicBezTo>
                    <a:pt x="0" y="289132"/>
                    <a:pt x="193797" y="61185"/>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8" name="Freeform 44">
              <a:extLst>
                <a:ext uri="{FF2B5EF4-FFF2-40B4-BE49-F238E27FC236}">
                  <a16:creationId xmlns:a16="http://schemas.microsoft.com/office/drawing/2014/main" id="{35A2267B-0862-A24E-87D2-6CE5187CF9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6"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9" name="Freeform 45">
              <a:extLst>
                <a:ext uri="{FF2B5EF4-FFF2-40B4-BE49-F238E27FC236}">
                  <a16:creationId xmlns:a16="http://schemas.microsoft.com/office/drawing/2014/main" id="{A404A0DE-A076-8C4E-B8D4-EBC9453377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3552837"/>
              <a:ext cx="535422" cy="1124688"/>
            </a:xfrm>
            <a:custGeom>
              <a:avLst/>
              <a:gdLst>
                <a:gd name="connsiteX0" fmla="*/ 535422 w 535422"/>
                <a:gd name="connsiteY0" fmla="*/ 0 h 1124688"/>
                <a:gd name="connsiteX1" fmla="*/ 535422 w 535422"/>
                <a:gd name="connsiteY1" fmla="*/ 25186 h 1124688"/>
                <a:gd name="connsiteX2" fmla="*/ 456541 w 535422"/>
                <a:gd name="connsiteY2" fmla="*/ 33138 h 1124688"/>
                <a:gd name="connsiteX3" fmla="*/ 25399 w 535422"/>
                <a:gd name="connsiteY3" fmla="*/ 562131 h 1124688"/>
                <a:gd name="connsiteX4" fmla="*/ 456541 w 535422"/>
                <a:gd name="connsiteY4" fmla="*/ 1091124 h 1124688"/>
                <a:gd name="connsiteX5" fmla="*/ 535422 w 535422"/>
                <a:gd name="connsiteY5" fmla="*/ 1099076 h 1124688"/>
                <a:gd name="connsiteX6" fmla="*/ 535422 w 535422"/>
                <a:gd name="connsiteY6" fmla="*/ 1124688 h 1124688"/>
                <a:gd name="connsiteX7" fmla="*/ 451423 w 535422"/>
                <a:gd name="connsiteY7" fmla="*/ 1116220 h 1124688"/>
                <a:gd name="connsiteX8" fmla="*/ 0 w 535422"/>
                <a:gd name="connsiteY8" fmla="*/ 562344 h 1124688"/>
                <a:gd name="connsiteX9" fmla="*/ 451423 w 535422"/>
                <a:gd name="connsiteY9" fmla="*/ 8468 h 112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8">
                  <a:moveTo>
                    <a:pt x="535422" y="0"/>
                  </a:moveTo>
                  <a:lnTo>
                    <a:pt x="535422" y="25186"/>
                  </a:lnTo>
                  <a:lnTo>
                    <a:pt x="456541" y="33138"/>
                  </a:lnTo>
                  <a:cubicBezTo>
                    <a:pt x="210489" y="83488"/>
                    <a:pt x="25399" y="301195"/>
                    <a:pt x="25399" y="562131"/>
                  </a:cubicBezTo>
                  <a:cubicBezTo>
                    <a:pt x="25399" y="823068"/>
                    <a:pt x="210489" y="1040775"/>
                    <a:pt x="456541" y="1091124"/>
                  </a:cubicBezTo>
                  <a:lnTo>
                    <a:pt x="535422" y="1099076"/>
                  </a:lnTo>
                  <a:lnTo>
                    <a:pt x="535422" y="1124688"/>
                  </a:lnTo>
                  <a:lnTo>
                    <a:pt x="451423" y="1116220"/>
                  </a:lnTo>
                  <a:cubicBezTo>
                    <a:pt x="193797" y="1063502"/>
                    <a:pt x="0" y="835555"/>
                    <a:pt x="0" y="562344"/>
                  </a:cubicBezTo>
                  <a:cubicBezTo>
                    <a:pt x="0" y="289133"/>
                    <a:pt x="193797" y="61186"/>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0" name="Freeform 53">
              <a:extLst>
                <a:ext uri="{FF2B5EF4-FFF2-40B4-BE49-F238E27FC236}">
                  <a16:creationId xmlns:a16="http://schemas.microsoft.com/office/drawing/2014/main" id="{9EED6D73-C275-3347-BB66-C839642572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642" y="6295916"/>
              <a:ext cx="535358" cy="562084"/>
            </a:xfrm>
            <a:custGeom>
              <a:avLst/>
              <a:gdLst>
                <a:gd name="connsiteX0" fmla="*/ 535358 w 535358"/>
                <a:gd name="connsiteY0" fmla="*/ 0 h 562084"/>
                <a:gd name="connsiteX1" fmla="*/ 535358 w 535358"/>
                <a:gd name="connsiteY1" fmla="*/ 25186 h 562084"/>
                <a:gd name="connsiteX2" fmla="*/ 469717 w 535358"/>
                <a:gd name="connsiteY2" fmla="*/ 30978 h 562084"/>
                <a:gd name="connsiteX3" fmla="*/ 36306 w 535358"/>
                <a:gd name="connsiteY3" fmla="*/ 453686 h 562084"/>
                <a:gd name="connsiteX4" fmla="*/ 25378 w 535358"/>
                <a:gd name="connsiteY4" fmla="*/ 562084 h 562084"/>
                <a:gd name="connsiteX5" fmla="*/ 0 w 535358"/>
                <a:gd name="connsiteY5" fmla="*/ 562084 h 562084"/>
                <a:gd name="connsiteX6" fmla="*/ 11423 w 535358"/>
                <a:gd name="connsiteY6" fmla="*/ 448780 h 562084"/>
                <a:gd name="connsiteX7" fmla="*/ 465221 w 535358"/>
                <a:gd name="connsiteY7" fmla="*/ 6189 h 562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358" h="562084">
                  <a:moveTo>
                    <a:pt x="535358" y="0"/>
                  </a:moveTo>
                  <a:lnTo>
                    <a:pt x="535358" y="25186"/>
                  </a:lnTo>
                  <a:lnTo>
                    <a:pt x="469717" y="30978"/>
                  </a:lnTo>
                  <a:cubicBezTo>
                    <a:pt x="252550" y="69769"/>
                    <a:pt x="80361" y="238391"/>
                    <a:pt x="36306" y="453686"/>
                  </a:cubicBezTo>
                  <a:lnTo>
                    <a:pt x="25378" y="562084"/>
                  </a:lnTo>
                  <a:lnTo>
                    <a:pt x="0" y="562084"/>
                  </a:lnTo>
                  <a:lnTo>
                    <a:pt x="11423" y="448780"/>
                  </a:lnTo>
                  <a:cubicBezTo>
                    <a:pt x="57551" y="223357"/>
                    <a:pt x="237840" y="46805"/>
                    <a:pt x="465221" y="618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spTree>
    <p:extLst>
      <p:ext uri="{BB962C8B-B14F-4D97-AF65-F5344CB8AC3E}">
        <p14:creationId xmlns:p14="http://schemas.microsoft.com/office/powerpoint/2010/main" val="28097964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EB46B8FB-F6A2-5F47-A6CD-A7E17E692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9" name="Oval 8">
              <a:extLst>
                <a:ext uri="{FF2B5EF4-FFF2-40B4-BE49-F238E27FC236}">
                  <a16:creationId xmlns:a16="http://schemas.microsoft.com/office/drawing/2014/main" id="{419BDE93-3EC2-4E4D-BC0B-417378F49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0" name="Freeform 46">
              <a:extLst>
                <a:ext uri="{FF2B5EF4-FFF2-40B4-BE49-F238E27FC236}">
                  <a16:creationId xmlns:a16="http://schemas.microsoft.com/office/drawing/2014/main" id="{FE21F82F-1EE5-8240-97F8-387DF0253F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1" name="Freeform 48">
              <a:extLst>
                <a:ext uri="{FF2B5EF4-FFF2-40B4-BE49-F238E27FC236}">
                  <a16:creationId xmlns:a16="http://schemas.microsoft.com/office/drawing/2014/main" id="{AE1903E3-6B5F-6B4C-9A1F-62628A050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2" name="Oval 11">
              <a:extLst>
                <a:ext uri="{FF2B5EF4-FFF2-40B4-BE49-F238E27FC236}">
                  <a16:creationId xmlns:a16="http://schemas.microsoft.com/office/drawing/2014/main" id="{F7C55863-3B37-0743-B001-1A970033F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3" name="Oval 12">
              <a:extLst>
                <a:ext uri="{FF2B5EF4-FFF2-40B4-BE49-F238E27FC236}">
                  <a16:creationId xmlns:a16="http://schemas.microsoft.com/office/drawing/2014/main" id="{932B4C24-3A58-924C-B79A-D961EF7C2C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4" name="Oval 13">
              <a:extLst>
                <a:ext uri="{FF2B5EF4-FFF2-40B4-BE49-F238E27FC236}">
                  <a16:creationId xmlns:a16="http://schemas.microsoft.com/office/drawing/2014/main" id="{21EF52E0-D2CF-544F-93A6-4D7B45A048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5" name="Freeform 63">
              <a:extLst>
                <a:ext uri="{FF2B5EF4-FFF2-40B4-BE49-F238E27FC236}">
                  <a16:creationId xmlns:a16="http://schemas.microsoft.com/office/drawing/2014/main" id="{6966CFE5-1C8C-2E4F-9B2D-A8438F5A5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6" name="Freeform 64">
              <a:extLst>
                <a:ext uri="{FF2B5EF4-FFF2-40B4-BE49-F238E27FC236}">
                  <a16:creationId xmlns:a16="http://schemas.microsoft.com/office/drawing/2014/main" id="{9FD29EF3-A5B2-554A-A307-6BE1BCE8A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7" name="Oval 16">
              <a:extLst>
                <a:ext uri="{FF2B5EF4-FFF2-40B4-BE49-F238E27FC236}">
                  <a16:creationId xmlns:a16="http://schemas.microsoft.com/office/drawing/2014/main" id="{AC1ECAD8-0CF2-934D-AA1E-C108208CD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8" name="Oval 17">
              <a:extLst>
                <a:ext uri="{FF2B5EF4-FFF2-40B4-BE49-F238E27FC236}">
                  <a16:creationId xmlns:a16="http://schemas.microsoft.com/office/drawing/2014/main" id="{DB14DED1-3A58-8C4D-902E-2A9F3404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9" name="Oval 18">
              <a:extLst>
                <a:ext uri="{FF2B5EF4-FFF2-40B4-BE49-F238E27FC236}">
                  <a16:creationId xmlns:a16="http://schemas.microsoft.com/office/drawing/2014/main" id="{65D65157-5719-0341-A807-A8956595F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0" name="Oval 19">
              <a:extLst>
                <a:ext uri="{FF2B5EF4-FFF2-40B4-BE49-F238E27FC236}">
                  <a16:creationId xmlns:a16="http://schemas.microsoft.com/office/drawing/2014/main" id="{A7F23F74-B777-2A4C-8EF9-E798880D5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1" name="Freeform 70">
              <a:extLst>
                <a:ext uri="{FF2B5EF4-FFF2-40B4-BE49-F238E27FC236}">
                  <a16:creationId xmlns:a16="http://schemas.microsoft.com/office/drawing/2014/main" id="{E3B9A050-0AE1-1D4B-A2AC-6EEF64B1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2" name="Freeform 71">
              <a:extLst>
                <a:ext uri="{FF2B5EF4-FFF2-40B4-BE49-F238E27FC236}">
                  <a16:creationId xmlns:a16="http://schemas.microsoft.com/office/drawing/2014/main" id="{C424FE38-F803-8D47-BF56-1B18EC2B1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3" name="Oval 22">
              <a:extLst>
                <a:ext uri="{FF2B5EF4-FFF2-40B4-BE49-F238E27FC236}">
                  <a16:creationId xmlns:a16="http://schemas.microsoft.com/office/drawing/2014/main" id="{E37187F2-9212-0641-97D0-1ACD50B74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4" name="Oval 23">
              <a:extLst>
                <a:ext uri="{FF2B5EF4-FFF2-40B4-BE49-F238E27FC236}">
                  <a16:creationId xmlns:a16="http://schemas.microsoft.com/office/drawing/2014/main" id="{C760C651-2AC4-564E-BEAA-AB7FAFE7F7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5" name="Oval 24">
              <a:extLst>
                <a:ext uri="{FF2B5EF4-FFF2-40B4-BE49-F238E27FC236}">
                  <a16:creationId xmlns:a16="http://schemas.microsoft.com/office/drawing/2014/main" id="{58B0A1B8-5BA3-3548-9511-B4904D052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6" name="Freeform 75">
              <a:extLst>
                <a:ext uri="{FF2B5EF4-FFF2-40B4-BE49-F238E27FC236}">
                  <a16:creationId xmlns:a16="http://schemas.microsoft.com/office/drawing/2014/main" id="{424CD779-EE9A-214D-9488-767327E37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7" name="Freeform 76">
              <a:extLst>
                <a:ext uri="{FF2B5EF4-FFF2-40B4-BE49-F238E27FC236}">
                  <a16:creationId xmlns:a16="http://schemas.microsoft.com/office/drawing/2014/main" id="{630D08C6-9EFB-8540-875F-2A55DED2A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8" name="Freeform 77">
              <a:extLst>
                <a:ext uri="{FF2B5EF4-FFF2-40B4-BE49-F238E27FC236}">
                  <a16:creationId xmlns:a16="http://schemas.microsoft.com/office/drawing/2014/main" id="{D7E8DA86-1294-4641-9C52-6E1531506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9" name="Freeform 78">
              <a:extLst>
                <a:ext uri="{FF2B5EF4-FFF2-40B4-BE49-F238E27FC236}">
                  <a16:creationId xmlns:a16="http://schemas.microsoft.com/office/drawing/2014/main" id="{011063C9-2A43-3348-A018-F27FACAA7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0" name="Freeform 79">
              <a:extLst>
                <a:ext uri="{FF2B5EF4-FFF2-40B4-BE49-F238E27FC236}">
                  <a16:creationId xmlns:a16="http://schemas.microsoft.com/office/drawing/2014/main" id="{EE85C7DE-D965-244F-BD95-3A05FF4AA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1" name="Freeform 80">
              <a:extLst>
                <a:ext uri="{FF2B5EF4-FFF2-40B4-BE49-F238E27FC236}">
                  <a16:creationId xmlns:a16="http://schemas.microsoft.com/office/drawing/2014/main" id="{315A1389-149A-3342-A863-637D42FDB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2" name="Freeform 81">
              <a:extLst>
                <a:ext uri="{FF2B5EF4-FFF2-40B4-BE49-F238E27FC236}">
                  <a16:creationId xmlns:a16="http://schemas.microsoft.com/office/drawing/2014/main" id="{B149CC6F-B6C6-BE46-B451-1BF7D47A89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cxnSp>
        <p:nvCxnSpPr>
          <p:cNvPr id="34" name="Straight Connector 33">
            <a:extLst>
              <a:ext uri="{FF2B5EF4-FFF2-40B4-BE49-F238E27FC236}">
                <a16:creationId xmlns:a16="http://schemas.microsoft.com/office/drawing/2014/main" id="{D33A3282-0389-C547-8CA6-7F3E7F27B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CC126F3A-0674-1F39-2CBE-F751DFDC141C}"/>
              </a:ext>
            </a:extLst>
          </p:cNvPr>
          <p:cNvSpPr>
            <a:spLocks noGrp="1"/>
          </p:cNvSpPr>
          <p:nvPr>
            <p:ph type="title"/>
          </p:nvPr>
        </p:nvSpPr>
        <p:spPr>
          <a:xfrm>
            <a:off x="565150" y="768334"/>
            <a:ext cx="7335835" cy="2866405"/>
          </a:xfrm>
        </p:spPr>
        <p:txBody>
          <a:bodyPr vert="horz" lIns="91440" tIns="45720" rIns="91440" bIns="45720" rtlCol="0" anchor="t">
            <a:normAutofit/>
          </a:bodyPr>
          <a:lstStyle/>
          <a:p>
            <a:r>
              <a:rPr lang="en-US" dirty="0"/>
              <a:t>Reconnecting Objects: </a:t>
            </a:r>
            <a:r>
              <a:rPr lang="en-GB" dirty="0"/>
              <a:t>Epistemic Plurality and Transformative Practices in and Beyond Museums</a:t>
            </a:r>
            <a:endParaRPr lang="en-US" dirty="0"/>
          </a:p>
        </p:txBody>
      </p:sp>
      <p:sp>
        <p:nvSpPr>
          <p:cNvPr id="3" name="Content Placeholder 2">
            <a:extLst>
              <a:ext uri="{FF2B5EF4-FFF2-40B4-BE49-F238E27FC236}">
                <a16:creationId xmlns:a16="http://schemas.microsoft.com/office/drawing/2014/main" id="{A8909F97-2BEF-53DD-AC8D-E1D1DA83CF42}"/>
              </a:ext>
            </a:extLst>
          </p:cNvPr>
          <p:cNvSpPr>
            <a:spLocks noGrp="1"/>
          </p:cNvSpPr>
          <p:nvPr>
            <p:ph idx="1"/>
          </p:nvPr>
        </p:nvSpPr>
        <p:spPr>
          <a:xfrm>
            <a:off x="565150" y="4530904"/>
            <a:ext cx="7335835" cy="1621744"/>
          </a:xfrm>
        </p:spPr>
        <p:txBody>
          <a:bodyPr vert="horz" lIns="91440" tIns="45720" rIns="91440" bIns="45720" rtlCol="0" anchor="b">
            <a:normAutofit/>
          </a:bodyPr>
          <a:lstStyle/>
          <a:p>
            <a:pPr marL="0" indent="0">
              <a:buNone/>
            </a:pPr>
            <a:r>
              <a:rPr lang="en-US" sz="2000" dirty="0">
                <a:hlinkClick r:id="rId2"/>
              </a:rPr>
              <a:t>https://reconnecting.art/</a:t>
            </a:r>
            <a:endParaRPr lang="en-US" sz="2000" dirty="0"/>
          </a:p>
          <a:p>
            <a:pPr marL="0" indent="0">
              <a:buNone/>
            </a:pPr>
            <a:endParaRPr lang="en-US" sz="2000" dirty="0"/>
          </a:p>
          <a:p>
            <a:pPr marL="0" indent="0">
              <a:buNone/>
            </a:pPr>
            <a:r>
              <a:rPr lang="en-US" sz="2000" dirty="0">
                <a:hlinkClick r:id="rId3"/>
              </a:rPr>
              <a:t>https://www.prm.ox.ac.uk/reconnecting-objects</a:t>
            </a:r>
            <a:endParaRPr lang="en-US" sz="2000" dirty="0"/>
          </a:p>
          <a:p>
            <a:pPr marL="0" indent="0">
              <a:buNone/>
            </a:pPr>
            <a:endParaRPr lang="en-US" sz="2000" dirty="0"/>
          </a:p>
        </p:txBody>
      </p:sp>
      <p:cxnSp>
        <p:nvCxnSpPr>
          <p:cNvPr id="38" name="Straight Connector 37">
            <a:extLst>
              <a:ext uri="{FF2B5EF4-FFF2-40B4-BE49-F238E27FC236}">
                <a16:creationId xmlns:a16="http://schemas.microsoft.com/office/drawing/2014/main" id="{2DDDFCEF-D5C9-BE40-9979-57040F021F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7335835"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1714268B-8C50-CA4E-9D9C-5534290342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25974" y="0"/>
            <a:ext cx="3266026" cy="6858001"/>
            <a:chOff x="8925974" y="0"/>
            <a:chExt cx="3266026" cy="6858001"/>
          </a:xfrm>
        </p:grpSpPr>
        <p:sp>
          <p:nvSpPr>
            <p:cNvPr id="41" name="Oval 40">
              <a:extLst>
                <a:ext uri="{FF2B5EF4-FFF2-40B4-BE49-F238E27FC236}">
                  <a16:creationId xmlns:a16="http://schemas.microsoft.com/office/drawing/2014/main" id="{8ABEF35D-F220-CC47-918A-86AD6DB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057"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2" name="Freeform 36">
              <a:extLst>
                <a:ext uri="{FF2B5EF4-FFF2-40B4-BE49-F238E27FC236}">
                  <a16:creationId xmlns:a16="http://schemas.microsoft.com/office/drawing/2014/main" id="{C00E500B-D6E7-C64D-BB6C-BCC4F8B7B8F0}"/>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11652922" y="6295076"/>
              <a:ext cx="539078" cy="562924"/>
            </a:xfrm>
            <a:custGeom>
              <a:avLst/>
              <a:gdLst>
                <a:gd name="connsiteX0" fmla="*/ 539078 w 539078"/>
                <a:gd name="connsiteY0" fmla="*/ 0 h 562924"/>
                <a:gd name="connsiteX1" fmla="*/ 539078 w 539078"/>
                <a:gd name="connsiteY1" fmla="*/ 562924 h 562924"/>
                <a:gd name="connsiteX2" fmla="*/ 22 w 539078"/>
                <a:gd name="connsiteY2" fmla="*/ 562924 h 562924"/>
                <a:gd name="connsiteX3" fmla="*/ 0 w 539078"/>
                <a:gd name="connsiteY3" fmla="*/ 562712 h 562924"/>
                <a:gd name="connsiteX4" fmla="*/ 451422 w 539078"/>
                <a:gd name="connsiteY4" fmla="*/ 8836 h 562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078" h="562924">
                  <a:moveTo>
                    <a:pt x="539078" y="0"/>
                  </a:moveTo>
                  <a:lnTo>
                    <a:pt x="539078" y="562924"/>
                  </a:lnTo>
                  <a:lnTo>
                    <a:pt x="22" y="562924"/>
                  </a:lnTo>
                  <a:lnTo>
                    <a:pt x="0" y="562712"/>
                  </a:lnTo>
                  <a:cubicBezTo>
                    <a:pt x="0" y="289501"/>
                    <a:pt x="193796" y="61554"/>
                    <a:pt x="451422" y="883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3" name="Freeform 37">
              <a:extLst>
                <a:ext uri="{FF2B5EF4-FFF2-40B4-BE49-F238E27FC236}">
                  <a16:creationId xmlns:a16="http://schemas.microsoft.com/office/drawing/2014/main" id="{E738F114-63E2-2F46-879C-39082E11D3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922" y="3552046"/>
              <a:ext cx="539078" cy="1125424"/>
            </a:xfrm>
            <a:custGeom>
              <a:avLst/>
              <a:gdLst>
                <a:gd name="connsiteX0" fmla="*/ 539078 w 539078"/>
                <a:gd name="connsiteY0" fmla="*/ 0 h 1125424"/>
                <a:gd name="connsiteX1" fmla="*/ 539078 w 539078"/>
                <a:gd name="connsiteY1" fmla="*/ 1125424 h 1125424"/>
                <a:gd name="connsiteX2" fmla="*/ 451423 w 539078"/>
                <a:gd name="connsiteY2" fmla="*/ 1116588 h 1125424"/>
                <a:gd name="connsiteX3" fmla="*/ 0 w 539078"/>
                <a:gd name="connsiteY3" fmla="*/ 562712 h 1125424"/>
                <a:gd name="connsiteX4" fmla="*/ 451423 w 539078"/>
                <a:gd name="connsiteY4" fmla="*/ 8836 h 1125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078" h="1125424">
                  <a:moveTo>
                    <a:pt x="539078" y="0"/>
                  </a:moveTo>
                  <a:lnTo>
                    <a:pt x="539078" y="1125424"/>
                  </a:lnTo>
                  <a:lnTo>
                    <a:pt x="451423" y="1116588"/>
                  </a:lnTo>
                  <a:cubicBezTo>
                    <a:pt x="193797" y="1063870"/>
                    <a:pt x="0" y="835923"/>
                    <a:pt x="0" y="562712"/>
                  </a:cubicBezTo>
                  <a:cubicBezTo>
                    <a:pt x="0" y="289501"/>
                    <a:pt x="193797" y="61554"/>
                    <a:pt x="451423" y="883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4" name="Freeform 38">
              <a:extLst>
                <a:ext uri="{FF2B5EF4-FFF2-40B4-BE49-F238E27FC236}">
                  <a16:creationId xmlns:a16="http://schemas.microsoft.com/office/drawing/2014/main" id="{02D7001E-46DE-6140-8803-620C53392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922" y="2180532"/>
              <a:ext cx="539078" cy="1125425"/>
            </a:xfrm>
            <a:custGeom>
              <a:avLst/>
              <a:gdLst>
                <a:gd name="connsiteX0" fmla="*/ 539078 w 539078"/>
                <a:gd name="connsiteY0" fmla="*/ 0 h 1125425"/>
                <a:gd name="connsiteX1" fmla="*/ 539078 w 539078"/>
                <a:gd name="connsiteY1" fmla="*/ 1125425 h 1125425"/>
                <a:gd name="connsiteX2" fmla="*/ 451423 w 539078"/>
                <a:gd name="connsiteY2" fmla="*/ 1116588 h 1125425"/>
                <a:gd name="connsiteX3" fmla="*/ 0 w 539078"/>
                <a:gd name="connsiteY3" fmla="*/ 562712 h 1125425"/>
                <a:gd name="connsiteX4" fmla="*/ 451423 w 539078"/>
                <a:gd name="connsiteY4" fmla="*/ 8836 h 1125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078" h="1125425">
                  <a:moveTo>
                    <a:pt x="539078" y="0"/>
                  </a:moveTo>
                  <a:lnTo>
                    <a:pt x="539078" y="1125425"/>
                  </a:lnTo>
                  <a:lnTo>
                    <a:pt x="451423" y="1116588"/>
                  </a:lnTo>
                  <a:cubicBezTo>
                    <a:pt x="193797" y="1063870"/>
                    <a:pt x="0" y="835923"/>
                    <a:pt x="0" y="562712"/>
                  </a:cubicBezTo>
                  <a:cubicBezTo>
                    <a:pt x="0" y="289502"/>
                    <a:pt x="193797" y="61554"/>
                    <a:pt x="451423" y="883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5" name="Freeform 39">
              <a:extLst>
                <a:ext uri="{FF2B5EF4-FFF2-40B4-BE49-F238E27FC236}">
                  <a16:creationId xmlns:a16="http://schemas.microsoft.com/office/drawing/2014/main" id="{BD55182B-F5B7-BC4D-9649-D3A17486E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922" y="0"/>
              <a:ext cx="539078" cy="562926"/>
            </a:xfrm>
            <a:custGeom>
              <a:avLst/>
              <a:gdLst>
                <a:gd name="connsiteX0" fmla="*/ 22 w 539078"/>
                <a:gd name="connsiteY0" fmla="*/ 0 h 562926"/>
                <a:gd name="connsiteX1" fmla="*/ 539078 w 539078"/>
                <a:gd name="connsiteY1" fmla="*/ 0 h 562926"/>
                <a:gd name="connsiteX2" fmla="*/ 539078 w 539078"/>
                <a:gd name="connsiteY2" fmla="*/ 562926 h 562926"/>
                <a:gd name="connsiteX3" fmla="*/ 451423 w 539078"/>
                <a:gd name="connsiteY3" fmla="*/ 554090 h 562926"/>
                <a:gd name="connsiteX4" fmla="*/ 0 w 539078"/>
                <a:gd name="connsiteY4" fmla="*/ 214 h 562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078" h="562926">
                  <a:moveTo>
                    <a:pt x="22" y="0"/>
                  </a:moveTo>
                  <a:lnTo>
                    <a:pt x="539078" y="0"/>
                  </a:lnTo>
                  <a:lnTo>
                    <a:pt x="539078" y="562926"/>
                  </a:lnTo>
                  <a:lnTo>
                    <a:pt x="451423" y="554090"/>
                  </a:lnTo>
                  <a:cubicBezTo>
                    <a:pt x="193797" y="501372"/>
                    <a:pt x="0" y="27342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6" name="Freeform 40">
              <a:extLst>
                <a:ext uri="{FF2B5EF4-FFF2-40B4-BE49-F238E27FC236}">
                  <a16:creationId xmlns:a16="http://schemas.microsoft.com/office/drawing/2014/main" id="{E2A11AC1-65D6-254F-8C03-98312331D6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5976"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7" name="Freeform 41">
              <a:extLst>
                <a:ext uri="{FF2B5EF4-FFF2-40B4-BE49-F238E27FC236}">
                  <a16:creationId xmlns:a16="http://schemas.microsoft.com/office/drawing/2014/main" id="{3F2B5374-F243-F34E-BC5C-861BA70ECA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805" y="0"/>
              <a:ext cx="1130726" cy="565362"/>
            </a:xfrm>
            <a:custGeom>
              <a:avLst/>
              <a:gdLst>
                <a:gd name="connsiteX0" fmla="*/ 0 w 1130726"/>
                <a:gd name="connsiteY0" fmla="*/ 0 h 565362"/>
                <a:gd name="connsiteX1" fmla="*/ 25421 w 1130726"/>
                <a:gd name="connsiteY1" fmla="*/ 0 h 565362"/>
                <a:gd name="connsiteX2" fmla="*/ 36370 w 1130726"/>
                <a:gd name="connsiteY2" fmla="*/ 108609 h 565362"/>
                <a:gd name="connsiteX3" fmla="*/ 565364 w 1130726"/>
                <a:gd name="connsiteY3" fmla="*/ 539750 h 565362"/>
                <a:gd name="connsiteX4" fmla="*/ 1094357 w 1130726"/>
                <a:gd name="connsiteY4" fmla="*/ 108609 h 565362"/>
                <a:gd name="connsiteX5" fmla="*/ 1105306 w 1130726"/>
                <a:gd name="connsiteY5" fmla="*/ 0 h 565362"/>
                <a:gd name="connsiteX6" fmla="*/ 1130726 w 1130726"/>
                <a:gd name="connsiteY6" fmla="*/ 0 h 565362"/>
                <a:gd name="connsiteX7" fmla="*/ 565364 w 1130726"/>
                <a:gd name="connsiteY7" fmla="*/ 565362 h 565362"/>
                <a:gd name="connsiteX8" fmla="*/ 0 w 1130726"/>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6" h="565362">
                  <a:moveTo>
                    <a:pt x="0" y="0"/>
                  </a:moveTo>
                  <a:lnTo>
                    <a:pt x="25421" y="0"/>
                  </a:lnTo>
                  <a:lnTo>
                    <a:pt x="36370" y="108609"/>
                  </a:lnTo>
                  <a:cubicBezTo>
                    <a:pt x="86719" y="354660"/>
                    <a:pt x="304426" y="539750"/>
                    <a:pt x="565364" y="539750"/>
                  </a:cubicBezTo>
                  <a:cubicBezTo>
                    <a:pt x="826301" y="539750"/>
                    <a:pt x="1044008" y="354660"/>
                    <a:pt x="1094357" y="108609"/>
                  </a:cubicBezTo>
                  <a:lnTo>
                    <a:pt x="1105306" y="0"/>
                  </a:lnTo>
                  <a:lnTo>
                    <a:pt x="1130726" y="0"/>
                  </a:lnTo>
                  <a:cubicBezTo>
                    <a:pt x="1130726" y="312241"/>
                    <a:pt x="877604" y="565362"/>
                    <a:pt x="565364" y="565362"/>
                  </a:cubicBezTo>
                  <a:cubicBezTo>
                    <a:pt x="253123" y="565362"/>
                    <a:pt x="0" y="312241"/>
                    <a:pt x="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8" name="Freeform 42">
              <a:extLst>
                <a:ext uri="{FF2B5EF4-FFF2-40B4-BE49-F238E27FC236}">
                  <a16:creationId xmlns:a16="http://schemas.microsoft.com/office/drawing/2014/main" id="{84DEF8D9-0016-6E40-A7C9-BF7C523F8B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636" y="809288"/>
              <a:ext cx="536364" cy="1124878"/>
            </a:xfrm>
            <a:custGeom>
              <a:avLst/>
              <a:gdLst>
                <a:gd name="connsiteX0" fmla="*/ 536364 w 536364"/>
                <a:gd name="connsiteY0" fmla="*/ 0 h 1124878"/>
                <a:gd name="connsiteX1" fmla="*/ 536364 w 536364"/>
                <a:gd name="connsiteY1" fmla="*/ 25187 h 1124878"/>
                <a:gd name="connsiteX2" fmla="*/ 456541 w 536364"/>
                <a:gd name="connsiteY2" fmla="*/ 33233 h 1124878"/>
                <a:gd name="connsiteX3" fmla="*/ 25399 w 536364"/>
                <a:gd name="connsiteY3" fmla="*/ 562226 h 1124878"/>
                <a:gd name="connsiteX4" fmla="*/ 456541 w 536364"/>
                <a:gd name="connsiteY4" fmla="*/ 1091219 h 1124878"/>
                <a:gd name="connsiteX5" fmla="*/ 536364 w 536364"/>
                <a:gd name="connsiteY5" fmla="*/ 1099266 h 1124878"/>
                <a:gd name="connsiteX6" fmla="*/ 536364 w 536364"/>
                <a:gd name="connsiteY6" fmla="*/ 1124878 h 1124878"/>
                <a:gd name="connsiteX7" fmla="*/ 451423 w 536364"/>
                <a:gd name="connsiteY7" fmla="*/ 1116315 h 1124878"/>
                <a:gd name="connsiteX8" fmla="*/ 0 w 536364"/>
                <a:gd name="connsiteY8" fmla="*/ 562439 h 1124878"/>
                <a:gd name="connsiteX9" fmla="*/ 451423 w 536364"/>
                <a:gd name="connsiteY9" fmla="*/ 8563 h 1124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6364" h="1124878">
                  <a:moveTo>
                    <a:pt x="536364" y="0"/>
                  </a:moveTo>
                  <a:lnTo>
                    <a:pt x="536364" y="25187"/>
                  </a:lnTo>
                  <a:lnTo>
                    <a:pt x="456541" y="33233"/>
                  </a:lnTo>
                  <a:cubicBezTo>
                    <a:pt x="210489" y="83583"/>
                    <a:pt x="25399" y="301290"/>
                    <a:pt x="25399" y="562226"/>
                  </a:cubicBezTo>
                  <a:cubicBezTo>
                    <a:pt x="25399" y="823163"/>
                    <a:pt x="210489" y="1040870"/>
                    <a:pt x="456541" y="1091219"/>
                  </a:cubicBezTo>
                  <a:lnTo>
                    <a:pt x="536364" y="1099266"/>
                  </a:lnTo>
                  <a:lnTo>
                    <a:pt x="536364" y="1124878"/>
                  </a:lnTo>
                  <a:lnTo>
                    <a:pt x="451423" y="1116315"/>
                  </a:lnTo>
                  <a:cubicBezTo>
                    <a:pt x="193797" y="1063597"/>
                    <a:pt x="0" y="835650"/>
                    <a:pt x="0" y="562439"/>
                  </a:cubicBezTo>
                  <a:cubicBezTo>
                    <a:pt x="0" y="289228"/>
                    <a:pt x="193797" y="61281"/>
                    <a:pt x="451423" y="856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49" name="Freeform 43">
              <a:extLst>
                <a:ext uri="{FF2B5EF4-FFF2-40B4-BE49-F238E27FC236}">
                  <a16:creationId xmlns:a16="http://schemas.microsoft.com/office/drawing/2014/main" id="{7A87F92E-7BB7-CF40-B9F4-F6A76E480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805" y="2178092"/>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50" name="Freeform 44">
              <a:extLst>
                <a:ext uri="{FF2B5EF4-FFF2-40B4-BE49-F238E27FC236}">
                  <a16:creationId xmlns:a16="http://schemas.microsoft.com/office/drawing/2014/main" id="{3956B80A-36C5-A84F-A57F-2264B3460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5974"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51" name="Freeform 45">
              <a:extLst>
                <a:ext uri="{FF2B5EF4-FFF2-40B4-BE49-F238E27FC236}">
                  <a16:creationId xmlns:a16="http://schemas.microsoft.com/office/drawing/2014/main" id="{F3F753EA-9ED0-B749-B25F-1D359659F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805" y="3549819"/>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52" name="Freeform 46">
              <a:extLst>
                <a:ext uri="{FF2B5EF4-FFF2-40B4-BE49-F238E27FC236}">
                  <a16:creationId xmlns:a16="http://schemas.microsoft.com/office/drawing/2014/main" id="{4C348B07-3AA5-3142-A06C-D2FAA3922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636" y="4924471"/>
              <a:ext cx="536364" cy="1124877"/>
            </a:xfrm>
            <a:custGeom>
              <a:avLst/>
              <a:gdLst>
                <a:gd name="connsiteX0" fmla="*/ 536364 w 536364"/>
                <a:gd name="connsiteY0" fmla="*/ 0 h 1124877"/>
                <a:gd name="connsiteX1" fmla="*/ 536364 w 536364"/>
                <a:gd name="connsiteY1" fmla="*/ 25186 h 1124877"/>
                <a:gd name="connsiteX2" fmla="*/ 456541 w 536364"/>
                <a:gd name="connsiteY2" fmla="*/ 33232 h 1124877"/>
                <a:gd name="connsiteX3" fmla="*/ 25399 w 536364"/>
                <a:gd name="connsiteY3" fmla="*/ 562225 h 1124877"/>
                <a:gd name="connsiteX4" fmla="*/ 456541 w 536364"/>
                <a:gd name="connsiteY4" fmla="*/ 1091218 h 1124877"/>
                <a:gd name="connsiteX5" fmla="*/ 536364 w 536364"/>
                <a:gd name="connsiteY5" fmla="*/ 1099265 h 1124877"/>
                <a:gd name="connsiteX6" fmla="*/ 536364 w 536364"/>
                <a:gd name="connsiteY6" fmla="*/ 1124877 h 1124877"/>
                <a:gd name="connsiteX7" fmla="*/ 451423 w 536364"/>
                <a:gd name="connsiteY7" fmla="*/ 1116314 h 1124877"/>
                <a:gd name="connsiteX8" fmla="*/ 0 w 536364"/>
                <a:gd name="connsiteY8" fmla="*/ 562438 h 1124877"/>
                <a:gd name="connsiteX9" fmla="*/ 451423 w 536364"/>
                <a:gd name="connsiteY9" fmla="*/ 8562 h 1124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6364" h="1124877">
                  <a:moveTo>
                    <a:pt x="536364" y="0"/>
                  </a:moveTo>
                  <a:lnTo>
                    <a:pt x="536364" y="25186"/>
                  </a:lnTo>
                  <a:lnTo>
                    <a:pt x="456541" y="33232"/>
                  </a:lnTo>
                  <a:cubicBezTo>
                    <a:pt x="210489" y="83582"/>
                    <a:pt x="25399" y="301289"/>
                    <a:pt x="25399" y="562225"/>
                  </a:cubicBezTo>
                  <a:cubicBezTo>
                    <a:pt x="25399" y="823162"/>
                    <a:pt x="210489" y="1040869"/>
                    <a:pt x="456541" y="1091218"/>
                  </a:cubicBezTo>
                  <a:lnTo>
                    <a:pt x="536364" y="1099265"/>
                  </a:lnTo>
                  <a:lnTo>
                    <a:pt x="536364" y="1124877"/>
                  </a:lnTo>
                  <a:lnTo>
                    <a:pt x="451423" y="1116314"/>
                  </a:lnTo>
                  <a:cubicBezTo>
                    <a:pt x="193797" y="1063596"/>
                    <a:pt x="0" y="835649"/>
                    <a:pt x="0" y="562438"/>
                  </a:cubicBezTo>
                  <a:cubicBezTo>
                    <a:pt x="0" y="289227"/>
                    <a:pt x="193797" y="61280"/>
                    <a:pt x="451423" y="856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53" name="Freeform 47">
              <a:extLst>
                <a:ext uri="{FF2B5EF4-FFF2-40B4-BE49-F238E27FC236}">
                  <a16:creationId xmlns:a16="http://schemas.microsoft.com/office/drawing/2014/main" id="{C3ED9540-E9D6-9D41-994B-55874068AF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869" y="6293274"/>
              <a:ext cx="1130598" cy="564727"/>
            </a:xfrm>
            <a:custGeom>
              <a:avLst/>
              <a:gdLst>
                <a:gd name="connsiteX0" fmla="*/ 565300 w 1130598"/>
                <a:gd name="connsiteY0" fmla="*/ 0 h 564727"/>
                <a:gd name="connsiteX1" fmla="*/ 1119176 w 1130598"/>
                <a:gd name="connsiteY1" fmla="*/ 451422 h 564727"/>
                <a:gd name="connsiteX2" fmla="*/ 1130598 w 1130598"/>
                <a:gd name="connsiteY2" fmla="*/ 564727 h 564727"/>
                <a:gd name="connsiteX3" fmla="*/ 1105221 w 1130598"/>
                <a:gd name="connsiteY3" fmla="*/ 564727 h 564727"/>
                <a:gd name="connsiteX4" fmla="*/ 1094293 w 1130598"/>
                <a:gd name="connsiteY4" fmla="*/ 456328 h 564727"/>
                <a:gd name="connsiteX5" fmla="*/ 565300 w 1130598"/>
                <a:gd name="connsiteY5" fmla="*/ 25186 h 564727"/>
                <a:gd name="connsiteX6" fmla="*/ 36306 w 1130598"/>
                <a:gd name="connsiteY6" fmla="*/ 456328 h 564727"/>
                <a:gd name="connsiteX7" fmla="*/ 25378 w 1130598"/>
                <a:gd name="connsiteY7" fmla="*/ 564727 h 564727"/>
                <a:gd name="connsiteX8" fmla="*/ 0 w 1130598"/>
                <a:gd name="connsiteY8" fmla="*/ 564727 h 564727"/>
                <a:gd name="connsiteX9" fmla="*/ 11423 w 1130598"/>
                <a:gd name="connsiteY9" fmla="*/ 451422 h 564727"/>
                <a:gd name="connsiteX10" fmla="*/ 565300 w 1130598"/>
                <a:gd name="connsiteY10" fmla="*/ 0 h 564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30598" h="564727">
                  <a:moveTo>
                    <a:pt x="565300" y="0"/>
                  </a:moveTo>
                  <a:cubicBezTo>
                    <a:pt x="838510" y="0"/>
                    <a:pt x="1066458" y="193796"/>
                    <a:pt x="1119176" y="451422"/>
                  </a:cubicBezTo>
                  <a:lnTo>
                    <a:pt x="1130598" y="564727"/>
                  </a:lnTo>
                  <a:lnTo>
                    <a:pt x="1105221" y="564727"/>
                  </a:lnTo>
                  <a:lnTo>
                    <a:pt x="1094293" y="456328"/>
                  </a:lnTo>
                  <a:cubicBezTo>
                    <a:pt x="1043944" y="210276"/>
                    <a:pt x="826237" y="25186"/>
                    <a:pt x="565300" y="25186"/>
                  </a:cubicBezTo>
                  <a:cubicBezTo>
                    <a:pt x="304362" y="25186"/>
                    <a:pt x="86655" y="210276"/>
                    <a:pt x="36306" y="456328"/>
                  </a:cubicBezTo>
                  <a:lnTo>
                    <a:pt x="25378" y="564727"/>
                  </a:lnTo>
                  <a:lnTo>
                    <a:pt x="0" y="564727"/>
                  </a:lnTo>
                  <a:lnTo>
                    <a:pt x="11423" y="451422"/>
                  </a:lnTo>
                  <a:cubicBezTo>
                    <a:pt x="64141" y="193796"/>
                    <a:pt x="292089" y="0"/>
                    <a:pt x="56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spTree>
    <p:extLst>
      <p:ext uri="{BB962C8B-B14F-4D97-AF65-F5344CB8AC3E}">
        <p14:creationId xmlns:p14="http://schemas.microsoft.com/office/powerpoint/2010/main" val="3904388448"/>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F056DD-E5E0-F30E-93A1-5E5736029865}"/>
              </a:ext>
            </a:extLst>
          </p:cNvPr>
          <p:cNvSpPr>
            <a:spLocks noGrp="1"/>
          </p:cNvSpPr>
          <p:nvPr>
            <p:ph type="title"/>
          </p:nvPr>
        </p:nvSpPr>
        <p:spPr>
          <a:xfrm>
            <a:off x="565150" y="770890"/>
            <a:ext cx="9198761" cy="1268984"/>
          </a:xfrm>
        </p:spPr>
        <p:txBody>
          <a:bodyPr>
            <a:normAutofit fontScale="90000"/>
          </a:bodyPr>
          <a:lstStyle/>
          <a:p>
            <a:r>
              <a:rPr lang="en-US" dirty="0"/>
              <a:t>The Museum as a Site of (Climate) Consciousness and Conscience</a:t>
            </a:r>
          </a:p>
        </p:txBody>
      </p:sp>
      <p:sp>
        <p:nvSpPr>
          <p:cNvPr id="3" name="Content Placeholder 2">
            <a:extLst>
              <a:ext uri="{FF2B5EF4-FFF2-40B4-BE49-F238E27FC236}">
                <a16:creationId xmlns:a16="http://schemas.microsoft.com/office/drawing/2014/main" id="{F3429FCA-9E67-EACB-58F5-13F2B9AB941C}"/>
              </a:ext>
            </a:extLst>
          </p:cNvPr>
          <p:cNvSpPr>
            <a:spLocks noGrp="1"/>
          </p:cNvSpPr>
          <p:nvPr>
            <p:ph idx="1"/>
          </p:nvPr>
        </p:nvSpPr>
        <p:spPr>
          <a:xfrm>
            <a:off x="565150" y="2160016"/>
            <a:ext cx="9198761" cy="3601212"/>
          </a:xfrm>
        </p:spPr>
        <p:txBody>
          <a:bodyPr>
            <a:normAutofit fontScale="92500"/>
          </a:bodyPr>
          <a:lstStyle/>
          <a:p>
            <a:r>
              <a:rPr lang="en-US" dirty="0"/>
              <a:t>How do we use colonial collections and contemporary art in the museum to confront environmental challenges and explore human and environmental degradation?</a:t>
            </a:r>
          </a:p>
          <a:p>
            <a:r>
              <a:rPr lang="en-US" dirty="0"/>
              <a:t>What does it mean to inhabit and share the planet sustainably? What forms/modes of relation does the space of culture enable us to imagine? How do we transform histories of colonial extraction manifest in museum collections and the attendant forms of degradation(mining and resource extraction, histories of energy use in the museum, plantation agriculture and </a:t>
            </a:r>
            <a:r>
              <a:rPr lang="en-US" dirty="0" err="1"/>
              <a:t>labour</a:t>
            </a:r>
            <a:r>
              <a:rPr lang="en-US" dirty="0"/>
              <a:t> exploitation, chemical </a:t>
            </a:r>
            <a:r>
              <a:rPr lang="en-US" dirty="0" err="1"/>
              <a:t>afterlives,toxic</a:t>
            </a:r>
            <a:r>
              <a:rPr lang="en-US" dirty="0"/>
              <a:t> waste and dumping, </a:t>
            </a:r>
            <a:r>
              <a:rPr lang="en-US" dirty="0" err="1"/>
              <a:t>e.t.c</a:t>
            </a:r>
            <a:endParaRPr lang="en-US" dirty="0"/>
          </a:p>
        </p:txBody>
      </p:sp>
      <p:cxnSp>
        <p:nvCxnSpPr>
          <p:cNvPr id="10" name="Straight Connector 9">
            <a:extLst>
              <a:ext uri="{FF2B5EF4-FFF2-40B4-BE49-F238E27FC236}">
                <a16:creationId xmlns:a16="http://schemas.microsoft.com/office/drawing/2014/main" id="{F8927D2C-C486-F740-897D-704CD65E98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9198761"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E9EEDFCB-2A3D-724C-808B-F598214AF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1746" y="0"/>
            <a:ext cx="1900254" cy="6858000"/>
            <a:chOff x="10291746" y="0"/>
            <a:chExt cx="1900254" cy="6858000"/>
          </a:xfrm>
        </p:grpSpPr>
        <p:sp>
          <p:nvSpPr>
            <p:cNvPr id="13" name="Freeform 24">
              <a:extLst>
                <a:ext uri="{FF2B5EF4-FFF2-40B4-BE49-F238E27FC236}">
                  <a16:creationId xmlns:a16="http://schemas.microsoft.com/office/drawing/2014/main" id="{E21EA309-B774-174A-8761-21F785ADE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829" y="809310"/>
              <a:ext cx="536171" cy="1124839"/>
            </a:xfrm>
            <a:custGeom>
              <a:avLst/>
              <a:gdLst>
                <a:gd name="connsiteX0" fmla="*/ 536171 w 536171"/>
                <a:gd name="connsiteY0" fmla="*/ 0 h 1124839"/>
                <a:gd name="connsiteX1" fmla="*/ 536171 w 536171"/>
                <a:gd name="connsiteY1" fmla="*/ 1124839 h 1124839"/>
                <a:gd name="connsiteX2" fmla="*/ 451423 w 536171"/>
                <a:gd name="connsiteY2" fmla="*/ 1116295 h 1124839"/>
                <a:gd name="connsiteX3" fmla="*/ 0 w 536171"/>
                <a:gd name="connsiteY3" fmla="*/ 562419 h 1124839"/>
                <a:gd name="connsiteX4" fmla="*/ 451423 w 536171"/>
                <a:gd name="connsiteY4" fmla="*/ 8543 h 112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171" h="1124839">
                  <a:moveTo>
                    <a:pt x="536171" y="0"/>
                  </a:moveTo>
                  <a:lnTo>
                    <a:pt x="536171" y="1124839"/>
                  </a:lnTo>
                  <a:lnTo>
                    <a:pt x="451423" y="1116295"/>
                  </a:lnTo>
                  <a:cubicBezTo>
                    <a:pt x="193797" y="1063577"/>
                    <a:pt x="0" y="835630"/>
                    <a:pt x="0" y="562419"/>
                  </a:cubicBezTo>
                  <a:cubicBezTo>
                    <a:pt x="0" y="289208"/>
                    <a:pt x="193797" y="61261"/>
                    <a:pt x="451423" y="85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4" name="Freeform 25">
              <a:extLst>
                <a:ext uri="{FF2B5EF4-FFF2-40B4-BE49-F238E27FC236}">
                  <a16:creationId xmlns:a16="http://schemas.microsoft.com/office/drawing/2014/main" id="{BAFC7591-C9A8-C74C-AC5D-4D68233A07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8"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5" name="Freeform 26">
              <a:extLst>
                <a:ext uri="{FF2B5EF4-FFF2-40B4-BE49-F238E27FC236}">
                  <a16:creationId xmlns:a16="http://schemas.microsoft.com/office/drawing/2014/main" id="{EF809621-1BDA-164A-AF8F-B4387D7F59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0"/>
              <a:ext cx="535422" cy="562344"/>
            </a:xfrm>
            <a:custGeom>
              <a:avLst/>
              <a:gdLst>
                <a:gd name="connsiteX0" fmla="*/ 0 w 535422"/>
                <a:gd name="connsiteY0" fmla="*/ 0 h 562344"/>
                <a:gd name="connsiteX1" fmla="*/ 25421 w 535422"/>
                <a:gd name="connsiteY1" fmla="*/ 0 h 562344"/>
                <a:gd name="connsiteX2" fmla="*/ 36370 w 535422"/>
                <a:gd name="connsiteY2" fmla="*/ 108609 h 562344"/>
                <a:gd name="connsiteX3" fmla="*/ 469781 w 535422"/>
                <a:gd name="connsiteY3" fmla="*/ 531316 h 562344"/>
                <a:gd name="connsiteX4" fmla="*/ 535422 w 535422"/>
                <a:gd name="connsiteY4" fmla="*/ 537108 h 562344"/>
                <a:gd name="connsiteX5" fmla="*/ 535422 w 535422"/>
                <a:gd name="connsiteY5" fmla="*/ 562344 h 562344"/>
                <a:gd name="connsiteX6" fmla="*/ 451424 w 535422"/>
                <a:gd name="connsiteY6" fmla="*/ 553876 h 562344"/>
                <a:gd name="connsiteX7" fmla="*/ 0 w 535422"/>
                <a:gd name="connsiteY7" fmla="*/ 0 h 56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422" h="562344">
                  <a:moveTo>
                    <a:pt x="0" y="0"/>
                  </a:moveTo>
                  <a:lnTo>
                    <a:pt x="25421" y="0"/>
                  </a:lnTo>
                  <a:lnTo>
                    <a:pt x="36370" y="108609"/>
                  </a:lnTo>
                  <a:cubicBezTo>
                    <a:pt x="80425" y="323904"/>
                    <a:pt x="252614" y="492525"/>
                    <a:pt x="469781" y="531316"/>
                  </a:cubicBezTo>
                  <a:lnTo>
                    <a:pt x="535422" y="537108"/>
                  </a:lnTo>
                  <a:lnTo>
                    <a:pt x="535422" y="562344"/>
                  </a:lnTo>
                  <a:lnTo>
                    <a:pt x="451424" y="553876"/>
                  </a:lnTo>
                  <a:cubicBezTo>
                    <a:pt x="193797" y="501158"/>
                    <a:pt x="0" y="273211"/>
                    <a:pt x="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6" name="Freeform 27">
              <a:extLst>
                <a:ext uri="{FF2B5EF4-FFF2-40B4-BE49-F238E27FC236}">
                  <a16:creationId xmlns:a16="http://schemas.microsoft.com/office/drawing/2014/main" id="{1BB770FA-A215-4145-99DD-A80F352223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2181112"/>
              <a:ext cx="535422" cy="1124687"/>
            </a:xfrm>
            <a:custGeom>
              <a:avLst/>
              <a:gdLst>
                <a:gd name="connsiteX0" fmla="*/ 535422 w 535422"/>
                <a:gd name="connsiteY0" fmla="*/ 0 h 1124687"/>
                <a:gd name="connsiteX1" fmla="*/ 535422 w 535422"/>
                <a:gd name="connsiteY1" fmla="*/ 25186 h 1124687"/>
                <a:gd name="connsiteX2" fmla="*/ 456541 w 535422"/>
                <a:gd name="connsiteY2" fmla="*/ 33138 h 1124687"/>
                <a:gd name="connsiteX3" fmla="*/ 25399 w 535422"/>
                <a:gd name="connsiteY3" fmla="*/ 562130 h 1124687"/>
                <a:gd name="connsiteX4" fmla="*/ 456541 w 535422"/>
                <a:gd name="connsiteY4" fmla="*/ 1091123 h 1124687"/>
                <a:gd name="connsiteX5" fmla="*/ 535422 w 535422"/>
                <a:gd name="connsiteY5" fmla="*/ 1099075 h 1124687"/>
                <a:gd name="connsiteX6" fmla="*/ 535422 w 535422"/>
                <a:gd name="connsiteY6" fmla="*/ 1124687 h 1124687"/>
                <a:gd name="connsiteX7" fmla="*/ 451423 w 535422"/>
                <a:gd name="connsiteY7" fmla="*/ 1116219 h 1124687"/>
                <a:gd name="connsiteX8" fmla="*/ 0 w 535422"/>
                <a:gd name="connsiteY8" fmla="*/ 562343 h 1124687"/>
                <a:gd name="connsiteX9" fmla="*/ 451423 w 535422"/>
                <a:gd name="connsiteY9" fmla="*/ 8468 h 11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7">
                  <a:moveTo>
                    <a:pt x="535422" y="0"/>
                  </a:moveTo>
                  <a:lnTo>
                    <a:pt x="535422" y="25186"/>
                  </a:lnTo>
                  <a:lnTo>
                    <a:pt x="456541" y="33138"/>
                  </a:lnTo>
                  <a:cubicBezTo>
                    <a:pt x="210489" y="83487"/>
                    <a:pt x="25399" y="301194"/>
                    <a:pt x="25399" y="562130"/>
                  </a:cubicBezTo>
                  <a:cubicBezTo>
                    <a:pt x="25399" y="823067"/>
                    <a:pt x="210489" y="1040774"/>
                    <a:pt x="456541" y="1091123"/>
                  </a:cubicBezTo>
                  <a:lnTo>
                    <a:pt x="535422" y="1099075"/>
                  </a:lnTo>
                  <a:lnTo>
                    <a:pt x="535422" y="1124687"/>
                  </a:lnTo>
                  <a:lnTo>
                    <a:pt x="451423" y="1116219"/>
                  </a:lnTo>
                  <a:cubicBezTo>
                    <a:pt x="193797" y="1063501"/>
                    <a:pt x="0" y="835554"/>
                    <a:pt x="0" y="562343"/>
                  </a:cubicBezTo>
                  <a:cubicBezTo>
                    <a:pt x="0" y="289132"/>
                    <a:pt x="193797" y="61185"/>
                    <a:pt x="451423" y="846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7" name="Freeform 28">
              <a:extLst>
                <a:ext uri="{FF2B5EF4-FFF2-40B4-BE49-F238E27FC236}">
                  <a16:creationId xmlns:a16="http://schemas.microsoft.com/office/drawing/2014/main" id="{B1AC917F-33CC-BD41-BD3D-389CDADA58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6"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8" name="Freeform 29">
              <a:extLst>
                <a:ext uri="{FF2B5EF4-FFF2-40B4-BE49-F238E27FC236}">
                  <a16:creationId xmlns:a16="http://schemas.microsoft.com/office/drawing/2014/main" id="{219FDC8D-2EFE-F143-88AB-B53BDF84E1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3552837"/>
              <a:ext cx="535422" cy="1124688"/>
            </a:xfrm>
            <a:custGeom>
              <a:avLst/>
              <a:gdLst>
                <a:gd name="connsiteX0" fmla="*/ 535422 w 535422"/>
                <a:gd name="connsiteY0" fmla="*/ 0 h 1124688"/>
                <a:gd name="connsiteX1" fmla="*/ 535422 w 535422"/>
                <a:gd name="connsiteY1" fmla="*/ 25186 h 1124688"/>
                <a:gd name="connsiteX2" fmla="*/ 456541 w 535422"/>
                <a:gd name="connsiteY2" fmla="*/ 33138 h 1124688"/>
                <a:gd name="connsiteX3" fmla="*/ 25399 w 535422"/>
                <a:gd name="connsiteY3" fmla="*/ 562131 h 1124688"/>
                <a:gd name="connsiteX4" fmla="*/ 456541 w 535422"/>
                <a:gd name="connsiteY4" fmla="*/ 1091124 h 1124688"/>
                <a:gd name="connsiteX5" fmla="*/ 535422 w 535422"/>
                <a:gd name="connsiteY5" fmla="*/ 1099076 h 1124688"/>
                <a:gd name="connsiteX6" fmla="*/ 535422 w 535422"/>
                <a:gd name="connsiteY6" fmla="*/ 1124688 h 1124688"/>
                <a:gd name="connsiteX7" fmla="*/ 451423 w 535422"/>
                <a:gd name="connsiteY7" fmla="*/ 1116220 h 1124688"/>
                <a:gd name="connsiteX8" fmla="*/ 0 w 535422"/>
                <a:gd name="connsiteY8" fmla="*/ 562344 h 1124688"/>
                <a:gd name="connsiteX9" fmla="*/ 451423 w 535422"/>
                <a:gd name="connsiteY9" fmla="*/ 8468 h 112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8">
                  <a:moveTo>
                    <a:pt x="535422" y="0"/>
                  </a:moveTo>
                  <a:lnTo>
                    <a:pt x="535422" y="25186"/>
                  </a:lnTo>
                  <a:lnTo>
                    <a:pt x="456541" y="33138"/>
                  </a:lnTo>
                  <a:cubicBezTo>
                    <a:pt x="210489" y="83488"/>
                    <a:pt x="25399" y="301195"/>
                    <a:pt x="25399" y="562131"/>
                  </a:cubicBezTo>
                  <a:cubicBezTo>
                    <a:pt x="25399" y="823068"/>
                    <a:pt x="210489" y="1040775"/>
                    <a:pt x="456541" y="1091124"/>
                  </a:cubicBezTo>
                  <a:lnTo>
                    <a:pt x="535422" y="1099076"/>
                  </a:lnTo>
                  <a:lnTo>
                    <a:pt x="535422" y="1124688"/>
                  </a:lnTo>
                  <a:lnTo>
                    <a:pt x="451423" y="1116220"/>
                  </a:lnTo>
                  <a:cubicBezTo>
                    <a:pt x="193797" y="1063502"/>
                    <a:pt x="0" y="835555"/>
                    <a:pt x="0" y="562344"/>
                  </a:cubicBezTo>
                  <a:cubicBezTo>
                    <a:pt x="0" y="289133"/>
                    <a:pt x="193797" y="61186"/>
                    <a:pt x="451423" y="846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9" name="Freeform 30">
              <a:extLst>
                <a:ext uri="{FF2B5EF4-FFF2-40B4-BE49-F238E27FC236}">
                  <a16:creationId xmlns:a16="http://schemas.microsoft.com/office/drawing/2014/main" id="{EB93DBCE-E7A6-BE4D-8D07-3D07913D9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642" y="6295916"/>
              <a:ext cx="535358" cy="562084"/>
            </a:xfrm>
            <a:custGeom>
              <a:avLst/>
              <a:gdLst>
                <a:gd name="connsiteX0" fmla="*/ 535358 w 535358"/>
                <a:gd name="connsiteY0" fmla="*/ 0 h 562084"/>
                <a:gd name="connsiteX1" fmla="*/ 535358 w 535358"/>
                <a:gd name="connsiteY1" fmla="*/ 25186 h 562084"/>
                <a:gd name="connsiteX2" fmla="*/ 469717 w 535358"/>
                <a:gd name="connsiteY2" fmla="*/ 30978 h 562084"/>
                <a:gd name="connsiteX3" fmla="*/ 36306 w 535358"/>
                <a:gd name="connsiteY3" fmla="*/ 453686 h 562084"/>
                <a:gd name="connsiteX4" fmla="*/ 25378 w 535358"/>
                <a:gd name="connsiteY4" fmla="*/ 562084 h 562084"/>
                <a:gd name="connsiteX5" fmla="*/ 0 w 535358"/>
                <a:gd name="connsiteY5" fmla="*/ 562084 h 562084"/>
                <a:gd name="connsiteX6" fmla="*/ 11423 w 535358"/>
                <a:gd name="connsiteY6" fmla="*/ 448780 h 562084"/>
                <a:gd name="connsiteX7" fmla="*/ 465221 w 535358"/>
                <a:gd name="connsiteY7" fmla="*/ 6189 h 562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358" h="562084">
                  <a:moveTo>
                    <a:pt x="535358" y="0"/>
                  </a:moveTo>
                  <a:lnTo>
                    <a:pt x="535358" y="25186"/>
                  </a:lnTo>
                  <a:lnTo>
                    <a:pt x="469717" y="30978"/>
                  </a:lnTo>
                  <a:cubicBezTo>
                    <a:pt x="252550" y="69769"/>
                    <a:pt x="80361" y="238391"/>
                    <a:pt x="36306" y="453686"/>
                  </a:cubicBezTo>
                  <a:lnTo>
                    <a:pt x="25378" y="562084"/>
                  </a:lnTo>
                  <a:lnTo>
                    <a:pt x="0" y="562084"/>
                  </a:lnTo>
                  <a:lnTo>
                    <a:pt x="11423" y="448780"/>
                  </a:lnTo>
                  <a:cubicBezTo>
                    <a:pt x="57551" y="223357"/>
                    <a:pt x="237840" y="46805"/>
                    <a:pt x="465221" y="61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spTree>
    <p:extLst>
      <p:ext uri="{BB962C8B-B14F-4D97-AF65-F5344CB8AC3E}">
        <p14:creationId xmlns:p14="http://schemas.microsoft.com/office/powerpoint/2010/main" val="3579160234"/>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B693D94-39C7-E649-828F-A5C0645698BD}"/>
              </a:ext>
            </a:extLst>
          </p:cNvPr>
          <p:cNvSpPr>
            <a:spLocks noGrp="1"/>
          </p:cNvSpPr>
          <p:nvPr>
            <p:ph type="title"/>
          </p:nvPr>
        </p:nvSpPr>
        <p:spPr>
          <a:xfrm>
            <a:off x="565150" y="770890"/>
            <a:ext cx="9198761" cy="1268984"/>
          </a:xfrm>
        </p:spPr>
        <p:txBody>
          <a:bodyPr>
            <a:normAutofit/>
          </a:bodyPr>
          <a:lstStyle/>
          <a:p>
            <a:r>
              <a:rPr lang="en-US" dirty="0"/>
              <a:t>Research in Progress</a:t>
            </a:r>
          </a:p>
        </p:txBody>
      </p:sp>
      <p:sp>
        <p:nvSpPr>
          <p:cNvPr id="3" name="Content Placeholder 2">
            <a:extLst>
              <a:ext uri="{FF2B5EF4-FFF2-40B4-BE49-F238E27FC236}">
                <a16:creationId xmlns:a16="http://schemas.microsoft.com/office/drawing/2014/main" id="{B1C59F2E-56EE-9D89-CAE8-2F729179744B}"/>
              </a:ext>
            </a:extLst>
          </p:cNvPr>
          <p:cNvSpPr>
            <a:spLocks noGrp="1"/>
          </p:cNvSpPr>
          <p:nvPr>
            <p:ph idx="1"/>
          </p:nvPr>
        </p:nvSpPr>
        <p:spPr>
          <a:xfrm>
            <a:off x="565150" y="2160016"/>
            <a:ext cx="9198761" cy="3601212"/>
          </a:xfrm>
        </p:spPr>
        <p:txBody>
          <a:bodyPr>
            <a:normAutofit fontScale="62500" lnSpcReduction="20000"/>
          </a:bodyPr>
          <a:lstStyle/>
          <a:p>
            <a:r>
              <a:rPr lang="en-US" dirty="0"/>
              <a:t>Museums and colonial cartography- the relationship of mapping to the forms of extractive colonialism and collecting processes that shape ethnographic and museum collections in general</a:t>
            </a:r>
          </a:p>
          <a:p>
            <a:r>
              <a:rPr lang="en-US" dirty="0"/>
              <a:t>Work with partners in Berlin, part of Berlin Science Week  </a:t>
            </a:r>
          </a:p>
          <a:p>
            <a:r>
              <a:rPr lang="en-US" dirty="0"/>
              <a:t>https://</a:t>
            </a:r>
            <a:r>
              <a:rPr lang="en-US" dirty="0" err="1"/>
              <a:t>berlinscienceweek.com</a:t>
            </a:r>
            <a:r>
              <a:rPr lang="en-US" dirty="0"/>
              <a:t>/event/mining-colonial-museums-data-archives-storerooms/</a:t>
            </a:r>
          </a:p>
          <a:p>
            <a:r>
              <a:rPr lang="en-US" dirty="0"/>
              <a:t>In Zimbabwe, for instance, earliest form of museum as mining museum, (named after Cecil John Rhodes) meant to showcase the products of colonial extraction</a:t>
            </a:r>
          </a:p>
          <a:p>
            <a:r>
              <a:rPr lang="en-US" dirty="0"/>
              <a:t>Processes of colonial land acquisition and </a:t>
            </a:r>
            <a:r>
              <a:rPr lang="en-US" dirty="0" err="1"/>
              <a:t>extractivism</a:t>
            </a:r>
            <a:r>
              <a:rPr lang="en-US" dirty="0"/>
              <a:t> accompanied by displacement and degradation- at physical, epistemological and cosmological and spiritual levels</a:t>
            </a:r>
          </a:p>
          <a:p>
            <a:r>
              <a:rPr lang="en-US" dirty="0"/>
              <a:t>Specific legislative and regulatory frameworks put in place to enable forms of ownership and domination</a:t>
            </a:r>
          </a:p>
          <a:p>
            <a:r>
              <a:rPr lang="en-US" dirty="0"/>
              <a:t>Thinking against what Clapperton </a:t>
            </a:r>
            <a:r>
              <a:rPr lang="en-US" dirty="0" err="1"/>
              <a:t>Mavhunga</a:t>
            </a:r>
            <a:r>
              <a:rPr lang="en-US" dirty="0"/>
              <a:t> has called “</a:t>
            </a:r>
            <a:r>
              <a:rPr lang="en-GB" dirty="0"/>
              <a:t>Imported Epistemologies and Colonial Libraries of Technology”</a:t>
            </a:r>
          </a:p>
          <a:p>
            <a:endParaRPr lang="en-US" dirty="0"/>
          </a:p>
        </p:txBody>
      </p:sp>
      <p:cxnSp>
        <p:nvCxnSpPr>
          <p:cNvPr id="10" name="Straight Connector 9">
            <a:extLst>
              <a:ext uri="{FF2B5EF4-FFF2-40B4-BE49-F238E27FC236}">
                <a16:creationId xmlns:a16="http://schemas.microsoft.com/office/drawing/2014/main" id="{F8927D2C-C486-F740-897D-704CD65E98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9198761"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E9EEDFCB-2A3D-724C-808B-F598214AF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1746" y="0"/>
            <a:ext cx="1900254" cy="6858000"/>
            <a:chOff x="10291746" y="0"/>
            <a:chExt cx="1900254" cy="6858000"/>
          </a:xfrm>
        </p:grpSpPr>
        <p:sp>
          <p:nvSpPr>
            <p:cNvPr id="13" name="Freeform 24">
              <a:extLst>
                <a:ext uri="{FF2B5EF4-FFF2-40B4-BE49-F238E27FC236}">
                  <a16:creationId xmlns:a16="http://schemas.microsoft.com/office/drawing/2014/main" id="{E21EA309-B774-174A-8761-21F785ADE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829" y="809310"/>
              <a:ext cx="536171" cy="1124839"/>
            </a:xfrm>
            <a:custGeom>
              <a:avLst/>
              <a:gdLst>
                <a:gd name="connsiteX0" fmla="*/ 536171 w 536171"/>
                <a:gd name="connsiteY0" fmla="*/ 0 h 1124839"/>
                <a:gd name="connsiteX1" fmla="*/ 536171 w 536171"/>
                <a:gd name="connsiteY1" fmla="*/ 1124839 h 1124839"/>
                <a:gd name="connsiteX2" fmla="*/ 451423 w 536171"/>
                <a:gd name="connsiteY2" fmla="*/ 1116295 h 1124839"/>
                <a:gd name="connsiteX3" fmla="*/ 0 w 536171"/>
                <a:gd name="connsiteY3" fmla="*/ 562419 h 1124839"/>
                <a:gd name="connsiteX4" fmla="*/ 451423 w 536171"/>
                <a:gd name="connsiteY4" fmla="*/ 8543 h 112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171" h="1124839">
                  <a:moveTo>
                    <a:pt x="536171" y="0"/>
                  </a:moveTo>
                  <a:lnTo>
                    <a:pt x="536171" y="1124839"/>
                  </a:lnTo>
                  <a:lnTo>
                    <a:pt x="451423" y="1116295"/>
                  </a:lnTo>
                  <a:cubicBezTo>
                    <a:pt x="193797" y="1063577"/>
                    <a:pt x="0" y="835630"/>
                    <a:pt x="0" y="562419"/>
                  </a:cubicBezTo>
                  <a:cubicBezTo>
                    <a:pt x="0" y="289208"/>
                    <a:pt x="193797" y="61261"/>
                    <a:pt x="451423" y="85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4" name="Freeform 25">
              <a:extLst>
                <a:ext uri="{FF2B5EF4-FFF2-40B4-BE49-F238E27FC236}">
                  <a16:creationId xmlns:a16="http://schemas.microsoft.com/office/drawing/2014/main" id="{BAFC7591-C9A8-C74C-AC5D-4D68233A07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8"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5" name="Freeform 26">
              <a:extLst>
                <a:ext uri="{FF2B5EF4-FFF2-40B4-BE49-F238E27FC236}">
                  <a16:creationId xmlns:a16="http://schemas.microsoft.com/office/drawing/2014/main" id="{EF809621-1BDA-164A-AF8F-B4387D7F59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0"/>
              <a:ext cx="535422" cy="562344"/>
            </a:xfrm>
            <a:custGeom>
              <a:avLst/>
              <a:gdLst>
                <a:gd name="connsiteX0" fmla="*/ 0 w 535422"/>
                <a:gd name="connsiteY0" fmla="*/ 0 h 562344"/>
                <a:gd name="connsiteX1" fmla="*/ 25421 w 535422"/>
                <a:gd name="connsiteY1" fmla="*/ 0 h 562344"/>
                <a:gd name="connsiteX2" fmla="*/ 36370 w 535422"/>
                <a:gd name="connsiteY2" fmla="*/ 108609 h 562344"/>
                <a:gd name="connsiteX3" fmla="*/ 469781 w 535422"/>
                <a:gd name="connsiteY3" fmla="*/ 531316 h 562344"/>
                <a:gd name="connsiteX4" fmla="*/ 535422 w 535422"/>
                <a:gd name="connsiteY4" fmla="*/ 537108 h 562344"/>
                <a:gd name="connsiteX5" fmla="*/ 535422 w 535422"/>
                <a:gd name="connsiteY5" fmla="*/ 562344 h 562344"/>
                <a:gd name="connsiteX6" fmla="*/ 451424 w 535422"/>
                <a:gd name="connsiteY6" fmla="*/ 553876 h 562344"/>
                <a:gd name="connsiteX7" fmla="*/ 0 w 535422"/>
                <a:gd name="connsiteY7" fmla="*/ 0 h 56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422" h="562344">
                  <a:moveTo>
                    <a:pt x="0" y="0"/>
                  </a:moveTo>
                  <a:lnTo>
                    <a:pt x="25421" y="0"/>
                  </a:lnTo>
                  <a:lnTo>
                    <a:pt x="36370" y="108609"/>
                  </a:lnTo>
                  <a:cubicBezTo>
                    <a:pt x="80425" y="323904"/>
                    <a:pt x="252614" y="492525"/>
                    <a:pt x="469781" y="531316"/>
                  </a:cubicBezTo>
                  <a:lnTo>
                    <a:pt x="535422" y="537108"/>
                  </a:lnTo>
                  <a:lnTo>
                    <a:pt x="535422" y="562344"/>
                  </a:lnTo>
                  <a:lnTo>
                    <a:pt x="451424" y="553876"/>
                  </a:lnTo>
                  <a:cubicBezTo>
                    <a:pt x="193797" y="501158"/>
                    <a:pt x="0" y="273211"/>
                    <a:pt x="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6" name="Freeform 27">
              <a:extLst>
                <a:ext uri="{FF2B5EF4-FFF2-40B4-BE49-F238E27FC236}">
                  <a16:creationId xmlns:a16="http://schemas.microsoft.com/office/drawing/2014/main" id="{1BB770FA-A215-4145-99DD-A80F352223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2181112"/>
              <a:ext cx="535422" cy="1124687"/>
            </a:xfrm>
            <a:custGeom>
              <a:avLst/>
              <a:gdLst>
                <a:gd name="connsiteX0" fmla="*/ 535422 w 535422"/>
                <a:gd name="connsiteY0" fmla="*/ 0 h 1124687"/>
                <a:gd name="connsiteX1" fmla="*/ 535422 w 535422"/>
                <a:gd name="connsiteY1" fmla="*/ 25186 h 1124687"/>
                <a:gd name="connsiteX2" fmla="*/ 456541 w 535422"/>
                <a:gd name="connsiteY2" fmla="*/ 33138 h 1124687"/>
                <a:gd name="connsiteX3" fmla="*/ 25399 w 535422"/>
                <a:gd name="connsiteY3" fmla="*/ 562130 h 1124687"/>
                <a:gd name="connsiteX4" fmla="*/ 456541 w 535422"/>
                <a:gd name="connsiteY4" fmla="*/ 1091123 h 1124687"/>
                <a:gd name="connsiteX5" fmla="*/ 535422 w 535422"/>
                <a:gd name="connsiteY5" fmla="*/ 1099075 h 1124687"/>
                <a:gd name="connsiteX6" fmla="*/ 535422 w 535422"/>
                <a:gd name="connsiteY6" fmla="*/ 1124687 h 1124687"/>
                <a:gd name="connsiteX7" fmla="*/ 451423 w 535422"/>
                <a:gd name="connsiteY7" fmla="*/ 1116219 h 1124687"/>
                <a:gd name="connsiteX8" fmla="*/ 0 w 535422"/>
                <a:gd name="connsiteY8" fmla="*/ 562343 h 1124687"/>
                <a:gd name="connsiteX9" fmla="*/ 451423 w 535422"/>
                <a:gd name="connsiteY9" fmla="*/ 8468 h 11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7">
                  <a:moveTo>
                    <a:pt x="535422" y="0"/>
                  </a:moveTo>
                  <a:lnTo>
                    <a:pt x="535422" y="25186"/>
                  </a:lnTo>
                  <a:lnTo>
                    <a:pt x="456541" y="33138"/>
                  </a:lnTo>
                  <a:cubicBezTo>
                    <a:pt x="210489" y="83487"/>
                    <a:pt x="25399" y="301194"/>
                    <a:pt x="25399" y="562130"/>
                  </a:cubicBezTo>
                  <a:cubicBezTo>
                    <a:pt x="25399" y="823067"/>
                    <a:pt x="210489" y="1040774"/>
                    <a:pt x="456541" y="1091123"/>
                  </a:cubicBezTo>
                  <a:lnTo>
                    <a:pt x="535422" y="1099075"/>
                  </a:lnTo>
                  <a:lnTo>
                    <a:pt x="535422" y="1124687"/>
                  </a:lnTo>
                  <a:lnTo>
                    <a:pt x="451423" y="1116219"/>
                  </a:lnTo>
                  <a:cubicBezTo>
                    <a:pt x="193797" y="1063501"/>
                    <a:pt x="0" y="835554"/>
                    <a:pt x="0" y="562343"/>
                  </a:cubicBezTo>
                  <a:cubicBezTo>
                    <a:pt x="0" y="289132"/>
                    <a:pt x="193797" y="61185"/>
                    <a:pt x="451423" y="846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7" name="Freeform 28">
              <a:extLst>
                <a:ext uri="{FF2B5EF4-FFF2-40B4-BE49-F238E27FC236}">
                  <a16:creationId xmlns:a16="http://schemas.microsoft.com/office/drawing/2014/main" id="{B1AC917F-33CC-BD41-BD3D-389CDADA58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6"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8" name="Freeform 29">
              <a:extLst>
                <a:ext uri="{FF2B5EF4-FFF2-40B4-BE49-F238E27FC236}">
                  <a16:creationId xmlns:a16="http://schemas.microsoft.com/office/drawing/2014/main" id="{219FDC8D-2EFE-F143-88AB-B53BDF84E1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3552837"/>
              <a:ext cx="535422" cy="1124688"/>
            </a:xfrm>
            <a:custGeom>
              <a:avLst/>
              <a:gdLst>
                <a:gd name="connsiteX0" fmla="*/ 535422 w 535422"/>
                <a:gd name="connsiteY0" fmla="*/ 0 h 1124688"/>
                <a:gd name="connsiteX1" fmla="*/ 535422 w 535422"/>
                <a:gd name="connsiteY1" fmla="*/ 25186 h 1124688"/>
                <a:gd name="connsiteX2" fmla="*/ 456541 w 535422"/>
                <a:gd name="connsiteY2" fmla="*/ 33138 h 1124688"/>
                <a:gd name="connsiteX3" fmla="*/ 25399 w 535422"/>
                <a:gd name="connsiteY3" fmla="*/ 562131 h 1124688"/>
                <a:gd name="connsiteX4" fmla="*/ 456541 w 535422"/>
                <a:gd name="connsiteY4" fmla="*/ 1091124 h 1124688"/>
                <a:gd name="connsiteX5" fmla="*/ 535422 w 535422"/>
                <a:gd name="connsiteY5" fmla="*/ 1099076 h 1124688"/>
                <a:gd name="connsiteX6" fmla="*/ 535422 w 535422"/>
                <a:gd name="connsiteY6" fmla="*/ 1124688 h 1124688"/>
                <a:gd name="connsiteX7" fmla="*/ 451423 w 535422"/>
                <a:gd name="connsiteY7" fmla="*/ 1116220 h 1124688"/>
                <a:gd name="connsiteX8" fmla="*/ 0 w 535422"/>
                <a:gd name="connsiteY8" fmla="*/ 562344 h 1124688"/>
                <a:gd name="connsiteX9" fmla="*/ 451423 w 535422"/>
                <a:gd name="connsiteY9" fmla="*/ 8468 h 112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8">
                  <a:moveTo>
                    <a:pt x="535422" y="0"/>
                  </a:moveTo>
                  <a:lnTo>
                    <a:pt x="535422" y="25186"/>
                  </a:lnTo>
                  <a:lnTo>
                    <a:pt x="456541" y="33138"/>
                  </a:lnTo>
                  <a:cubicBezTo>
                    <a:pt x="210489" y="83488"/>
                    <a:pt x="25399" y="301195"/>
                    <a:pt x="25399" y="562131"/>
                  </a:cubicBezTo>
                  <a:cubicBezTo>
                    <a:pt x="25399" y="823068"/>
                    <a:pt x="210489" y="1040775"/>
                    <a:pt x="456541" y="1091124"/>
                  </a:cubicBezTo>
                  <a:lnTo>
                    <a:pt x="535422" y="1099076"/>
                  </a:lnTo>
                  <a:lnTo>
                    <a:pt x="535422" y="1124688"/>
                  </a:lnTo>
                  <a:lnTo>
                    <a:pt x="451423" y="1116220"/>
                  </a:lnTo>
                  <a:cubicBezTo>
                    <a:pt x="193797" y="1063502"/>
                    <a:pt x="0" y="835555"/>
                    <a:pt x="0" y="562344"/>
                  </a:cubicBezTo>
                  <a:cubicBezTo>
                    <a:pt x="0" y="289133"/>
                    <a:pt x="193797" y="61186"/>
                    <a:pt x="451423" y="846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9" name="Freeform 30">
              <a:extLst>
                <a:ext uri="{FF2B5EF4-FFF2-40B4-BE49-F238E27FC236}">
                  <a16:creationId xmlns:a16="http://schemas.microsoft.com/office/drawing/2014/main" id="{EB93DBCE-E7A6-BE4D-8D07-3D07913D9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642" y="6295916"/>
              <a:ext cx="535358" cy="562084"/>
            </a:xfrm>
            <a:custGeom>
              <a:avLst/>
              <a:gdLst>
                <a:gd name="connsiteX0" fmla="*/ 535358 w 535358"/>
                <a:gd name="connsiteY0" fmla="*/ 0 h 562084"/>
                <a:gd name="connsiteX1" fmla="*/ 535358 w 535358"/>
                <a:gd name="connsiteY1" fmla="*/ 25186 h 562084"/>
                <a:gd name="connsiteX2" fmla="*/ 469717 w 535358"/>
                <a:gd name="connsiteY2" fmla="*/ 30978 h 562084"/>
                <a:gd name="connsiteX3" fmla="*/ 36306 w 535358"/>
                <a:gd name="connsiteY3" fmla="*/ 453686 h 562084"/>
                <a:gd name="connsiteX4" fmla="*/ 25378 w 535358"/>
                <a:gd name="connsiteY4" fmla="*/ 562084 h 562084"/>
                <a:gd name="connsiteX5" fmla="*/ 0 w 535358"/>
                <a:gd name="connsiteY5" fmla="*/ 562084 h 562084"/>
                <a:gd name="connsiteX6" fmla="*/ 11423 w 535358"/>
                <a:gd name="connsiteY6" fmla="*/ 448780 h 562084"/>
                <a:gd name="connsiteX7" fmla="*/ 465221 w 535358"/>
                <a:gd name="connsiteY7" fmla="*/ 6189 h 562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358" h="562084">
                  <a:moveTo>
                    <a:pt x="535358" y="0"/>
                  </a:moveTo>
                  <a:lnTo>
                    <a:pt x="535358" y="25186"/>
                  </a:lnTo>
                  <a:lnTo>
                    <a:pt x="469717" y="30978"/>
                  </a:lnTo>
                  <a:cubicBezTo>
                    <a:pt x="252550" y="69769"/>
                    <a:pt x="80361" y="238391"/>
                    <a:pt x="36306" y="453686"/>
                  </a:cubicBezTo>
                  <a:lnTo>
                    <a:pt x="25378" y="562084"/>
                  </a:lnTo>
                  <a:lnTo>
                    <a:pt x="0" y="562084"/>
                  </a:lnTo>
                  <a:lnTo>
                    <a:pt x="11423" y="448780"/>
                  </a:lnTo>
                  <a:cubicBezTo>
                    <a:pt x="57551" y="223357"/>
                    <a:pt x="237840" y="46805"/>
                    <a:pt x="465221" y="61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spTree>
    <p:extLst>
      <p:ext uri="{BB962C8B-B14F-4D97-AF65-F5344CB8AC3E}">
        <p14:creationId xmlns:p14="http://schemas.microsoft.com/office/powerpoint/2010/main" val="1338644738"/>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pic>
        <p:nvPicPr>
          <p:cNvPr id="4" name="Picture 3" descr="Collage contemporary floral pattern">
            <a:extLst>
              <a:ext uri="{FF2B5EF4-FFF2-40B4-BE49-F238E27FC236}">
                <a16:creationId xmlns:a16="http://schemas.microsoft.com/office/drawing/2014/main" id="{99B298C0-AF9C-8543-F8ED-0924F2030167}"/>
              </a:ext>
            </a:extLst>
          </p:cNvPr>
          <p:cNvPicPr>
            <a:picLocks noChangeAspect="1"/>
          </p:cNvPicPr>
          <p:nvPr/>
        </p:nvPicPr>
        <p:blipFill rotWithShape="1">
          <a:blip r:embed="rId2"/>
          <a:srcRect t="12505" b="31245"/>
          <a:stretch/>
        </p:blipFill>
        <p:spPr>
          <a:xfrm>
            <a:off x="-2" y="-2"/>
            <a:ext cx="12191980" cy="6857999"/>
          </a:xfrm>
          <a:prstGeom prst="rect">
            <a:avLst/>
          </a:prstGeom>
        </p:spPr>
      </p:pic>
      <p:sp>
        <p:nvSpPr>
          <p:cNvPr id="11" name="Rectangle">
            <a:extLst>
              <a:ext uri="{FF2B5EF4-FFF2-40B4-BE49-F238E27FC236}">
                <a16:creationId xmlns:a16="http://schemas.microsoft.com/office/drawing/2014/main" id="{B4F75AE3-A3AC-DE4C-98FE-EC9DC3BF8D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67217" cy="6858000"/>
          </a:xfrm>
          <a:prstGeom prst="rect">
            <a:avLst/>
          </a:prstGeom>
          <a:gradFill flip="none" rotWithShape="1">
            <a:gsLst>
              <a:gs pos="31000">
                <a:schemeClr val="bg1">
                  <a:alpha val="80000"/>
                </a:schemeClr>
              </a:gs>
              <a:gs pos="0">
                <a:schemeClr val="bg1"/>
              </a:gs>
              <a:gs pos="100000">
                <a:schemeClr val="bg1">
                  <a:alpha val="34000"/>
                </a:schemeClr>
              </a:gs>
            </a:gsLst>
            <a:path path="circle">
              <a:fillToRect r="100000" b="100000"/>
            </a:path>
            <a:tileRect l="-100000" t="-100000"/>
          </a:gradFill>
          <a:ln w="12700">
            <a:miter lim="400000"/>
          </a:ln>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600" b="0" i="0" u="none" strike="noStrike" kern="1200" cap="all" spc="0" normalizeH="0" baseline="0" noProof="0" dirty="0">
              <a:ln>
                <a:noFill/>
              </a:ln>
              <a:solidFill>
                <a:srgbClr val="FFFFFF"/>
              </a:solidFill>
              <a:effectLst/>
              <a:uLnTx/>
              <a:uFillTx/>
              <a:latin typeface="Neue Haas Grotesk Text Pro"/>
              <a:ea typeface="+mn-ea"/>
              <a:cs typeface="+mn-cs"/>
              <a:sym typeface="Avenir Next"/>
            </a:endParaRPr>
          </a:p>
        </p:txBody>
      </p:sp>
      <p:sp>
        <p:nvSpPr>
          <p:cNvPr id="2" name="Title 1">
            <a:extLst>
              <a:ext uri="{FF2B5EF4-FFF2-40B4-BE49-F238E27FC236}">
                <a16:creationId xmlns:a16="http://schemas.microsoft.com/office/drawing/2014/main" id="{8B091EE3-F03E-ABBF-1277-92F3E9347BEC}"/>
              </a:ext>
            </a:extLst>
          </p:cNvPr>
          <p:cNvSpPr>
            <a:spLocks noGrp="1"/>
          </p:cNvSpPr>
          <p:nvPr>
            <p:ph type="ctrTitle"/>
          </p:nvPr>
        </p:nvSpPr>
        <p:spPr>
          <a:xfrm>
            <a:off x="565150" y="806365"/>
            <a:ext cx="4134538" cy="2866405"/>
          </a:xfrm>
        </p:spPr>
        <p:txBody>
          <a:bodyPr>
            <a:noAutofit/>
          </a:bodyPr>
          <a:lstStyle/>
          <a:p>
            <a:r>
              <a:rPr lang="en-US" sz="4000" dirty="0"/>
              <a:t>THANK YOU</a:t>
            </a:r>
          </a:p>
        </p:txBody>
      </p:sp>
      <p:cxnSp>
        <p:nvCxnSpPr>
          <p:cNvPr id="13" name="Straight Connector 12">
            <a:extLst>
              <a:ext uri="{FF2B5EF4-FFF2-40B4-BE49-F238E27FC236}">
                <a16:creationId xmlns:a16="http://schemas.microsoft.com/office/drawing/2014/main" id="{41C79BB7-CCAB-2243-9830-5569626C4D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8"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44406D7A-DB1A-D940-8AD1-93FAF9DD71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1746" y="0"/>
            <a:ext cx="1900254" cy="6858000"/>
            <a:chOff x="10291746" y="0"/>
            <a:chExt cx="1900254" cy="6858000"/>
          </a:xfrm>
        </p:grpSpPr>
        <p:sp>
          <p:nvSpPr>
            <p:cNvPr id="16" name="Freeform 40">
              <a:extLst>
                <a:ext uri="{FF2B5EF4-FFF2-40B4-BE49-F238E27FC236}">
                  <a16:creationId xmlns:a16="http://schemas.microsoft.com/office/drawing/2014/main" id="{D0F85DF7-431B-BE45-B932-0E22FC3F8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829" y="809310"/>
              <a:ext cx="536171" cy="1124839"/>
            </a:xfrm>
            <a:custGeom>
              <a:avLst/>
              <a:gdLst>
                <a:gd name="connsiteX0" fmla="*/ 536171 w 536171"/>
                <a:gd name="connsiteY0" fmla="*/ 0 h 1124839"/>
                <a:gd name="connsiteX1" fmla="*/ 536171 w 536171"/>
                <a:gd name="connsiteY1" fmla="*/ 1124839 h 1124839"/>
                <a:gd name="connsiteX2" fmla="*/ 451423 w 536171"/>
                <a:gd name="connsiteY2" fmla="*/ 1116295 h 1124839"/>
                <a:gd name="connsiteX3" fmla="*/ 0 w 536171"/>
                <a:gd name="connsiteY3" fmla="*/ 562419 h 1124839"/>
                <a:gd name="connsiteX4" fmla="*/ 451423 w 536171"/>
                <a:gd name="connsiteY4" fmla="*/ 8543 h 112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171" h="1124839">
                  <a:moveTo>
                    <a:pt x="536171" y="0"/>
                  </a:moveTo>
                  <a:lnTo>
                    <a:pt x="536171" y="1124839"/>
                  </a:lnTo>
                  <a:lnTo>
                    <a:pt x="451423" y="1116295"/>
                  </a:lnTo>
                  <a:cubicBezTo>
                    <a:pt x="193797" y="1063577"/>
                    <a:pt x="0" y="835630"/>
                    <a:pt x="0" y="562419"/>
                  </a:cubicBezTo>
                  <a:cubicBezTo>
                    <a:pt x="0" y="289208"/>
                    <a:pt x="193797" y="61261"/>
                    <a:pt x="451423" y="85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7" name="Freeform 41">
              <a:extLst>
                <a:ext uri="{FF2B5EF4-FFF2-40B4-BE49-F238E27FC236}">
                  <a16:creationId xmlns:a16="http://schemas.microsoft.com/office/drawing/2014/main" id="{BEA0AA89-2965-2A44-B84E-51C748B2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8"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8" name="Freeform 42">
              <a:extLst>
                <a:ext uri="{FF2B5EF4-FFF2-40B4-BE49-F238E27FC236}">
                  <a16:creationId xmlns:a16="http://schemas.microsoft.com/office/drawing/2014/main" id="{7EC47259-887A-FD48-989C-42BC5A3C98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0"/>
              <a:ext cx="535422" cy="562344"/>
            </a:xfrm>
            <a:custGeom>
              <a:avLst/>
              <a:gdLst>
                <a:gd name="connsiteX0" fmla="*/ 0 w 535422"/>
                <a:gd name="connsiteY0" fmla="*/ 0 h 562344"/>
                <a:gd name="connsiteX1" fmla="*/ 25421 w 535422"/>
                <a:gd name="connsiteY1" fmla="*/ 0 h 562344"/>
                <a:gd name="connsiteX2" fmla="*/ 36370 w 535422"/>
                <a:gd name="connsiteY2" fmla="*/ 108609 h 562344"/>
                <a:gd name="connsiteX3" fmla="*/ 469781 w 535422"/>
                <a:gd name="connsiteY3" fmla="*/ 531316 h 562344"/>
                <a:gd name="connsiteX4" fmla="*/ 535422 w 535422"/>
                <a:gd name="connsiteY4" fmla="*/ 537108 h 562344"/>
                <a:gd name="connsiteX5" fmla="*/ 535422 w 535422"/>
                <a:gd name="connsiteY5" fmla="*/ 562344 h 562344"/>
                <a:gd name="connsiteX6" fmla="*/ 451424 w 535422"/>
                <a:gd name="connsiteY6" fmla="*/ 553876 h 562344"/>
                <a:gd name="connsiteX7" fmla="*/ 0 w 535422"/>
                <a:gd name="connsiteY7" fmla="*/ 0 h 56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422" h="562344">
                  <a:moveTo>
                    <a:pt x="0" y="0"/>
                  </a:moveTo>
                  <a:lnTo>
                    <a:pt x="25421" y="0"/>
                  </a:lnTo>
                  <a:lnTo>
                    <a:pt x="36370" y="108609"/>
                  </a:lnTo>
                  <a:cubicBezTo>
                    <a:pt x="80425" y="323904"/>
                    <a:pt x="252614" y="492525"/>
                    <a:pt x="469781" y="531316"/>
                  </a:cubicBezTo>
                  <a:lnTo>
                    <a:pt x="535422" y="537108"/>
                  </a:lnTo>
                  <a:lnTo>
                    <a:pt x="535422" y="562344"/>
                  </a:lnTo>
                  <a:lnTo>
                    <a:pt x="451424" y="553876"/>
                  </a:lnTo>
                  <a:cubicBezTo>
                    <a:pt x="193797" y="501158"/>
                    <a:pt x="0" y="27321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9" name="Freeform 43">
              <a:extLst>
                <a:ext uri="{FF2B5EF4-FFF2-40B4-BE49-F238E27FC236}">
                  <a16:creationId xmlns:a16="http://schemas.microsoft.com/office/drawing/2014/main" id="{16E261C3-18BE-934F-8A2B-59BE70AE2F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2181112"/>
              <a:ext cx="535422" cy="1124687"/>
            </a:xfrm>
            <a:custGeom>
              <a:avLst/>
              <a:gdLst>
                <a:gd name="connsiteX0" fmla="*/ 535422 w 535422"/>
                <a:gd name="connsiteY0" fmla="*/ 0 h 1124687"/>
                <a:gd name="connsiteX1" fmla="*/ 535422 w 535422"/>
                <a:gd name="connsiteY1" fmla="*/ 25186 h 1124687"/>
                <a:gd name="connsiteX2" fmla="*/ 456541 w 535422"/>
                <a:gd name="connsiteY2" fmla="*/ 33138 h 1124687"/>
                <a:gd name="connsiteX3" fmla="*/ 25399 w 535422"/>
                <a:gd name="connsiteY3" fmla="*/ 562130 h 1124687"/>
                <a:gd name="connsiteX4" fmla="*/ 456541 w 535422"/>
                <a:gd name="connsiteY4" fmla="*/ 1091123 h 1124687"/>
                <a:gd name="connsiteX5" fmla="*/ 535422 w 535422"/>
                <a:gd name="connsiteY5" fmla="*/ 1099075 h 1124687"/>
                <a:gd name="connsiteX6" fmla="*/ 535422 w 535422"/>
                <a:gd name="connsiteY6" fmla="*/ 1124687 h 1124687"/>
                <a:gd name="connsiteX7" fmla="*/ 451423 w 535422"/>
                <a:gd name="connsiteY7" fmla="*/ 1116219 h 1124687"/>
                <a:gd name="connsiteX8" fmla="*/ 0 w 535422"/>
                <a:gd name="connsiteY8" fmla="*/ 562343 h 1124687"/>
                <a:gd name="connsiteX9" fmla="*/ 451423 w 535422"/>
                <a:gd name="connsiteY9" fmla="*/ 8468 h 11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7">
                  <a:moveTo>
                    <a:pt x="535422" y="0"/>
                  </a:moveTo>
                  <a:lnTo>
                    <a:pt x="535422" y="25186"/>
                  </a:lnTo>
                  <a:lnTo>
                    <a:pt x="456541" y="33138"/>
                  </a:lnTo>
                  <a:cubicBezTo>
                    <a:pt x="210489" y="83487"/>
                    <a:pt x="25399" y="301194"/>
                    <a:pt x="25399" y="562130"/>
                  </a:cubicBezTo>
                  <a:cubicBezTo>
                    <a:pt x="25399" y="823067"/>
                    <a:pt x="210489" y="1040774"/>
                    <a:pt x="456541" y="1091123"/>
                  </a:cubicBezTo>
                  <a:lnTo>
                    <a:pt x="535422" y="1099075"/>
                  </a:lnTo>
                  <a:lnTo>
                    <a:pt x="535422" y="1124687"/>
                  </a:lnTo>
                  <a:lnTo>
                    <a:pt x="451423" y="1116219"/>
                  </a:lnTo>
                  <a:cubicBezTo>
                    <a:pt x="193797" y="1063501"/>
                    <a:pt x="0" y="835554"/>
                    <a:pt x="0" y="562343"/>
                  </a:cubicBezTo>
                  <a:cubicBezTo>
                    <a:pt x="0" y="289132"/>
                    <a:pt x="193797" y="61185"/>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0" name="Freeform 44">
              <a:extLst>
                <a:ext uri="{FF2B5EF4-FFF2-40B4-BE49-F238E27FC236}">
                  <a16:creationId xmlns:a16="http://schemas.microsoft.com/office/drawing/2014/main" id="{35A2267B-0862-A24E-87D2-6CE5187CF9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6"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1" name="Freeform 45">
              <a:extLst>
                <a:ext uri="{FF2B5EF4-FFF2-40B4-BE49-F238E27FC236}">
                  <a16:creationId xmlns:a16="http://schemas.microsoft.com/office/drawing/2014/main" id="{A404A0DE-A076-8C4E-B8D4-EBC9453377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3552837"/>
              <a:ext cx="535422" cy="1124688"/>
            </a:xfrm>
            <a:custGeom>
              <a:avLst/>
              <a:gdLst>
                <a:gd name="connsiteX0" fmla="*/ 535422 w 535422"/>
                <a:gd name="connsiteY0" fmla="*/ 0 h 1124688"/>
                <a:gd name="connsiteX1" fmla="*/ 535422 w 535422"/>
                <a:gd name="connsiteY1" fmla="*/ 25186 h 1124688"/>
                <a:gd name="connsiteX2" fmla="*/ 456541 w 535422"/>
                <a:gd name="connsiteY2" fmla="*/ 33138 h 1124688"/>
                <a:gd name="connsiteX3" fmla="*/ 25399 w 535422"/>
                <a:gd name="connsiteY3" fmla="*/ 562131 h 1124688"/>
                <a:gd name="connsiteX4" fmla="*/ 456541 w 535422"/>
                <a:gd name="connsiteY4" fmla="*/ 1091124 h 1124688"/>
                <a:gd name="connsiteX5" fmla="*/ 535422 w 535422"/>
                <a:gd name="connsiteY5" fmla="*/ 1099076 h 1124688"/>
                <a:gd name="connsiteX6" fmla="*/ 535422 w 535422"/>
                <a:gd name="connsiteY6" fmla="*/ 1124688 h 1124688"/>
                <a:gd name="connsiteX7" fmla="*/ 451423 w 535422"/>
                <a:gd name="connsiteY7" fmla="*/ 1116220 h 1124688"/>
                <a:gd name="connsiteX8" fmla="*/ 0 w 535422"/>
                <a:gd name="connsiteY8" fmla="*/ 562344 h 1124688"/>
                <a:gd name="connsiteX9" fmla="*/ 451423 w 535422"/>
                <a:gd name="connsiteY9" fmla="*/ 8468 h 112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8">
                  <a:moveTo>
                    <a:pt x="535422" y="0"/>
                  </a:moveTo>
                  <a:lnTo>
                    <a:pt x="535422" y="25186"/>
                  </a:lnTo>
                  <a:lnTo>
                    <a:pt x="456541" y="33138"/>
                  </a:lnTo>
                  <a:cubicBezTo>
                    <a:pt x="210489" y="83488"/>
                    <a:pt x="25399" y="301195"/>
                    <a:pt x="25399" y="562131"/>
                  </a:cubicBezTo>
                  <a:cubicBezTo>
                    <a:pt x="25399" y="823068"/>
                    <a:pt x="210489" y="1040775"/>
                    <a:pt x="456541" y="1091124"/>
                  </a:cubicBezTo>
                  <a:lnTo>
                    <a:pt x="535422" y="1099076"/>
                  </a:lnTo>
                  <a:lnTo>
                    <a:pt x="535422" y="1124688"/>
                  </a:lnTo>
                  <a:lnTo>
                    <a:pt x="451423" y="1116220"/>
                  </a:lnTo>
                  <a:cubicBezTo>
                    <a:pt x="193797" y="1063502"/>
                    <a:pt x="0" y="835555"/>
                    <a:pt x="0" y="562344"/>
                  </a:cubicBezTo>
                  <a:cubicBezTo>
                    <a:pt x="0" y="289133"/>
                    <a:pt x="193797" y="61186"/>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2" name="Freeform 53">
              <a:extLst>
                <a:ext uri="{FF2B5EF4-FFF2-40B4-BE49-F238E27FC236}">
                  <a16:creationId xmlns:a16="http://schemas.microsoft.com/office/drawing/2014/main" id="{9EED6D73-C275-3347-BB66-C839642572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642" y="6295916"/>
              <a:ext cx="535358" cy="562084"/>
            </a:xfrm>
            <a:custGeom>
              <a:avLst/>
              <a:gdLst>
                <a:gd name="connsiteX0" fmla="*/ 535358 w 535358"/>
                <a:gd name="connsiteY0" fmla="*/ 0 h 562084"/>
                <a:gd name="connsiteX1" fmla="*/ 535358 w 535358"/>
                <a:gd name="connsiteY1" fmla="*/ 25186 h 562084"/>
                <a:gd name="connsiteX2" fmla="*/ 469717 w 535358"/>
                <a:gd name="connsiteY2" fmla="*/ 30978 h 562084"/>
                <a:gd name="connsiteX3" fmla="*/ 36306 w 535358"/>
                <a:gd name="connsiteY3" fmla="*/ 453686 h 562084"/>
                <a:gd name="connsiteX4" fmla="*/ 25378 w 535358"/>
                <a:gd name="connsiteY4" fmla="*/ 562084 h 562084"/>
                <a:gd name="connsiteX5" fmla="*/ 0 w 535358"/>
                <a:gd name="connsiteY5" fmla="*/ 562084 h 562084"/>
                <a:gd name="connsiteX6" fmla="*/ 11423 w 535358"/>
                <a:gd name="connsiteY6" fmla="*/ 448780 h 562084"/>
                <a:gd name="connsiteX7" fmla="*/ 465221 w 535358"/>
                <a:gd name="connsiteY7" fmla="*/ 6189 h 562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358" h="562084">
                  <a:moveTo>
                    <a:pt x="535358" y="0"/>
                  </a:moveTo>
                  <a:lnTo>
                    <a:pt x="535358" y="25186"/>
                  </a:lnTo>
                  <a:lnTo>
                    <a:pt x="469717" y="30978"/>
                  </a:lnTo>
                  <a:cubicBezTo>
                    <a:pt x="252550" y="69769"/>
                    <a:pt x="80361" y="238391"/>
                    <a:pt x="36306" y="453686"/>
                  </a:cubicBezTo>
                  <a:lnTo>
                    <a:pt x="25378" y="562084"/>
                  </a:lnTo>
                  <a:lnTo>
                    <a:pt x="0" y="562084"/>
                  </a:lnTo>
                  <a:lnTo>
                    <a:pt x="11423" y="448780"/>
                  </a:lnTo>
                  <a:cubicBezTo>
                    <a:pt x="57551" y="223357"/>
                    <a:pt x="237840" y="46805"/>
                    <a:pt x="465221" y="618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spTree>
    <p:extLst>
      <p:ext uri="{BB962C8B-B14F-4D97-AF65-F5344CB8AC3E}">
        <p14:creationId xmlns:p14="http://schemas.microsoft.com/office/powerpoint/2010/main" val="496485203"/>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009CD-BD0A-489B-9431-3C516BF7802D}"/>
              </a:ext>
            </a:extLst>
          </p:cNvPr>
          <p:cNvSpPr>
            <a:spLocks noGrp="1"/>
          </p:cNvSpPr>
          <p:nvPr>
            <p:ph type="ctrTitle"/>
          </p:nvPr>
        </p:nvSpPr>
        <p:spPr/>
        <p:txBody>
          <a:bodyPr>
            <a:normAutofit fontScale="90000"/>
          </a:bodyPr>
          <a:lstStyle/>
          <a:p>
            <a:r>
              <a:rPr lang="x-none" b="1"/>
              <a:t>Historic narratives, myths and human behavio</a:t>
            </a:r>
            <a:r>
              <a:rPr lang="en-GB" b="1"/>
              <a:t>u</a:t>
            </a:r>
            <a:r>
              <a:rPr lang="x-none" b="1"/>
              <a:t>r in times of climate change</a:t>
            </a:r>
            <a:endParaRPr lang="en-GB" b="1"/>
          </a:p>
        </p:txBody>
      </p:sp>
      <p:sp>
        <p:nvSpPr>
          <p:cNvPr id="3" name="Subtitle 2">
            <a:extLst>
              <a:ext uri="{FF2B5EF4-FFF2-40B4-BE49-F238E27FC236}">
                <a16:creationId xmlns:a16="http://schemas.microsoft.com/office/drawing/2014/main" id="{50D596B0-DEFE-47E6-9429-F50A08A58384}"/>
              </a:ext>
            </a:extLst>
          </p:cNvPr>
          <p:cNvSpPr>
            <a:spLocks noGrp="1"/>
          </p:cNvSpPr>
          <p:nvPr>
            <p:ph type="subTitle" idx="1"/>
          </p:nvPr>
        </p:nvSpPr>
        <p:spPr>
          <a:xfrm>
            <a:off x="1524000" y="4318030"/>
            <a:ext cx="9144000" cy="1655762"/>
          </a:xfrm>
        </p:spPr>
        <p:txBody>
          <a:bodyPr>
            <a:normAutofit lnSpcReduction="10000"/>
          </a:bodyPr>
          <a:lstStyle/>
          <a:p>
            <a:r>
              <a:rPr lang="en-GB" i="1"/>
              <a:t>Dr Kevin Grecksch</a:t>
            </a:r>
          </a:p>
          <a:p>
            <a:r>
              <a:rPr lang="en-GB"/>
              <a:t>Departmental Lecturer and Course Director MSc/MPhil in Water Science, Policy and Management</a:t>
            </a:r>
          </a:p>
          <a:p>
            <a:r>
              <a:rPr lang="en-GB" i="1"/>
              <a:t>School of Geography and the Environment</a:t>
            </a:r>
          </a:p>
        </p:txBody>
      </p:sp>
    </p:spTree>
    <p:extLst>
      <p:ext uri="{BB962C8B-B14F-4D97-AF65-F5344CB8AC3E}">
        <p14:creationId xmlns:p14="http://schemas.microsoft.com/office/powerpoint/2010/main" val="3173263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3C86E-1A8F-4F9C-8C51-3C3DC38190C6}"/>
              </a:ext>
            </a:extLst>
          </p:cNvPr>
          <p:cNvSpPr>
            <a:spLocks noGrp="1"/>
          </p:cNvSpPr>
          <p:nvPr>
            <p:ph type="title"/>
          </p:nvPr>
        </p:nvSpPr>
        <p:spPr/>
        <p:txBody>
          <a:bodyPr/>
          <a:lstStyle/>
          <a:p>
            <a:r>
              <a:rPr lang="en-GB"/>
              <a:t>Research Area</a:t>
            </a:r>
          </a:p>
        </p:txBody>
      </p:sp>
      <p:sp>
        <p:nvSpPr>
          <p:cNvPr id="3" name="Content Placeholder 2">
            <a:extLst>
              <a:ext uri="{FF2B5EF4-FFF2-40B4-BE49-F238E27FC236}">
                <a16:creationId xmlns:a16="http://schemas.microsoft.com/office/drawing/2014/main" id="{EB22788C-911B-4832-8787-DA8194D77AA3}"/>
              </a:ext>
            </a:extLst>
          </p:cNvPr>
          <p:cNvSpPr>
            <a:spLocks noGrp="1"/>
          </p:cNvSpPr>
          <p:nvPr>
            <p:ph idx="1"/>
          </p:nvPr>
        </p:nvSpPr>
        <p:spPr/>
        <p:txBody>
          <a:bodyPr/>
          <a:lstStyle/>
          <a:p>
            <a:r>
              <a:rPr lang="en-GB"/>
              <a:t>Climate change adaptation</a:t>
            </a:r>
          </a:p>
          <a:p>
            <a:endParaRPr lang="en-GB"/>
          </a:p>
          <a:p>
            <a:r>
              <a:rPr lang="en-GB"/>
              <a:t>Climate change communication</a:t>
            </a:r>
          </a:p>
          <a:p>
            <a:endParaRPr lang="en-GB"/>
          </a:p>
          <a:p>
            <a:r>
              <a:rPr lang="en-GB"/>
              <a:t>Interdisciplinary research (Geography/Political Science/History)</a:t>
            </a:r>
          </a:p>
        </p:txBody>
      </p:sp>
    </p:spTree>
    <p:extLst>
      <p:ext uri="{BB962C8B-B14F-4D97-AF65-F5344CB8AC3E}">
        <p14:creationId xmlns:p14="http://schemas.microsoft.com/office/powerpoint/2010/main" val="3212203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06B01-4A97-40E5-8988-7801F34F0172}"/>
              </a:ext>
            </a:extLst>
          </p:cNvPr>
          <p:cNvSpPr>
            <a:spLocks noGrp="1"/>
          </p:cNvSpPr>
          <p:nvPr>
            <p:ph type="title"/>
          </p:nvPr>
        </p:nvSpPr>
        <p:spPr>
          <a:xfrm>
            <a:off x="355121" y="0"/>
            <a:ext cx="10515600" cy="1325563"/>
          </a:xfrm>
        </p:spPr>
        <p:txBody>
          <a:bodyPr/>
          <a:lstStyle/>
          <a:p>
            <a:r>
              <a:rPr lang="en-GB"/>
              <a:t>This research:	</a:t>
            </a:r>
          </a:p>
        </p:txBody>
      </p:sp>
      <p:sp>
        <p:nvSpPr>
          <p:cNvPr id="3" name="Content Placeholder 2">
            <a:extLst>
              <a:ext uri="{FF2B5EF4-FFF2-40B4-BE49-F238E27FC236}">
                <a16:creationId xmlns:a16="http://schemas.microsoft.com/office/drawing/2014/main" id="{D3008947-3A64-4AB4-B2DF-82FB27E7712E}"/>
              </a:ext>
            </a:extLst>
          </p:cNvPr>
          <p:cNvSpPr>
            <a:spLocks noGrp="1"/>
          </p:cNvSpPr>
          <p:nvPr>
            <p:ph idx="1"/>
          </p:nvPr>
        </p:nvSpPr>
        <p:spPr>
          <a:xfrm>
            <a:off x="355121" y="1095466"/>
            <a:ext cx="6236797" cy="5503742"/>
          </a:xfrm>
        </p:spPr>
        <p:txBody>
          <a:bodyPr>
            <a:normAutofit fontScale="62500" lnSpcReduction="20000"/>
          </a:bodyPr>
          <a:lstStyle/>
          <a:p>
            <a:r>
              <a:rPr lang="en-GB"/>
              <a:t>Regional identities and how they are represented in culture (myths, legends, stories etc.)</a:t>
            </a:r>
          </a:p>
          <a:p>
            <a:endParaRPr lang="en-GB"/>
          </a:p>
          <a:p>
            <a:r>
              <a:rPr lang="en-GB"/>
              <a:t>Case study area: North Sea Coast</a:t>
            </a:r>
          </a:p>
          <a:p>
            <a:endParaRPr lang="en-GB"/>
          </a:p>
          <a:p>
            <a:r>
              <a:rPr lang="en-GB"/>
              <a:t>Identities influence how people see and distinguish themselves from others and react to certain “new” narratives and problem solving approaches</a:t>
            </a:r>
          </a:p>
          <a:p>
            <a:endParaRPr lang="en-GB"/>
          </a:p>
          <a:p>
            <a:r>
              <a:rPr lang="en-GB"/>
              <a:t>Integration of local knowledge</a:t>
            </a:r>
          </a:p>
          <a:p>
            <a:pPr marL="0" indent="0">
              <a:buNone/>
            </a:pPr>
            <a:endParaRPr lang="en-GB"/>
          </a:p>
          <a:p>
            <a:r>
              <a:rPr lang="en-GB"/>
              <a:t>in the context of climate change and connected extreme weather events recognising these regional stories may not only give a better understanding of mentalities or identities, but can also be a tool to explain and justify certain measures</a:t>
            </a:r>
          </a:p>
          <a:p>
            <a:endParaRPr lang="en-GB"/>
          </a:p>
          <a:p>
            <a:r>
              <a:rPr lang="en-GB"/>
              <a:t>myths, legends and narratives can in a regional context be an asset as well as a barrier for climate change adaptation and therefore offer an interesting new research perspective</a:t>
            </a:r>
          </a:p>
          <a:p>
            <a:endParaRPr lang="en-GB"/>
          </a:p>
          <a:p>
            <a:endParaRPr lang="en-GB"/>
          </a:p>
          <a:p>
            <a:endParaRPr lang="en-GB"/>
          </a:p>
        </p:txBody>
      </p:sp>
      <p:pic>
        <p:nvPicPr>
          <p:cNvPr id="4" name="Picture 3" descr="Photograph of a corner of a house with a plaque in latin">
            <a:extLst>
              <a:ext uri="{FF2B5EF4-FFF2-40B4-BE49-F238E27FC236}">
                <a16:creationId xmlns:a16="http://schemas.microsoft.com/office/drawing/2014/main" id="{84C38C9B-5ECB-400A-BEA7-86D67D08FB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85216" y="1095466"/>
            <a:ext cx="4951663" cy="3713747"/>
          </a:xfrm>
          <a:prstGeom prst="rect">
            <a:avLst/>
          </a:prstGeom>
        </p:spPr>
      </p:pic>
    </p:spTree>
    <p:extLst>
      <p:ext uri="{BB962C8B-B14F-4D97-AF65-F5344CB8AC3E}">
        <p14:creationId xmlns:p14="http://schemas.microsoft.com/office/powerpoint/2010/main" val="2170257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op down map split into 4 views to show the changing environment">
            <a:extLst>
              <a:ext uri="{FF2B5EF4-FFF2-40B4-BE49-F238E27FC236}">
                <a16:creationId xmlns:a16="http://schemas.microsoft.com/office/drawing/2014/main" id="{28D19017-128D-4BC7-BF52-BE15DA9A25B0}"/>
              </a:ext>
            </a:extLst>
          </p:cNvPr>
          <p:cNvPicPr>
            <a:picLocks noChangeAspect="1"/>
          </p:cNvPicPr>
          <p:nvPr/>
        </p:nvPicPr>
        <p:blipFill>
          <a:blip r:embed="rId2"/>
          <a:stretch>
            <a:fillRect/>
          </a:stretch>
        </p:blipFill>
        <p:spPr>
          <a:xfrm>
            <a:off x="345939" y="362876"/>
            <a:ext cx="4657802" cy="5945207"/>
          </a:xfrm>
          <a:prstGeom prst="rect">
            <a:avLst/>
          </a:prstGeom>
        </p:spPr>
      </p:pic>
      <p:sp>
        <p:nvSpPr>
          <p:cNvPr id="5" name="Rectangle 4">
            <a:extLst>
              <a:ext uri="{FF2B5EF4-FFF2-40B4-BE49-F238E27FC236}">
                <a16:creationId xmlns:a16="http://schemas.microsoft.com/office/drawing/2014/main" id="{0109FF93-8CAE-48E4-8EB8-3D6A4F06D067}"/>
              </a:ext>
            </a:extLst>
          </p:cNvPr>
          <p:cNvSpPr/>
          <p:nvPr/>
        </p:nvSpPr>
        <p:spPr>
          <a:xfrm>
            <a:off x="5101085" y="473157"/>
            <a:ext cx="6216771" cy="4401205"/>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a:ln>
                  <a:noFill/>
                </a:ln>
                <a:solidFill>
                  <a:prstClr val="black"/>
                </a:solidFill>
                <a:effectLst/>
                <a:uLnTx/>
                <a:uFillTx/>
                <a:latin typeface="Calibri" panose="020F0502020204030204"/>
                <a:ea typeface="+mn-ea"/>
                <a:cs typeface="+mn-cs"/>
              </a:rPr>
              <a:t>it was important to all stakeholders to maintain the landscape’s aesthetic values and that cultural services, among them ‘community identification’, were seen as essential.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a:ln>
                  <a:noFill/>
                </a:ln>
                <a:solidFill>
                  <a:prstClr val="black"/>
                </a:solidFill>
                <a:effectLst/>
                <a:uLnTx/>
                <a:uFillTx/>
                <a:latin typeface="Calibri" panose="020F0502020204030204"/>
                <a:ea typeface="+mn-ea"/>
                <a:cs typeface="+mn-cs"/>
              </a:rPr>
              <a:t>though stakeholders were partially open to new ideas in coastal land management, the ideas reinforce existing patterns (draining the land) and involve the aesthetic value of the land, i.e. a preservation of the status quo.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a:ln>
                  <a:noFill/>
                </a:ln>
                <a:solidFill>
                  <a:prstClr val="black"/>
                </a:solidFill>
                <a:effectLst/>
                <a:uLnTx/>
                <a:uFillTx/>
                <a:latin typeface="Calibri" panose="020F0502020204030204"/>
                <a:ea typeface="+mn-ea"/>
                <a:cs typeface="+mn-cs"/>
              </a:rPr>
              <a:t>Yet, the example also shows that changes are possible if key components of the regional identity are taken into account and respected. </a:t>
            </a:r>
          </a:p>
        </p:txBody>
      </p:sp>
      <p:sp>
        <p:nvSpPr>
          <p:cNvPr id="6" name="Title 5">
            <a:extLst>
              <a:ext uri="{FF2B5EF4-FFF2-40B4-BE49-F238E27FC236}">
                <a16:creationId xmlns:a16="http://schemas.microsoft.com/office/drawing/2014/main" id="{092832A9-BD8B-4554-9686-A62AA33ECEEA}"/>
              </a:ext>
            </a:extLst>
          </p:cNvPr>
          <p:cNvSpPr txBox="1">
            <a:spLocks noGrp="1"/>
          </p:cNvSpPr>
          <p:nvPr>
            <p:ph type="title" idx="4294967295"/>
          </p:nvPr>
        </p:nvSpPr>
        <p:spPr>
          <a:xfrm>
            <a:off x="522655" y="6356624"/>
            <a:ext cx="2152185" cy="27699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Karrasch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et al., 2017</a:t>
            </a:r>
          </a:p>
        </p:txBody>
      </p:sp>
    </p:spTree>
    <p:extLst>
      <p:ext uri="{BB962C8B-B14F-4D97-AF65-F5344CB8AC3E}">
        <p14:creationId xmlns:p14="http://schemas.microsoft.com/office/powerpoint/2010/main" val="41548245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FDE74-DA83-4B2E-A507-7A7AB13906FA}"/>
              </a:ext>
            </a:extLst>
          </p:cNvPr>
          <p:cNvSpPr>
            <a:spLocks noGrp="1"/>
          </p:cNvSpPr>
          <p:nvPr>
            <p:ph type="title"/>
          </p:nvPr>
        </p:nvSpPr>
        <p:spPr/>
        <p:txBody>
          <a:bodyPr/>
          <a:lstStyle/>
          <a:p>
            <a:r>
              <a:rPr lang="en-GB"/>
              <a:t>Open practices</a:t>
            </a:r>
          </a:p>
        </p:txBody>
      </p:sp>
      <p:sp>
        <p:nvSpPr>
          <p:cNvPr id="3" name="Content Placeholder 2">
            <a:extLst>
              <a:ext uri="{FF2B5EF4-FFF2-40B4-BE49-F238E27FC236}">
                <a16:creationId xmlns:a16="http://schemas.microsoft.com/office/drawing/2014/main" id="{C535BBAE-EE45-4A21-B566-7744EF69C06E}"/>
              </a:ext>
            </a:extLst>
          </p:cNvPr>
          <p:cNvSpPr>
            <a:spLocks noGrp="1"/>
          </p:cNvSpPr>
          <p:nvPr>
            <p:ph idx="1"/>
          </p:nvPr>
        </p:nvSpPr>
        <p:spPr>
          <a:xfrm>
            <a:off x="7388469" y="1477333"/>
            <a:ext cx="4216879" cy="4351338"/>
          </a:xfrm>
        </p:spPr>
        <p:txBody>
          <a:bodyPr/>
          <a:lstStyle/>
          <a:p>
            <a:r>
              <a:rPr lang="en-GB"/>
              <a:t>Open access publishing</a:t>
            </a:r>
          </a:p>
          <a:p>
            <a:endParaRPr lang="en-GB"/>
          </a:p>
          <a:p>
            <a:r>
              <a:rPr lang="en-GB"/>
              <a:t>Public engagement with research</a:t>
            </a:r>
          </a:p>
          <a:p>
            <a:endParaRPr lang="en-GB"/>
          </a:p>
          <a:p>
            <a:r>
              <a:rPr lang="en-GB"/>
              <a:t>…</a:t>
            </a:r>
          </a:p>
          <a:p>
            <a:pPr marL="0" indent="0">
              <a:buNone/>
            </a:pPr>
            <a:endParaRPr lang="en-GB"/>
          </a:p>
        </p:txBody>
      </p:sp>
      <p:pic>
        <p:nvPicPr>
          <p:cNvPr id="4" name="Picture 3" descr="Screenshot of WIRE's climate change article by the author">
            <a:extLst>
              <a:ext uri="{FF2B5EF4-FFF2-40B4-BE49-F238E27FC236}">
                <a16:creationId xmlns:a16="http://schemas.microsoft.com/office/drawing/2014/main" id="{84E103E2-6481-46FC-A787-152CB146012C}"/>
              </a:ext>
            </a:extLst>
          </p:cNvPr>
          <p:cNvPicPr>
            <a:picLocks noChangeAspect="1"/>
          </p:cNvPicPr>
          <p:nvPr/>
        </p:nvPicPr>
        <p:blipFill>
          <a:blip r:embed="rId2"/>
          <a:stretch>
            <a:fillRect/>
          </a:stretch>
        </p:blipFill>
        <p:spPr>
          <a:xfrm>
            <a:off x="1089748" y="1477333"/>
            <a:ext cx="6094836" cy="5015542"/>
          </a:xfrm>
          <a:prstGeom prst="rect">
            <a:avLst/>
          </a:prstGeom>
          <a:ln w="19050">
            <a:solidFill>
              <a:schemeClr val="tx1"/>
            </a:solidFill>
          </a:ln>
        </p:spPr>
      </p:pic>
    </p:spTree>
    <p:extLst>
      <p:ext uri="{BB962C8B-B14F-4D97-AF65-F5344CB8AC3E}">
        <p14:creationId xmlns:p14="http://schemas.microsoft.com/office/powerpoint/2010/main" val="10528053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D74E9-D619-E362-50BB-741999F1C34C}"/>
              </a:ext>
            </a:extLst>
          </p:cNvPr>
          <p:cNvSpPr>
            <a:spLocks noGrp="1"/>
          </p:cNvSpPr>
          <p:nvPr>
            <p:ph type="title"/>
          </p:nvPr>
        </p:nvSpPr>
        <p:spPr/>
        <p:txBody>
          <a:bodyPr/>
          <a:lstStyle/>
          <a:p>
            <a:r>
              <a:rPr lang="en-GB" dirty="0">
                <a:solidFill>
                  <a:schemeClr val="bg1"/>
                </a:solidFill>
              </a:rPr>
              <a:t>Contact</a:t>
            </a:r>
          </a:p>
        </p:txBody>
      </p:sp>
      <p:sp>
        <p:nvSpPr>
          <p:cNvPr id="3" name="Content Placeholder 2">
            <a:extLst>
              <a:ext uri="{FF2B5EF4-FFF2-40B4-BE49-F238E27FC236}">
                <a16:creationId xmlns:a16="http://schemas.microsoft.com/office/drawing/2014/main" id="{D549D381-AD0E-44E4-90C7-3A1FFF6A7818}"/>
              </a:ext>
            </a:extLst>
          </p:cNvPr>
          <p:cNvSpPr>
            <a:spLocks noGrp="1"/>
          </p:cNvSpPr>
          <p:nvPr>
            <p:ph idx="1"/>
          </p:nvPr>
        </p:nvSpPr>
        <p:spPr>
          <a:xfrm>
            <a:off x="4295097" y="275054"/>
            <a:ext cx="6290371" cy="4351338"/>
          </a:xfrm>
        </p:spPr>
        <p:txBody>
          <a:bodyPr/>
          <a:lstStyle/>
          <a:p>
            <a:pPr marL="0" indent="0">
              <a:buNone/>
            </a:pPr>
            <a:r>
              <a:rPr lang="en-GB" dirty="0"/>
              <a:t>Contact:</a:t>
            </a:r>
          </a:p>
          <a:p>
            <a:pPr marL="0" indent="0">
              <a:buNone/>
            </a:pPr>
            <a:endParaRPr lang="en-GB" dirty="0"/>
          </a:p>
          <a:p>
            <a:pPr marL="0" indent="0">
              <a:buNone/>
            </a:pPr>
            <a:r>
              <a:rPr lang="en-GB" dirty="0">
                <a:hlinkClick r:id="rId2"/>
              </a:rPr>
              <a:t>kevin.grecksch@ouce.ox.ac.uk</a:t>
            </a:r>
            <a:r>
              <a:rPr lang="en-GB" dirty="0"/>
              <a:t> </a:t>
            </a:r>
          </a:p>
        </p:txBody>
      </p:sp>
      <p:sp>
        <p:nvSpPr>
          <p:cNvPr id="4" name="Rectangle 3">
            <a:extLst>
              <a:ext uri="{FF2B5EF4-FFF2-40B4-BE49-F238E27FC236}">
                <a16:creationId xmlns:a16="http://schemas.microsoft.com/office/drawing/2014/main" id="{40544C94-307B-43CB-A6DA-8135481260BB}"/>
              </a:ext>
            </a:extLst>
          </p:cNvPr>
          <p:cNvSpPr/>
          <p:nvPr/>
        </p:nvSpPr>
        <p:spPr>
          <a:xfrm>
            <a:off x="4295097" y="2450723"/>
            <a:ext cx="6096000" cy="120032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Link to full paper: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hlinkClick r:id="rId3"/>
              </a:rPr>
              <a:t>https://wires.onlinelibrary.wiley.com/doi/full/10.1002/wcc.723?af=R</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3CA761C1-1A61-48EC-9CB2-E431D4AEDE71}"/>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58596" y="207507"/>
            <a:ext cx="2177197" cy="6442986"/>
          </a:xfrm>
          <a:prstGeom prst="rect">
            <a:avLst/>
          </a:prstGeom>
        </p:spPr>
      </p:pic>
    </p:spTree>
    <p:extLst>
      <p:ext uri="{BB962C8B-B14F-4D97-AF65-F5344CB8AC3E}">
        <p14:creationId xmlns:p14="http://schemas.microsoft.com/office/powerpoint/2010/main" val="270044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56C916A-C34E-498F-B56A-67D6A90F27A9}"/>
              </a:ext>
            </a:extLst>
          </p:cNvPr>
          <p:cNvSpPr>
            <a:spLocks noGrp="1"/>
          </p:cNvSpPr>
          <p:nvPr>
            <p:ph type="ctrTitle"/>
          </p:nvPr>
        </p:nvSpPr>
        <p:spPr>
          <a:xfrm>
            <a:off x="1524000" y="441878"/>
            <a:ext cx="9144000" cy="2387600"/>
          </a:xfrm>
        </p:spPr>
        <p:txBody>
          <a:bodyPr>
            <a:normAutofit/>
          </a:bodyPr>
          <a:lstStyle/>
          <a:p>
            <a:r>
              <a:rPr lang="en-GB" sz="4800" b="1" dirty="0">
                <a:solidFill>
                  <a:srgbClr val="022E5F"/>
                </a:solidFill>
                <a:latin typeface="Arial" panose="020B0604020202020204" pitchFamily="34" charset="0"/>
                <a:cs typeface="Arial" panose="020B0604020202020204" pitchFamily="34" charset="0"/>
              </a:rPr>
              <a:t>Opening Oxford’s Climate Research</a:t>
            </a:r>
          </a:p>
        </p:txBody>
      </p:sp>
      <p:sp>
        <p:nvSpPr>
          <p:cNvPr id="5" name="Subtitle 4">
            <a:extLst>
              <a:ext uri="{FF2B5EF4-FFF2-40B4-BE49-F238E27FC236}">
                <a16:creationId xmlns:a16="http://schemas.microsoft.com/office/drawing/2014/main" id="{23FECFB6-CB3F-4C6C-821F-B337130D7DAF}"/>
              </a:ext>
            </a:extLst>
          </p:cNvPr>
          <p:cNvSpPr>
            <a:spLocks noGrp="1"/>
          </p:cNvSpPr>
          <p:nvPr>
            <p:ph type="subTitle" idx="1"/>
          </p:nvPr>
        </p:nvSpPr>
        <p:spPr>
          <a:xfrm>
            <a:off x="1524000" y="2730165"/>
            <a:ext cx="9144000" cy="1655762"/>
          </a:xfrm>
        </p:spPr>
        <p:txBody>
          <a:bodyPr/>
          <a:lstStyle/>
          <a:p>
            <a:r>
              <a:rPr lang="en-GB" dirty="0"/>
              <a:t>27 October 2022: 13:30-14:30</a:t>
            </a:r>
          </a:p>
          <a:p>
            <a:endParaRPr lang="en-GB" dirty="0"/>
          </a:p>
          <a:p>
            <a:r>
              <a:rPr lang="en-GB" dirty="0"/>
              <a:t>Dr Hannah Budnitz, Research Associate, Transport Studies Unit</a:t>
            </a:r>
          </a:p>
        </p:txBody>
      </p:sp>
      <p:pic>
        <p:nvPicPr>
          <p:cNvPr id="8" name="Picture 7" descr="ITEM logo">
            <a:extLst>
              <a:ext uri="{FF2B5EF4-FFF2-40B4-BE49-F238E27FC236}">
                <a16:creationId xmlns:a16="http://schemas.microsoft.com/office/drawing/2014/main" id="{14951DF9-7E07-4E06-8ABB-111A9FD84A6B}"/>
              </a:ext>
            </a:extLst>
          </p:cNvPr>
          <p:cNvPicPr>
            <a:picLocks noChangeAspect="1"/>
          </p:cNvPicPr>
          <p:nvPr/>
        </p:nvPicPr>
        <p:blipFill>
          <a:blip r:embed="rId2"/>
          <a:stretch>
            <a:fillRect/>
          </a:stretch>
        </p:blipFill>
        <p:spPr>
          <a:xfrm>
            <a:off x="0" y="3960930"/>
            <a:ext cx="4182059" cy="2019582"/>
          </a:xfrm>
          <a:prstGeom prst="rect">
            <a:avLst/>
          </a:prstGeom>
        </p:spPr>
      </p:pic>
      <p:pic>
        <p:nvPicPr>
          <p:cNvPr id="9" name="Picture 8" descr="Park and Charge logo">
            <a:extLst>
              <a:ext uri="{FF2B5EF4-FFF2-40B4-BE49-F238E27FC236}">
                <a16:creationId xmlns:a16="http://schemas.microsoft.com/office/drawing/2014/main" id="{4CF2F953-90DD-4CA4-8286-6B23DB816F59}"/>
              </a:ext>
            </a:extLst>
          </p:cNvPr>
          <p:cNvPicPr>
            <a:picLocks noChangeAspect="1"/>
          </p:cNvPicPr>
          <p:nvPr/>
        </p:nvPicPr>
        <p:blipFill>
          <a:blip r:embed="rId3"/>
          <a:stretch>
            <a:fillRect/>
          </a:stretch>
        </p:blipFill>
        <p:spPr>
          <a:xfrm>
            <a:off x="9907220" y="3960930"/>
            <a:ext cx="2284780" cy="2019582"/>
          </a:xfrm>
          <a:prstGeom prst="rect">
            <a:avLst/>
          </a:prstGeom>
        </p:spPr>
      </p:pic>
    </p:spTree>
    <p:extLst>
      <p:ext uri="{BB962C8B-B14F-4D97-AF65-F5344CB8AC3E}">
        <p14:creationId xmlns:p14="http://schemas.microsoft.com/office/powerpoint/2010/main" val="39888454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956FF-6F19-4F89-AEA8-DFA2D0F366C3}"/>
              </a:ext>
            </a:extLst>
          </p:cNvPr>
          <p:cNvSpPr>
            <a:spLocks noGrp="1"/>
          </p:cNvSpPr>
          <p:nvPr>
            <p:ph type="title"/>
          </p:nvPr>
        </p:nvSpPr>
        <p:spPr/>
        <p:txBody>
          <a:bodyPr/>
          <a:lstStyle/>
          <a:p>
            <a:r>
              <a:rPr lang="en-GB" sz="3600" b="1" dirty="0">
                <a:solidFill>
                  <a:srgbClr val="022E5F"/>
                </a:solidFill>
                <a:latin typeface="Arial" panose="020B0604020202020204" pitchFamily="34" charset="0"/>
                <a:cs typeface="Arial" panose="020B0604020202020204" pitchFamily="34" charset="0"/>
              </a:rPr>
              <a:t>My research</a:t>
            </a:r>
          </a:p>
        </p:txBody>
      </p:sp>
      <p:sp>
        <p:nvSpPr>
          <p:cNvPr id="3" name="Content Placeholder 2">
            <a:extLst>
              <a:ext uri="{FF2B5EF4-FFF2-40B4-BE49-F238E27FC236}">
                <a16:creationId xmlns:a16="http://schemas.microsoft.com/office/drawing/2014/main" id="{F1DC55AB-36D5-4A66-B75B-57B956FBE974}"/>
              </a:ext>
            </a:extLst>
          </p:cNvPr>
          <p:cNvSpPr>
            <a:spLocks noGrp="1"/>
          </p:cNvSpPr>
          <p:nvPr>
            <p:ph idx="1"/>
          </p:nvPr>
        </p:nvSpPr>
        <p:spPr>
          <a:xfrm>
            <a:off x="838200" y="1552353"/>
            <a:ext cx="5594498" cy="4624610"/>
          </a:xfrm>
        </p:spPr>
        <p:txBody>
          <a:bodyPr/>
          <a:lstStyle/>
          <a:p>
            <a:pPr>
              <a:spcAft>
                <a:spcPts val="1200"/>
              </a:spcAft>
            </a:pPr>
            <a:r>
              <a:rPr lang="en-GB" dirty="0"/>
              <a:t>Socio-technical transition to electric mobility</a:t>
            </a:r>
          </a:p>
          <a:p>
            <a:pPr>
              <a:spcAft>
                <a:spcPts val="1200"/>
              </a:spcAft>
            </a:pPr>
            <a:r>
              <a:rPr lang="en-GB" dirty="0"/>
              <a:t>Use and uptake of Electric Vehicles (EV), shared EVs, e-scooters…</a:t>
            </a:r>
          </a:p>
          <a:p>
            <a:pPr>
              <a:spcAft>
                <a:spcPts val="1200"/>
              </a:spcAft>
            </a:pPr>
            <a:r>
              <a:rPr lang="en-GB" dirty="0"/>
              <a:t>Preferences for and practices of public EV charging</a:t>
            </a:r>
          </a:p>
          <a:p>
            <a:pPr>
              <a:spcAft>
                <a:spcPts val="1200"/>
              </a:spcAft>
            </a:pPr>
            <a:r>
              <a:rPr lang="en-GB" dirty="0"/>
              <a:t>Governance and governmentality of electric mobility policies</a:t>
            </a:r>
          </a:p>
          <a:p>
            <a:endParaRPr lang="en-GB" dirty="0"/>
          </a:p>
        </p:txBody>
      </p:sp>
      <p:sp>
        <p:nvSpPr>
          <p:cNvPr id="4" name="Date Placeholder 3">
            <a:extLst>
              <a:ext uri="{FF2B5EF4-FFF2-40B4-BE49-F238E27FC236}">
                <a16:creationId xmlns:a16="http://schemas.microsoft.com/office/drawing/2014/main" id="{5B9DEFC8-AAFE-44DD-8B68-28D2108570D9}"/>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E196687-1E13-4FDF-9C2B-689C5CA1CD1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10/27/2022</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E7533386-88A1-4867-9798-95C0BF25F508}"/>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To change the footer, title, go to Insert, Header and Footer, then edit the footer text accordingly</a:t>
            </a:r>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E9357A1-5442-4745-9D46-E0F96C90162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E42836-03AC-4C92-AE65-CAB12C0AEA9A}"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Picture 7" descr="Photo of two cars at a charge point">
            <a:extLst>
              <a:ext uri="{FF2B5EF4-FFF2-40B4-BE49-F238E27FC236}">
                <a16:creationId xmlns:a16="http://schemas.microsoft.com/office/drawing/2014/main" id="{37DE8EA8-9DB3-4E09-AD11-63CC19FF9311}"/>
              </a:ext>
            </a:extLst>
          </p:cNvPr>
          <p:cNvPicPr>
            <a:picLocks noChangeAspect="1"/>
          </p:cNvPicPr>
          <p:nvPr/>
        </p:nvPicPr>
        <p:blipFill rotWithShape="1">
          <a:blip r:embed="rId2"/>
          <a:srcRect t="9821" b="4848"/>
          <a:stretch/>
        </p:blipFill>
        <p:spPr>
          <a:xfrm>
            <a:off x="6494721" y="37321"/>
            <a:ext cx="5476273" cy="3115339"/>
          </a:xfrm>
          <a:prstGeom prst="rect">
            <a:avLst/>
          </a:prstGeom>
        </p:spPr>
      </p:pic>
      <p:pic>
        <p:nvPicPr>
          <p:cNvPr id="9" name="Picture 8" descr="Photo of three members of the public (faces blurred) using scooters">
            <a:extLst>
              <a:ext uri="{FF2B5EF4-FFF2-40B4-BE49-F238E27FC236}">
                <a16:creationId xmlns:a16="http://schemas.microsoft.com/office/drawing/2014/main" id="{F0DE6892-759C-48C8-8A28-977940E88F1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477" b="11220"/>
          <a:stretch/>
        </p:blipFill>
        <p:spPr>
          <a:xfrm>
            <a:off x="6500709" y="3179139"/>
            <a:ext cx="5470285" cy="2892055"/>
          </a:xfrm>
          <a:prstGeom prst="rect">
            <a:avLst/>
          </a:prstGeom>
        </p:spPr>
      </p:pic>
    </p:spTree>
    <p:extLst>
      <p:ext uri="{BB962C8B-B14F-4D97-AF65-F5344CB8AC3E}">
        <p14:creationId xmlns:p14="http://schemas.microsoft.com/office/powerpoint/2010/main" val="9273200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FB616-CAC5-4202-9FBB-EDFE61470409}"/>
              </a:ext>
            </a:extLst>
          </p:cNvPr>
          <p:cNvSpPr>
            <a:spLocks noGrp="1"/>
          </p:cNvSpPr>
          <p:nvPr>
            <p:ph type="title"/>
          </p:nvPr>
        </p:nvSpPr>
        <p:spPr>
          <a:xfrm>
            <a:off x="838200" y="365125"/>
            <a:ext cx="10515600" cy="1325563"/>
          </a:xfrm>
        </p:spPr>
        <p:txBody>
          <a:bodyPr/>
          <a:lstStyle/>
          <a:p>
            <a:r>
              <a:rPr lang="en-GB" sz="3600" b="1" dirty="0">
                <a:solidFill>
                  <a:srgbClr val="022E5F"/>
                </a:solidFill>
                <a:latin typeface="Arial" panose="020B0604020202020204" pitchFamily="34" charset="0"/>
                <a:cs typeface="Arial" panose="020B0604020202020204" pitchFamily="34" charset="0"/>
              </a:rPr>
              <a:t>Climate-centred</a:t>
            </a:r>
          </a:p>
        </p:txBody>
      </p:sp>
      <p:sp>
        <p:nvSpPr>
          <p:cNvPr id="3" name="Content Placeholder 2">
            <a:extLst>
              <a:ext uri="{FF2B5EF4-FFF2-40B4-BE49-F238E27FC236}">
                <a16:creationId xmlns:a16="http://schemas.microsoft.com/office/drawing/2014/main" id="{0AD2235C-89DA-488C-A729-59C890E84F8F}"/>
              </a:ext>
            </a:extLst>
          </p:cNvPr>
          <p:cNvSpPr>
            <a:spLocks noGrp="1"/>
          </p:cNvSpPr>
          <p:nvPr>
            <p:ph idx="1"/>
          </p:nvPr>
        </p:nvSpPr>
        <p:spPr/>
        <p:txBody>
          <a:bodyPr/>
          <a:lstStyle/>
          <a:p>
            <a:endParaRPr lang="en-GB"/>
          </a:p>
        </p:txBody>
      </p:sp>
      <p:sp>
        <p:nvSpPr>
          <p:cNvPr id="4" name="Date Placeholder 3">
            <a:extLst>
              <a:ext uri="{FF2B5EF4-FFF2-40B4-BE49-F238E27FC236}">
                <a16:creationId xmlns:a16="http://schemas.microsoft.com/office/drawing/2014/main" id="{CA7AE8AA-0380-45FB-8F8F-5427D8CFF625}"/>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E196687-1E13-4FDF-9C2B-689C5CA1CD1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10/27/2022</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05A9959-8570-4DBE-908F-071EC8406AC8}"/>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To change the footer, title, go to Insert, Header and Footer, then edit the footer text accordingly</a:t>
            </a:r>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8530FED-74A7-4148-889F-E3575804E5A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E42836-03AC-4C92-AE65-CAB12C0AEA9A}"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6" descr="Infographic">
            <a:extLst>
              <a:ext uri="{FF2B5EF4-FFF2-40B4-BE49-F238E27FC236}">
                <a16:creationId xmlns:a16="http://schemas.microsoft.com/office/drawing/2014/main" id="{5836E0F4-35A3-4B99-B7B7-836D4034B462}"/>
              </a:ext>
            </a:extLst>
          </p:cNvPr>
          <p:cNvPicPr>
            <a:picLocks noChangeAspect="1"/>
          </p:cNvPicPr>
          <p:nvPr/>
        </p:nvPicPr>
        <p:blipFill rotWithShape="1">
          <a:blip r:embed="rId2"/>
          <a:srcRect t="11054"/>
          <a:stretch/>
        </p:blipFill>
        <p:spPr>
          <a:xfrm>
            <a:off x="-221139" y="1319773"/>
            <a:ext cx="5236143" cy="4680926"/>
          </a:xfrm>
          <a:prstGeom prst="rect">
            <a:avLst/>
          </a:prstGeom>
        </p:spPr>
      </p:pic>
      <p:pic>
        <p:nvPicPr>
          <p:cNvPr id="15" name="Picture 14" descr="Screenshot of COP26 - Title: Our Declaration. Text: Together, we will work towards all sales of new cars and vans being zero emission globally by 2040, and by no later than 2035 in leading markets.">
            <a:extLst>
              <a:ext uri="{FF2B5EF4-FFF2-40B4-BE49-F238E27FC236}">
                <a16:creationId xmlns:a16="http://schemas.microsoft.com/office/drawing/2014/main" id="{8906CE71-D5E7-4779-989C-6161735E2F29}"/>
              </a:ext>
            </a:extLst>
          </p:cNvPr>
          <p:cNvPicPr>
            <a:picLocks noChangeAspect="1"/>
          </p:cNvPicPr>
          <p:nvPr/>
        </p:nvPicPr>
        <p:blipFill rotWithShape="1">
          <a:blip r:embed="rId3"/>
          <a:srcRect b="3805"/>
          <a:stretch/>
        </p:blipFill>
        <p:spPr>
          <a:xfrm>
            <a:off x="4907357" y="1540713"/>
            <a:ext cx="7190662" cy="2980975"/>
          </a:xfrm>
          <a:prstGeom prst="rect">
            <a:avLst/>
          </a:prstGeom>
        </p:spPr>
      </p:pic>
      <p:sp>
        <p:nvSpPr>
          <p:cNvPr id="16" name="Title 1">
            <a:extLst>
              <a:ext uri="{FF2B5EF4-FFF2-40B4-BE49-F238E27FC236}">
                <a16:creationId xmlns:a16="http://schemas.microsoft.com/office/drawing/2014/main" id="{52007003-F186-435C-BA77-D3C19F20B08B}"/>
              </a:ext>
            </a:extLst>
          </p:cNvPr>
          <p:cNvSpPr txBox="1">
            <a:spLocks/>
          </p:cNvSpPr>
          <p:nvPr/>
        </p:nvSpPr>
        <p:spPr>
          <a:xfrm>
            <a:off x="10586942" y="1522155"/>
            <a:ext cx="1533716" cy="711441"/>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COP26</a:t>
            </a:r>
          </a:p>
        </p:txBody>
      </p:sp>
      <p:sp>
        <p:nvSpPr>
          <p:cNvPr id="17" name="Content Placeholder 5">
            <a:extLst>
              <a:ext uri="{FF2B5EF4-FFF2-40B4-BE49-F238E27FC236}">
                <a16:creationId xmlns:a16="http://schemas.microsoft.com/office/drawing/2014/main" id="{1DACA8D9-C7E1-4E1A-96CE-F90BDE2353DD}"/>
              </a:ext>
            </a:extLst>
          </p:cNvPr>
          <p:cNvSpPr txBox="1">
            <a:spLocks/>
          </p:cNvSpPr>
          <p:nvPr/>
        </p:nvSpPr>
        <p:spPr>
          <a:xfrm>
            <a:off x="4692044" y="4572563"/>
            <a:ext cx="7428614" cy="365125"/>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https://www.gov.uk/government/publications/cop26-declaration-zero-emission-cars-and-vans/cop26-declaration-on-accelerating-the-transition-to-100-zero-emission-cars-and-vans</a:t>
            </a:r>
          </a:p>
        </p:txBody>
      </p:sp>
      <p:sp>
        <p:nvSpPr>
          <p:cNvPr id="18" name="TextBox 17">
            <a:extLst>
              <a:ext uri="{FF2B5EF4-FFF2-40B4-BE49-F238E27FC236}">
                <a16:creationId xmlns:a16="http://schemas.microsoft.com/office/drawing/2014/main" id="{456F5EE3-C617-4C3B-B255-0E76AC66655B}"/>
              </a:ext>
            </a:extLst>
          </p:cNvPr>
          <p:cNvSpPr txBox="1"/>
          <p:nvPr/>
        </p:nvSpPr>
        <p:spPr>
          <a:xfrm>
            <a:off x="3487478" y="5477161"/>
            <a:ext cx="5690900" cy="548976"/>
          </a:xfrm>
          <a:prstGeom prst="rect">
            <a:avLst/>
          </a:prstGeom>
          <a:ln>
            <a:noFill/>
          </a:ln>
        </p:spPr>
        <p:txBody>
          <a:bodyPr vert="horz" wrap="square" lIns="91440" tIns="45720" rIns="91440" bIns="45720" rtlCol="0" anchor="t" anchorCtr="0">
            <a:normAutofit fontScale="47500" lnSpcReduction="20000"/>
          </a:bodyPr>
          <a:lstStyle/>
          <a:p>
            <a:pPr marL="0" marR="0" lvl="0" indent="0" algn="ctr" defTabSz="457200" rtl="0" eaLnBrk="1" fontAlgn="auto" latinLnBrk="0" hangingPunct="1">
              <a:lnSpc>
                <a:spcPct val="120000"/>
              </a:lnSpc>
              <a:spcBef>
                <a:spcPts val="0"/>
              </a:spcBef>
              <a:spcAft>
                <a:spcPts val="0"/>
              </a:spcAft>
              <a:buClrTx/>
              <a:buSzTx/>
              <a:buFontTx/>
              <a:buNone/>
              <a:tabLst/>
              <a:defRPr/>
            </a:pPr>
            <a:r>
              <a:rPr kumimoji="0" lang="en-GB" sz="3800" b="1" i="0" u="none" strike="noStrike" kern="1200" cap="none" spc="0" normalizeH="0" baseline="0" noProof="0" dirty="0">
                <a:ln>
                  <a:noFill/>
                </a:ln>
                <a:solidFill>
                  <a:srgbClr val="022E5F"/>
                </a:solidFill>
                <a:effectLst/>
                <a:uLnTx/>
                <a:uFillTx/>
                <a:latin typeface="Arial" panose="020B0604020202020204" pitchFamily="34" charset="0"/>
                <a:ea typeface="+mn-ea"/>
                <a:cs typeface="Arial" panose="020B0604020202020204" pitchFamily="34" charset="0"/>
              </a:rPr>
              <a:t>GHG emissions from transport, by mode, 2018</a:t>
            </a:r>
          </a:p>
          <a:p>
            <a:pPr marL="0" marR="0" lvl="0" indent="0" algn="ctr" defTabSz="457200" rtl="0" eaLnBrk="1" fontAlgn="auto" latinLnBrk="0" hangingPunct="1">
              <a:lnSpc>
                <a:spcPct val="120000"/>
              </a:lnSpc>
              <a:spcBef>
                <a:spcPts val="200"/>
              </a:spcBef>
              <a:spcAft>
                <a:spcPts val="0"/>
              </a:spcAft>
              <a:buClrTx/>
              <a:buSzTx/>
              <a:buFontTx/>
              <a:buNone/>
              <a:tabLst/>
              <a:defRPr/>
            </a:pPr>
            <a:r>
              <a:rPr kumimoji="0" lang="en-GB" sz="1900" b="0" i="0" u="none" strike="noStrike" kern="1200" cap="none" spc="0" normalizeH="0" baseline="0" noProof="0" dirty="0">
                <a:ln>
                  <a:noFill/>
                </a:ln>
                <a:solidFill>
                  <a:srgbClr val="022E5F"/>
                </a:solidFill>
                <a:effectLst/>
                <a:uLnTx/>
                <a:uFillTx/>
                <a:latin typeface="Arial" panose="020B0604020202020204" pitchFamily="34" charset="0"/>
                <a:ea typeface="+mn-ea"/>
                <a:cs typeface="Arial" panose="020B0604020202020204" pitchFamily="34" charset="0"/>
              </a:rPr>
              <a:t>Source: SLOCAT (2021)</a:t>
            </a:r>
          </a:p>
        </p:txBody>
      </p:sp>
    </p:spTree>
    <p:extLst>
      <p:ext uri="{BB962C8B-B14F-4D97-AF65-F5344CB8AC3E}">
        <p14:creationId xmlns:p14="http://schemas.microsoft.com/office/powerpoint/2010/main" val="29298205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C37E4-3BCF-4868-AEA5-29E2E9FDDC00}"/>
              </a:ext>
            </a:extLst>
          </p:cNvPr>
          <p:cNvSpPr>
            <a:spLocks noGrp="1"/>
          </p:cNvSpPr>
          <p:nvPr>
            <p:ph type="title"/>
          </p:nvPr>
        </p:nvSpPr>
        <p:spPr>
          <a:xfrm>
            <a:off x="838200" y="365125"/>
            <a:ext cx="10515600" cy="1325563"/>
          </a:xfrm>
        </p:spPr>
        <p:txBody>
          <a:bodyPr/>
          <a:lstStyle/>
          <a:p>
            <a:r>
              <a:rPr lang="en-GB" sz="3600" b="1" dirty="0">
                <a:solidFill>
                  <a:srgbClr val="022E5F"/>
                </a:solidFill>
                <a:latin typeface="Arial" panose="020B0604020202020204" pitchFamily="34" charset="0"/>
                <a:cs typeface="Arial" panose="020B0604020202020204" pitchFamily="34" charset="0"/>
              </a:rPr>
              <a:t>Social justice-focused</a:t>
            </a:r>
          </a:p>
        </p:txBody>
      </p:sp>
      <p:sp>
        <p:nvSpPr>
          <p:cNvPr id="3" name="Content Placeholder 2">
            <a:extLst>
              <a:ext uri="{FF2B5EF4-FFF2-40B4-BE49-F238E27FC236}">
                <a16:creationId xmlns:a16="http://schemas.microsoft.com/office/drawing/2014/main" id="{8E1ABB2B-401D-4053-9FCF-B39B89B159E3}"/>
              </a:ext>
            </a:extLst>
          </p:cNvPr>
          <p:cNvSpPr>
            <a:spLocks noGrp="1"/>
          </p:cNvSpPr>
          <p:nvPr>
            <p:ph idx="1"/>
          </p:nvPr>
        </p:nvSpPr>
        <p:spPr>
          <a:xfrm>
            <a:off x="838199" y="1690688"/>
            <a:ext cx="3489877" cy="4486275"/>
          </a:xfrm>
        </p:spPr>
        <p:txBody>
          <a:bodyPr>
            <a:normAutofit/>
          </a:bodyPr>
          <a:lstStyle/>
          <a:p>
            <a:pPr>
              <a:spcAft>
                <a:spcPts val="1200"/>
              </a:spcAft>
            </a:pPr>
            <a:r>
              <a:rPr lang="en-GB" dirty="0"/>
              <a:t>Uneven distribution (socially, spatially)</a:t>
            </a:r>
          </a:p>
          <a:p>
            <a:pPr>
              <a:spcAft>
                <a:spcPts val="1200"/>
              </a:spcAft>
            </a:pPr>
            <a:r>
              <a:rPr lang="en-GB" dirty="0"/>
              <a:t>Innovation over inclusion</a:t>
            </a:r>
          </a:p>
          <a:p>
            <a:pPr>
              <a:spcAft>
                <a:spcPts val="1200"/>
              </a:spcAft>
            </a:pPr>
            <a:r>
              <a:rPr lang="en-GB" dirty="0"/>
              <a:t>Participation?</a:t>
            </a:r>
          </a:p>
          <a:p>
            <a:pPr>
              <a:spcAft>
                <a:spcPts val="1200"/>
              </a:spcAft>
            </a:pPr>
            <a:r>
              <a:rPr lang="en-GB" dirty="0"/>
              <a:t>Recognition?</a:t>
            </a:r>
          </a:p>
          <a:p>
            <a:pPr>
              <a:spcAft>
                <a:spcPts val="1200"/>
              </a:spcAft>
            </a:pPr>
            <a:r>
              <a:rPr lang="en-GB" dirty="0"/>
              <a:t>Temporary inequity?</a:t>
            </a:r>
          </a:p>
          <a:p>
            <a:endParaRPr lang="en-GB" dirty="0"/>
          </a:p>
        </p:txBody>
      </p:sp>
      <p:sp>
        <p:nvSpPr>
          <p:cNvPr id="4" name="Date Placeholder 3">
            <a:extLst>
              <a:ext uri="{FF2B5EF4-FFF2-40B4-BE49-F238E27FC236}">
                <a16:creationId xmlns:a16="http://schemas.microsoft.com/office/drawing/2014/main" id="{FCF21178-CB57-4E06-9DF4-5F53037485D3}"/>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E196687-1E13-4FDF-9C2B-689C5CA1CD1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10/27/2022</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2607C7E3-E452-42AA-93AA-0FCE3D3901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To change the footer, title, go to Insert, Header and Footer, then edit the footer text accordingly</a:t>
            </a:r>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E866556-D540-4B62-BBAE-39D75F1B6EF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E42836-03AC-4C92-AE65-CAB12C0AEA9A}"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7" name="Chart 6" descr="A bar chart">
            <a:extLst>
              <a:ext uri="{FF2B5EF4-FFF2-40B4-BE49-F238E27FC236}">
                <a16:creationId xmlns:a16="http://schemas.microsoft.com/office/drawing/2014/main" id="{D8AB0A23-0DEE-4163-8C22-1C165CD2BFB0}"/>
              </a:ext>
            </a:extLst>
          </p:cNvPr>
          <p:cNvGraphicFramePr>
            <a:graphicFrameLocks/>
          </p:cNvGraphicFramePr>
          <p:nvPr/>
        </p:nvGraphicFramePr>
        <p:xfrm>
          <a:off x="4328077" y="1246382"/>
          <a:ext cx="7650646" cy="4566851"/>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8D743B67-EC8D-46B6-AEC9-0D683381B40C}"/>
              </a:ext>
            </a:extLst>
          </p:cNvPr>
          <p:cNvSpPr txBox="1"/>
          <p:nvPr/>
        </p:nvSpPr>
        <p:spPr>
          <a:xfrm>
            <a:off x="3677651" y="5767527"/>
            <a:ext cx="8951498" cy="3077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1" u="none" strike="noStrike" kern="1200" cap="none" spc="0" normalizeH="0" baseline="0" noProof="0" dirty="0">
                <a:ln>
                  <a:noFill/>
                </a:ln>
                <a:solidFill>
                  <a:srgbClr val="022E5F"/>
                </a:solidFill>
                <a:effectLst/>
                <a:uLnTx/>
                <a:uFillTx/>
                <a:latin typeface="Arial" panose="020B0604020202020204" pitchFamily="34" charset="0"/>
                <a:ea typeface="+mn-ea"/>
                <a:cs typeface="Arial" panose="020B0604020202020204" pitchFamily="34" charset="0"/>
              </a:rPr>
              <a:t>Source</a:t>
            </a:r>
            <a:r>
              <a:rPr kumimoji="0" lang="en-GB" sz="1400" b="0" i="0" u="none" strike="noStrike" kern="1200" cap="none" spc="0" normalizeH="0" baseline="0" noProof="0" dirty="0">
                <a:ln>
                  <a:noFill/>
                </a:ln>
                <a:solidFill>
                  <a:srgbClr val="022E5F"/>
                </a:solidFill>
                <a:effectLst/>
                <a:uLnTx/>
                <a:uFillTx/>
                <a:latin typeface="Arial" panose="020B0604020202020204" pitchFamily="34" charset="0"/>
                <a:ea typeface="+mn-ea"/>
                <a:cs typeface="Arial" panose="020B0604020202020204" pitchFamily="34" charset="0"/>
              </a:rPr>
              <a:t>: Own survey of ~2,000 GB car owners dependent on on-street parking, May-June 2020</a:t>
            </a:r>
          </a:p>
        </p:txBody>
      </p:sp>
    </p:spTree>
    <p:extLst>
      <p:ext uri="{BB962C8B-B14F-4D97-AF65-F5344CB8AC3E}">
        <p14:creationId xmlns:p14="http://schemas.microsoft.com/office/powerpoint/2010/main" val="22896820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512B6-E8E7-4AA0-AFF9-DFB2F6D9A543}"/>
              </a:ext>
            </a:extLst>
          </p:cNvPr>
          <p:cNvSpPr>
            <a:spLocks noGrp="1"/>
          </p:cNvSpPr>
          <p:nvPr>
            <p:ph type="title"/>
          </p:nvPr>
        </p:nvSpPr>
        <p:spPr/>
        <p:txBody>
          <a:bodyPr/>
          <a:lstStyle/>
          <a:p>
            <a:r>
              <a:rPr lang="en-GB" sz="3600" b="1" dirty="0">
                <a:solidFill>
                  <a:srgbClr val="022E5F"/>
                </a:solidFill>
                <a:latin typeface="Arial" panose="020B0604020202020204" pitchFamily="34" charset="0"/>
                <a:cs typeface="Arial" panose="020B0604020202020204" pitchFamily="34" charset="0"/>
              </a:rPr>
              <a:t>Open practices</a:t>
            </a:r>
          </a:p>
        </p:txBody>
      </p:sp>
      <p:pic>
        <p:nvPicPr>
          <p:cNvPr id="8" name="Content Placeholder 7" descr="Photo of someone surveying members of the public">
            <a:extLst>
              <a:ext uri="{FF2B5EF4-FFF2-40B4-BE49-F238E27FC236}">
                <a16:creationId xmlns:a16="http://schemas.microsoft.com/office/drawing/2014/main" id="{E1F950F6-A7C2-4CDC-A941-A345A9CF8DC4}"/>
              </a:ext>
            </a:extLst>
          </p:cNvPr>
          <p:cNvPicPr>
            <a:picLocks noGrp="1" noChangeAspect="1"/>
          </p:cNvPicPr>
          <p:nvPr>
            <p:ph idx="1"/>
          </p:nvPr>
        </p:nvPicPr>
        <p:blipFill>
          <a:blip r:embed="rId2"/>
          <a:stretch>
            <a:fillRect/>
          </a:stretch>
        </p:blipFill>
        <p:spPr>
          <a:xfrm>
            <a:off x="136426" y="1512187"/>
            <a:ext cx="6527007" cy="4351338"/>
          </a:xfrm>
        </p:spPr>
      </p:pic>
      <p:sp>
        <p:nvSpPr>
          <p:cNvPr id="6" name="Slide Number Placeholder 5">
            <a:extLst>
              <a:ext uri="{FF2B5EF4-FFF2-40B4-BE49-F238E27FC236}">
                <a16:creationId xmlns:a16="http://schemas.microsoft.com/office/drawing/2014/main" id="{33545AAD-85C8-44AC-B958-A13592ADF17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E42836-03AC-4C92-AE65-CAB12C0AEA9A}"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0D46E956-16B5-4ECA-AEEA-8AF5430F8A1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475329" y="1517280"/>
            <a:ext cx="6580245" cy="4342293"/>
          </a:xfrm>
          <a:prstGeom prst="rect">
            <a:avLst/>
          </a:prstGeom>
        </p:spPr>
      </p:pic>
      <p:pic>
        <p:nvPicPr>
          <p:cNvPr id="10" name="Picture 9" descr="A flip board covered in post-it notes the headline reads 'statement 2'">
            <a:extLst>
              <a:ext uri="{FF2B5EF4-FFF2-40B4-BE49-F238E27FC236}">
                <a16:creationId xmlns:a16="http://schemas.microsoft.com/office/drawing/2014/main" id="{F2921204-C882-4FF5-80DC-86359335B46E}"/>
              </a:ext>
            </a:extLst>
          </p:cNvPr>
          <p:cNvPicPr>
            <a:picLocks noChangeAspect="1"/>
          </p:cNvPicPr>
          <p:nvPr/>
        </p:nvPicPr>
        <p:blipFill>
          <a:blip r:embed="rId4"/>
          <a:stretch>
            <a:fillRect/>
          </a:stretch>
        </p:blipFill>
        <p:spPr>
          <a:xfrm rot="5400000">
            <a:off x="8588183" y="505593"/>
            <a:ext cx="2952547" cy="2214411"/>
          </a:xfrm>
          <a:prstGeom prst="rect">
            <a:avLst/>
          </a:prstGeom>
        </p:spPr>
      </p:pic>
      <p:pic>
        <p:nvPicPr>
          <p:cNvPr id="13" name="Picture 12" descr="A flip board covered in post-it notes. The headline reads 'Statement 2'">
            <a:extLst>
              <a:ext uri="{FF2B5EF4-FFF2-40B4-BE49-F238E27FC236}">
                <a16:creationId xmlns:a16="http://schemas.microsoft.com/office/drawing/2014/main" id="{F7ED8578-A499-41DD-8B31-1A10CF386EE6}"/>
              </a:ext>
            </a:extLst>
          </p:cNvPr>
          <p:cNvPicPr>
            <a:picLocks noChangeAspect="1"/>
          </p:cNvPicPr>
          <p:nvPr/>
        </p:nvPicPr>
        <p:blipFill>
          <a:blip r:embed="rId5"/>
          <a:stretch>
            <a:fillRect/>
          </a:stretch>
        </p:blipFill>
        <p:spPr>
          <a:xfrm rot="5400000">
            <a:off x="4915680" y="505595"/>
            <a:ext cx="2952547" cy="2214410"/>
          </a:xfrm>
          <a:prstGeom prst="rect">
            <a:avLst/>
          </a:prstGeom>
        </p:spPr>
      </p:pic>
    </p:spTree>
    <p:extLst>
      <p:ext uri="{BB962C8B-B14F-4D97-AF65-F5344CB8AC3E}">
        <p14:creationId xmlns:p14="http://schemas.microsoft.com/office/powerpoint/2010/main" val="1879620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Screenshot">
            <a:extLst>
              <a:ext uri="{FF2B5EF4-FFF2-40B4-BE49-F238E27FC236}">
                <a16:creationId xmlns:a16="http://schemas.microsoft.com/office/drawing/2014/main" id="{93EB88A1-3244-4B52-A6BE-1E55370A2836}"/>
              </a:ext>
            </a:extLst>
          </p:cNvPr>
          <p:cNvPicPr>
            <a:picLocks noChangeAspect="1"/>
          </p:cNvPicPr>
          <p:nvPr/>
        </p:nvPicPr>
        <p:blipFill>
          <a:blip r:embed="rId2"/>
          <a:stretch>
            <a:fillRect/>
          </a:stretch>
        </p:blipFill>
        <p:spPr>
          <a:xfrm>
            <a:off x="61422" y="168185"/>
            <a:ext cx="5549704" cy="2670954"/>
          </a:xfrm>
          <a:prstGeom prst="rect">
            <a:avLst/>
          </a:prstGeom>
        </p:spPr>
      </p:pic>
      <p:pic>
        <p:nvPicPr>
          <p:cNvPr id="9" name="Picture 8" descr="ITEM logo&#10;">
            <a:extLst>
              <a:ext uri="{FF2B5EF4-FFF2-40B4-BE49-F238E27FC236}">
                <a16:creationId xmlns:a16="http://schemas.microsoft.com/office/drawing/2014/main" id="{5AF58C94-2E7F-4033-B84D-BB303EDBFF04}"/>
              </a:ext>
            </a:extLst>
          </p:cNvPr>
          <p:cNvPicPr>
            <a:picLocks noChangeAspect="1"/>
          </p:cNvPicPr>
          <p:nvPr/>
        </p:nvPicPr>
        <p:blipFill>
          <a:blip r:embed="rId3"/>
          <a:stretch>
            <a:fillRect/>
          </a:stretch>
        </p:blipFill>
        <p:spPr>
          <a:xfrm>
            <a:off x="-7088" y="2784844"/>
            <a:ext cx="7582958" cy="3286584"/>
          </a:xfrm>
          <a:prstGeom prst="rect">
            <a:avLst/>
          </a:prstGeom>
        </p:spPr>
      </p:pic>
      <p:sp>
        <p:nvSpPr>
          <p:cNvPr id="4" name="Date Placeholder 3">
            <a:extLst>
              <a:ext uri="{FF2B5EF4-FFF2-40B4-BE49-F238E27FC236}">
                <a16:creationId xmlns:a16="http://schemas.microsoft.com/office/drawing/2014/main" id="{820160B0-ECBF-46E6-A5E1-F47B4C221EC9}"/>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E196687-1E13-4FDF-9C2B-689C5CA1CD1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10/27/2022</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1058D74-C684-4613-8518-2E1C4743D9B8}"/>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To change the footer, title, go to Insert, Header and Footer, then edit the footer text accordingly</a:t>
            </a:r>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26DB5D65-41B5-4429-8452-DA7C0C152468}"/>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E42836-03AC-4C92-AE65-CAB12C0AEA9A}"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6" descr="Screenshot of project people">
            <a:extLst>
              <a:ext uri="{FF2B5EF4-FFF2-40B4-BE49-F238E27FC236}">
                <a16:creationId xmlns:a16="http://schemas.microsoft.com/office/drawing/2014/main" id="{0717972C-224A-430C-8A88-4E9B7BBCC97B}"/>
              </a:ext>
            </a:extLst>
          </p:cNvPr>
          <p:cNvPicPr>
            <a:picLocks noChangeAspect="1"/>
          </p:cNvPicPr>
          <p:nvPr/>
        </p:nvPicPr>
        <p:blipFill>
          <a:blip r:embed="rId4"/>
          <a:stretch>
            <a:fillRect/>
          </a:stretch>
        </p:blipFill>
        <p:spPr>
          <a:xfrm>
            <a:off x="5090621" y="130884"/>
            <a:ext cx="7039957" cy="5296639"/>
          </a:xfrm>
          <a:prstGeom prst="rect">
            <a:avLst/>
          </a:prstGeom>
        </p:spPr>
      </p:pic>
      <p:sp>
        <p:nvSpPr>
          <p:cNvPr id="2" name="Title 1">
            <a:extLst>
              <a:ext uri="{FF2B5EF4-FFF2-40B4-BE49-F238E27FC236}">
                <a16:creationId xmlns:a16="http://schemas.microsoft.com/office/drawing/2014/main" id="{C71C9A1D-AFDD-4D1A-A25E-3AD2945AF734}"/>
              </a:ext>
            </a:extLst>
          </p:cNvPr>
          <p:cNvSpPr>
            <a:spLocks noGrp="1"/>
          </p:cNvSpPr>
          <p:nvPr>
            <p:ph type="title"/>
          </p:nvPr>
        </p:nvSpPr>
        <p:spPr>
          <a:xfrm>
            <a:off x="2060944" y="536095"/>
            <a:ext cx="10515600" cy="1325563"/>
          </a:xfrm>
        </p:spPr>
        <p:txBody>
          <a:bodyPr>
            <a:normAutofit/>
          </a:bodyPr>
          <a:lstStyle/>
          <a:p>
            <a:r>
              <a:rPr lang="en-GB" sz="3600" b="1" dirty="0">
                <a:solidFill>
                  <a:srgbClr val="022E5F"/>
                </a:solidFill>
                <a:latin typeface="Arial" panose="020B0604020202020204" pitchFamily="34" charset="0"/>
                <a:cs typeface="Arial" panose="020B0604020202020204" pitchFamily="34" charset="0"/>
              </a:rPr>
              <a:t>Open policy…</a:t>
            </a:r>
          </a:p>
        </p:txBody>
      </p:sp>
      <p:sp>
        <p:nvSpPr>
          <p:cNvPr id="15" name="Title 1">
            <a:extLst>
              <a:ext uri="{FF2B5EF4-FFF2-40B4-BE49-F238E27FC236}">
                <a16:creationId xmlns:a16="http://schemas.microsoft.com/office/drawing/2014/main" id="{9979F340-DBB2-4510-91DB-11DD9562BCEC}"/>
              </a:ext>
            </a:extLst>
          </p:cNvPr>
          <p:cNvSpPr txBox="1">
            <a:spLocks/>
          </p:cNvSpPr>
          <p:nvPr/>
        </p:nvSpPr>
        <p:spPr>
          <a:xfrm>
            <a:off x="7575870" y="5086694"/>
            <a:ext cx="53019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022E5F"/>
                </a:solidFill>
                <a:effectLst/>
                <a:uLnTx/>
                <a:uFillTx/>
                <a:latin typeface="Arial" panose="020B0604020202020204" pitchFamily="34" charset="0"/>
                <a:ea typeface="+mj-ea"/>
                <a:cs typeface="Arial" panose="020B0604020202020204" pitchFamily="34" charset="0"/>
              </a:rPr>
              <a:t>…open publications</a:t>
            </a:r>
          </a:p>
        </p:txBody>
      </p:sp>
    </p:spTree>
    <p:extLst>
      <p:ext uri="{BB962C8B-B14F-4D97-AF65-F5344CB8AC3E}">
        <p14:creationId xmlns:p14="http://schemas.microsoft.com/office/powerpoint/2010/main" val="29592330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b="1" dirty="0">
                <a:solidFill>
                  <a:srgbClr val="022E5F"/>
                </a:solidFill>
                <a:latin typeface="Arial" panose="020B0604020202020204" pitchFamily="34" charset="0"/>
                <a:cs typeface="Arial" panose="020B0604020202020204" pitchFamily="34" charset="0"/>
              </a:rPr>
              <a:t>Final thoughts</a:t>
            </a:r>
          </a:p>
        </p:txBody>
      </p:sp>
      <p:sp>
        <p:nvSpPr>
          <p:cNvPr id="4" name="Content Placeholder 3"/>
          <p:cNvSpPr>
            <a:spLocks noGrp="1"/>
          </p:cNvSpPr>
          <p:nvPr>
            <p:ph idx="1"/>
          </p:nvPr>
        </p:nvSpPr>
        <p:spPr>
          <a:xfrm>
            <a:off x="838200" y="1825625"/>
            <a:ext cx="10515600" cy="4351338"/>
          </a:xfrm>
        </p:spPr>
        <p:txBody>
          <a:bodyPr>
            <a:normAutofit/>
          </a:bodyPr>
          <a:lstStyle/>
          <a:p>
            <a:pPr marL="0" indent="0">
              <a:lnSpc>
                <a:spcPct val="100000"/>
              </a:lnSpc>
              <a:spcAft>
                <a:spcPts val="1200"/>
              </a:spcAft>
              <a:buNone/>
            </a:pPr>
            <a:r>
              <a:rPr lang="en-GB" dirty="0"/>
              <a:t>Climate change -&gt; transformation not just transition in mobility</a:t>
            </a:r>
          </a:p>
          <a:p>
            <a:pPr marL="0" indent="0">
              <a:lnSpc>
                <a:spcPct val="100000"/>
              </a:lnSpc>
              <a:spcAft>
                <a:spcPts val="1200"/>
              </a:spcAft>
              <a:buNone/>
            </a:pPr>
            <a:r>
              <a:rPr lang="en-GB" dirty="0"/>
              <a:t>Inclusion, as well as innovation necessary to transformation</a:t>
            </a:r>
          </a:p>
          <a:p>
            <a:pPr marL="0" indent="0">
              <a:lnSpc>
                <a:spcPct val="100000"/>
              </a:lnSpc>
              <a:spcAft>
                <a:spcPts val="1200"/>
              </a:spcAft>
              <a:buNone/>
            </a:pPr>
            <a:r>
              <a:rPr lang="en-GB" dirty="0"/>
              <a:t>Multiple dimensions of climate / mobility justice needed for inclusion</a:t>
            </a:r>
          </a:p>
          <a:p>
            <a:pPr marL="0" indent="0">
              <a:lnSpc>
                <a:spcPct val="100000"/>
              </a:lnSpc>
              <a:spcAft>
                <a:spcPts val="1200"/>
              </a:spcAft>
              <a:buNone/>
            </a:pPr>
            <a:r>
              <a:rPr lang="en-GB" dirty="0"/>
              <a:t>Tension between inclusion and acceleration of decarbonising mobility</a:t>
            </a:r>
          </a:p>
          <a:p>
            <a:pPr marL="0" indent="0">
              <a:lnSpc>
                <a:spcPct val="100000"/>
              </a:lnSpc>
              <a:spcAft>
                <a:spcPts val="1200"/>
              </a:spcAft>
              <a:buNone/>
            </a:pPr>
            <a:r>
              <a:rPr lang="en-GB" dirty="0"/>
              <a:t>Role of open practices and access in reducing that tension?</a:t>
            </a:r>
          </a:p>
        </p:txBody>
      </p:sp>
    </p:spTree>
    <p:extLst>
      <p:ext uri="{BB962C8B-B14F-4D97-AF65-F5344CB8AC3E}">
        <p14:creationId xmlns:p14="http://schemas.microsoft.com/office/powerpoint/2010/main" val="28420667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BA693EE-F685-4E2E-9CB3-CD56BF5B27CE}"/>
              </a:ext>
            </a:extLst>
          </p:cNvPr>
          <p:cNvSpPr>
            <a:spLocks noGrp="1"/>
          </p:cNvSpPr>
          <p:nvPr>
            <p:ph type="ctrTitle"/>
          </p:nvPr>
        </p:nvSpPr>
        <p:spPr/>
        <p:txBody>
          <a:bodyPr>
            <a:normAutofit/>
          </a:bodyPr>
          <a:lstStyle/>
          <a:p>
            <a:r>
              <a:rPr lang="en-GB" sz="4800" b="1" dirty="0">
                <a:solidFill>
                  <a:srgbClr val="022E5F"/>
                </a:solidFill>
                <a:latin typeface="Arial" panose="020B0604020202020204" pitchFamily="34" charset="0"/>
                <a:cs typeface="Arial" panose="020B0604020202020204" pitchFamily="34" charset="0"/>
              </a:rPr>
              <a:t>Thank you!</a:t>
            </a:r>
          </a:p>
        </p:txBody>
      </p:sp>
      <p:sp>
        <p:nvSpPr>
          <p:cNvPr id="8" name="Subtitle 7">
            <a:extLst>
              <a:ext uri="{FF2B5EF4-FFF2-40B4-BE49-F238E27FC236}">
                <a16:creationId xmlns:a16="http://schemas.microsoft.com/office/drawing/2014/main" id="{8132D177-BC18-440A-A7CE-50FA7E4287BB}"/>
              </a:ext>
            </a:extLst>
          </p:cNvPr>
          <p:cNvSpPr>
            <a:spLocks noGrp="1"/>
          </p:cNvSpPr>
          <p:nvPr>
            <p:ph type="subTitle" idx="1"/>
          </p:nvPr>
        </p:nvSpPr>
        <p:spPr/>
        <p:txBody>
          <a:bodyPr/>
          <a:lstStyle/>
          <a:p>
            <a:r>
              <a:rPr lang="en-GB" dirty="0"/>
              <a:t>Hannah.Budnitz@ouce.ox.ac.uk</a:t>
            </a:r>
          </a:p>
        </p:txBody>
      </p:sp>
      <p:sp>
        <p:nvSpPr>
          <p:cNvPr id="4" name="Date Placeholder 3">
            <a:extLst>
              <a:ext uri="{FF2B5EF4-FFF2-40B4-BE49-F238E27FC236}">
                <a16:creationId xmlns:a16="http://schemas.microsoft.com/office/drawing/2014/main" id="{67C489F8-60F2-40DE-B087-F6D54D76E5D1}"/>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E196687-1E13-4FDF-9C2B-689C5CA1CD1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10/27/2022</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1B78044-C995-43C2-AEEB-FA56B2DAF62D}"/>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To change the footer, title, go to Insert, Header and Footer, then edit the footer text accordingly</a:t>
            </a:r>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3B9C946-DC74-4264-9C21-5890ECA7A5CC}"/>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E42836-03AC-4C92-AE65-CAB12C0AEA9A}"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3457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Photo of sea-based wind power turbines in dawn light">
            <a:extLst>
              <a:ext uri="{FF2B5EF4-FFF2-40B4-BE49-F238E27FC236}">
                <a16:creationId xmlns:a16="http://schemas.microsoft.com/office/drawing/2014/main" id="{9EC30FA9-6773-E149-AFE0-D5B4A06629E9}"/>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1E83716-185E-E243-B6CE-8D978C30E31C}"/>
              </a:ext>
            </a:extLst>
          </p:cNvPr>
          <p:cNvSpPr>
            <a:spLocks noGrp="1"/>
          </p:cNvSpPr>
          <p:nvPr>
            <p:ph type="ctrTitle"/>
          </p:nvPr>
        </p:nvSpPr>
        <p:spPr>
          <a:xfrm>
            <a:off x="1524000" y="2676292"/>
            <a:ext cx="9144000" cy="840058"/>
          </a:xfrm>
        </p:spPr>
        <p:txBody>
          <a:bodyPr>
            <a:noAutofit/>
          </a:bodyPr>
          <a:lstStyle/>
          <a:p>
            <a:pPr>
              <a:lnSpc>
                <a:spcPct val="100000"/>
              </a:lnSpc>
            </a:pPr>
            <a:r>
              <a:rPr lang="en-GB" sz="3600" b="1" dirty="0">
                <a:solidFill>
                  <a:schemeClr val="bg1"/>
                </a:solidFill>
                <a:latin typeface="Arial Narrow"/>
                <a:cs typeface="Arial Narrow" panose="020B0604020202020204" pitchFamily="34" charset="0"/>
              </a:rPr>
              <a:t>Equity and justice in net zero in the Global South</a:t>
            </a:r>
            <a:endParaRPr lang="en-US" sz="3600" b="1" dirty="0">
              <a:solidFill>
                <a:schemeClr val="bg1"/>
              </a:solidFill>
              <a:latin typeface="Arial Narrow"/>
              <a:cs typeface="Arial Narrow" panose="020B0604020202020204" pitchFamily="34" charset="0"/>
            </a:endParaRPr>
          </a:p>
        </p:txBody>
      </p:sp>
      <p:sp>
        <p:nvSpPr>
          <p:cNvPr id="15" name="Rectangle 14">
            <a:extLst>
              <a:ext uri="{FF2B5EF4-FFF2-40B4-BE49-F238E27FC236}">
                <a16:creationId xmlns:a16="http://schemas.microsoft.com/office/drawing/2014/main" id="{A13B18A2-D871-DA41-96DF-D23A97E186B8}"/>
              </a:ext>
              <a:ext uri="{C183D7F6-B498-43B3-948B-1728B52AA6E4}">
                <adec:decorative xmlns:adec="http://schemas.microsoft.com/office/drawing/2017/decorative" val="1"/>
              </a:ext>
            </a:extLst>
          </p:cNvPr>
          <p:cNvSpPr/>
          <p:nvPr/>
        </p:nvSpPr>
        <p:spPr>
          <a:xfrm>
            <a:off x="9433932" y="5664820"/>
            <a:ext cx="2758068" cy="559692"/>
          </a:xfrm>
          <a:prstGeom prst="rect">
            <a:avLst/>
          </a:prstGeom>
          <a:solidFill>
            <a:srgbClr val="67BF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Subtitle 2">
            <a:extLst>
              <a:ext uri="{FF2B5EF4-FFF2-40B4-BE49-F238E27FC236}">
                <a16:creationId xmlns:a16="http://schemas.microsoft.com/office/drawing/2014/main" id="{7F34D5B8-4D61-6A42-88BF-46EAFB689DA7}"/>
              </a:ext>
            </a:extLst>
          </p:cNvPr>
          <p:cNvSpPr txBox="1">
            <a:spLocks/>
          </p:cNvSpPr>
          <p:nvPr/>
        </p:nvSpPr>
        <p:spPr>
          <a:xfrm>
            <a:off x="3233854" y="4566840"/>
            <a:ext cx="5664819" cy="1253303"/>
          </a:xfrm>
          <a:prstGeom prst="rect">
            <a:avLst/>
          </a:prstGeom>
        </p:spPr>
        <p:txBody>
          <a:bodyPr vert="horz" lIns="91440" tIns="45720" rIns="91440" bIns="45720" rtlCol="0" anchor="t">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white"/>
                </a:solidFill>
                <a:effectLst/>
                <a:uLnTx/>
                <a:uFillTx/>
                <a:latin typeface="Arial"/>
                <a:ea typeface="+mn-ea"/>
                <a:cs typeface="Arial"/>
              </a:rPr>
              <a:t>Jessica Omukuti</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white"/>
                </a:solidFill>
                <a:effectLst/>
                <a:uLnTx/>
                <a:uFillTx/>
                <a:latin typeface="Arial"/>
                <a:ea typeface="+mn-ea"/>
                <a:cs typeface="Arial"/>
              </a:rPr>
              <a:t>Research Fellow on Inclusive Net Zero</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white"/>
                </a:solidFill>
                <a:effectLst/>
                <a:uLnTx/>
                <a:uFillTx/>
                <a:latin typeface="Arial"/>
                <a:ea typeface="+mn-ea"/>
                <a:cs typeface="Arial"/>
              </a:rPr>
              <a:t>Oxford Net Zero</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white"/>
                </a:solidFill>
                <a:effectLst/>
                <a:uLnTx/>
                <a:uFillTx/>
                <a:latin typeface="Arial"/>
                <a:ea typeface="+mn-ea"/>
                <a:cs typeface="Arial"/>
              </a:rPr>
              <a:t>Institute for Science, Innovation and Society (InSIS)</a:t>
            </a:r>
            <a:endParaRPr kumimoji="0" lang="en-GB"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3" name="Subtitle 2">
            <a:extLst>
              <a:ext uri="{FF2B5EF4-FFF2-40B4-BE49-F238E27FC236}">
                <a16:creationId xmlns:a16="http://schemas.microsoft.com/office/drawing/2014/main" id="{B9EA7659-439A-C64D-9343-7C299E27231E}"/>
              </a:ext>
            </a:extLst>
          </p:cNvPr>
          <p:cNvSpPr>
            <a:spLocks noGrp="1"/>
          </p:cNvSpPr>
          <p:nvPr>
            <p:ph type="subTitle" idx="1"/>
          </p:nvPr>
        </p:nvSpPr>
        <p:spPr>
          <a:xfrm>
            <a:off x="9166302" y="5820143"/>
            <a:ext cx="3293327" cy="721113"/>
          </a:xfrm>
        </p:spPr>
        <p:txBody>
          <a:bodyPr>
            <a:normAutofit/>
          </a:bodyPr>
          <a:lstStyle/>
          <a:p>
            <a:r>
              <a:rPr lang="en-GB" sz="1600" dirty="0">
                <a:solidFill>
                  <a:schemeClr val="bg1"/>
                </a:solidFill>
                <a:latin typeface="Arial" panose="020B0604020202020204" pitchFamily="34" charset="0"/>
                <a:cs typeface="Arial" panose="020B0604020202020204" pitchFamily="34" charset="0"/>
              </a:rPr>
              <a:t>27 October 2022</a:t>
            </a:r>
          </a:p>
          <a:p>
            <a:r>
              <a:rPr lang="en-GB" sz="1600" dirty="0">
                <a:solidFill>
                  <a:schemeClr val="bg1"/>
                </a:solidFill>
                <a:latin typeface="Arial" panose="020B0604020202020204" pitchFamily="34" charset="0"/>
                <a:cs typeface="Arial" panose="020B0604020202020204" pitchFamily="34" charset="0"/>
              </a:rPr>
              <a:t> </a:t>
            </a:r>
          </a:p>
        </p:txBody>
      </p:sp>
      <p:pic>
        <p:nvPicPr>
          <p:cNvPr id="8" name="Picture 1" descr="Logos for Net Zero and Uni of Oxford">
            <a:extLst>
              <a:ext uri="{FF2B5EF4-FFF2-40B4-BE49-F238E27FC236}">
                <a16:creationId xmlns:a16="http://schemas.microsoft.com/office/drawing/2014/main" id="{FC2F2343-5C35-9B42-BFF7-232F038D11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534" y="418441"/>
            <a:ext cx="1828800" cy="90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9177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olar panel set within tropical foliage and trees">
            <a:extLst>
              <a:ext uri="{FF2B5EF4-FFF2-40B4-BE49-F238E27FC236}">
                <a16:creationId xmlns:a16="http://schemas.microsoft.com/office/drawing/2014/main" id="{2E16F183-3DE8-7A47-A73C-B8DCD57CD0EB}"/>
              </a:ext>
            </a:extLst>
          </p:cNvPr>
          <p:cNvPicPr>
            <a:picLocks noChangeAspect="1"/>
          </p:cNvPicPr>
          <p:nvPr/>
        </p:nvPicPr>
        <p:blipFill>
          <a:blip r:embed="rId2"/>
          <a:stretch>
            <a:fillRect/>
          </a:stretch>
        </p:blipFill>
        <p:spPr>
          <a:xfrm>
            <a:off x="0" y="0"/>
            <a:ext cx="12192000" cy="6858000"/>
          </a:xfrm>
          <a:prstGeom prst="rect">
            <a:avLst/>
          </a:prstGeom>
        </p:spPr>
      </p:pic>
      <p:sp>
        <p:nvSpPr>
          <p:cNvPr id="7" name="Rectangle 6">
            <a:extLst>
              <a:ext uri="{FF2B5EF4-FFF2-40B4-BE49-F238E27FC236}">
                <a16:creationId xmlns:a16="http://schemas.microsoft.com/office/drawing/2014/main" id="{712E8972-D615-E249-997C-ACC5A193EB00}"/>
              </a:ext>
              <a:ext uri="{C183D7F6-B498-43B3-948B-1728B52AA6E4}">
                <adec:decorative xmlns:adec="http://schemas.microsoft.com/office/drawing/2017/decorative" val="1"/>
              </a:ext>
            </a:extLst>
          </p:cNvPr>
          <p:cNvSpPr/>
          <p:nvPr/>
        </p:nvSpPr>
        <p:spPr>
          <a:xfrm>
            <a:off x="650790" y="1383613"/>
            <a:ext cx="4036540" cy="2257205"/>
          </a:xfrm>
          <a:prstGeom prst="rect">
            <a:avLst/>
          </a:prstGeom>
          <a:solidFill>
            <a:srgbClr val="67BF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itle 8">
            <a:extLst>
              <a:ext uri="{FF2B5EF4-FFF2-40B4-BE49-F238E27FC236}">
                <a16:creationId xmlns:a16="http://schemas.microsoft.com/office/drawing/2014/main" id="{5CF460B0-5125-604C-81B9-4D94013FE7F9}"/>
              </a:ext>
            </a:extLst>
          </p:cNvPr>
          <p:cNvSpPr>
            <a:spLocks noGrp="1"/>
          </p:cNvSpPr>
          <p:nvPr>
            <p:ph type="title" idx="4294967295"/>
          </p:nvPr>
        </p:nvSpPr>
        <p:spPr>
          <a:xfrm>
            <a:off x="832021" y="1474400"/>
            <a:ext cx="3677349" cy="211699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800" b="1" i="0" u="none" strike="noStrike" kern="1200" cap="small" spc="0" normalizeH="0" baseline="0" noProof="0" dirty="0">
                <a:ln>
                  <a:noFill/>
                </a:ln>
                <a:solidFill>
                  <a:schemeClr val="bg1"/>
                </a:solidFill>
                <a:effectLst/>
                <a:uLnTx/>
                <a:uFillTx/>
                <a:latin typeface="Arial Narrow" panose="020B0604020202020204" pitchFamily="34" charset="0"/>
                <a:ea typeface="+mn-ea"/>
                <a:cs typeface="Arial Narrow" panose="020B0604020202020204" pitchFamily="34" charset="0"/>
              </a:rPr>
              <a:t>OXFORD NET ZERO AIMS TO TRANSFORM POLICIES AND PRACTICES AT MULTIPLE SCALES TO CO-ACHIEVE NET ZERO EMISSIONS AND SUSTAINABLE DEVELOPMENT. </a:t>
            </a:r>
            <a:endParaRPr kumimoji="0" lang="en-GB" sz="1800" b="1" i="0" u="none" strike="noStrike" kern="1200" cap="none" spc="0" normalizeH="0" baseline="0" noProof="0" dirty="0">
              <a:ln>
                <a:noFill/>
              </a:ln>
              <a:solidFill>
                <a:schemeClr val="bg1"/>
              </a:solidFill>
              <a:effectLst/>
              <a:uLnTx/>
              <a:uFillTx/>
              <a:latin typeface="Arial Narrow" panose="020B0604020202020204" pitchFamily="34" charset="0"/>
              <a:ea typeface="+mn-ea"/>
              <a:cs typeface="Arial Narrow" panose="020B0604020202020204" pitchFamily="34" charset="0"/>
            </a:endParaRPr>
          </a:p>
        </p:txBody>
      </p:sp>
    </p:spTree>
    <p:extLst>
      <p:ext uri="{BB962C8B-B14F-4D97-AF65-F5344CB8AC3E}">
        <p14:creationId xmlns:p14="http://schemas.microsoft.com/office/powerpoint/2010/main" val="21763532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3662D34-11EE-DD4F-8BF5-7B9BB4B25216}"/>
              </a:ext>
            </a:extLst>
          </p:cNvPr>
          <p:cNvSpPr txBox="1">
            <a:spLocks noGrp="1"/>
          </p:cNvSpPr>
          <p:nvPr>
            <p:ph type="title" idx="4294967295"/>
          </p:nvPr>
        </p:nvSpPr>
        <p:spPr>
          <a:xfrm>
            <a:off x="1970852" y="1057186"/>
            <a:ext cx="6756950" cy="120032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87B8A"/>
                </a:solidFill>
                <a:effectLst/>
                <a:uLnTx/>
                <a:uFillTx/>
                <a:latin typeface="Arial Narrow" panose="020B0604020202020204" pitchFamily="34" charset="0"/>
                <a:ea typeface="+mn-ea"/>
                <a:cs typeface="Arial Narrow" panose="020B0604020202020204" pitchFamily="34" charset="0"/>
              </a:rPr>
              <a:t>The net zero framework for climate change</a:t>
            </a:r>
            <a:endParaRPr kumimoji="0" lang="en-US" sz="3600" b="0" i="0" u="none" strike="noStrike" kern="1200" cap="none" spc="0" normalizeH="0" baseline="0" noProof="0" dirty="0">
              <a:ln>
                <a:noFill/>
              </a:ln>
              <a:solidFill>
                <a:srgbClr val="287B8A"/>
              </a:solidFill>
              <a:effectLst/>
              <a:uLnTx/>
              <a:uFillTx/>
              <a:latin typeface="+mn-lt"/>
              <a:ea typeface="+mn-ea"/>
              <a:cs typeface="+mn-cs"/>
            </a:endParaRPr>
          </a:p>
        </p:txBody>
      </p:sp>
      <p:pic>
        <p:nvPicPr>
          <p:cNvPr id="7" name="Picture 1" descr="page1image17998160">
            <a:extLst>
              <a:ext uri="{FF2B5EF4-FFF2-40B4-BE49-F238E27FC236}">
                <a16:creationId xmlns:a16="http://schemas.microsoft.com/office/drawing/2014/main" id="{8D099723-95B1-3442-B052-D699E63D3B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638" y="5540760"/>
            <a:ext cx="1828800" cy="9017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moving line chart showing the difference between business as usual GHG emissions vs the significant decrease with net zero applied.">
            <a:extLst>
              <a:ext uri="{FF2B5EF4-FFF2-40B4-BE49-F238E27FC236}">
                <a16:creationId xmlns:a16="http://schemas.microsoft.com/office/drawing/2014/main" id="{19B3D4C1-17CB-CFC8-5413-91D4A445C7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8126" y="2257515"/>
            <a:ext cx="7949329" cy="41599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0C901D-68D6-FC36-2105-111617429ACB}"/>
              </a:ext>
            </a:extLst>
          </p:cNvPr>
          <p:cNvSpPr txBox="1"/>
          <p:nvPr/>
        </p:nvSpPr>
        <p:spPr>
          <a:xfrm>
            <a:off x="3276601" y="6492875"/>
            <a:ext cx="649085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7E6E6">
                    <a:lumMod val="10000"/>
                  </a:srgbClr>
                </a:solidFill>
                <a:effectLst/>
                <a:uLnTx/>
                <a:uFillTx/>
                <a:latin typeface="Corbel" panose="020B0503020204020204" pitchFamily="34" charset="0"/>
                <a:ea typeface="+mn-ea"/>
                <a:cs typeface="+mn-cs"/>
              </a:rPr>
              <a:t>Source: WRI. </a:t>
            </a:r>
            <a:r>
              <a:rPr kumimoji="0" lang="en-GB" sz="1400" b="0" i="0" u="none" strike="noStrike" kern="1200" cap="none" spc="0" normalizeH="0" baseline="0" noProof="0" dirty="0">
                <a:ln>
                  <a:noFill/>
                </a:ln>
                <a:solidFill>
                  <a:srgbClr val="E7E6E6">
                    <a:lumMod val="10000"/>
                  </a:srgbClr>
                </a:solidFill>
                <a:effectLst/>
                <a:uLnTx/>
                <a:uFillTx/>
                <a:latin typeface="Corbel" panose="020B0503020204020204" pitchFamily="34" charset="0"/>
                <a:ea typeface="+mn-ea"/>
                <a:cs typeface="+mn-cs"/>
                <a:hlinkClick r:id="rId4"/>
              </a:rPr>
              <a:t>What Does "Net-Zero Emissions" Mean? 8 Common Questions</a:t>
            </a:r>
            <a:endParaRPr kumimoji="0" lang="en-GB" sz="1400" b="0" i="0" u="none" strike="noStrike" kern="1200" cap="none" spc="0" normalizeH="0" baseline="0" noProof="0" dirty="0">
              <a:ln>
                <a:noFill/>
              </a:ln>
              <a:solidFill>
                <a:srgbClr val="E7E6E6">
                  <a:lumMod val="10000"/>
                </a:srgbClr>
              </a:solidFill>
              <a:effectLst/>
              <a:uLnTx/>
              <a:uFillTx/>
              <a:latin typeface="Corbel" panose="020B0503020204020204" pitchFamily="34" charset="0"/>
              <a:ea typeface="+mn-ea"/>
              <a:cs typeface="+mn-cs"/>
            </a:endParaRPr>
          </a:p>
        </p:txBody>
      </p:sp>
    </p:spTree>
    <p:extLst>
      <p:ext uri="{BB962C8B-B14F-4D97-AF65-F5344CB8AC3E}">
        <p14:creationId xmlns:p14="http://schemas.microsoft.com/office/powerpoint/2010/main" val="11828540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3662D34-11EE-DD4F-8BF5-7B9BB4B25216}"/>
              </a:ext>
            </a:extLst>
          </p:cNvPr>
          <p:cNvSpPr txBox="1">
            <a:spLocks noGrp="1"/>
          </p:cNvSpPr>
          <p:nvPr>
            <p:ph type="title" idx="4294967295"/>
          </p:nvPr>
        </p:nvSpPr>
        <p:spPr>
          <a:xfrm>
            <a:off x="1970852" y="1057186"/>
            <a:ext cx="6756950"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87B8A"/>
                </a:solidFill>
                <a:effectLst/>
                <a:uLnTx/>
                <a:uFillTx/>
                <a:latin typeface="Arial Narrow" panose="020B0604020202020204" pitchFamily="34" charset="0"/>
                <a:ea typeface="+mn-ea"/>
                <a:cs typeface="Arial Narrow" panose="020B0604020202020204" pitchFamily="34" charset="0"/>
              </a:rPr>
              <a:t>The need for equity and justice</a:t>
            </a:r>
            <a:endParaRPr kumimoji="0" lang="en-US" sz="3600" b="0" i="0" u="none" strike="noStrike" kern="1200" cap="none" spc="0" normalizeH="0" baseline="0" noProof="0" dirty="0">
              <a:ln>
                <a:noFill/>
              </a:ln>
              <a:solidFill>
                <a:srgbClr val="287B8A"/>
              </a:solidFill>
              <a:effectLst/>
              <a:uLnTx/>
              <a:uFillTx/>
              <a:latin typeface="+mn-lt"/>
              <a:ea typeface="+mn-ea"/>
              <a:cs typeface="+mn-cs"/>
            </a:endParaRPr>
          </a:p>
        </p:txBody>
      </p:sp>
      <p:pic>
        <p:nvPicPr>
          <p:cNvPr id="7" name="Picture 1">
            <a:extLst>
              <a:ext uri="{FF2B5EF4-FFF2-40B4-BE49-F238E27FC236}">
                <a16:creationId xmlns:a16="http://schemas.microsoft.com/office/drawing/2014/main" id="{8D099723-95B1-3442-B052-D699E63D3B7C}"/>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638" y="5540760"/>
            <a:ext cx="1828800" cy="9017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world map with different countries shaded colours from green to brown and blue">
            <a:extLst>
              <a:ext uri="{FF2B5EF4-FFF2-40B4-BE49-F238E27FC236}">
                <a16:creationId xmlns:a16="http://schemas.microsoft.com/office/drawing/2014/main" id="{79068540-5E87-3885-01B4-3DC841904D30}"/>
              </a:ext>
            </a:extLst>
          </p:cNvPr>
          <p:cNvPicPr>
            <a:picLocks noChangeAspect="1"/>
          </p:cNvPicPr>
          <p:nvPr/>
        </p:nvPicPr>
        <p:blipFill>
          <a:blip r:embed="rId3"/>
          <a:stretch>
            <a:fillRect/>
          </a:stretch>
        </p:blipFill>
        <p:spPr>
          <a:xfrm>
            <a:off x="5304765" y="2251881"/>
            <a:ext cx="6643907" cy="3228446"/>
          </a:xfrm>
          <a:prstGeom prst="rect">
            <a:avLst/>
          </a:prstGeom>
          <a:ln>
            <a:noFill/>
          </a:ln>
          <a:effectLst>
            <a:outerShdw blurRad="292100" dist="139700" dir="2700000" algn="tl" rotWithShape="0">
              <a:srgbClr val="333333">
                <a:alpha val="65000"/>
              </a:srgbClr>
            </a:outerShdw>
          </a:effectLst>
        </p:spPr>
      </p:pic>
      <p:pic>
        <p:nvPicPr>
          <p:cNvPr id="3" name="Picture 2" descr="Front page of 'Not Zero, How 'net zero' targets disguise climate inaction' - see https://whatnext.org/research_pubs/not-zero-how-net-zero-targets-disguise-climate-inaction/#:~:text=The%20term%20%E2%80%9Cnet%20zero%E2%80%9D%20is,be%20accepted%20at%20face%20value.">
            <a:extLst>
              <a:ext uri="{FF2B5EF4-FFF2-40B4-BE49-F238E27FC236}">
                <a16:creationId xmlns:a16="http://schemas.microsoft.com/office/drawing/2014/main" id="{E11810F1-D9AB-BA27-7623-BA0E7718B9FF}"/>
              </a:ext>
            </a:extLst>
          </p:cNvPr>
          <p:cNvPicPr>
            <a:picLocks noChangeAspect="1"/>
          </p:cNvPicPr>
          <p:nvPr/>
        </p:nvPicPr>
        <p:blipFill>
          <a:blip r:embed="rId4"/>
          <a:stretch>
            <a:fillRect/>
          </a:stretch>
        </p:blipFill>
        <p:spPr>
          <a:xfrm>
            <a:off x="1132764" y="1703517"/>
            <a:ext cx="3948292" cy="48955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12347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6DA09E-9AF3-124C-919D-B02F1572722F}"/>
              </a:ext>
              <a:ext uri="{C183D7F6-B498-43B3-948B-1728B52AA6E4}">
                <adec:decorative xmlns:adec="http://schemas.microsoft.com/office/drawing/2017/decorative" val="1"/>
              </a:ext>
            </a:extLst>
          </p:cNvPr>
          <p:cNvSpPr/>
          <p:nvPr/>
        </p:nvSpPr>
        <p:spPr>
          <a:xfrm>
            <a:off x="7738946" y="1"/>
            <a:ext cx="4453054" cy="6857999"/>
          </a:xfrm>
          <a:prstGeom prst="rect">
            <a:avLst/>
          </a:prstGeom>
          <a:solidFill>
            <a:srgbClr val="67BF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F3662D34-11EE-DD4F-8BF5-7B9BB4B25216}"/>
              </a:ext>
            </a:extLst>
          </p:cNvPr>
          <p:cNvSpPr txBox="1">
            <a:spLocks noGrp="1"/>
          </p:cNvSpPr>
          <p:nvPr>
            <p:ph type="title" idx="4294967295"/>
          </p:nvPr>
        </p:nvSpPr>
        <p:spPr>
          <a:xfrm>
            <a:off x="1236890" y="1057186"/>
            <a:ext cx="6756950"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87B8A"/>
                </a:solidFill>
                <a:effectLst/>
                <a:uLnTx/>
                <a:uFillTx/>
                <a:latin typeface="Arial Narrow" panose="020B0604020202020204" pitchFamily="34" charset="0"/>
                <a:ea typeface="+mn-ea"/>
                <a:cs typeface="Arial Narrow" panose="020B0604020202020204" pitchFamily="34" charset="0"/>
              </a:rPr>
              <a:t>Research</a:t>
            </a:r>
            <a:endParaRPr kumimoji="0" lang="en-US" sz="3600" b="0" i="0" u="none" strike="noStrike" kern="1200" cap="none" spc="0" normalizeH="0" baseline="0" noProof="0" dirty="0">
              <a:ln>
                <a:noFill/>
              </a:ln>
              <a:solidFill>
                <a:srgbClr val="287B8A"/>
              </a:solidFill>
              <a:effectLst/>
              <a:uLnTx/>
              <a:uFillTx/>
              <a:latin typeface="+mn-lt"/>
              <a:ea typeface="+mn-ea"/>
              <a:cs typeface="+mn-cs"/>
            </a:endParaRPr>
          </a:p>
        </p:txBody>
      </p:sp>
      <p:sp>
        <p:nvSpPr>
          <p:cNvPr id="6" name="TextBox 5">
            <a:extLst>
              <a:ext uri="{FF2B5EF4-FFF2-40B4-BE49-F238E27FC236}">
                <a16:creationId xmlns:a16="http://schemas.microsoft.com/office/drawing/2014/main" id="{72151217-D843-5E40-A70A-63D30D12A55D}"/>
              </a:ext>
            </a:extLst>
          </p:cNvPr>
          <p:cNvSpPr txBox="1"/>
          <p:nvPr/>
        </p:nvSpPr>
        <p:spPr>
          <a:xfrm>
            <a:off x="1236891" y="2257168"/>
            <a:ext cx="5372066" cy="170816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new (existing) injustices and inequities does the net zero framework introduce  (reinforce) into the governance of climate change (scales, groups, time), particularly in the Global South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can the net zero framework be used to ensure equity and justice in the Global South?</a:t>
            </a:r>
          </a:p>
        </p:txBody>
      </p:sp>
      <p:pic>
        <p:nvPicPr>
          <p:cNvPr id="9" name="Picture 1" descr="page1image17998160">
            <a:extLst>
              <a:ext uri="{FF2B5EF4-FFF2-40B4-BE49-F238E27FC236}">
                <a16:creationId xmlns:a16="http://schemas.microsoft.com/office/drawing/2014/main" id="{83436A2B-31A3-BC4A-9048-2E5201C076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638" y="5540760"/>
            <a:ext cx="1828800" cy="9017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2B273BF-D47B-CB7F-67E6-1D512FF9EAC3}"/>
              </a:ext>
            </a:extLst>
          </p:cNvPr>
          <p:cNvSpPr txBox="1"/>
          <p:nvPr/>
        </p:nvSpPr>
        <p:spPr>
          <a:xfrm>
            <a:off x="7993840" y="1057186"/>
            <a:ext cx="274418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rial Narrow" panose="020B0604020202020204" pitchFamily="34" charset="0"/>
                <a:ea typeface="+mn-ea"/>
                <a:cs typeface="Arial Narrow" panose="020B0604020202020204" pitchFamily="34" charset="0"/>
              </a:rPr>
              <a:t>Approach</a:t>
            </a: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0BD9BDE-0BF1-CB2F-944B-ED49BC5110BB}"/>
              </a:ext>
            </a:extLst>
          </p:cNvPr>
          <p:cNvSpPr txBox="1"/>
          <p:nvPr/>
        </p:nvSpPr>
        <p:spPr>
          <a:xfrm>
            <a:off x="7993840" y="2257168"/>
            <a:ext cx="3633868" cy="206210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Place based research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Collaborations and partnerships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Africa, Asia and Latin America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Multi-scalar influence on policies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5824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6DA09E-9AF3-124C-919D-B02F1572722F}"/>
              </a:ext>
              <a:ext uri="{C183D7F6-B498-43B3-948B-1728B52AA6E4}">
                <adec:decorative xmlns:adec="http://schemas.microsoft.com/office/drawing/2017/decorative" val="1"/>
              </a:ext>
            </a:extLst>
          </p:cNvPr>
          <p:cNvSpPr/>
          <p:nvPr/>
        </p:nvSpPr>
        <p:spPr>
          <a:xfrm>
            <a:off x="7738946" y="1"/>
            <a:ext cx="4453054" cy="6857999"/>
          </a:xfrm>
          <a:prstGeom prst="rect">
            <a:avLst/>
          </a:prstGeom>
          <a:solidFill>
            <a:srgbClr val="67BF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1" descr="page1image17998160">
            <a:extLst>
              <a:ext uri="{FF2B5EF4-FFF2-40B4-BE49-F238E27FC236}">
                <a16:creationId xmlns:a16="http://schemas.microsoft.com/office/drawing/2014/main" id="{83436A2B-31A3-BC4A-9048-2E5201C076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638" y="5540760"/>
            <a:ext cx="1828800" cy="9017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4C12B1B-D0AE-122B-A9CA-B614CA51B550}"/>
              </a:ext>
            </a:extLst>
          </p:cNvPr>
          <p:cNvSpPr txBox="1">
            <a:spLocks noGrp="1"/>
          </p:cNvSpPr>
          <p:nvPr>
            <p:ph type="title" idx="4294967295"/>
          </p:nvPr>
        </p:nvSpPr>
        <p:spPr>
          <a:xfrm>
            <a:off x="623963" y="1057186"/>
            <a:ext cx="5726933"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87B8A"/>
                </a:solidFill>
                <a:effectLst/>
                <a:uLnTx/>
                <a:uFillTx/>
                <a:latin typeface="Arial Narrow" panose="020B0604020202020204" pitchFamily="34" charset="0"/>
                <a:ea typeface="+mn-ea"/>
                <a:cs typeface="Arial Narrow" panose="020B0604020202020204" pitchFamily="34" charset="0"/>
              </a:rPr>
              <a:t>Current research outputs</a:t>
            </a:r>
            <a:endParaRPr kumimoji="0" lang="en-US" sz="3600" b="0" i="0" u="none" strike="noStrike" kern="1200" cap="none" spc="0" normalizeH="0" baseline="0" noProof="0" dirty="0">
              <a:ln>
                <a:noFill/>
              </a:ln>
              <a:solidFill>
                <a:srgbClr val="287B8A"/>
              </a:solidFill>
              <a:effectLst/>
              <a:uLnTx/>
              <a:uFillTx/>
              <a:latin typeface="+mn-lt"/>
              <a:ea typeface="+mn-ea"/>
              <a:cs typeface="+mn-cs"/>
            </a:endParaRPr>
          </a:p>
        </p:txBody>
      </p:sp>
      <p:sp>
        <p:nvSpPr>
          <p:cNvPr id="3" name="TextBox 2">
            <a:extLst>
              <a:ext uri="{FF2B5EF4-FFF2-40B4-BE49-F238E27FC236}">
                <a16:creationId xmlns:a16="http://schemas.microsoft.com/office/drawing/2014/main" id="{3B116B40-FEB9-483A-DEDA-402DD4D0D5C2}"/>
              </a:ext>
            </a:extLst>
          </p:cNvPr>
          <p:cNvSpPr txBox="1"/>
          <p:nvPr/>
        </p:nvSpPr>
        <p:spPr>
          <a:xfrm>
            <a:off x="623963" y="2257168"/>
            <a:ext cx="5217143" cy="146193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Stocktake of net zero commitments by Africa’s 250 largest publicly listed companies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Climate finance and the Green Climate Fund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Engagement (webinars, 1-1s)</a:t>
            </a:r>
          </a:p>
        </p:txBody>
      </p:sp>
      <p:sp>
        <p:nvSpPr>
          <p:cNvPr id="5" name="TextBox 4">
            <a:extLst>
              <a:ext uri="{FF2B5EF4-FFF2-40B4-BE49-F238E27FC236}">
                <a16:creationId xmlns:a16="http://schemas.microsoft.com/office/drawing/2014/main" id="{ED07C698-E6BD-DEF2-DCE4-D7C5B7442A38}"/>
              </a:ext>
            </a:extLst>
          </p:cNvPr>
          <p:cNvSpPr txBox="1"/>
          <p:nvPr/>
        </p:nvSpPr>
        <p:spPr>
          <a:xfrm>
            <a:off x="8099825" y="1057186"/>
            <a:ext cx="3873872"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rial Narrow" panose="020B0604020202020204" pitchFamily="34" charset="0"/>
                <a:ea typeface="+mn-ea"/>
                <a:cs typeface="Arial Narrow" panose="020B0604020202020204" pitchFamily="34" charset="0"/>
              </a:rPr>
              <a:t>Promoting open research</a:t>
            </a: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FB25385-B4AB-3CFA-C053-049D3DF1EB4F}"/>
              </a:ext>
            </a:extLst>
          </p:cNvPr>
          <p:cNvSpPr txBox="1"/>
          <p:nvPr/>
        </p:nvSpPr>
        <p:spPr>
          <a:xfrm>
            <a:off x="8099826" y="2615516"/>
            <a:ext cx="3625612" cy="255454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Packaging research for different audiences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Making all research outputs open access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Sharing research on different channels (website, social media, webinars)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11" name="Picture 10" descr="Net Zero tracker logo">
            <a:extLst>
              <a:ext uri="{FF2B5EF4-FFF2-40B4-BE49-F238E27FC236}">
                <a16:creationId xmlns:a16="http://schemas.microsoft.com/office/drawing/2014/main" id="{593F342E-4CDB-8936-1317-43DEC5BD02D9}"/>
              </a:ext>
            </a:extLst>
          </p:cNvPr>
          <p:cNvPicPr>
            <a:picLocks noChangeAspect="1"/>
          </p:cNvPicPr>
          <p:nvPr/>
        </p:nvPicPr>
        <p:blipFill>
          <a:blip r:embed="rId3"/>
          <a:stretch>
            <a:fillRect/>
          </a:stretch>
        </p:blipFill>
        <p:spPr>
          <a:xfrm>
            <a:off x="0" y="4180741"/>
            <a:ext cx="3724807" cy="995334"/>
          </a:xfrm>
          <a:prstGeom prst="rect">
            <a:avLst/>
          </a:prstGeom>
          <a:ln>
            <a:noFill/>
          </a:ln>
          <a:effectLst>
            <a:outerShdw blurRad="292100" dist="139700" dir="2700000" algn="tl" rotWithShape="0">
              <a:srgbClr val="333333">
                <a:alpha val="65000"/>
              </a:srgbClr>
            </a:outerShdw>
          </a:effectLst>
        </p:spPr>
      </p:pic>
      <p:pic>
        <p:nvPicPr>
          <p:cNvPr id="12" name="Picture 11" descr="Screenshot of article &quot;The green climate fund and it's shortcomings in local delivery of adaptation finance&quot; by the presenter">
            <a:extLst>
              <a:ext uri="{FF2B5EF4-FFF2-40B4-BE49-F238E27FC236}">
                <a16:creationId xmlns:a16="http://schemas.microsoft.com/office/drawing/2014/main" id="{6ADEFAA7-FF56-631F-64A2-3368DEEB7E8F}"/>
              </a:ext>
            </a:extLst>
          </p:cNvPr>
          <p:cNvPicPr>
            <a:picLocks noChangeAspect="1"/>
          </p:cNvPicPr>
          <p:nvPr/>
        </p:nvPicPr>
        <p:blipFill>
          <a:blip r:embed="rId4"/>
          <a:stretch>
            <a:fillRect/>
          </a:stretch>
        </p:blipFill>
        <p:spPr>
          <a:xfrm>
            <a:off x="3920857" y="4064132"/>
            <a:ext cx="3818089" cy="22118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2351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161757-20CC-5745-9457-887A2DC11B56}"/>
              </a:ext>
              <a:ext uri="{C183D7F6-B498-43B3-948B-1728B52AA6E4}">
                <adec:decorative xmlns:adec="http://schemas.microsoft.com/office/drawing/2017/decorative" val="1"/>
              </a:ext>
            </a:extLst>
          </p:cNvPr>
          <p:cNvSpPr/>
          <p:nvPr/>
        </p:nvSpPr>
        <p:spPr>
          <a:xfrm>
            <a:off x="0" y="0"/>
            <a:ext cx="12192000" cy="6858000"/>
          </a:xfrm>
          <a:prstGeom prst="rect">
            <a:avLst/>
          </a:prstGeom>
          <a:solidFill>
            <a:srgbClr val="287B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4E977781-6064-644B-8DB1-28920BE0BA0B}"/>
              </a:ext>
            </a:extLst>
          </p:cNvPr>
          <p:cNvSpPr>
            <a:spLocks noGrp="1"/>
          </p:cNvSpPr>
          <p:nvPr>
            <p:ph type="title" idx="4294967295"/>
          </p:nvPr>
        </p:nvSpPr>
        <p:spPr>
          <a:xfrm>
            <a:off x="3048000" y="5698033"/>
            <a:ext cx="6096000" cy="86177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Twitter: @OxfordNetZero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Web: netzeroclimate.org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Email: </a:t>
            </a:r>
            <a:r>
              <a:rPr kumimoji="0" lang="en-GB" sz="1200" b="0" i="0" u="sng"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hlinkClick r:id="rId2">
                  <a:extLst>
                    <a:ext uri="{A12FA001-AC4F-418D-AE19-62706E023703}">
                      <ahyp:hlinkClr xmlns:ahyp="http://schemas.microsoft.com/office/drawing/2018/hyperlinkcolor" val="tx"/>
                    </a:ext>
                  </a:extLst>
                </a:hlinkClick>
              </a:rPr>
              <a:t>netzero@ouce.ox.ac.uk</a:t>
            </a:r>
            <a:endParaRPr kumimoji="0" lang="en-GB" sz="1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pic>
        <p:nvPicPr>
          <p:cNvPr id="6" name="Picture 1" descr="page1image17998160">
            <a:extLst>
              <a:ext uri="{FF2B5EF4-FFF2-40B4-BE49-F238E27FC236}">
                <a16:creationId xmlns:a16="http://schemas.microsoft.com/office/drawing/2014/main" id="{64D8ADFE-C875-1F4A-B0B2-F629C020F0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6638" y="5540760"/>
            <a:ext cx="1828800" cy="90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4016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9" name="Title 1">
            <a:extLst>
              <a:ext uri="{FF2B5EF4-FFF2-40B4-BE49-F238E27FC236}">
                <a16:creationId xmlns:a16="http://schemas.microsoft.com/office/drawing/2014/main" id="{BC021171-D44E-411E-CA11-760D65F32C01}"/>
              </a:ext>
            </a:extLst>
          </p:cNvPr>
          <p:cNvSpPr>
            <a:spLocks noGrp="1"/>
          </p:cNvSpPr>
          <p:nvPr>
            <p:ph type="ctrTitle"/>
          </p:nvPr>
        </p:nvSpPr>
        <p:spPr>
          <a:xfrm>
            <a:off x="324474" y="113042"/>
            <a:ext cx="10668000" cy="1149318"/>
          </a:xfrm>
        </p:spPr>
        <p:txBody>
          <a:bodyPr/>
          <a:lstStyle/>
          <a:p>
            <a:pPr algn="l"/>
            <a:r>
              <a:rPr lang="en-GB" dirty="0">
                <a:solidFill>
                  <a:schemeClr val="bg1"/>
                </a:solidFill>
              </a:rPr>
              <a:t>#OxFOS23 – Save the date!</a:t>
            </a:r>
          </a:p>
        </p:txBody>
      </p:sp>
      <p:sp>
        <p:nvSpPr>
          <p:cNvPr id="10" name="TextBox 9">
            <a:extLst>
              <a:ext uri="{FF2B5EF4-FFF2-40B4-BE49-F238E27FC236}">
                <a16:creationId xmlns:a16="http://schemas.microsoft.com/office/drawing/2014/main" id="{64148619-B04C-B25C-A637-3A2D5BA8C2AA}"/>
              </a:ext>
            </a:extLst>
          </p:cNvPr>
          <p:cNvSpPr txBox="1"/>
          <p:nvPr/>
        </p:nvSpPr>
        <p:spPr>
          <a:xfrm>
            <a:off x="455102" y="1704548"/>
            <a:ext cx="11198833" cy="523220"/>
          </a:xfrm>
          <a:prstGeom prst="rect">
            <a:avLst/>
          </a:prstGeom>
          <a:solidFill>
            <a:srgbClr val="FF8C00"/>
          </a:solidFill>
        </p:spPr>
        <p:txBody>
          <a:bodyPr wrap="square" rtlCol="0">
            <a:spAutoFit/>
          </a:bodyPr>
          <a:lstStyle/>
          <a:p>
            <a:pPr>
              <a:spcBef>
                <a:spcPts val="1200"/>
              </a:spcBef>
            </a:pPr>
            <a:r>
              <a:rPr lang="en-GB" sz="2800" b="1" dirty="0">
                <a:effectLst/>
                <a:latin typeface="Calibri Light" panose="020F0302020204030204" pitchFamily="34" charset="0"/>
                <a:ea typeface="Times New Roman" panose="02020603050405020304" pitchFamily="18" charset="0"/>
              </a:rPr>
              <a:t>Oxford Festival of Open Scholarship 2023 – Save the date: 6</a:t>
            </a:r>
            <a:r>
              <a:rPr lang="en-GB" sz="2800" b="1" baseline="30000" dirty="0">
                <a:effectLst/>
                <a:latin typeface="Calibri Light" panose="020F0302020204030204" pitchFamily="34" charset="0"/>
                <a:ea typeface="Times New Roman" panose="02020603050405020304" pitchFamily="18" charset="0"/>
              </a:rPr>
              <a:t>th</a:t>
            </a:r>
            <a:r>
              <a:rPr lang="en-GB" sz="2800" b="1" dirty="0">
                <a:effectLst/>
                <a:latin typeface="Calibri Light" panose="020F0302020204030204" pitchFamily="34" charset="0"/>
                <a:ea typeface="Times New Roman" panose="02020603050405020304" pitchFamily="18" charset="0"/>
              </a:rPr>
              <a:t>-17</a:t>
            </a:r>
            <a:r>
              <a:rPr lang="en-GB" sz="2800" b="1" baseline="30000" dirty="0">
                <a:effectLst/>
                <a:latin typeface="Calibri Light" panose="020F0302020204030204" pitchFamily="34" charset="0"/>
                <a:ea typeface="Times New Roman" panose="02020603050405020304" pitchFamily="18" charset="0"/>
              </a:rPr>
              <a:t>th</a:t>
            </a:r>
            <a:r>
              <a:rPr lang="en-GB" sz="2800" b="1" dirty="0">
                <a:effectLst/>
                <a:latin typeface="Calibri Light" panose="020F0302020204030204" pitchFamily="34" charset="0"/>
                <a:ea typeface="Times New Roman" panose="02020603050405020304" pitchFamily="18" charset="0"/>
              </a:rPr>
              <a:t> March 2023</a:t>
            </a:r>
            <a:endParaRPr lang="en-GB" sz="2800" dirty="0">
              <a:effectLst/>
              <a:latin typeface="Calibri" panose="020F050202020403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37D03244-9DC7-1549-CD05-74B6E3F38F8D}"/>
              </a:ext>
            </a:extLst>
          </p:cNvPr>
          <p:cNvSpPr txBox="1"/>
          <p:nvPr/>
        </p:nvSpPr>
        <p:spPr>
          <a:xfrm>
            <a:off x="455102" y="2669956"/>
            <a:ext cx="6918820" cy="2616101"/>
          </a:xfrm>
          <a:prstGeom prst="rect">
            <a:avLst/>
          </a:prstGeom>
          <a:solidFill>
            <a:srgbClr val="D0D6DD"/>
          </a:solidFill>
        </p:spPr>
        <p:txBody>
          <a:bodyPr wrap="square" rtlCol="0">
            <a:spAutoFit/>
          </a:bodyPr>
          <a:lstStyle>
            <a:defPPr>
              <a:defRPr lang="en-US"/>
            </a:defPPr>
            <a:lvl1pPr>
              <a:spcBef>
                <a:spcPts val="1200"/>
              </a:spcBef>
              <a:defRPr sz="2800" b="1">
                <a:solidFill>
                  <a:srgbClr val="002147"/>
                </a:solidFill>
                <a:effectLst/>
                <a:latin typeface="Calibri Light" panose="020F0302020204030204" pitchFamily="34" charset="0"/>
                <a:ea typeface="Times New Roman" panose="02020603050405020304" pitchFamily="18" charset="0"/>
              </a:defRPr>
            </a:lvl1pPr>
          </a:lstStyle>
          <a:p>
            <a:r>
              <a:rPr lang="en-GB" sz="1800" dirty="0">
                <a:latin typeface="+mn-lt"/>
              </a:rPr>
              <a:t>What in the world is going on with open access and open research?</a:t>
            </a:r>
          </a:p>
          <a:p>
            <a:r>
              <a:rPr lang="en-GB" sz="1800" b="0" dirty="0">
                <a:latin typeface="+mn-lt"/>
              </a:rPr>
              <a:t>Come along and hear from an array of exciting national and international speakers – and find out! </a:t>
            </a:r>
          </a:p>
          <a:p>
            <a:r>
              <a:rPr lang="en-GB" sz="1800" b="0" dirty="0">
                <a:latin typeface="+mn-lt"/>
              </a:rPr>
              <a:t>Organised by the Bodleian Libraries, for Oxford staff and students, The Oxford Festival of Open Scholarship (OxFOS) covers a range of topical issues for a fortnight each year. This is an opportunity to explore and debate issues, and jointly look for solutions. We hope to interest and inspire you!</a:t>
            </a:r>
          </a:p>
        </p:txBody>
      </p:sp>
      <p:sp>
        <p:nvSpPr>
          <p:cNvPr id="12" name="TextBox 11">
            <a:extLst>
              <a:ext uri="{FF2B5EF4-FFF2-40B4-BE49-F238E27FC236}">
                <a16:creationId xmlns:a16="http://schemas.microsoft.com/office/drawing/2014/main" id="{E3A9A60C-E455-CA1E-B290-602925C7A4DD}"/>
              </a:ext>
            </a:extLst>
          </p:cNvPr>
          <p:cNvSpPr txBox="1"/>
          <p:nvPr/>
        </p:nvSpPr>
        <p:spPr>
          <a:xfrm>
            <a:off x="455102" y="5754174"/>
            <a:ext cx="10070437" cy="830997"/>
          </a:xfrm>
          <a:prstGeom prst="rect">
            <a:avLst/>
          </a:prstGeom>
          <a:noFill/>
        </p:spPr>
        <p:txBody>
          <a:bodyPr wrap="square">
            <a:spAutoFit/>
          </a:bodyPr>
          <a:lstStyle/>
          <a:p>
            <a:r>
              <a:rPr lang="en-GB" sz="2400" dirty="0">
                <a:solidFill>
                  <a:schemeClr val="bg1"/>
                </a:solidFill>
                <a:effectLst/>
                <a:latin typeface="Calibri" panose="020F0502020204030204" pitchFamily="34" charset="0"/>
                <a:ea typeface="Calibri" panose="020F0502020204030204" pitchFamily="34" charset="0"/>
              </a:rPr>
              <a:t>For updates join the mailing list by emailing - oxfos-subscribe@maillist.ox.ac.uk </a:t>
            </a:r>
          </a:p>
          <a:p>
            <a:r>
              <a:rPr lang="en-GB" sz="2400" dirty="0">
                <a:solidFill>
                  <a:schemeClr val="bg1"/>
                </a:solidFill>
                <a:latin typeface="Calibri" panose="020F0502020204030204" pitchFamily="34" charset="0"/>
                <a:ea typeface="Calibri" panose="020F0502020204030204" pitchFamily="34" charset="0"/>
              </a:rPr>
              <a:t>W</a:t>
            </a:r>
            <a:r>
              <a:rPr lang="en-GB" sz="2400" dirty="0">
                <a:solidFill>
                  <a:schemeClr val="bg1"/>
                </a:solidFill>
                <a:effectLst/>
                <a:latin typeface="Calibri" panose="020F0502020204030204" pitchFamily="34" charset="0"/>
                <a:ea typeface="Calibri" panose="020F0502020204030204" pitchFamily="34" charset="0"/>
              </a:rPr>
              <a:t>ebsite - https://openaccess.ox.ac.uk/oxfos-23</a:t>
            </a:r>
          </a:p>
        </p:txBody>
      </p:sp>
      <p:pic>
        <p:nvPicPr>
          <p:cNvPr id="15" name="Picture 14" descr="OxFOS logo">
            <a:extLst>
              <a:ext uri="{FF2B5EF4-FFF2-40B4-BE49-F238E27FC236}">
                <a16:creationId xmlns:a16="http://schemas.microsoft.com/office/drawing/2014/main" id="{99D2FA95-806A-9798-7196-9135B79754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44335" y="2496971"/>
            <a:ext cx="3009600" cy="3009600"/>
          </a:xfrm>
          <a:prstGeom prst="rect">
            <a:avLst/>
          </a:prstGeom>
        </p:spPr>
      </p:pic>
    </p:spTree>
    <p:extLst>
      <p:ext uri="{BB962C8B-B14F-4D97-AF65-F5344CB8AC3E}">
        <p14:creationId xmlns:p14="http://schemas.microsoft.com/office/powerpoint/2010/main" val="27547488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ackground - Padlock">
            <a:extLst>
              <a:ext uri="{FF2B5EF4-FFF2-40B4-BE49-F238E27FC236}">
                <a16:creationId xmlns:a16="http://schemas.microsoft.com/office/drawing/2014/main" id="{11B64D15-5F02-BE1D-1D34-9C27E9130B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alphaModFix amt="5000"/>
            <a:extLst>
              <a:ext uri="{28A0092B-C50C-407E-A947-70E740481C1C}">
                <a14:useLocalDpi xmlns:a14="http://schemas.microsoft.com/office/drawing/2010/main" val="0"/>
              </a:ext>
            </a:extLst>
          </a:blip>
          <a:stretch>
            <a:fillRect/>
          </a:stretch>
        </p:blipFill>
        <p:spPr>
          <a:xfrm rot="1428998">
            <a:off x="6844497" y="-421625"/>
            <a:ext cx="4934465" cy="7701253"/>
          </a:xfrm>
          <a:prstGeom prst="rect">
            <a:avLst/>
          </a:prstGeom>
        </p:spPr>
      </p:pic>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 help and resources">
            <a:extLst>
              <a:ext uri="{FF2B5EF4-FFF2-40B4-BE49-F238E27FC236}">
                <a16:creationId xmlns:a16="http://schemas.microsoft.com/office/drawing/2014/main" id="{29B3B68A-27B7-81D6-BE96-DCACF1D7E6AC}"/>
              </a:ext>
            </a:extLst>
          </p:cNvPr>
          <p:cNvSpPr txBox="1">
            <a:spLocks noGrp="1"/>
          </p:cNvSpPr>
          <p:nvPr>
            <p:ph type="title" idx="4294967295"/>
          </p:nvPr>
        </p:nvSpPr>
        <p:spPr>
          <a:xfrm>
            <a:off x="190501" y="110811"/>
            <a:ext cx="7135222" cy="9585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defRPr/>
            </a:pPr>
            <a:r>
              <a:rPr lang="en-GB" sz="5400" dirty="0">
                <a:solidFill>
                  <a:srgbClr val="FFFFFF"/>
                </a:solidFill>
                <a:latin typeface="Verdana" panose="020B0604030504040204" pitchFamily="34" charset="0"/>
              </a:rPr>
              <a:t>Help and resources</a:t>
            </a:r>
          </a:p>
        </p:txBody>
      </p:sp>
      <p:sp>
        <p:nvSpPr>
          <p:cNvPr id="19" name="Rec - White center">
            <a:extLst>
              <a:ext uri="{FF2B5EF4-FFF2-40B4-BE49-F238E27FC236}">
                <a16:creationId xmlns:a16="http://schemas.microsoft.com/office/drawing/2014/main" id="{5CA93D46-6EC5-EBC1-62DA-E54FDD554D37}"/>
              </a:ext>
              <a:ext uri="{C183D7F6-B498-43B3-948B-1728B52AA6E4}">
                <adec:decorative xmlns:adec="http://schemas.microsoft.com/office/drawing/2017/decorative" val="1"/>
              </a:ext>
            </a:extLst>
          </p:cNvPr>
          <p:cNvSpPr/>
          <p:nvPr/>
        </p:nvSpPr>
        <p:spPr>
          <a:xfrm>
            <a:off x="0" y="1586381"/>
            <a:ext cx="10329100" cy="30653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rgbClr val="F2622E"/>
              </a:solidFill>
            </a:endParaRPr>
          </a:p>
        </p:txBody>
      </p:sp>
      <p:graphicFrame>
        <p:nvGraphicFramePr>
          <p:cNvPr id="20" name="Txt - Links">
            <a:extLst>
              <a:ext uri="{FF2B5EF4-FFF2-40B4-BE49-F238E27FC236}">
                <a16:creationId xmlns:a16="http://schemas.microsoft.com/office/drawing/2014/main" id="{A453018D-21D2-5804-B0ED-CD30677111BA}"/>
              </a:ext>
            </a:extLst>
          </p:cNvPr>
          <p:cNvGraphicFramePr>
            <a:graphicFrameLocks noGrp="1"/>
          </p:cNvGraphicFramePr>
          <p:nvPr>
            <p:extLst>
              <p:ext uri="{D42A27DB-BD31-4B8C-83A1-F6EECF244321}">
                <p14:modId xmlns:p14="http://schemas.microsoft.com/office/powerpoint/2010/main" val="4195170508"/>
              </p:ext>
            </p:extLst>
          </p:nvPr>
        </p:nvGraphicFramePr>
        <p:xfrm>
          <a:off x="181220" y="1725160"/>
          <a:ext cx="9966660" cy="2826884"/>
        </p:xfrm>
        <a:graphic>
          <a:graphicData uri="http://schemas.openxmlformats.org/drawingml/2006/table">
            <a:tbl>
              <a:tblPr firstRow="1" bandRow="1">
                <a:tableStyleId>{2D5ABB26-0587-4C30-8999-92F81FD0307C}</a:tableStyleId>
              </a:tblPr>
              <a:tblGrid>
                <a:gridCol w="3673819">
                  <a:extLst>
                    <a:ext uri="{9D8B030D-6E8A-4147-A177-3AD203B41FA5}">
                      <a16:colId xmlns:a16="http://schemas.microsoft.com/office/drawing/2014/main" val="20000"/>
                    </a:ext>
                  </a:extLst>
                </a:gridCol>
                <a:gridCol w="6292841">
                  <a:extLst>
                    <a:ext uri="{9D8B030D-6E8A-4147-A177-3AD203B41FA5}">
                      <a16:colId xmlns:a16="http://schemas.microsoft.com/office/drawing/2014/main" val="20001"/>
                    </a:ext>
                  </a:extLst>
                </a:gridCol>
              </a:tblGrid>
              <a:tr h="676465">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sz="2400">
                          <a:solidFill>
                            <a:srgbClr val="001C2D"/>
                          </a:solidFill>
                        </a:rPr>
                        <a:t>Open Access Oxford site</a:t>
                      </a: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sz="2400" dirty="0">
                          <a:solidFill>
                            <a:srgbClr val="001C2D"/>
                          </a:solidFill>
                        </a:rPr>
                        <a:t>http://openaccess.ox.ac.uk</a:t>
                      </a: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2536526238"/>
                  </a:ext>
                </a:extLst>
              </a:tr>
              <a:tr h="676465">
                <a:tc>
                  <a:txBody>
                    <a:bodyPr/>
                    <a:lstStyle/>
                    <a:p>
                      <a:r>
                        <a:rPr lang="en-GB" altLang="en-US" sz="2400">
                          <a:solidFill>
                            <a:srgbClr val="001C2D"/>
                          </a:solidFill>
                        </a:rPr>
                        <a:t>Open access team</a:t>
                      </a:r>
                      <a:endParaRPr lang="en-GB" sz="2400">
                        <a:solidFill>
                          <a:srgbClr val="001C2D"/>
                        </a:solidFill>
                      </a:endParaRP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altLang="en-US" sz="2400" dirty="0">
                          <a:solidFill>
                            <a:srgbClr val="001C2D"/>
                          </a:solidFill>
                        </a:rPr>
                        <a:t>openaccess@bodleian.ox.ac.uk</a:t>
                      </a:r>
                      <a:r>
                        <a:rPr lang="en-GB" altLang="en-US" sz="2400" baseline="0" dirty="0">
                          <a:solidFill>
                            <a:srgbClr val="001C2D"/>
                          </a:solidFill>
                        </a:rPr>
                        <a:t> </a:t>
                      </a:r>
                      <a:endParaRPr lang="en-GB" altLang="en-US" sz="2400" dirty="0">
                        <a:solidFill>
                          <a:srgbClr val="001C2D"/>
                        </a:solidFill>
                      </a:endParaRP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36977">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altLang="en-US" sz="2400">
                          <a:solidFill>
                            <a:srgbClr val="001C2D"/>
                          </a:solidFill>
                        </a:rPr>
                        <a:t>OA mailing lists</a:t>
                      </a:r>
                      <a:endParaRPr lang="en-GB" sz="2400">
                        <a:solidFill>
                          <a:srgbClr val="001C2D"/>
                        </a:solidFill>
                      </a:endParaRP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sz="2400" dirty="0">
                          <a:solidFill>
                            <a:srgbClr val="001C2D"/>
                          </a:solidFill>
                        </a:rPr>
                        <a:t>https://openaccess.ox.ac.uk/keeping-up-to-date</a:t>
                      </a: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36977">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sz="2400" dirty="0">
                          <a:solidFill>
                            <a:srgbClr val="001C2D"/>
                          </a:solidFill>
                        </a:rPr>
                        <a:t>OxFOS recordings</a:t>
                      </a: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tc>
                  <a:txBody>
                    <a:bodyPr/>
                    <a:lstStyle/>
                    <a:p>
                      <a:pPr marL="0" marR="0" indent="0" algn="l" defTabSz="432100" rtl="0" eaLnBrk="1" fontAlgn="auto" latinLnBrk="0" hangingPunct="1">
                        <a:lnSpc>
                          <a:spcPct val="100000"/>
                        </a:lnSpc>
                        <a:spcBef>
                          <a:spcPts val="0"/>
                        </a:spcBef>
                        <a:spcAft>
                          <a:spcPts val="0"/>
                        </a:spcAft>
                        <a:buClrTx/>
                        <a:buSzTx/>
                        <a:buFontTx/>
                        <a:buNone/>
                        <a:tabLst/>
                        <a:defRPr/>
                      </a:pPr>
                      <a:r>
                        <a:rPr lang="en-GB" sz="2400" dirty="0">
                          <a:solidFill>
                            <a:srgbClr val="001C2D"/>
                          </a:solidFill>
                        </a:rPr>
                        <a:t>https://openaccess.ox.ac.uk/oxfos-22</a:t>
                      </a:r>
                    </a:p>
                  </a:txBody>
                  <a:tcPr marL="96765" marR="96765" marT="48362" marB="48362"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4257827"/>
                  </a:ext>
                </a:extLst>
              </a:tr>
            </a:tbl>
          </a:graphicData>
        </a:graphic>
      </p:graphicFrame>
      <p:pic>
        <p:nvPicPr>
          <p:cNvPr id="2" name="Picture 1">
            <a:extLst>
              <a:ext uri="{FF2B5EF4-FFF2-40B4-BE49-F238E27FC236}">
                <a16:creationId xmlns:a16="http://schemas.microsoft.com/office/drawing/2014/main" id="{53BB4A54-3C65-1FCC-A30A-4D6FC0B3C9F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a:stretch>
            <a:fillRect/>
          </a:stretch>
        </p:blipFill>
        <p:spPr>
          <a:xfrm>
            <a:off x="0" y="5562000"/>
            <a:ext cx="1332966" cy="1296000"/>
          </a:xfrm>
          <a:prstGeom prst="rect">
            <a:avLst/>
          </a:prstGeom>
        </p:spPr>
      </p:pic>
      <p:pic>
        <p:nvPicPr>
          <p:cNvPr id="3" name="Picture 2">
            <a:extLst>
              <a:ext uri="{FF2B5EF4-FFF2-40B4-BE49-F238E27FC236}">
                <a16:creationId xmlns:a16="http://schemas.microsoft.com/office/drawing/2014/main" id="{50F82288-AB87-846F-B053-6241B6618D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6"/>
          <a:stretch>
            <a:fillRect/>
          </a:stretch>
        </p:blipFill>
        <p:spPr>
          <a:xfrm>
            <a:off x="1326441" y="5562000"/>
            <a:ext cx="1330734" cy="1296000"/>
          </a:xfrm>
          <a:prstGeom prst="rect">
            <a:avLst/>
          </a:prstGeom>
        </p:spPr>
      </p:pic>
      <p:pic>
        <p:nvPicPr>
          <p:cNvPr id="4" name="Picture 3">
            <a:extLst>
              <a:ext uri="{FF2B5EF4-FFF2-40B4-BE49-F238E27FC236}">
                <a16:creationId xmlns:a16="http://schemas.microsoft.com/office/drawing/2014/main" id="{905A53A1-C4DD-BEC3-9101-50AA19492AD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7"/>
          <a:stretch>
            <a:fillRect/>
          </a:stretch>
        </p:blipFill>
        <p:spPr>
          <a:xfrm>
            <a:off x="2657653" y="5562000"/>
            <a:ext cx="1321920" cy="1296000"/>
          </a:xfrm>
          <a:prstGeom prst="rect">
            <a:avLst/>
          </a:prstGeom>
        </p:spPr>
      </p:pic>
      <p:pic>
        <p:nvPicPr>
          <p:cNvPr id="5" name="Picture 4">
            <a:extLst>
              <a:ext uri="{FF2B5EF4-FFF2-40B4-BE49-F238E27FC236}">
                <a16:creationId xmlns:a16="http://schemas.microsoft.com/office/drawing/2014/main" id="{7118E195-2D5C-4AF0-8064-DAED084C4D9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8"/>
          <a:stretch>
            <a:fillRect/>
          </a:stretch>
        </p:blipFill>
        <p:spPr>
          <a:xfrm>
            <a:off x="3975195" y="5569233"/>
            <a:ext cx="1321877" cy="1296000"/>
          </a:xfrm>
          <a:prstGeom prst="rect">
            <a:avLst/>
          </a:prstGeom>
        </p:spPr>
      </p:pic>
      <p:pic>
        <p:nvPicPr>
          <p:cNvPr id="6" name="Picture 5">
            <a:extLst>
              <a:ext uri="{FF2B5EF4-FFF2-40B4-BE49-F238E27FC236}">
                <a16:creationId xmlns:a16="http://schemas.microsoft.com/office/drawing/2014/main" id="{6B9F17E8-1D2A-376E-F929-D01D51062866}"/>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7" name="Txt - Slides">
            <a:extLst>
              <a:ext uri="{FF2B5EF4-FFF2-40B4-BE49-F238E27FC236}">
                <a16:creationId xmlns:a16="http://schemas.microsoft.com/office/drawing/2014/main" id="{F6D3FE5B-B49C-4A18-6E43-FD77E5FC1404}"/>
              </a:ext>
            </a:extLst>
          </p:cNvPr>
          <p:cNvSpPr txBox="1"/>
          <p:nvPr/>
        </p:nvSpPr>
        <p:spPr>
          <a:xfrm>
            <a:off x="7388788" y="6388695"/>
            <a:ext cx="4236886" cy="371961"/>
          </a:xfrm>
          <a:prstGeom prst="rect">
            <a:avLst/>
          </a:prstGeom>
          <a:noFill/>
        </p:spPr>
        <p:txBody>
          <a:bodyPr wrap="square">
            <a:spAutoFit/>
          </a:bodyPr>
          <a:lstStyle/>
          <a:p>
            <a:pPr>
              <a:lnSpc>
                <a:spcPct val="150000"/>
              </a:lnSpc>
            </a:pPr>
            <a:r>
              <a:rPr lang="en-GB" sz="1400" dirty="0">
                <a:solidFill>
                  <a:schemeClr val="bg1"/>
                </a:solidFill>
                <a:latin typeface="Verdana" panose="020B0604030504040204" pitchFamily="34" charset="0"/>
                <a:ea typeface="Verdana" panose="020B0604030504040204" pitchFamily="34" charset="0"/>
              </a:rPr>
              <a:t>Slides and recording will be emailed to you</a:t>
            </a:r>
          </a:p>
        </p:txBody>
      </p:sp>
      <p:pic>
        <p:nvPicPr>
          <p:cNvPr id="8" name="Icon - Slides">
            <a:extLst>
              <a:ext uri="{FF2B5EF4-FFF2-40B4-BE49-F238E27FC236}">
                <a16:creationId xmlns:a16="http://schemas.microsoft.com/office/drawing/2014/main" id="{9C2275BA-D126-EBBB-1A27-B3E2DDBE76A9}"/>
              </a:ext>
              <a:ext uri="{C183D7F6-B498-43B3-948B-1728B52AA6E4}">
                <adec:decorative xmlns:adec="http://schemas.microsoft.com/office/drawing/2017/decorative" val="1"/>
              </a:ext>
            </a:extLst>
          </p:cNvPr>
          <p:cNvPicPr/>
          <p:nvPr/>
        </p:nvPicPr>
        <p:blipFill>
          <a:blip r:embed="rId10">
            <a:extLst>
              <a:ext uri="{28A0092B-C50C-407E-A947-70E740481C1C}">
                <a14:useLocalDpi xmlns:a14="http://schemas.microsoft.com/office/drawing/2010/main" val="0"/>
              </a:ext>
            </a:extLst>
          </a:blip>
          <a:stretch>
            <a:fillRect/>
          </a:stretch>
        </p:blipFill>
        <p:spPr>
          <a:xfrm>
            <a:off x="7140533" y="6459793"/>
            <a:ext cx="241792" cy="324000"/>
          </a:xfrm>
          <a:prstGeom prst="rect">
            <a:avLst/>
          </a:prstGeom>
        </p:spPr>
      </p:pic>
    </p:spTree>
    <p:extLst>
      <p:ext uri="{BB962C8B-B14F-4D97-AF65-F5344CB8AC3E}">
        <p14:creationId xmlns:p14="http://schemas.microsoft.com/office/powerpoint/2010/main" val="6536585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Logo - CC-BY" descr="On each slide of this presentation there is a CC-BY creative commons logo to show the licence - marked as decorative henceforth for ease of screen-reading.">
            <a:extLst>
              <a:ext uri="{FF2B5EF4-FFF2-40B4-BE49-F238E27FC236}">
                <a16:creationId xmlns:a16="http://schemas.microsoft.com/office/drawing/2014/main" id="{E1233425-C20A-4894-A698-A7A9AF1DDC58}"/>
              </a:ext>
              <a:ext uri="{C183D7F6-B498-43B3-948B-1728B52AA6E4}">
                <adec:decorative xmlns:adec="http://schemas.microsoft.com/office/drawing/2017/decorative" val="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0667" y="92157"/>
            <a:ext cx="1058300" cy="1981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11C92C7-6381-1801-B959-065347B50D80}"/>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67311" y="6145088"/>
            <a:ext cx="676800" cy="676800"/>
          </a:xfrm>
          <a:prstGeom prst="rect">
            <a:avLst/>
          </a:prstGeom>
        </p:spPr>
      </p:pic>
      <p:sp>
        <p:nvSpPr>
          <p:cNvPr id="9" name="Title 1">
            <a:extLst>
              <a:ext uri="{FF2B5EF4-FFF2-40B4-BE49-F238E27FC236}">
                <a16:creationId xmlns:a16="http://schemas.microsoft.com/office/drawing/2014/main" id="{BC021171-D44E-411E-CA11-760D65F32C01}"/>
              </a:ext>
            </a:extLst>
          </p:cNvPr>
          <p:cNvSpPr>
            <a:spLocks noGrp="1"/>
          </p:cNvSpPr>
          <p:nvPr>
            <p:ph type="ctrTitle"/>
          </p:nvPr>
        </p:nvSpPr>
        <p:spPr>
          <a:xfrm>
            <a:off x="324474" y="113042"/>
            <a:ext cx="10668000" cy="1149318"/>
          </a:xfrm>
        </p:spPr>
        <p:txBody>
          <a:bodyPr/>
          <a:lstStyle/>
          <a:p>
            <a:pPr algn="l"/>
            <a:r>
              <a:rPr lang="en-GB" dirty="0">
                <a:solidFill>
                  <a:schemeClr val="bg1"/>
                </a:solidFill>
              </a:rPr>
              <a:t>Questions?</a:t>
            </a:r>
          </a:p>
        </p:txBody>
      </p:sp>
      <p:sp>
        <p:nvSpPr>
          <p:cNvPr id="11" name="TextBox 10">
            <a:extLst>
              <a:ext uri="{FF2B5EF4-FFF2-40B4-BE49-F238E27FC236}">
                <a16:creationId xmlns:a16="http://schemas.microsoft.com/office/drawing/2014/main" id="{37D03244-9DC7-1549-CD05-74B6E3F38F8D}"/>
              </a:ext>
            </a:extLst>
          </p:cNvPr>
          <p:cNvSpPr txBox="1"/>
          <p:nvPr/>
        </p:nvSpPr>
        <p:spPr>
          <a:xfrm>
            <a:off x="474557" y="1570730"/>
            <a:ext cx="9535204" cy="3507242"/>
          </a:xfrm>
          <a:prstGeom prst="rect">
            <a:avLst/>
          </a:prstGeom>
          <a:solidFill>
            <a:srgbClr val="D0D6DD"/>
          </a:solidFill>
        </p:spPr>
        <p:txBody>
          <a:bodyPr wrap="square" lIns="91440" tIns="45720" rIns="91440" bIns="45720" rtlCol="0" anchor="t">
            <a:spAutoFit/>
          </a:bodyPr>
          <a:lstStyle>
            <a:defPPr>
              <a:defRPr lang="en-US"/>
            </a:defPPr>
            <a:lvl1pPr>
              <a:spcBef>
                <a:spcPts val="1200"/>
              </a:spcBef>
              <a:defRPr sz="2800" b="1">
                <a:solidFill>
                  <a:srgbClr val="002147"/>
                </a:solidFill>
                <a:effectLst/>
                <a:latin typeface="Calibri Light" panose="020F0302020204030204" pitchFamily="34" charset="0"/>
                <a:ea typeface="Times New Roman" panose="02020603050405020304" pitchFamily="18" charset="0"/>
              </a:defRPr>
            </a:lvl1pPr>
          </a:lstStyle>
          <a:p>
            <a:pPr>
              <a:lnSpc>
                <a:spcPct val="107000"/>
              </a:lnSpc>
              <a:spcAft>
                <a:spcPts val="800"/>
              </a:spcAft>
            </a:pPr>
            <a:r>
              <a:rPr lang="en-GB" sz="1800" dirty="0">
                <a:solidFill>
                  <a:srgbClr val="252423"/>
                </a:solidFill>
                <a:effectLst/>
                <a:latin typeface="Segoe UI"/>
                <a:ea typeface="Calibri" panose="020F0502020204030204" pitchFamily="34" charset="0"/>
                <a:cs typeface="Times New Roman"/>
              </a:rPr>
              <a:t>What are some ways of overcoming institutional barriers to international academic collaboration (</a:t>
            </a:r>
            <a:r>
              <a:rPr lang="en-GB" sz="1800" dirty="0">
                <a:solidFill>
                  <a:srgbClr val="252423"/>
                </a:solidFill>
                <a:latin typeface="Segoe UI"/>
                <a:ea typeface="Calibri" panose="020F0502020204030204" pitchFamily="34" charset="0"/>
                <a:cs typeface="Times New Roman"/>
              </a:rPr>
              <a:t>e</a:t>
            </a:r>
            <a:r>
              <a:rPr lang="en-GB" sz="1800" dirty="0">
                <a:solidFill>
                  <a:srgbClr val="252423"/>
                </a:solidFill>
                <a:effectLst/>
                <a:latin typeface="Segoe UI"/>
                <a:ea typeface="Calibri" panose="020F0502020204030204" pitchFamily="34" charset="0"/>
                <a:cs typeface="Times New Roman"/>
              </a:rPr>
              <a:t>.g. national policies and entrenched mentalities against open research</a:t>
            </a:r>
            <a:r>
              <a:rPr lang="en-GB" sz="1800" dirty="0">
                <a:solidFill>
                  <a:srgbClr val="252423"/>
                </a:solidFill>
                <a:latin typeface="Segoe UI"/>
                <a:ea typeface="Calibri" panose="020F0502020204030204" pitchFamily="34" charset="0"/>
                <a:cs typeface="Times New Roman"/>
              </a:rPr>
              <a:t>)?</a:t>
            </a:r>
            <a:endParaRPr lang="en-GB" sz="1800" dirty="0">
              <a:effectLst/>
              <a:latin typeface="Segoe UI"/>
              <a:ea typeface="Calibri" panose="020F0502020204030204" pitchFamily="34" charset="0"/>
              <a:cs typeface="Times New Roman"/>
            </a:endParaRPr>
          </a:p>
          <a:p>
            <a:pPr>
              <a:lnSpc>
                <a:spcPct val="107000"/>
              </a:lnSpc>
              <a:spcAft>
                <a:spcPts val="800"/>
              </a:spcAft>
            </a:pPr>
            <a:r>
              <a:rPr lang="en-GB" sz="1800" dirty="0">
                <a:solidFill>
                  <a:srgbClr val="252423"/>
                </a:solidFill>
                <a:effectLst/>
                <a:latin typeface="Segoe UI"/>
                <a:ea typeface="Calibri" panose="020F0502020204030204" pitchFamily="34" charset="0"/>
                <a:cs typeface="Times New Roman"/>
              </a:rPr>
              <a:t>Alone, Open Scholarship is unlikely to promote social/climate justice, as academic power/privilege remains in the hands of the few. How do we ensure knowledge creation, dissemination and credit on climate research is ethical, accessible, and just?</a:t>
            </a:r>
            <a:endParaRPr lang="en-GB" sz="1800" dirty="0">
              <a:effectLst/>
              <a:latin typeface="Segoe UI"/>
              <a:ea typeface="Calibri" panose="020F0502020204030204" pitchFamily="34" charset="0"/>
              <a:cs typeface="Times New Roman"/>
            </a:endParaRPr>
          </a:p>
          <a:p>
            <a:pPr>
              <a:lnSpc>
                <a:spcPct val="107000"/>
              </a:lnSpc>
              <a:spcAft>
                <a:spcPts val="800"/>
              </a:spcAft>
            </a:pPr>
            <a:r>
              <a:rPr lang="en-GB" sz="1800" dirty="0">
                <a:solidFill>
                  <a:srgbClr val="252423"/>
                </a:solidFill>
                <a:latin typeface="Segoe UI"/>
                <a:cs typeface="Times New Roman"/>
              </a:rPr>
              <a:t>How to build a syllabus across the divisions at Oxford. Is the separation into Humanities/ SSD/ Medicine simply reflecting the affiliation of the authors?</a:t>
            </a:r>
          </a:p>
          <a:p>
            <a:pPr>
              <a:lnSpc>
                <a:spcPct val="107000"/>
              </a:lnSpc>
              <a:spcAft>
                <a:spcPts val="800"/>
              </a:spcAft>
            </a:pPr>
            <a:endParaRPr lang="en-GB" sz="1800" dirty="0">
              <a:solidFill>
                <a:srgbClr val="252423"/>
              </a:solidFill>
              <a:latin typeface="Segoe UI"/>
              <a:cs typeface="Times New Roman"/>
            </a:endParaRPr>
          </a:p>
        </p:txBody>
      </p:sp>
    </p:spTree>
    <p:extLst>
      <p:ext uri="{BB962C8B-B14F-4D97-AF65-F5344CB8AC3E}">
        <p14:creationId xmlns:p14="http://schemas.microsoft.com/office/powerpoint/2010/main" val="14186447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unchcardVTI">
  <a:themeElements>
    <a:clrScheme name="AnalogousFromRegularSeedRightStep">
      <a:dk1>
        <a:srgbClr val="000000"/>
      </a:dk1>
      <a:lt1>
        <a:srgbClr val="FFFFFF"/>
      </a:lt1>
      <a:dk2>
        <a:srgbClr val="191A37"/>
      </a:dk2>
      <a:lt2>
        <a:srgbClr val="E8E6E2"/>
      </a:lt2>
      <a:accent1>
        <a:srgbClr val="4D70C3"/>
      </a:accent1>
      <a:accent2>
        <a:srgbClr val="493BB1"/>
      </a:accent2>
      <a:accent3>
        <a:srgbClr val="8C4DC3"/>
      </a:accent3>
      <a:accent4>
        <a:srgbClr val="AC3BB1"/>
      </a:accent4>
      <a:accent5>
        <a:srgbClr val="C34D97"/>
      </a:accent5>
      <a:accent6>
        <a:srgbClr val="B13B54"/>
      </a:accent6>
      <a:hlink>
        <a:srgbClr val="9D7E34"/>
      </a:hlink>
      <a:folHlink>
        <a:srgbClr val="7F7F7F"/>
      </a:folHlink>
    </a:clrScheme>
    <a:fontScheme name="Punchcard">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nchcardVTI" id="{C7262591-AF98-8F48-B56D-6342D2439B1A}" vid="{261D9F73-974A-B14E-9EAF-4871CCA60BB1}"/>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template" ma:contentTypeID="0x0101002039C03B61C64EC4A04F5361F385106800429B3D8507E9E5429A8DFF5C85603A2000A984549F64373D4BB9368C3BBD0B13F6" ma:contentTypeVersion="11" ma:contentTypeDescription="" ma:contentTypeScope="" ma:versionID="c80bc9bfe0788df573c61ef32b565b55">
  <xsd:schema xmlns:xsd="http://www.w3.org/2001/XMLSchema" xmlns:xs="http://www.w3.org/2001/XMLSchema" xmlns:p="http://schemas.microsoft.com/office/2006/metadata/properties" xmlns:ns1="http://schemas.microsoft.com/sharepoint/v3" xmlns:ns2="0808bdea-d64d-4c78-88da-2c03bb99335c" xmlns:ns3="8d3d1498-6cd3-4976-a914-25baff7e2b25" targetNamespace="http://schemas.microsoft.com/office/2006/metadata/properties" ma:root="true" ma:fieldsID="5de0669b31580e6c1011e8845b161851" ns1:_="" ns2:_="" ns3:_="">
    <xsd:import namespace="http://schemas.microsoft.com/sharepoint/v3"/>
    <xsd:import namespace="0808bdea-d64d-4c78-88da-2c03bb99335c"/>
    <xsd:import namespace="8d3d1498-6cd3-4976-a914-25baff7e2b25"/>
    <xsd:element name="properties">
      <xsd:complexType>
        <xsd:sequence>
          <xsd:element name="documentManagement">
            <xsd:complexType>
              <xsd:all>
                <xsd:element ref="ns1:Comments" minOccurs="0"/>
                <xsd:element ref="ns1:DisplayTemplateJSTemplateHidden" minOccurs="0"/>
                <xsd:element ref="ns1:DisplayTemplateJSTargetControlType"/>
                <xsd:element ref="ns1:DisplayTemplateJSIconUrl" minOccurs="0"/>
                <xsd:element ref="ns1:DisplayTemplateJSTemplateType"/>
                <xsd:element ref="ns1:DisplayTemplateJSTargetScope"/>
                <xsd:element ref="ns1:DisplayTemplateJSTargetListTemplate" minOccurs="0"/>
                <xsd:element ref="ns1:DisplayTemplateJSTargetContentType" minOccurs="0"/>
                <xsd:element ref="ns1:DisplayTemplateJSConfigurationUrl" minOccurs="0"/>
                <xsd:element ref="ns2:Shared_x0020_with" minOccurs="0"/>
                <xsd:element ref="ns2:lcf76f155ced4ddcb4097134ff3c332f" minOccurs="0"/>
                <xsd:element ref="ns3:TaxCatchAll" minOccurs="0"/>
                <xsd:element ref="ns3: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omments" ma:index="8" nillable="true" ma:displayName="Comments" ma:internalName="Comments">
      <xsd:simpleType>
        <xsd:restriction base="dms:Note">
          <xsd:maxLength value="255"/>
        </xsd:restriction>
      </xsd:simpleType>
    </xsd:element>
    <xsd:element name="DisplayTemplateJSTemplateHidden" ma:index="9" nillable="true" ma:displayName="Hidden" ma:description="Hide this Display Template option when creating new views." ma:internalName="DisplayTemplateJSTemplateHidden">
      <xsd:simpleType>
        <xsd:restriction base="dms:Boolean"/>
      </xsd:simpleType>
    </xsd:element>
    <xsd:element name="DisplayTemplateJSTargetControlType" ma:index="10" ma:displayName="Target Control Type" ma:description="Type of control defined in this Display Template." ma:internalName="DisplayTemplateJSTargetControlType">
      <xsd:simpleType>
        <xsd:restriction base="dms:Choice">
          <xsd:enumeration value="Form"/>
          <xsd:enumeration value="View"/>
          <xsd:enumeration value="Field"/>
        </xsd:restriction>
      </xsd:simpleType>
    </xsd:element>
    <xsd:element name="DisplayTemplateJSIconUrl" ma:index="11" nillable="true" ma:displayName="Icon" ma:description="Icon to be displayed for this override." ma:format="Image" ma:internalName="DisplayTemplateJSIconUrl">
      <xsd:complexType>
        <xsd:complexContent>
          <xsd:extension base="dms:URL">
            <xsd:sequence>
              <xsd:element name="Url" type="dms:ValidUrl" minOccurs="0" nillable="true"/>
              <xsd:element name="Description" type="xsd:string" nillable="true"/>
            </xsd:sequence>
          </xsd:extension>
        </xsd:complexContent>
      </xsd:complexType>
    </xsd:element>
    <xsd:element name="DisplayTemplateJSTemplateType" ma:index="12" ma:displayName="Standalone" ma:default="Override" ma:description="Option to include this override during view selection." ma:internalName="DisplayTemplateJSTemplateType">
      <xsd:simpleType>
        <xsd:restriction base="dms:Choice">
          <xsd:enumeration value="Override"/>
          <xsd:enumeration value="Standalone"/>
        </xsd:restriction>
      </xsd:simpleType>
    </xsd:element>
    <xsd:element name="DisplayTemplateJSTargetScope" ma:index="13" ma:displayName="Target Scope" ma:description="URL of the website this override applies to." ma:internalName="DisplayTemplateJSTargetScope">
      <xsd:simpleType>
        <xsd:restriction base="dms:Text"/>
      </xsd:simpleType>
    </xsd:element>
    <xsd:element name="DisplayTemplateJSTargetListTemplate" ma:index="14" nillable="true" ma:displayName="Target List Template ID" ma:description="ID of the list template type this override applies to." ma:internalName="DisplayTemplateJSTargetListTemplate">
      <xsd:simpleType>
        <xsd:restriction base="dms:Text"/>
      </xsd:simpleType>
    </xsd:element>
    <xsd:element name="DisplayTemplateJSTargetContentType" ma:index="15" nillable="true" ma:displayName="Target Content Type ID" ma:description="ID of the content type this override applies to." ma:hidden="true" ma:internalName="DisplayTemplateJSTargetContentType">
      <xsd:simpleType>
        <xsd:restriction base="dms:Text"/>
      </xsd:simpleType>
    </xsd:element>
    <xsd:element name="DisplayTemplateJSConfigurationUrl" ma:index="16" nillable="true" ma:displayName="Configuration Url" ma:description="URL of custom page for configuring standalone view options." ma:format="Hyperlink" ma:hidden="true" ma:internalName="DisplayTemplateJSConfigurationUrl">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808bdea-d64d-4c78-88da-2c03bb99335c" elementFormDefault="qualified">
    <xsd:import namespace="http://schemas.microsoft.com/office/2006/documentManagement/types"/>
    <xsd:import namespace="http://schemas.microsoft.com/office/infopath/2007/PartnerControls"/>
    <xsd:element name="Shared_x0020_with" ma:index="17" nillable="true" ma:displayName="Liaison (circulated to)" ma:internalName="Shared_x0020_with">
      <xsd:complexType>
        <xsd:complexContent>
          <xsd:extension base="dms:MultiChoice">
            <xsd:sequence>
              <xsd:element name="Value" maxOccurs="unbounded" minOccurs="0" nillable="true">
                <xsd:simpleType>
                  <xsd:restriction base="dms:Choice">
                    <xsd:enumeration value="Bodleian Round Table"/>
                    <xsd:enumeration value="Funding Body"/>
                    <xsd:enumeration value="Open Access Group"/>
                    <xsd:enumeration value="Research Training Support"/>
                    <xsd:enumeration value="BDLSS"/>
                  </xsd:restriction>
                </xsd:simpleType>
              </xsd:element>
            </xsd:sequence>
          </xsd:extension>
        </xsd:complexContent>
      </xsd:complexType>
    </xsd:element>
    <xsd:element name="lcf76f155ced4ddcb4097134ff3c332f" ma:index="18" nillable="true" ma:displayName="Image Tags_0" ma:hidden="true" ma:internalName="lcf76f155ced4ddcb4097134ff3c332f">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d3d1498-6cd3-4976-a914-25baff7e2b25"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19c9f89-ed99-4881-9d73-c0c9bbc43124}" ma:internalName="TaxCatchAll" ma:showField="CatchAllData" ma:web="8d3d1498-6cd3-4976-a914-25baff7e2b25">
      <xsd:complexType>
        <xsd:complexContent>
          <xsd:extension base="dms:MultiChoiceLookup">
            <xsd:sequence>
              <xsd:element name="Value" type="dms:Lookup" maxOccurs="unbounded" minOccurs="0" nillable="true"/>
            </xsd:sequence>
          </xsd:extension>
        </xsd:complexContent>
      </xsd:complexType>
    </xsd:element>
    <xsd:element name="TaxKeywordTaxHTField" ma:index="20" nillable="true" ma:displayName="TaxKeywordTaxHTField" ma:hidden="true" ma:internalName="TaxKeywordTaxHTField">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isplayTemplateJSTemplateType xmlns="http://schemas.microsoft.com/sharepoint/v3">Override</DisplayTemplateJSTemplateType>
    <DisplayTemplateJSTargetListTemplate xmlns="http://schemas.microsoft.com/sharepoint/v3" xsi:nil="true"/>
    <DisplayTemplateJSTargetContentType xmlns="http://schemas.microsoft.com/sharepoint/v3" xsi:nil="true"/>
    <Shared_x0020_with xmlns="0808bdea-d64d-4c78-88da-2c03bb99335c" xsi:nil="true"/>
    <DisplayTemplateJSTemplateHidden xmlns="http://schemas.microsoft.com/sharepoint/v3" xsi:nil="true"/>
    <DisplayTemplateJSConfigurationUrl xmlns="http://schemas.microsoft.com/sharepoint/v3">
      <Url xsi:nil="true"/>
      <Description xsi:nil="true"/>
    </DisplayTemplateJSConfigurationUrl>
    <DisplayTemplateJSTargetControlType xmlns="http://schemas.microsoft.com/sharepoint/v3">Field</DisplayTemplateJSTargetControlType>
    <DisplayTemplateJSIconUrl xmlns="http://schemas.microsoft.com/sharepoint/v3">
      <Url xsi:nil="true"/>
      <Description xsi:nil="true"/>
    </DisplayTemplateJSIconUrl>
    <DisplayTemplateJSTargetScope xmlns="http://schemas.microsoft.com/sharepoint/v3">Scope</DisplayTemplateJSTargetScope>
    <Comments xmlns="http://schemas.microsoft.com/sharepoint/v3" xsi:nil="true"/>
    <lcf76f155ced4ddcb4097134ff3c332f xmlns="0808bdea-d64d-4c78-88da-2c03bb99335c" xsi:nil="true"/>
    <TaxCatchAll xmlns="8d3d1498-6cd3-4976-a914-25baff7e2b25" xsi:nil="true"/>
    <TaxKeywordTaxHTField xmlns="8d3d1498-6cd3-4976-a914-25baff7e2b25" xsi:nil="true"/>
  </documentManagement>
</p:properties>
</file>

<file path=customXml/itemProps1.xml><?xml version="1.0" encoding="utf-8"?>
<ds:datastoreItem xmlns:ds="http://schemas.openxmlformats.org/officeDocument/2006/customXml" ds:itemID="{906F9B4D-7FAC-41AA-8749-8D808995D929}">
  <ds:schemaRefs>
    <ds:schemaRef ds:uri="http://schemas.microsoft.com/sharepoint/v3/contenttype/forms"/>
  </ds:schemaRefs>
</ds:datastoreItem>
</file>

<file path=customXml/itemProps2.xml><?xml version="1.0" encoding="utf-8"?>
<ds:datastoreItem xmlns:ds="http://schemas.openxmlformats.org/officeDocument/2006/customXml" ds:itemID="{A9489698-686E-4DB0-BA1C-3CE58D58E8A3}">
  <ds:schemaRefs>
    <ds:schemaRef ds:uri="0808bdea-d64d-4c78-88da-2c03bb99335c"/>
    <ds:schemaRef ds:uri="8d3d1498-6cd3-4976-a914-25baff7e2b2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BA6D337-3116-4AC7-A5CE-C48A56BBF1EF}">
  <ds:schemaRefs>
    <ds:schemaRef ds:uri="8d3d1498-6cd3-4976-a914-25baff7e2b25"/>
    <ds:schemaRef ds:uri="http://schemas.microsoft.com/office/2006/metadata/properties"/>
    <ds:schemaRef ds:uri="http://schemas.microsoft.com/office/2006/documentManagement/types"/>
    <ds:schemaRef ds:uri="http://purl.org/dc/dcmitype/"/>
    <ds:schemaRef ds:uri="http://purl.org/dc/terms/"/>
    <ds:schemaRef ds:uri="http://schemas.openxmlformats.org/package/2006/metadata/core-properties"/>
    <ds:schemaRef ds:uri="http://purl.org/dc/elements/1.1/"/>
    <ds:schemaRef ds:uri="http://schemas.microsoft.com/office/infopath/2007/PartnerControls"/>
    <ds:schemaRef ds:uri="0808bdea-d64d-4c78-88da-2c03bb99335c"/>
    <ds:schemaRef ds:uri="http://schemas.microsoft.com/sharepoint/v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307</TotalTime>
  <Words>4426</Words>
  <Application>Microsoft Office PowerPoint</Application>
  <PresentationFormat>Widescreen</PresentationFormat>
  <Paragraphs>436</Paragraphs>
  <Slides>55</Slides>
  <Notes>15</Notes>
  <HiddenSlides>0</HiddenSlides>
  <MMClips>0</MMClips>
  <ScaleCrop>false</ScaleCrop>
  <HeadingPairs>
    <vt:vector size="4" baseType="variant">
      <vt:variant>
        <vt:lpstr>Theme</vt:lpstr>
      </vt:variant>
      <vt:variant>
        <vt:i4>6</vt:i4>
      </vt:variant>
      <vt:variant>
        <vt:lpstr>Slide Titles</vt:lpstr>
      </vt:variant>
      <vt:variant>
        <vt:i4>55</vt:i4>
      </vt:variant>
    </vt:vector>
  </HeadingPairs>
  <TitlesOfParts>
    <vt:vector size="61" baseType="lpstr">
      <vt:lpstr>Office Theme</vt:lpstr>
      <vt:lpstr>1_Office Theme</vt:lpstr>
      <vt:lpstr>PunchcardVTI</vt:lpstr>
      <vt:lpstr>2_Office Theme</vt:lpstr>
      <vt:lpstr>1_Custom Design</vt:lpstr>
      <vt:lpstr>3_Office Theme</vt:lpstr>
      <vt:lpstr>Opening Oxford’s climate research</vt:lpstr>
      <vt:lpstr>Running Order</vt:lpstr>
      <vt:lpstr>ORA: https://ora.ox.ac.uk/ ​</vt:lpstr>
      <vt:lpstr>ORA: in SOLO</vt:lpstr>
      <vt:lpstr>ORA: in Google</vt:lpstr>
      <vt:lpstr>ORA: an Institutional Repository​</vt:lpstr>
      <vt:lpstr>ORA: a note on depositing</vt:lpstr>
      <vt:lpstr>ORA: record information</vt:lpstr>
      <vt:lpstr>ORA: what’s the point?​</vt:lpstr>
      <vt:lpstr>ORA: Collections​</vt:lpstr>
      <vt:lpstr>ORA: Summary and contact info.</vt:lpstr>
      <vt:lpstr>Lightning talks</vt:lpstr>
      <vt:lpstr>Open for Climate Justice: Data on Sustainable Diets and Food Systems</vt:lpstr>
      <vt:lpstr>Challenges of the food system</vt:lpstr>
      <vt:lpstr>Research overview</vt:lpstr>
      <vt:lpstr>Diet-related health impacts of climate change</vt:lpstr>
      <vt:lpstr>Nutritional impacts of climate change</vt:lpstr>
      <vt:lpstr>Health and environmental impacts of dietary change</vt:lpstr>
      <vt:lpstr>Planetary boundaries of the food system</vt:lpstr>
      <vt:lpstr>Affordability impacts of dietary change</vt:lpstr>
      <vt:lpstr>Reform of dietary guidelines</vt:lpstr>
      <vt:lpstr>Health-sensitive emissions taxes</vt:lpstr>
      <vt:lpstr>Options for agricultural subsidy reform</vt:lpstr>
      <vt:lpstr>Health implications of post-Brexit policies</vt:lpstr>
      <vt:lpstr>ORA data (https://ora.ox.ac.uk/objects/)</vt:lpstr>
      <vt:lpstr>Colonial Collections and forms of human and environmental degradation</vt:lpstr>
      <vt:lpstr>Lennon Mhishi  Pitt Rivers Museum</vt:lpstr>
      <vt:lpstr>Reconnecting Objects: Epistemic Plurality and Transformative Practices in and Beyond Museums</vt:lpstr>
      <vt:lpstr>The Museum as a Site of (Climate) Consciousness and Conscience</vt:lpstr>
      <vt:lpstr>Research in Progress</vt:lpstr>
      <vt:lpstr>THANK YOU</vt:lpstr>
      <vt:lpstr>Historic narratives, myths and human behaviour in times of climate change</vt:lpstr>
      <vt:lpstr>Research Area</vt:lpstr>
      <vt:lpstr>This research: </vt:lpstr>
      <vt:lpstr>Karrasch et al., 2017</vt:lpstr>
      <vt:lpstr>Open practices</vt:lpstr>
      <vt:lpstr>Contact</vt:lpstr>
      <vt:lpstr>Opening Oxford’s Climate Research</vt:lpstr>
      <vt:lpstr>My research</vt:lpstr>
      <vt:lpstr>Climate-centred</vt:lpstr>
      <vt:lpstr>Social justice-focused</vt:lpstr>
      <vt:lpstr>Open practices</vt:lpstr>
      <vt:lpstr>Open policy…</vt:lpstr>
      <vt:lpstr>Final thoughts</vt:lpstr>
      <vt:lpstr>Thank you!</vt:lpstr>
      <vt:lpstr>Equity and justice in net zero in the Global South</vt:lpstr>
      <vt:lpstr>OXFORD NET ZERO AIMS TO TRANSFORM POLICIES AND PRACTICES AT MULTIPLE SCALES TO CO-ACHIEVE NET ZERO EMISSIONS AND SUSTAINABLE DEVELOPMENT. </vt:lpstr>
      <vt:lpstr>The net zero framework for climate change</vt:lpstr>
      <vt:lpstr>The need for equity and justice</vt:lpstr>
      <vt:lpstr>Research</vt:lpstr>
      <vt:lpstr>Current research outputs</vt:lpstr>
      <vt:lpstr>Twitter: @OxfordNetZero Web: netzeroclimate.org Email: netzero@ouce.ox.ac.uk </vt:lpstr>
      <vt:lpstr>#OxFOS23 – Save the date!</vt:lpstr>
      <vt:lpstr>Help and resources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Humphreys</dc:creator>
  <cp:lastModifiedBy>Sarah Humphreys</cp:lastModifiedBy>
  <cp:revision>33</cp:revision>
  <dcterms:created xsi:type="dcterms:W3CDTF">2021-02-24T14:32:50Z</dcterms:created>
  <dcterms:modified xsi:type="dcterms:W3CDTF">2022-10-27T13:48:06Z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0x0101002039C03B61C64EC4A04F5361F385106800429B3D8507E9E5429A8DFF5C85603A2000A984549F64373D4BB9368C3BBD0B13F6</vt:lpwstr>
  </property>
  <property fmtid="{D5CDD505-2E9C-101B-9397-08002B2CF9AE}" pid="3" name="MediaServiceImageTags">
    <vt:lpwstr/>
  </property>
  <property fmtid="{D5CDD505-2E9C-101B-9397-08002B2CF9AE}" pid="4" name="TaxKeyword">
    <vt:lpwstr/>
  </property>
  <property fmtid="{D5CDD505-2E9C-101B-9397-08002B2CF9AE}" pid="5" name="Testing_x0020__x002d__x0020_content_x0020_type">
    <vt:lpwstr/>
  </property>
  <property fmtid="{D5CDD505-2E9C-101B-9397-08002B2CF9AE}" pid="6" name="c0d462e617aa42818341bee823267ce4">
    <vt:lpwstr/>
  </property>
  <property fmtid="{D5CDD505-2E9C-101B-9397-08002B2CF9AE}" pid="7" name="Testing - content type">
    <vt:lpwstr/>
  </property>
</Properties>
</file>