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320" r:id="rId2"/>
    <p:sldId id="321" r:id="rId3"/>
    <p:sldId id="322" r:id="rId4"/>
    <p:sldId id="329" r:id="rId5"/>
    <p:sldId id="332" r:id="rId6"/>
    <p:sldId id="330" r:id="rId7"/>
    <p:sldId id="331" r:id="rId8"/>
    <p:sldId id="258" r:id="rId9"/>
    <p:sldId id="33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73"/>
  </p:normalViewPr>
  <p:slideViewPr>
    <p:cSldViewPr snapToGrid="0">
      <p:cViewPr varScale="1">
        <p:scale>
          <a:sx n="107" d="100"/>
          <a:sy n="107" d="100"/>
        </p:scale>
        <p:origin x="7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B67ABF-E76A-8441-A63A-4686D93F6937}" type="datetimeFigureOut">
              <a:rPr lang="en-US" smtClean="0"/>
              <a:t>1/27/23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64E8AF-E60C-3340-96CA-D23DCF732697}" type="slidenum">
              <a:rPr lang="en-US" smtClean="0"/>
              <a:t>‹#›</a:t>
            </a:fld>
            <a:endParaRPr lang="en-US"/>
          </a:p>
        </p:txBody>
      </p:sp>
    </p:spTree>
    <p:extLst>
      <p:ext uri="{BB962C8B-B14F-4D97-AF65-F5344CB8AC3E}">
        <p14:creationId xmlns:p14="http://schemas.microsoft.com/office/powerpoint/2010/main" val="24685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Supplementary Figure: 1</a:t>
            </a:r>
          </a:p>
          <a:p>
            <a:r>
              <a:rPr lang="en-IN" sz="1200" kern="1200" dirty="0">
                <a:solidFill>
                  <a:schemeClr val="tx1"/>
                </a:solidFill>
                <a:effectLst/>
                <a:latin typeface="+mn-lt"/>
                <a:ea typeface="+mn-ea"/>
                <a:cs typeface="+mn-cs"/>
              </a:rPr>
              <a:t>Standardisation of EV release media: (A) SELC chromatogram from the intensities of the EV peak (region highlighted in grey) and the protein aggregate peak (region highlighted in blue) for</a:t>
            </a:r>
          </a:p>
          <a:p>
            <a:r>
              <a:rPr lang="en-IN" sz="1200" kern="1200" dirty="0">
                <a:solidFill>
                  <a:schemeClr val="tx1"/>
                </a:solidFill>
                <a:effectLst/>
                <a:latin typeface="+mn-lt"/>
                <a:ea typeface="+mn-ea"/>
                <a:cs typeface="+mn-cs"/>
              </a:rPr>
              <a:t>different media conditions; </a:t>
            </a:r>
            <a:r>
              <a:rPr lang="en-IN" sz="1200" kern="1200" dirty="0" err="1">
                <a:solidFill>
                  <a:schemeClr val="tx1"/>
                </a:solidFill>
                <a:effectLst/>
                <a:latin typeface="+mn-lt"/>
                <a:ea typeface="+mn-ea"/>
                <a:cs typeface="+mn-cs"/>
              </a:rPr>
              <a:t>optiMEM</a:t>
            </a:r>
            <a:r>
              <a:rPr lang="en-IN" sz="1200" kern="1200" dirty="0">
                <a:solidFill>
                  <a:schemeClr val="tx1"/>
                </a:solidFill>
                <a:effectLst/>
                <a:latin typeface="+mn-lt"/>
                <a:ea typeface="+mn-ea"/>
                <a:cs typeface="+mn-cs"/>
              </a:rPr>
              <a:t> (violet), culture media without serum (green), and culture media with serum (pink). (B) NTA analysis showing the concentration and size distribution of EVs released</a:t>
            </a:r>
          </a:p>
          <a:p>
            <a:r>
              <a:rPr lang="en-IN" sz="1200" kern="1200" dirty="0">
                <a:solidFill>
                  <a:schemeClr val="tx1"/>
                </a:solidFill>
                <a:effectLst/>
                <a:latin typeface="+mn-lt"/>
                <a:ea typeface="+mn-ea"/>
                <a:cs typeface="+mn-cs"/>
              </a:rPr>
              <a:t>in different media. (C) Light scattering nanoparticle imaging of the EVs released in different media.</a:t>
            </a:r>
          </a:p>
          <a:p>
            <a:endParaRPr lang="en-US" dirty="0"/>
          </a:p>
        </p:txBody>
      </p:sp>
      <p:sp>
        <p:nvSpPr>
          <p:cNvPr id="4" name="Slide Number Placeholder 3"/>
          <p:cNvSpPr>
            <a:spLocks noGrp="1"/>
          </p:cNvSpPr>
          <p:nvPr>
            <p:ph type="sldNum" sz="quarter" idx="5"/>
          </p:nvPr>
        </p:nvSpPr>
        <p:spPr/>
        <p:txBody>
          <a:bodyPr/>
          <a:lstStyle/>
          <a:p>
            <a:fld id="{DBE5EF93-BD12-E84A-90A2-2F26FFBEDB60}" type="slidenum">
              <a:rPr lang="en-US" smtClean="0"/>
              <a:t>1</a:t>
            </a:fld>
            <a:endParaRPr lang="en-US"/>
          </a:p>
        </p:txBody>
      </p:sp>
    </p:spTree>
    <p:extLst>
      <p:ext uri="{BB962C8B-B14F-4D97-AF65-F5344CB8AC3E}">
        <p14:creationId xmlns:p14="http://schemas.microsoft.com/office/powerpoint/2010/main" val="2216753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Supplementary Figure: 2</a:t>
            </a:r>
          </a:p>
          <a:p>
            <a:r>
              <a:rPr lang="en-IN" sz="1200" kern="1200" dirty="0">
                <a:solidFill>
                  <a:schemeClr val="tx1"/>
                </a:solidFill>
                <a:effectLst/>
                <a:latin typeface="+mn-lt"/>
                <a:ea typeface="+mn-ea"/>
                <a:cs typeface="+mn-cs"/>
              </a:rPr>
              <a:t>Standardisation of EV release duration: (A) SELC chromatogram from the intensities of the EV peak (region highlighted in grey) and the protein aggregate peak (region highlighted in blue) for</a:t>
            </a:r>
          </a:p>
          <a:p>
            <a:r>
              <a:rPr lang="en-IN" sz="1200" kern="1200" dirty="0">
                <a:solidFill>
                  <a:schemeClr val="tx1"/>
                </a:solidFill>
                <a:effectLst/>
                <a:latin typeface="+mn-lt"/>
                <a:ea typeface="+mn-ea"/>
                <a:cs typeface="+mn-cs"/>
              </a:rPr>
              <a:t>different time durations; 24hrs (pink), 48hrs (green), 72 (brown). (B) NTA analysis showing the concentration and size distribution of EVs released in different media. (C) Light scattering nanoparticle</a:t>
            </a:r>
          </a:p>
          <a:p>
            <a:r>
              <a:rPr lang="en-IN" sz="1200" kern="1200" dirty="0">
                <a:solidFill>
                  <a:schemeClr val="tx1"/>
                </a:solidFill>
                <a:effectLst/>
                <a:latin typeface="+mn-lt"/>
                <a:ea typeface="+mn-ea"/>
                <a:cs typeface="+mn-cs"/>
              </a:rPr>
              <a:t>imaging of the EVs released during different time durations.</a:t>
            </a:r>
          </a:p>
          <a:p>
            <a:endParaRPr lang="en-US" dirty="0"/>
          </a:p>
        </p:txBody>
      </p:sp>
      <p:sp>
        <p:nvSpPr>
          <p:cNvPr id="4" name="Slide Number Placeholder 3"/>
          <p:cNvSpPr>
            <a:spLocks noGrp="1"/>
          </p:cNvSpPr>
          <p:nvPr>
            <p:ph type="sldNum" sz="quarter" idx="5"/>
          </p:nvPr>
        </p:nvSpPr>
        <p:spPr/>
        <p:txBody>
          <a:bodyPr/>
          <a:lstStyle/>
          <a:p>
            <a:fld id="{8F0CC886-F410-1347-9794-5AFD98364705}" type="slidenum">
              <a:rPr lang="en-US" smtClean="0"/>
              <a:t>2</a:t>
            </a:fld>
            <a:endParaRPr lang="en-US"/>
          </a:p>
        </p:txBody>
      </p:sp>
    </p:spTree>
    <p:extLst>
      <p:ext uri="{BB962C8B-B14F-4D97-AF65-F5344CB8AC3E}">
        <p14:creationId xmlns:p14="http://schemas.microsoft.com/office/powerpoint/2010/main" val="1698894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Supplementary Figure: 3</a:t>
            </a:r>
          </a:p>
          <a:p>
            <a:r>
              <a:rPr lang="en-IN" sz="1200" kern="1200" dirty="0">
                <a:solidFill>
                  <a:schemeClr val="tx1"/>
                </a:solidFill>
                <a:effectLst/>
                <a:latin typeface="+mn-lt"/>
                <a:ea typeface="+mn-ea"/>
                <a:cs typeface="+mn-cs"/>
              </a:rPr>
              <a:t>Optimization of activated T cell density: (A) SELC chromatogram from the intensities of the EV peak (region highlighted in grey) and the protein aggregate peak (region highlighted in blue) for</a:t>
            </a:r>
          </a:p>
          <a:p>
            <a:r>
              <a:rPr lang="en-IN" sz="1200" kern="1200" dirty="0">
                <a:solidFill>
                  <a:schemeClr val="tx1"/>
                </a:solidFill>
                <a:effectLst/>
                <a:latin typeface="+mn-lt"/>
                <a:ea typeface="+mn-ea"/>
                <a:cs typeface="+mn-cs"/>
              </a:rPr>
              <a:t>activated T cell density; 1M/ml (purple), 2M/ml (blue), 5M/ml (yellow). (B) NTA analysis showing the concentration and size distribution of EVs released in different media. (C) Light scattering nanoparticle</a:t>
            </a:r>
          </a:p>
          <a:p>
            <a:r>
              <a:rPr lang="en-IN" sz="1200" kern="1200" dirty="0">
                <a:solidFill>
                  <a:schemeClr val="tx1"/>
                </a:solidFill>
                <a:effectLst/>
                <a:latin typeface="+mn-lt"/>
                <a:ea typeface="+mn-ea"/>
                <a:cs typeface="+mn-cs"/>
              </a:rPr>
              <a:t>imaging of the EVs released from different activated T cell density cultures.</a:t>
            </a:r>
          </a:p>
          <a:p>
            <a:endParaRPr lang="en-US" dirty="0"/>
          </a:p>
        </p:txBody>
      </p:sp>
      <p:sp>
        <p:nvSpPr>
          <p:cNvPr id="4" name="Slide Number Placeholder 3"/>
          <p:cNvSpPr>
            <a:spLocks noGrp="1"/>
          </p:cNvSpPr>
          <p:nvPr>
            <p:ph type="sldNum" sz="quarter" idx="5"/>
          </p:nvPr>
        </p:nvSpPr>
        <p:spPr/>
        <p:txBody>
          <a:bodyPr/>
          <a:lstStyle/>
          <a:p>
            <a:fld id="{DBE5EF93-BD12-E84A-90A2-2F26FFBEDB60}" type="slidenum">
              <a:rPr lang="en-US" smtClean="0"/>
              <a:t>3</a:t>
            </a:fld>
            <a:endParaRPr lang="en-US"/>
          </a:p>
        </p:txBody>
      </p:sp>
    </p:spTree>
    <p:extLst>
      <p:ext uri="{BB962C8B-B14F-4D97-AF65-F5344CB8AC3E}">
        <p14:creationId xmlns:p14="http://schemas.microsoft.com/office/powerpoint/2010/main" val="469792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Aft>
                <a:spcPts val="800"/>
              </a:spcAft>
            </a:pPr>
            <a:r>
              <a:rPr lang="en-IN"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Supplementary Figure: 4</a:t>
            </a:r>
            <a:endParaRPr lang="en-IN" sz="1800" dirty="0">
              <a:effectLst/>
              <a:latin typeface="Calibri" panose="020F0502020204030204" pitchFamily="34" charset="0"/>
              <a:ea typeface="Calibri" panose="020F0502020204030204" pitchFamily="34" charset="0"/>
              <a:cs typeface="Vrinda" panose="020B0502040204020203" pitchFamily="34" charset="0"/>
            </a:endParaRPr>
          </a:p>
          <a:p>
            <a:pPr algn="just">
              <a:lnSpc>
                <a:spcPct val="115000"/>
              </a:lnSpc>
              <a:spcAft>
                <a:spcPts val="800"/>
              </a:spcAft>
            </a:pPr>
            <a:r>
              <a:rPr lang="en-US" sz="1800" dirty="0" err="1">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Barchart</a:t>
            </a: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 showing the size distribution vs concentration reflecting different isolation efficiencies (A) Membrane Spin Filtration (B) Ultracentrifugation and (C) Size exclusion liquid chromatography.</a:t>
            </a:r>
            <a:endParaRPr lang="en-IN" sz="1800" dirty="0">
              <a:effectLst/>
              <a:latin typeface="Calibri" panose="020F0502020204030204" pitchFamily="34" charset="0"/>
              <a:ea typeface="Calibri" panose="020F0502020204030204" pitchFamily="34" charset="0"/>
              <a:cs typeface="Vrinda"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DBE5EF93-BD12-E84A-90A2-2F26FFBEDB60}" type="slidenum">
              <a:rPr lang="en-US" smtClean="0"/>
              <a:t>4</a:t>
            </a:fld>
            <a:endParaRPr lang="en-US"/>
          </a:p>
        </p:txBody>
      </p:sp>
    </p:spTree>
    <p:extLst>
      <p:ext uri="{BB962C8B-B14F-4D97-AF65-F5344CB8AC3E}">
        <p14:creationId xmlns:p14="http://schemas.microsoft.com/office/powerpoint/2010/main" val="4127463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Aft>
                <a:spcPts val="800"/>
              </a:spcAft>
            </a:pP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Supplementary Figure: 5</a:t>
            </a:r>
            <a:endParaRPr lang="en-IN" sz="1800" dirty="0">
              <a:effectLst/>
              <a:latin typeface="Calibri" panose="020F0502020204030204" pitchFamily="34" charset="0"/>
              <a:ea typeface="Calibri" panose="020F0502020204030204" pitchFamily="34" charset="0"/>
              <a:cs typeface="Vrinda" panose="020B0502040204020203" pitchFamily="34" charset="0"/>
            </a:endParaRPr>
          </a:p>
          <a:p>
            <a:pPr algn="just">
              <a:lnSpc>
                <a:spcPct val="115000"/>
              </a:lnSpc>
              <a:spcAft>
                <a:spcPts val="800"/>
              </a:spcAft>
            </a:pP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EV purification with spiked-in EGFP marker. Schematic of the spike in n-terminus </a:t>
            </a:r>
            <a:r>
              <a:rPr lang="en-US" sz="1800" dirty="0" err="1">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eGFP</a:t>
            </a: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 CD63 construct. </a:t>
            </a:r>
            <a:r>
              <a:rPr lang="en-US" sz="1800" dirty="0" err="1">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eGFP</a:t>
            </a: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 spiked in EVs purification by MSF, UC and SELC methods and follow-up quantification of purified EVs</a:t>
            </a:r>
            <a:r>
              <a:rPr lang="en-US" sz="1800" dirty="0">
                <a:effectLst/>
                <a:latin typeface="Times New Roman" panose="02020603050405020304" pitchFamily="18" charset="0"/>
                <a:ea typeface="Calibri" panose="020F0502020204030204" pitchFamily="34" charset="0"/>
                <a:cs typeface="Vrinda" panose="020B0502040204020203" pitchFamily="34" charset="0"/>
              </a:rPr>
              <a:t> </a:t>
            </a:r>
            <a:endParaRPr lang="en-IN" sz="1800" dirty="0">
              <a:effectLst/>
              <a:latin typeface="Calibri" panose="020F0502020204030204" pitchFamily="34" charset="0"/>
              <a:ea typeface="Calibri" panose="020F0502020204030204" pitchFamily="34" charset="0"/>
              <a:cs typeface="Vrinda"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DBE5EF93-BD12-E84A-90A2-2F26FFBEDB60}" type="slidenum">
              <a:rPr lang="en-US" smtClean="0"/>
              <a:t>5</a:t>
            </a:fld>
            <a:endParaRPr lang="en-US"/>
          </a:p>
        </p:txBody>
      </p:sp>
    </p:spTree>
    <p:extLst>
      <p:ext uri="{BB962C8B-B14F-4D97-AF65-F5344CB8AC3E}">
        <p14:creationId xmlns:p14="http://schemas.microsoft.com/office/powerpoint/2010/main" val="4200103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Aft>
                <a:spcPts val="800"/>
              </a:spcAft>
            </a:pP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Supplementary Figure:  6</a:t>
            </a:r>
            <a:endParaRPr lang="en-IN" sz="1800" dirty="0">
              <a:effectLst/>
              <a:latin typeface="Calibri" panose="020F0502020204030204" pitchFamily="34" charset="0"/>
              <a:ea typeface="Calibri" panose="020F0502020204030204" pitchFamily="34" charset="0"/>
              <a:cs typeface="Vrinda" panose="020B0502040204020203" pitchFamily="34" charset="0"/>
            </a:endParaRPr>
          </a:p>
          <a:p>
            <a:pPr marL="228600" algn="just">
              <a:lnSpc>
                <a:spcPct val="115000"/>
              </a:lnSpc>
              <a:spcAft>
                <a:spcPts val="800"/>
              </a:spcAft>
            </a:pP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(A) Workflow depicting the iodixanol density gradient UC method for EV isolation. (B) Transmitted electron microscopy images of fraction eluates (F1, F2, F3 and F4) obtained using  density gradient UC showcasing EVs and soluble proteins. (C) Denaturing gel visualization of proteins from EVs F1, F2, F3 and F4, and WCL. (D) EV fractions (F1-F4) western blot analysis key proteins SDCBP (Syntenin-1), CD9 (Tetraspanin-29), CD81 (Tetraspanin-28), HIST1H1.0 (Histone H1.0), CANX (Calnexin), HMGB1 (High mobility group box 1), TSP1 (Thrombospondin 1), GZMB (Granzyme B), RPS6 (Ribosomal protein S6), APOE (Apolipoprotein E) and APOA2 (Apolipoprotein A2). (E) </a:t>
            </a:r>
            <a:r>
              <a:rPr lang="en-IN"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Left panel: NTA analysis showing the concentration and size distribution of EVs obtained. Right panel: size distribution intensities obtained</a:t>
            </a: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 (n =5 repeats) (F) </a:t>
            </a:r>
            <a:r>
              <a:rPr lang="en-IN" sz="1800" dirty="0" err="1">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NanoFCM</a:t>
            </a:r>
            <a:r>
              <a:rPr lang="en-IN"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 analysis showing the scatter plot for TCR positive EVs marked in red above the blue line and the others below. Frequency of TCR positive events recorded on the stained EVs.</a:t>
            </a:r>
            <a:endParaRPr lang="en-IN" sz="1800" dirty="0">
              <a:effectLst/>
              <a:latin typeface="Calibri" panose="020F0502020204030204" pitchFamily="34" charset="0"/>
              <a:ea typeface="Calibri" panose="020F0502020204030204" pitchFamily="34" charset="0"/>
              <a:cs typeface="Vrinda"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DBE5EF93-BD12-E84A-90A2-2F26FFBEDB60}" type="slidenum">
              <a:rPr lang="en-US" smtClean="0"/>
              <a:t>6</a:t>
            </a:fld>
            <a:endParaRPr lang="en-US"/>
          </a:p>
        </p:txBody>
      </p:sp>
    </p:spTree>
    <p:extLst>
      <p:ext uri="{BB962C8B-B14F-4D97-AF65-F5344CB8AC3E}">
        <p14:creationId xmlns:p14="http://schemas.microsoft.com/office/powerpoint/2010/main" val="1294508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Aft>
                <a:spcPts val="800"/>
              </a:spcAft>
            </a:pP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Supplementary Figure: 7</a:t>
            </a:r>
            <a:endParaRPr lang="en-IN" sz="1800" dirty="0">
              <a:effectLst/>
              <a:latin typeface="Calibri" panose="020F0502020204030204" pitchFamily="34" charset="0"/>
              <a:ea typeface="Calibri" panose="020F0502020204030204" pitchFamily="34" charset="0"/>
              <a:cs typeface="Vrinda" panose="020B0502040204020203" pitchFamily="34" charset="0"/>
            </a:endParaRPr>
          </a:p>
          <a:p>
            <a:pPr marL="228600" algn="just">
              <a:lnSpc>
                <a:spcPct val="115000"/>
              </a:lnSpc>
              <a:spcAft>
                <a:spcPts val="800"/>
              </a:spcAft>
            </a:pPr>
            <a:r>
              <a:rPr lang="en-IN"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(A) Schematic showing the re-UC methodology used for EV isolations. (B) Left panel: NTA analysis showing the concentration and size distribution of EVs obtained. Right panel: size distribution intensities obtained</a:t>
            </a: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a:t>
            </a:r>
            <a:r>
              <a:rPr lang="en-US" sz="1800" dirty="0">
                <a:effectLst/>
                <a:highlight>
                  <a:srgbClr val="FFFF00"/>
                </a:highlight>
                <a:latin typeface="Calibri" panose="020F0502020204030204" pitchFamily="34" charset="0"/>
                <a:ea typeface="Calibri" panose="020F0502020204030204" pitchFamily="34" charset="0"/>
                <a:cs typeface="Vrinda" panose="020B0502040204020203" pitchFamily="34" charset="0"/>
              </a:rPr>
              <a:t> </a:t>
            </a:r>
            <a:r>
              <a:rPr lang="en-US"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(n=5 repeats) (C) </a:t>
            </a:r>
            <a:r>
              <a:rPr lang="en-IN" sz="1800" dirty="0" err="1">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NanoFCM</a:t>
            </a:r>
            <a:r>
              <a:rPr lang="en-IN" sz="1800" dirty="0">
                <a:effectLst/>
                <a:highlight>
                  <a:srgbClr val="FFFF00"/>
                </a:highlight>
                <a:latin typeface="Times New Roman" panose="02020603050405020304" pitchFamily="18" charset="0"/>
                <a:ea typeface="Calibri" panose="020F0502020204030204" pitchFamily="34" charset="0"/>
                <a:cs typeface="Vrinda" panose="020B0502040204020203" pitchFamily="34" charset="0"/>
              </a:rPr>
              <a:t> analysis showing the scatter plot for TCR positive EVs marked in red above the blue line and the others below. Frequency of TCR positive events recorded on the stained EVs.</a:t>
            </a:r>
            <a:endParaRPr lang="en-IN" sz="1800" dirty="0">
              <a:effectLst/>
              <a:latin typeface="Calibri" panose="020F0502020204030204" pitchFamily="34" charset="0"/>
              <a:ea typeface="Calibri" panose="020F0502020204030204" pitchFamily="34" charset="0"/>
              <a:cs typeface="Vrinda"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DBE5EF93-BD12-E84A-90A2-2F26FFBEDB60}" type="slidenum">
              <a:rPr lang="en-US" smtClean="0"/>
              <a:t>7</a:t>
            </a:fld>
            <a:endParaRPr lang="en-US"/>
          </a:p>
        </p:txBody>
      </p:sp>
    </p:spTree>
    <p:extLst>
      <p:ext uri="{BB962C8B-B14F-4D97-AF65-F5344CB8AC3E}">
        <p14:creationId xmlns:p14="http://schemas.microsoft.com/office/powerpoint/2010/main" val="2004998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Supplementary Figure: 8</a:t>
            </a:r>
          </a:p>
          <a:p>
            <a:r>
              <a:rPr lang="en-GB" b="1" dirty="0"/>
              <a:t>(A) </a:t>
            </a:r>
            <a:r>
              <a:rPr lang="en-GB" dirty="0"/>
              <a:t>Scatter plot showing the average intensity versus the average size of the spots in each track. Square inset shows the gate applied to filter the tracks for further analysis. </a:t>
            </a:r>
            <a:r>
              <a:rPr lang="en-GB" b="1" dirty="0"/>
              <a:t>(B)</a:t>
            </a:r>
            <a:r>
              <a:rPr lang="en-GB" dirty="0"/>
              <a:t> Table showing the number of tracks before (all tracks, figure 2Bii) and after (gated tracks, figure 2Biii) the filtering in (A). </a:t>
            </a:r>
            <a:r>
              <a:rPr lang="en-GB" b="1" dirty="0"/>
              <a:t>(C-E) </a:t>
            </a:r>
            <a:r>
              <a:rPr lang="en-GB" dirty="0"/>
              <a:t>Quantification of the average spot values for each track before and after the track gating in (A). </a:t>
            </a:r>
          </a:p>
        </p:txBody>
      </p:sp>
      <p:sp>
        <p:nvSpPr>
          <p:cNvPr id="4" name="Slide Number Placeholder 3"/>
          <p:cNvSpPr>
            <a:spLocks noGrp="1"/>
          </p:cNvSpPr>
          <p:nvPr>
            <p:ph type="sldNum" sz="quarter" idx="5"/>
          </p:nvPr>
        </p:nvSpPr>
        <p:spPr/>
        <p:txBody>
          <a:bodyPr/>
          <a:lstStyle/>
          <a:p>
            <a:fld id="{2D529D8D-83FD-4EB4-B043-362681C26C57}" type="slidenum">
              <a:rPr lang="en-GB" smtClean="0"/>
              <a:t>8</a:t>
            </a:fld>
            <a:endParaRPr lang="en-GB"/>
          </a:p>
        </p:txBody>
      </p:sp>
    </p:spTree>
    <p:extLst>
      <p:ext uri="{BB962C8B-B14F-4D97-AF65-F5344CB8AC3E}">
        <p14:creationId xmlns:p14="http://schemas.microsoft.com/office/powerpoint/2010/main" val="2084367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Supplementary Figure: 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a:t>
            </a:r>
            <a:r>
              <a:rPr lang="en-US" sz="1800" dirty="0">
                <a:solidFill>
                  <a:srgbClr val="202124"/>
                </a:solidFill>
                <a:effectLst/>
                <a:latin typeface="Times New Roman"/>
                <a:ea typeface="Calibri" panose="020F0502020204030204" pitchFamily="34" charset="0"/>
                <a:cs typeface="Times New Roman"/>
              </a:rPr>
              <a:t>Differentially expressed genes among UC and SELC are depicted as volcano plot with gene with significant p-value labelled. (B) </a:t>
            </a:r>
            <a:r>
              <a:rPr lang="en-US" sz="1800" dirty="0">
                <a:solidFill>
                  <a:srgbClr val="0070C0"/>
                </a:solidFill>
                <a:effectLst/>
                <a:latin typeface="Arial"/>
                <a:ea typeface="Times New Roman" panose="02020603050405020304" pitchFamily="18" charset="0"/>
                <a:cs typeface="Arial"/>
              </a:rPr>
              <a:t>Expression heatmap of apolipoproteins and T-cells EV markers. </a:t>
            </a:r>
            <a:r>
              <a:rPr lang="en-US" sz="1800" dirty="0">
                <a:solidFill>
                  <a:srgbClr val="202124"/>
                </a:solidFill>
                <a:effectLst/>
                <a:latin typeface="Times New Roman"/>
                <a:ea typeface="Calibri" panose="020F0502020204030204" pitchFamily="34" charset="0"/>
                <a:cs typeface="Times New Roman"/>
              </a:rPr>
              <a:t>Gene ontology cellular component analysis for differentially enriched genes in UC (C) and SELC (D) are depicted as </a:t>
            </a:r>
            <a:r>
              <a:rPr lang="en-US" sz="1800" dirty="0" err="1">
                <a:solidFill>
                  <a:srgbClr val="202124"/>
                </a:solidFill>
                <a:effectLst/>
                <a:latin typeface="Times New Roman"/>
                <a:ea typeface="Calibri" panose="020F0502020204030204" pitchFamily="34" charset="0"/>
                <a:cs typeface="Times New Roman"/>
              </a:rPr>
              <a:t>dotplots</a:t>
            </a:r>
            <a:r>
              <a:rPr lang="en-US" sz="1800" dirty="0">
                <a:solidFill>
                  <a:srgbClr val="202124"/>
                </a:solidFill>
                <a:effectLst/>
                <a:latin typeface="Times New Roman"/>
                <a:ea typeface="Calibri" panose="020F0502020204030204" pitchFamily="34" charset="0"/>
                <a:cs typeface="Times New Roman"/>
              </a:rPr>
              <a:t>.</a:t>
            </a:r>
            <a:endParaRPr lang="en-IN" sz="1800" dirty="0">
              <a:effectLst/>
              <a:latin typeface="Times New Roman"/>
              <a:ea typeface="Calibri" panose="020F0502020204030204" pitchFamily="34" charset="0"/>
              <a:cs typeface="Times New Roman"/>
            </a:endParaRPr>
          </a:p>
          <a:p>
            <a:endParaRPr lang="en-US" dirty="0"/>
          </a:p>
        </p:txBody>
      </p:sp>
      <p:sp>
        <p:nvSpPr>
          <p:cNvPr id="4" name="Slide Number Placeholder 3"/>
          <p:cNvSpPr>
            <a:spLocks noGrp="1"/>
          </p:cNvSpPr>
          <p:nvPr>
            <p:ph type="sldNum" sz="quarter" idx="5"/>
          </p:nvPr>
        </p:nvSpPr>
        <p:spPr/>
        <p:txBody>
          <a:bodyPr/>
          <a:lstStyle/>
          <a:p>
            <a:fld id="{DBE5EF93-BD12-E84A-90A2-2F26FFBEDB60}" type="slidenum">
              <a:rPr lang="en-US" smtClean="0"/>
              <a:t>9</a:t>
            </a:fld>
            <a:endParaRPr lang="en-US"/>
          </a:p>
        </p:txBody>
      </p:sp>
    </p:spTree>
    <p:extLst>
      <p:ext uri="{BB962C8B-B14F-4D97-AF65-F5344CB8AC3E}">
        <p14:creationId xmlns:p14="http://schemas.microsoft.com/office/powerpoint/2010/main" val="3806159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20DD6-3034-BCA9-3869-CBD42C0712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39978D3-1E0B-D8E9-6884-7C93A8D224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D09E354-C2C8-16B4-CE00-AB87EE5DAE2B}"/>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5" name="Footer Placeholder 4">
            <a:extLst>
              <a:ext uri="{FF2B5EF4-FFF2-40B4-BE49-F238E27FC236}">
                <a16:creationId xmlns:a16="http://schemas.microsoft.com/office/drawing/2014/main" id="{3CAA27B8-90D7-2AA1-F377-20CBF0DFA5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EE299E-CA10-AA20-23F7-C4307B64EEC3}"/>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285777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996D8-2FFE-6ACE-855E-DD3B6C989F81}"/>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78B52B7-C8A3-413E-AD4A-954E7DA8E04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3388D74-FB70-689C-08A8-3F7D0B808C41}"/>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5" name="Footer Placeholder 4">
            <a:extLst>
              <a:ext uri="{FF2B5EF4-FFF2-40B4-BE49-F238E27FC236}">
                <a16:creationId xmlns:a16="http://schemas.microsoft.com/office/drawing/2014/main" id="{51DC2BAF-A55E-7CB1-D84B-1027BBBEE4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C286E9-3E18-A517-5A94-17B1609B24C8}"/>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2187413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3A7F95-0287-A435-B4B1-8A010ACB876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481187C-D452-EE29-32E1-AEC912AA9B5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ACBA6-B499-F550-8A4A-CCA62559C2DC}"/>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5" name="Footer Placeholder 4">
            <a:extLst>
              <a:ext uri="{FF2B5EF4-FFF2-40B4-BE49-F238E27FC236}">
                <a16:creationId xmlns:a16="http://schemas.microsoft.com/office/drawing/2014/main" id="{FCE10B29-4C2E-1A70-E2D3-8FF172B689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F7B753-C0B9-E5DB-0E0A-B075FBE0FA60}"/>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1291923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51492-48DB-5E6B-A342-10B3EF26D6C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2439B32-D3D5-7FD1-998F-B6136E70E0D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C7837D6-B509-BC2C-010D-DEFB9BE544FC}"/>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5" name="Footer Placeholder 4">
            <a:extLst>
              <a:ext uri="{FF2B5EF4-FFF2-40B4-BE49-F238E27FC236}">
                <a16:creationId xmlns:a16="http://schemas.microsoft.com/office/drawing/2014/main" id="{0E854581-BF3D-2DA8-37C0-47DA920E71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6042A1-A415-F828-4306-553259041AC1}"/>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584952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B32E4-E5DD-C067-AC1B-30F3B70889B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A8EBE2A-989B-8FDA-B055-C5F24C6037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D4F2ABD-ABB5-0050-B94E-54D5784AEBD4}"/>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5" name="Footer Placeholder 4">
            <a:extLst>
              <a:ext uri="{FF2B5EF4-FFF2-40B4-BE49-F238E27FC236}">
                <a16:creationId xmlns:a16="http://schemas.microsoft.com/office/drawing/2014/main" id="{2CC83443-952B-7F20-7147-E59248702F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C2D470-3AF6-2204-98F1-2E22D74B3E1E}"/>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3391805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B8D42-C490-A3FE-AD5F-4A94F51161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28F395C-6B89-8B2F-0C97-B034AFB01E9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8BD18514-5425-59EF-5C2B-D1ECB028EA8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F8A8BB16-75F1-1001-4D80-9E1071C9A98F}"/>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6" name="Footer Placeholder 5">
            <a:extLst>
              <a:ext uri="{FF2B5EF4-FFF2-40B4-BE49-F238E27FC236}">
                <a16:creationId xmlns:a16="http://schemas.microsoft.com/office/drawing/2014/main" id="{E1A4928F-8124-A675-BBB0-8077C2CE07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285F03-93A4-3D12-B130-9D76B14EE495}"/>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1027984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C7D4C-942D-C6E1-884D-621BF20EB7D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F56BFCB-8C3F-32D1-E6EA-2F42FBDC58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28380A9-926F-ED45-424E-35D02768C1D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C704B9A-E7C7-B1D3-8B45-9F087DDE89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EB7FF78-85C3-99BB-505D-8F02522EC10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20D376F-C4F0-2E25-11A1-E24D5282D790}"/>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8" name="Footer Placeholder 7">
            <a:extLst>
              <a:ext uri="{FF2B5EF4-FFF2-40B4-BE49-F238E27FC236}">
                <a16:creationId xmlns:a16="http://schemas.microsoft.com/office/drawing/2014/main" id="{D2449C35-2BF3-A5BA-3162-097154965E9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CD37E0-789A-BD11-4075-DA6A78A97711}"/>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2280040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00AC-C7B0-A94B-CBA7-9EDC1F320E4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5E0AD85-5A2D-7DF0-464D-6F28E1BB504A}"/>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4" name="Footer Placeholder 3">
            <a:extLst>
              <a:ext uri="{FF2B5EF4-FFF2-40B4-BE49-F238E27FC236}">
                <a16:creationId xmlns:a16="http://schemas.microsoft.com/office/drawing/2014/main" id="{96BA173B-AC2C-29A1-772E-D069DCDC4B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4BB8FB4-D9E7-3CA2-1E86-560212F7B0B8}"/>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2934806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3154B-016E-D1F6-EFF4-F6083294E68E}"/>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3" name="Footer Placeholder 2">
            <a:extLst>
              <a:ext uri="{FF2B5EF4-FFF2-40B4-BE49-F238E27FC236}">
                <a16:creationId xmlns:a16="http://schemas.microsoft.com/office/drawing/2014/main" id="{201443CD-A377-6455-D8EB-782BDD0F44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3F43ED9-0D68-88D9-1B18-389FD54B2876}"/>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2964425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444C3-0184-98F7-FFAC-FCA58ABBCF1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249C20D-E15A-E271-9D11-0F19AA1AE0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21BF1CE-3E4C-0E20-376C-91953DE89B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B8AB8D1-5E05-2200-C40E-0E45DAAE0FCB}"/>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6" name="Footer Placeholder 5">
            <a:extLst>
              <a:ext uri="{FF2B5EF4-FFF2-40B4-BE49-F238E27FC236}">
                <a16:creationId xmlns:a16="http://schemas.microsoft.com/office/drawing/2014/main" id="{C800179F-ABF8-F74F-FC54-E453A07DE0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32E722-EC83-49E0-A02E-5875FA336131}"/>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2459024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27959-75C8-42BE-2064-4702D4E91D2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CF147779-9CB7-D077-97C7-A6495A1DE4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EEA8D3-7BD3-E844-35E8-44F93D1C7D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B53A627-CDBD-6601-38F9-530CBE80465C}"/>
              </a:ext>
            </a:extLst>
          </p:cNvPr>
          <p:cNvSpPr>
            <a:spLocks noGrp="1"/>
          </p:cNvSpPr>
          <p:nvPr>
            <p:ph type="dt" sz="half" idx="10"/>
          </p:nvPr>
        </p:nvSpPr>
        <p:spPr/>
        <p:txBody>
          <a:bodyPr/>
          <a:lstStyle/>
          <a:p>
            <a:fld id="{29097B3A-16A4-6745-8DD8-63E7BE9DA123}" type="datetimeFigureOut">
              <a:rPr lang="en-US" smtClean="0"/>
              <a:t>1/27/23</a:t>
            </a:fld>
            <a:endParaRPr lang="en-US"/>
          </a:p>
        </p:txBody>
      </p:sp>
      <p:sp>
        <p:nvSpPr>
          <p:cNvPr id="6" name="Footer Placeholder 5">
            <a:extLst>
              <a:ext uri="{FF2B5EF4-FFF2-40B4-BE49-F238E27FC236}">
                <a16:creationId xmlns:a16="http://schemas.microsoft.com/office/drawing/2014/main" id="{80C70947-DFCE-D666-9303-2BB8215A74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304EDB-C3A8-A6D6-5AB5-4FD167C1C179}"/>
              </a:ext>
            </a:extLst>
          </p:cNvPr>
          <p:cNvSpPr>
            <a:spLocks noGrp="1"/>
          </p:cNvSpPr>
          <p:nvPr>
            <p:ph type="sldNum" sz="quarter" idx="12"/>
          </p:nvPr>
        </p:nvSpPr>
        <p:spPr/>
        <p:txBody>
          <a:bodyPr/>
          <a:lstStyle/>
          <a:p>
            <a:fld id="{60C6BD48-E720-E944-8F80-B1EE2C2311F2}" type="slidenum">
              <a:rPr lang="en-US" smtClean="0"/>
              <a:t>‹#›</a:t>
            </a:fld>
            <a:endParaRPr lang="en-US"/>
          </a:p>
        </p:txBody>
      </p:sp>
    </p:spTree>
    <p:extLst>
      <p:ext uri="{BB962C8B-B14F-4D97-AF65-F5344CB8AC3E}">
        <p14:creationId xmlns:p14="http://schemas.microsoft.com/office/powerpoint/2010/main" val="4010053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609110-BF8A-13D7-0F85-5E203CE8EB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87156B9-5A96-B9D0-DFBE-B8418E6D0E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EA403EE-A44A-B81A-A9A1-A85B80074F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097B3A-16A4-6745-8DD8-63E7BE9DA123}" type="datetimeFigureOut">
              <a:rPr lang="en-US" smtClean="0"/>
              <a:t>1/27/23</a:t>
            </a:fld>
            <a:endParaRPr lang="en-US"/>
          </a:p>
        </p:txBody>
      </p:sp>
      <p:sp>
        <p:nvSpPr>
          <p:cNvPr id="5" name="Footer Placeholder 4">
            <a:extLst>
              <a:ext uri="{FF2B5EF4-FFF2-40B4-BE49-F238E27FC236}">
                <a16:creationId xmlns:a16="http://schemas.microsoft.com/office/drawing/2014/main" id="{9B7FE718-4A33-A319-9705-183CE4E783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A1CEE3-C885-8D7D-708D-61533DCF02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C6BD48-E720-E944-8F80-B1EE2C2311F2}" type="slidenum">
              <a:rPr lang="en-US" smtClean="0"/>
              <a:t>‹#›</a:t>
            </a:fld>
            <a:endParaRPr lang="en-US"/>
          </a:p>
        </p:txBody>
      </p:sp>
    </p:spTree>
    <p:extLst>
      <p:ext uri="{BB962C8B-B14F-4D97-AF65-F5344CB8AC3E}">
        <p14:creationId xmlns:p14="http://schemas.microsoft.com/office/powerpoint/2010/main" val="26833702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8C46BC8C-44F2-CE48-A493-2FDDE87947ED}"/>
              </a:ext>
            </a:extLst>
          </p:cNvPr>
          <p:cNvGrpSpPr/>
          <p:nvPr/>
        </p:nvGrpSpPr>
        <p:grpSpPr>
          <a:xfrm>
            <a:off x="5448415" y="1285875"/>
            <a:ext cx="5057621" cy="4279518"/>
            <a:chOff x="5523155" y="765759"/>
            <a:chExt cx="6283836" cy="5258627"/>
          </a:xfrm>
        </p:grpSpPr>
        <p:grpSp>
          <p:nvGrpSpPr>
            <p:cNvPr id="5" name="Group 4">
              <a:extLst>
                <a:ext uri="{FF2B5EF4-FFF2-40B4-BE49-F238E27FC236}">
                  <a16:creationId xmlns:a16="http://schemas.microsoft.com/office/drawing/2014/main" id="{472722A9-468B-41B2-8CEA-5FFA887C93CC}"/>
                </a:ext>
              </a:extLst>
            </p:cNvPr>
            <p:cNvGrpSpPr/>
            <p:nvPr/>
          </p:nvGrpSpPr>
          <p:grpSpPr>
            <a:xfrm>
              <a:off x="5523156" y="1895759"/>
              <a:ext cx="6234735" cy="4128627"/>
              <a:chOff x="2327428" y="194785"/>
              <a:chExt cx="8939318" cy="6382951"/>
            </a:xfrm>
          </p:grpSpPr>
          <p:pic>
            <p:nvPicPr>
              <p:cNvPr id="7" name="Picture 6">
                <a:extLst>
                  <a:ext uri="{FF2B5EF4-FFF2-40B4-BE49-F238E27FC236}">
                    <a16:creationId xmlns:a16="http://schemas.microsoft.com/office/drawing/2014/main" id="{943016ED-EE0F-4A43-A42F-945458C7A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1916" y="2230222"/>
                <a:ext cx="2916354" cy="2061613"/>
              </a:xfrm>
              <a:prstGeom prst="rect">
                <a:avLst/>
              </a:prstGeom>
            </p:spPr>
          </p:pic>
          <p:pic>
            <p:nvPicPr>
              <p:cNvPr id="9" name="Picture 8">
                <a:extLst>
                  <a:ext uri="{FF2B5EF4-FFF2-40B4-BE49-F238E27FC236}">
                    <a16:creationId xmlns:a16="http://schemas.microsoft.com/office/drawing/2014/main" id="{C16C97D7-EF0D-4CB7-9A80-3937E3A20D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7428" y="231126"/>
                <a:ext cx="2902059" cy="1980000"/>
              </a:xfrm>
              <a:prstGeom prst="rect">
                <a:avLst/>
              </a:prstGeom>
            </p:spPr>
          </p:pic>
          <p:pic>
            <p:nvPicPr>
              <p:cNvPr id="12" name="Picture 11">
                <a:extLst>
                  <a:ext uri="{FF2B5EF4-FFF2-40B4-BE49-F238E27FC236}">
                    <a16:creationId xmlns:a16="http://schemas.microsoft.com/office/drawing/2014/main" id="{AFE5059D-3DAB-4754-B8AB-A9CA9BC4C7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58270" y="2172446"/>
                <a:ext cx="3028737" cy="2184972"/>
              </a:xfrm>
              <a:prstGeom prst="rect">
                <a:avLst/>
              </a:prstGeom>
            </p:spPr>
          </p:pic>
          <p:pic>
            <p:nvPicPr>
              <p:cNvPr id="19" name="Picture 18">
                <a:extLst>
                  <a:ext uri="{FF2B5EF4-FFF2-40B4-BE49-F238E27FC236}">
                    <a16:creationId xmlns:a16="http://schemas.microsoft.com/office/drawing/2014/main" id="{3F2E85DA-491C-474F-9B13-B5CE6DC24E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53051" y="2230222"/>
                <a:ext cx="2880000" cy="2127196"/>
              </a:xfrm>
              <a:prstGeom prst="rect">
                <a:avLst/>
              </a:prstGeom>
            </p:spPr>
          </p:pic>
          <p:pic>
            <p:nvPicPr>
              <p:cNvPr id="2" name="Picture 1">
                <a:extLst>
                  <a:ext uri="{FF2B5EF4-FFF2-40B4-BE49-F238E27FC236}">
                    <a16:creationId xmlns:a16="http://schemas.microsoft.com/office/drawing/2014/main" id="{FE74C5F3-60D1-45F4-B963-445A3D52E004}"/>
                  </a:ext>
                </a:extLst>
              </p:cNvPr>
              <p:cNvPicPr>
                <a:picLocks noChangeAspect="1"/>
              </p:cNvPicPr>
              <p:nvPr/>
            </p:nvPicPr>
            <p:blipFill rotWithShape="1">
              <a:blip r:embed="rId7"/>
              <a:srcRect l="28818" t="15665" r="6902" b="12467"/>
              <a:stretch/>
            </p:blipFill>
            <p:spPr>
              <a:xfrm>
                <a:off x="8217895" y="194785"/>
                <a:ext cx="2950312" cy="2061613"/>
              </a:xfrm>
              <a:prstGeom prst="rect">
                <a:avLst/>
              </a:prstGeom>
            </p:spPr>
          </p:pic>
          <p:pic>
            <p:nvPicPr>
              <p:cNvPr id="3" name="Picture 2">
                <a:extLst>
                  <a:ext uri="{FF2B5EF4-FFF2-40B4-BE49-F238E27FC236}">
                    <a16:creationId xmlns:a16="http://schemas.microsoft.com/office/drawing/2014/main" id="{0C382015-78F9-4982-A8F9-CEE6E10619BC}"/>
                  </a:ext>
                </a:extLst>
              </p:cNvPr>
              <p:cNvPicPr>
                <a:picLocks noChangeAspect="1"/>
              </p:cNvPicPr>
              <p:nvPr/>
            </p:nvPicPr>
            <p:blipFill rotWithShape="1">
              <a:blip r:embed="rId8"/>
              <a:srcRect l="32471" t="18655" r="4323" b="11211"/>
              <a:stretch/>
            </p:blipFill>
            <p:spPr>
              <a:xfrm>
                <a:off x="5317680" y="194785"/>
                <a:ext cx="2784805" cy="2016341"/>
              </a:xfrm>
              <a:prstGeom prst="rect">
                <a:avLst/>
              </a:prstGeom>
            </p:spPr>
          </p:pic>
          <p:pic>
            <p:nvPicPr>
              <p:cNvPr id="10" name="Picture 9">
                <a:extLst>
                  <a:ext uri="{FF2B5EF4-FFF2-40B4-BE49-F238E27FC236}">
                    <a16:creationId xmlns:a16="http://schemas.microsoft.com/office/drawing/2014/main" id="{2F41E930-6126-461A-AEFF-9501AA510C04}"/>
                  </a:ext>
                </a:extLst>
              </p:cNvPr>
              <p:cNvPicPr>
                <a:picLocks noChangeAspect="1"/>
              </p:cNvPicPr>
              <p:nvPr/>
            </p:nvPicPr>
            <p:blipFill rotWithShape="1">
              <a:blip r:embed="rId9"/>
              <a:srcRect l="7112" t="2391" r="8769" b="20448"/>
              <a:stretch/>
            </p:blipFill>
            <p:spPr>
              <a:xfrm>
                <a:off x="2571048" y="4450539"/>
                <a:ext cx="2751931" cy="2061612"/>
              </a:xfrm>
              <a:prstGeom prst="rect">
                <a:avLst/>
              </a:prstGeom>
            </p:spPr>
          </p:pic>
          <p:pic>
            <p:nvPicPr>
              <p:cNvPr id="11" name="Picture 10">
                <a:extLst>
                  <a:ext uri="{FF2B5EF4-FFF2-40B4-BE49-F238E27FC236}">
                    <a16:creationId xmlns:a16="http://schemas.microsoft.com/office/drawing/2014/main" id="{4204F61C-83A7-4DB9-811B-DF0A09863A80}"/>
                  </a:ext>
                </a:extLst>
              </p:cNvPr>
              <p:cNvPicPr>
                <a:picLocks noChangeAspect="1"/>
              </p:cNvPicPr>
              <p:nvPr/>
            </p:nvPicPr>
            <p:blipFill rotWithShape="1">
              <a:blip r:embed="rId10"/>
              <a:srcRect l="9056" t="1136" r="8844" b="13542"/>
              <a:stretch/>
            </p:blipFill>
            <p:spPr>
              <a:xfrm>
                <a:off x="5546030" y="4470728"/>
                <a:ext cx="2751930" cy="2061612"/>
              </a:xfrm>
              <a:prstGeom prst="rect">
                <a:avLst/>
              </a:prstGeom>
            </p:spPr>
          </p:pic>
          <p:pic>
            <p:nvPicPr>
              <p:cNvPr id="13" name="Picture 12">
                <a:extLst>
                  <a:ext uri="{FF2B5EF4-FFF2-40B4-BE49-F238E27FC236}">
                    <a16:creationId xmlns:a16="http://schemas.microsoft.com/office/drawing/2014/main" id="{25AA5A47-61EF-41D7-85FF-01A09132489A}"/>
                  </a:ext>
                </a:extLst>
              </p:cNvPr>
              <p:cNvPicPr>
                <a:picLocks noChangeAspect="1"/>
              </p:cNvPicPr>
              <p:nvPr/>
            </p:nvPicPr>
            <p:blipFill rotWithShape="1">
              <a:blip r:embed="rId11">
                <a:extLst>
                  <a:ext uri="{28A0092B-C50C-407E-A947-70E740481C1C}">
                    <a14:useLocalDpi xmlns:a14="http://schemas.microsoft.com/office/drawing/2010/main" val="0"/>
                  </a:ext>
                </a:extLst>
              </a:blip>
              <a:srcRect l="12750" r="12667"/>
              <a:stretch/>
            </p:blipFill>
            <p:spPr>
              <a:xfrm>
                <a:off x="8514816" y="4450540"/>
                <a:ext cx="2751930" cy="2127196"/>
              </a:xfrm>
              <a:prstGeom prst="rect">
                <a:avLst/>
              </a:prstGeom>
            </p:spPr>
          </p:pic>
        </p:grpSp>
        <p:sp>
          <p:nvSpPr>
            <p:cNvPr id="22" name="Rectangle 21">
              <a:extLst>
                <a:ext uri="{FF2B5EF4-FFF2-40B4-BE49-F238E27FC236}">
                  <a16:creationId xmlns:a16="http://schemas.microsoft.com/office/drawing/2014/main" id="{1E4E6BC5-D388-7842-972A-A6D5F8CFDB6D}"/>
                </a:ext>
              </a:extLst>
            </p:cNvPr>
            <p:cNvSpPr/>
            <p:nvPr/>
          </p:nvSpPr>
          <p:spPr>
            <a:xfrm rot="5400000">
              <a:off x="8497412" y="-2208498"/>
              <a:ext cx="335321" cy="6283836"/>
            </a:xfrm>
            <a:prstGeom prst="rect">
              <a:avLst/>
            </a:prstGeom>
            <a:solidFill>
              <a:schemeClr val="accent3">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3" name="Rectangle 22">
              <a:extLst>
                <a:ext uri="{FF2B5EF4-FFF2-40B4-BE49-F238E27FC236}">
                  <a16:creationId xmlns:a16="http://schemas.microsoft.com/office/drawing/2014/main" id="{B7F0DA36-D76F-EF47-958B-4593A4E40473}"/>
                </a:ext>
              </a:extLst>
            </p:cNvPr>
            <p:cNvSpPr/>
            <p:nvPr/>
          </p:nvSpPr>
          <p:spPr>
            <a:xfrm>
              <a:off x="5523157" y="1161312"/>
              <a:ext cx="2126635" cy="364939"/>
            </a:xfrm>
            <a:prstGeom prst="rect">
              <a:avLst/>
            </a:prstGeom>
            <a:solidFill>
              <a:srgbClr val="76069A">
                <a:alpha val="1905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Opti-MEM</a:t>
              </a:r>
            </a:p>
          </p:txBody>
        </p:sp>
        <p:sp>
          <p:nvSpPr>
            <p:cNvPr id="24" name="Rectangle 23">
              <a:extLst>
                <a:ext uri="{FF2B5EF4-FFF2-40B4-BE49-F238E27FC236}">
                  <a16:creationId xmlns:a16="http://schemas.microsoft.com/office/drawing/2014/main" id="{83680715-6893-5A4F-890E-915619827E80}"/>
                </a:ext>
              </a:extLst>
            </p:cNvPr>
            <p:cNvSpPr/>
            <p:nvPr/>
          </p:nvSpPr>
          <p:spPr>
            <a:xfrm>
              <a:off x="7718870" y="1161313"/>
              <a:ext cx="2009522" cy="364939"/>
            </a:xfrm>
            <a:prstGeom prst="rect">
              <a:avLst/>
            </a:prstGeom>
            <a:solidFill>
              <a:srgbClr val="257E81">
                <a:alpha val="1878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Culture media (no serum)</a:t>
              </a:r>
            </a:p>
          </p:txBody>
        </p:sp>
        <p:sp>
          <p:nvSpPr>
            <p:cNvPr id="25" name="Rectangle 24">
              <a:extLst>
                <a:ext uri="{FF2B5EF4-FFF2-40B4-BE49-F238E27FC236}">
                  <a16:creationId xmlns:a16="http://schemas.microsoft.com/office/drawing/2014/main" id="{DF1916AC-5A17-1446-AB2E-CA7DDEB38F20}"/>
                </a:ext>
              </a:extLst>
            </p:cNvPr>
            <p:cNvSpPr/>
            <p:nvPr/>
          </p:nvSpPr>
          <p:spPr>
            <a:xfrm>
              <a:off x="9797469" y="1161312"/>
              <a:ext cx="2009522" cy="364940"/>
            </a:xfrm>
            <a:prstGeom prst="rect">
              <a:avLst/>
            </a:prstGeom>
            <a:solidFill>
              <a:srgbClr val="AC0056">
                <a:alpha val="190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Culture media (serum)</a:t>
              </a:r>
            </a:p>
          </p:txBody>
        </p:sp>
        <p:sp>
          <p:nvSpPr>
            <p:cNvPr id="26" name="TextBox 25">
              <a:extLst>
                <a:ext uri="{FF2B5EF4-FFF2-40B4-BE49-F238E27FC236}">
                  <a16:creationId xmlns:a16="http://schemas.microsoft.com/office/drawing/2014/main" id="{0F636A7B-1F5D-6446-9E54-511C89C7A91F}"/>
                </a:ext>
              </a:extLst>
            </p:cNvPr>
            <p:cNvSpPr txBox="1"/>
            <p:nvPr/>
          </p:nvSpPr>
          <p:spPr>
            <a:xfrm>
              <a:off x="8119939" y="777503"/>
              <a:ext cx="1185032" cy="368738"/>
            </a:xfrm>
            <a:prstGeom prst="rect">
              <a:avLst/>
            </a:prstGeom>
            <a:noFill/>
          </p:spPr>
          <p:txBody>
            <a:bodyPr wrap="none" rtlCol="0">
              <a:spAutoFit/>
            </a:bodyPr>
            <a:lstStyle/>
            <a:p>
              <a:r>
                <a:rPr lang="en-US" sz="1350" dirty="0"/>
                <a:t>EV fraction</a:t>
              </a:r>
            </a:p>
          </p:txBody>
        </p:sp>
      </p:grpSp>
      <p:sp>
        <p:nvSpPr>
          <p:cNvPr id="38" name="TextBox 37">
            <a:extLst>
              <a:ext uri="{FF2B5EF4-FFF2-40B4-BE49-F238E27FC236}">
                <a16:creationId xmlns:a16="http://schemas.microsoft.com/office/drawing/2014/main" id="{3881B7FC-7042-8344-8B8D-4753B91EE8A6}"/>
              </a:ext>
            </a:extLst>
          </p:cNvPr>
          <p:cNvSpPr txBox="1"/>
          <p:nvPr/>
        </p:nvSpPr>
        <p:spPr>
          <a:xfrm>
            <a:off x="5363282" y="2161132"/>
            <a:ext cx="232756" cy="150041"/>
          </a:xfrm>
          <a:prstGeom prst="rect">
            <a:avLst/>
          </a:prstGeom>
          <a:noFill/>
        </p:spPr>
        <p:txBody>
          <a:bodyPr wrap="none" rtlCol="0">
            <a:spAutoFit/>
          </a:bodyPr>
          <a:lstStyle/>
          <a:p>
            <a:r>
              <a:rPr lang="en-US" sz="375" dirty="0"/>
              <a:t>E8</a:t>
            </a:r>
          </a:p>
        </p:txBody>
      </p:sp>
      <p:sp>
        <p:nvSpPr>
          <p:cNvPr id="39" name="TextBox 38">
            <a:extLst>
              <a:ext uri="{FF2B5EF4-FFF2-40B4-BE49-F238E27FC236}">
                <a16:creationId xmlns:a16="http://schemas.microsoft.com/office/drawing/2014/main" id="{7EA66122-C4EA-B14F-BB79-8F857A3D7C0E}"/>
              </a:ext>
            </a:extLst>
          </p:cNvPr>
          <p:cNvSpPr txBox="1"/>
          <p:nvPr/>
        </p:nvSpPr>
        <p:spPr>
          <a:xfrm>
            <a:off x="7056437" y="2170960"/>
            <a:ext cx="232756" cy="150041"/>
          </a:xfrm>
          <a:prstGeom prst="rect">
            <a:avLst/>
          </a:prstGeom>
          <a:noFill/>
        </p:spPr>
        <p:txBody>
          <a:bodyPr wrap="none" rtlCol="0">
            <a:spAutoFit/>
          </a:bodyPr>
          <a:lstStyle/>
          <a:p>
            <a:r>
              <a:rPr lang="en-US" sz="375" dirty="0"/>
              <a:t>E9</a:t>
            </a:r>
          </a:p>
        </p:txBody>
      </p:sp>
      <p:sp>
        <p:nvSpPr>
          <p:cNvPr id="40" name="TextBox 39">
            <a:extLst>
              <a:ext uri="{FF2B5EF4-FFF2-40B4-BE49-F238E27FC236}">
                <a16:creationId xmlns:a16="http://schemas.microsoft.com/office/drawing/2014/main" id="{96D413C9-8B0E-334D-A417-8AF9033ACECB}"/>
              </a:ext>
            </a:extLst>
          </p:cNvPr>
          <p:cNvSpPr txBox="1"/>
          <p:nvPr/>
        </p:nvSpPr>
        <p:spPr>
          <a:xfrm>
            <a:off x="8663302" y="2170959"/>
            <a:ext cx="256802" cy="150041"/>
          </a:xfrm>
          <a:prstGeom prst="rect">
            <a:avLst/>
          </a:prstGeom>
          <a:noFill/>
        </p:spPr>
        <p:txBody>
          <a:bodyPr wrap="none" rtlCol="0">
            <a:spAutoFit/>
          </a:bodyPr>
          <a:lstStyle/>
          <a:p>
            <a:r>
              <a:rPr lang="en-US" sz="375" dirty="0"/>
              <a:t>E10</a:t>
            </a:r>
          </a:p>
        </p:txBody>
      </p:sp>
      <p:sp>
        <p:nvSpPr>
          <p:cNvPr id="43" name="TextBox 42">
            <a:extLst>
              <a:ext uri="{FF2B5EF4-FFF2-40B4-BE49-F238E27FC236}">
                <a16:creationId xmlns:a16="http://schemas.microsoft.com/office/drawing/2014/main" id="{F9CCA3E8-7463-6B4C-8DCC-B5AD19C6DBF3}"/>
              </a:ext>
            </a:extLst>
          </p:cNvPr>
          <p:cNvSpPr txBox="1"/>
          <p:nvPr/>
        </p:nvSpPr>
        <p:spPr>
          <a:xfrm>
            <a:off x="1780800" y="1485074"/>
            <a:ext cx="2566536" cy="300082"/>
          </a:xfrm>
          <a:prstGeom prst="rect">
            <a:avLst/>
          </a:prstGeom>
          <a:noFill/>
        </p:spPr>
        <p:txBody>
          <a:bodyPr wrap="none" rtlCol="0">
            <a:spAutoFit/>
          </a:bodyPr>
          <a:lstStyle/>
          <a:p>
            <a:r>
              <a:rPr lang="en-US" sz="1350" b="1" dirty="0"/>
              <a:t>EV release media standardization</a:t>
            </a:r>
          </a:p>
        </p:txBody>
      </p:sp>
      <p:grpSp>
        <p:nvGrpSpPr>
          <p:cNvPr id="37" name="Group 36">
            <a:extLst>
              <a:ext uri="{FF2B5EF4-FFF2-40B4-BE49-F238E27FC236}">
                <a16:creationId xmlns:a16="http://schemas.microsoft.com/office/drawing/2014/main" id="{1CAF8432-5433-E24A-AE89-803AC9BE0B2D}"/>
              </a:ext>
            </a:extLst>
          </p:cNvPr>
          <p:cNvGrpSpPr/>
          <p:nvPr/>
        </p:nvGrpSpPr>
        <p:grpSpPr>
          <a:xfrm>
            <a:off x="1542513" y="2036792"/>
            <a:ext cx="3927738" cy="2813234"/>
            <a:chOff x="24684" y="1572722"/>
            <a:chExt cx="5101625" cy="3750979"/>
          </a:xfrm>
        </p:grpSpPr>
        <p:grpSp>
          <p:nvGrpSpPr>
            <p:cNvPr id="36" name="Group 35">
              <a:extLst>
                <a:ext uri="{FF2B5EF4-FFF2-40B4-BE49-F238E27FC236}">
                  <a16:creationId xmlns:a16="http://schemas.microsoft.com/office/drawing/2014/main" id="{7FFDAE72-46D9-1F43-9E25-061273A5D6FD}"/>
                </a:ext>
              </a:extLst>
            </p:cNvPr>
            <p:cNvGrpSpPr/>
            <p:nvPr/>
          </p:nvGrpSpPr>
          <p:grpSpPr>
            <a:xfrm>
              <a:off x="249131" y="2287614"/>
              <a:ext cx="4775734" cy="3036087"/>
              <a:chOff x="194306" y="2465549"/>
              <a:chExt cx="5159450" cy="3256959"/>
            </a:xfrm>
          </p:grpSpPr>
          <p:grpSp>
            <p:nvGrpSpPr>
              <p:cNvPr id="6" name="Group 5">
                <a:extLst>
                  <a:ext uri="{FF2B5EF4-FFF2-40B4-BE49-F238E27FC236}">
                    <a16:creationId xmlns:a16="http://schemas.microsoft.com/office/drawing/2014/main" id="{9FC3D290-1637-E444-8973-DF4A210789F6}"/>
                  </a:ext>
                </a:extLst>
              </p:cNvPr>
              <p:cNvGrpSpPr/>
              <p:nvPr/>
            </p:nvGrpSpPr>
            <p:grpSpPr>
              <a:xfrm>
                <a:off x="194306" y="2465549"/>
                <a:ext cx="4248396" cy="3256959"/>
                <a:chOff x="186734" y="1724194"/>
                <a:chExt cx="4406115" cy="3274364"/>
              </a:xfrm>
            </p:grpSpPr>
            <p:pic>
              <p:nvPicPr>
                <p:cNvPr id="8" name="Picture 7">
                  <a:extLst>
                    <a:ext uri="{FF2B5EF4-FFF2-40B4-BE49-F238E27FC236}">
                      <a16:creationId xmlns:a16="http://schemas.microsoft.com/office/drawing/2014/main" id="{182B8E4A-DCF8-4E14-B6F0-6010F7F2A3F2}"/>
                    </a:ext>
                  </a:extLst>
                </p:cNvPr>
                <p:cNvPicPr>
                  <a:picLocks noChangeAspect="1"/>
                </p:cNvPicPr>
                <p:nvPr/>
              </p:nvPicPr>
              <p:blipFill rotWithShape="1">
                <a:blip r:embed="rId12">
                  <a:extLst>
                    <a:ext uri="{28A0092B-C50C-407E-A947-70E740481C1C}">
                      <a14:useLocalDpi xmlns:a14="http://schemas.microsoft.com/office/drawing/2010/main" val="0"/>
                    </a:ext>
                  </a:extLst>
                </a:blip>
                <a:srcRect l="903" r="36633" b="51570"/>
                <a:stretch/>
              </p:blipFill>
              <p:spPr>
                <a:xfrm>
                  <a:off x="186734" y="1742692"/>
                  <a:ext cx="4406115" cy="3255866"/>
                </a:xfrm>
                <a:prstGeom prst="rect">
                  <a:avLst/>
                </a:prstGeom>
              </p:spPr>
            </p:pic>
            <p:sp>
              <p:nvSpPr>
                <p:cNvPr id="14" name="Oval 13">
                  <a:extLst>
                    <a:ext uri="{FF2B5EF4-FFF2-40B4-BE49-F238E27FC236}">
                      <a16:creationId xmlns:a16="http://schemas.microsoft.com/office/drawing/2014/main" id="{1BFABF7A-9A4D-4CAC-B1C8-EBF8CCA3D6A1}"/>
                    </a:ext>
                  </a:extLst>
                </p:cNvPr>
                <p:cNvSpPr/>
                <p:nvPr/>
              </p:nvSpPr>
              <p:spPr>
                <a:xfrm>
                  <a:off x="3293343" y="2607970"/>
                  <a:ext cx="110713" cy="106612"/>
                </a:xfrm>
                <a:prstGeom prst="ellipse">
                  <a:avLst/>
                </a:prstGeom>
                <a:solidFill>
                  <a:srgbClr val="AC005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5" name="Oval 14">
                  <a:extLst>
                    <a:ext uri="{FF2B5EF4-FFF2-40B4-BE49-F238E27FC236}">
                      <a16:creationId xmlns:a16="http://schemas.microsoft.com/office/drawing/2014/main" id="{EC37B7C2-2C4A-4483-86E2-B39BE5F95496}"/>
                    </a:ext>
                  </a:extLst>
                </p:cNvPr>
                <p:cNvSpPr/>
                <p:nvPr/>
              </p:nvSpPr>
              <p:spPr>
                <a:xfrm>
                  <a:off x="3293343" y="2915589"/>
                  <a:ext cx="110712" cy="106612"/>
                </a:xfrm>
                <a:prstGeom prst="ellipse">
                  <a:avLst/>
                </a:prstGeom>
                <a:solidFill>
                  <a:srgbClr val="3E7B7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6" name="Oval 15">
                  <a:extLst>
                    <a:ext uri="{FF2B5EF4-FFF2-40B4-BE49-F238E27FC236}">
                      <a16:creationId xmlns:a16="http://schemas.microsoft.com/office/drawing/2014/main" id="{D16D1E3B-E5F8-4786-9E2E-2EE3C0FCA5A1}"/>
                    </a:ext>
                  </a:extLst>
                </p:cNvPr>
                <p:cNvSpPr/>
                <p:nvPr/>
              </p:nvSpPr>
              <p:spPr>
                <a:xfrm>
                  <a:off x="3293344" y="2300351"/>
                  <a:ext cx="110712" cy="106612"/>
                </a:xfrm>
                <a:prstGeom prst="ellipse">
                  <a:avLst/>
                </a:prstGeom>
                <a:solidFill>
                  <a:srgbClr val="953E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7" name="Rectangle 16">
                  <a:extLst>
                    <a:ext uri="{FF2B5EF4-FFF2-40B4-BE49-F238E27FC236}">
                      <a16:creationId xmlns:a16="http://schemas.microsoft.com/office/drawing/2014/main" id="{F15B3BB8-2A77-464D-8E94-D8F089DF874E}"/>
                    </a:ext>
                  </a:extLst>
                </p:cNvPr>
                <p:cNvSpPr/>
                <p:nvPr/>
              </p:nvSpPr>
              <p:spPr>
                <a:xfrm>
                  <a:off x="1409585" y="2061148"/>
                  <a:ext cx="343323" cy="2275958"/>
                </a:xfrm>
                <a:prstGeom prst="rect">
                  <a:avLst/>
                </a:prstGeom>
                <a:solidFill>
                  <a:schemeClr val="accent3">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Box 19">
                  <a:extLst>
                    <a:ext uri="{FF2B5EF4-FFF2-40B4-BE49-F238E27FC236}">
                      <a16:creationId xmlns:a16="http://schemas.microsoft.com/office/drawing/2014/main" id="{0174ABCD-7C39-5B4C-A133-CA5A19A59BBE}"/>
                    </a:ext>
                  </a:extLst>
                </p:cNvPr>
                <p:cNvSpPr txBox="1"/>
                <p:nvPr/>
              </p:nvSpPr>
              <p:spPr>
                <a:xfrm>
                  <a:off x="1343589" y="1734989"/>
                  <a:ext cx="511369" cy="331931"/>
                </a:xfrm>
                <a:prstGeom prst="rect">
                  <a:avLst/>
                </a:prstGeom>
                <a:noFill/>
              </p:spPr>
              <p:txBody>
                <a:bodyPr wrap="none" rtlCol="0">
                  <a:spAutoFit/>
                </a:bodyPr>
                <a:lstStyle/>
                <a:p>
                  <a:r>
                    <a:rPr lang="en-US" sz="900" dirty="0"/>
                    <a:t>EVs</a:t>
                  </a:r>
                </a:p>
              </p:txBody>
            </p:sp>
            <p:sp>
              <p:nvSpPr>
                <p:cNvPr id="21" name="TextBox 20">
                  <a:extLst>
                    <a:ext uri="{FF2B5EF4-FFF2-40B4-BE49-F238E27FC236}">
                      <a16:creationId xmlns:a16="http://schemas.microsoft.com/office/drawing/2014/main" id="{2FF23104-43BF-E34E-B6D7-5BB56391DA14}"/>
                    </a:ext>
                  </a:extLst>
                </p:cNvPr>
                <p:cNvSpPr txBox="1"/>
                <p:nvPr/>
              </p:nvSpPr>
              <p:spPr>
                <a:xfrm>
                  <a:off x="1754333" y="1724194"/>
                  <a:ext cx="1551839" cy="331931"/>
                </a:xfrm>
                <a:prstGeom prst="rect">
                  <a:avLst/>
                </a:prstGeom>
                <a:noFill/>
              </p:spPr>
              <p:txBody>
                <a:bodyPr wrap="none" rtlCol="0">
                  <a:spAutoFit/>
                </a:bodyPr>
                <a:lstStyle/>
                <a:p>
                  <a:r>
                    <a:rPr lang="en-US" sz="900" dirty="0"/>
                    <a:t>Protein aggregates</a:t>
                  </a:r>
                </a:p>
              </p:txBody>
            </p:sp>
            <p:sp>
              <p:nvSpPr>
                <p:cNvPr id="18" name="Rectangle 17">
                  <a:extLst>
                    <a:ext uri="{FF2B5EF4-FFF2-40B4-BE49-F238E27FC236}">
                      <a16:creationId xmlns:a16="http://schemas.microsoft.com/office/drawing/2014/main" id="{999EC028-3FB6-3740-BFD2-C7185F04D9E6}"/>
                    </a:ext>
                  </a:extLst>
                </p:cNvPr>
                <p:cNvSpPr/>
                <p:nvPr/>
              </p:nvSpPr>
              <p:spPr>
                <a:xfrm>
                  <a:off x="1824049" y="2061148"/>
                  <a:ext cx="979053" cy="2275958"/>
                </a:xfrm>
                <a:prstGeom prst="rect">
                  <a:avLst/>
                </a:prstGeom>
                <a:solidFill>
                  <a:schemeClr val="tx2">
                    <a:lumMod val="40000"/>
                    <a:lumOff val="6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27" name="Group 26">
                <a:extLst>
                  <a:ext uri="{FF2B5EF4-FFF2-40B4-BE49-F238E27FC236}">
                    <a16:creationId xmlns:a16="http://schemas.microsoft.com/office/drawing/2014/main" id="{B61AFBB3-9EA2-7A4E-9289-D01DC1E12BDB}"/>
                  </a:ext>
                </a:extLst>
              </p:cNvPr>
              <p:cNvGrpSpPr/>
              <p:nvPr/>
            </p:nvGrpSpPr>
            <p:grpSpPr>
              <a:xfrm>
                <a:off x="2742582" y="2764447"/>
                <a:ext cx="2611174" cy="1402023"/>
                <a:chOff x="4973053" y="1504627"/>
                <a:chExt cx="3015915" cy="1575458"/>
              </a:xfrm>
            </p:grpSpPr>
            <p:pic>
              <p:nvPicPr>
                <p:cNvPr id="28" name="Picture 27">
                  <a:extLst>
                    <a:ext uri="{FF2B5EF4-FFF2-40B4-BE49-F238E27FC236}">
                      <a16:creationId xmlns:a16="http://schemas.microsoft.com/office/drawing/2014/main" id="{57AF9787-6721-0E48-AD14-DDF0A60FEC47}"/>
                    </a:ext>
                  </a:extLst>
                </p:cNvPr>
                <p:cNvPicPr>
                  <a:picLocks noChangeAspect="1"/>
                </p:cNvPicPr>
                <p:nvPr/>
              </p:nvPicPr>
              <p:blipFill rotWithShape="1">
                <a:blip r:embed="rId12">
                  <a:extLst>
                    <a:ext uri="{28A0092B-C50C-407E-A947-70E740481C1C}">
                      <a14:useLocalDpi xmlns:a14="http://schemas.microsoft.com/office/drawing/2010/main" val="0"/>
                    </a:ext>
                  </a:extLst>
                </a:blip>
                <a:srcRect l="42333" r="15948" b="77453"/>
                <a:stretch/>
              </p:blipFill>
              <p:spPr>
                <a:xfrm>
                  <a:off x="4973053" y="1504627"/>
                  <a:ext cx="3015915" cy="1575458"/>
                </a:xfrm>
                <a:prstGeom prst="rect">
                  <a:avLst/>
                </a:prstGeom>
              </p:spPr>
            </p:pic>
            <p:sp>
              <p:nvSpPr>
                <p:cNvPr id="29" name="Oval 28">
                  <a:extLst>
                    <a:ext uri="{FF2B5EF4-FFF2-40B4-BE49-F238E27FC236}">
                      <a16:creationId xmlns:a16="http://schemas.microsoft.com/office/drawing/2014/main" id="{2697A951-4C8F-3C47-AEC9-1996F7377585}"/>
                    </a:ext>
                  </a:extLst>
                </p:cNvPr>
                <p:cNvSpPr/>
                <p:nvPr/>
              </p:nvSpPr>
              <p:spPr>
                <a:xfrm>
                  <a:off x="5161917" y="2713092"/>
                  <a:ext cx="113466" cy="110812"/>
                </a:xfrm>
                <a:prstGeom prst="ellipse">
                  <a:avLst/>
                </a:prstGeom>
                <a:solidFill>
                  <a:srgbClr val="AC005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0" name="Oval 29">
                  <a:extLst>
                    <a:ext uri="{FF2B5EF4-FFF2-40B4-BE49-F238E27FC236}">
                      <a16:creationId xmlns:a16="http://schemas.microsoft.com/office/drawing/2014/main" id="{95A6C091-1998-3440-B97B-C68D3D64BC3E}"/>
                    </a:ext>
                  </a:extLst>
                </p:cNvPr>
                <p:cNvSpPr/>
                <p:nvPr/>
              </p:nvSpPr>
              <p:spPr>
                <a:xfrm>
                  <a:off x="5161917" y="2393356"/>
                  <a:ext cx="113464" cy="110812"/>
                </a:xfrm>
                <a:prstGeom prst="ellipse">
                  <a:avLst/>
                </a:prstGeom>
                <a:solidFill>
                  <a:srgbClr val="3E7B7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2" name="Picture 31">
                  <a:extLst>
                    <a:ext uri="{FF2B5EF4-FFF2-40B4-BE49-F238E27FC236}">
                      <a16:creationId xmlns:a16="http://schemas.microsoft.com/office/drawing/2014/main" id="{713EC8FD-B660-3140-B344-897E27A57408}"/>
                    </a:ext>
                  </a:extLst>
                </p:cNvPr>
                <p:cNvPicPr>
                  <a:picLocks noChangeAspect="1"/>
                </p:cNvPicPr>
                <p:nvPr/>
              </p:nvPicPr>
              <p:blipFill rotWithShape="1">
                <a:blip r:embed="rId12">
                  <a:extLst>
                    <a:ext uri="{28A0092B-C50C-407E-A947-70E740481C1C}">
                      <a14:useLocalDpi xmlns:a14="http://schemas.microsoft.com/office/drawing/2010/main" val="0"/>
                    </a:ext>
                  </a:extLst>
                </a:blip>
                <a:srcRect l="47852" t="11536" r="16095" b="84402"/>
                <a:stretch/>
              </p:blipFill>
              <p:spPr>
                <a:xfrm>
                  <a:off x="5382597" y="2626562"/>
                  <a:ext cx="2606371" cy="283872"/>
                </a:xfrm>
                <a:prstGeom prst="rect">
                  <a:avLst/>
                </a:prstGeom>
              </p:spPr>
            </p:pic>
            <p:sp>
              <p:nvSpPr>
                <p:cNvPr id="31" name="Oval 30">
                  <a:extLst>
                    <a:ext uri="{FF2B5EF4-FFF2-40B4-BE49-F238E27FC236}">
                      <a16:creationId xmlns:a16="http://schemas.microsoft.com/office/drawing/2014/main" id="{9E99242B-2CF2-3241-A665-4DBA53FD670E}"/>
                    </a:ext>
                  </a:extLst>
                </p:cNvPr>
                <p:cNvSpPr/>
                <p:nvPr/>
              </p:nvSpPr>
              <p:spPr>
                <a:xfrm>
                  <a:off x="5161917" y="2084252"/>
                  <a:ext cx="113464" cy="110812"/>
                </a:xfrm>
                <a:prstGeom prst="ellipse">
                  <a:avLst/>
                </a:prstGeom>
                <a:solidFill>
                  <a:srgbClr val="953E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3" name="Picture 32">
                  <a:extLst>
                    <a:ext uri="{FF2B5EF4-FFF2-40B4-BE49-F238E27FC236}">
                      <a16:creationId xmlns:a16="http://schemas.microsoft.com/office/drawing/2014/main" id="{7E34931C-FC81-F14C-ABC8-028FC8B30724}"/>
                    </a:ext>
                  </a:extLst>
                </p:cNvPr>
                <p:cNvPicPr>
                  <a:picLocks noChangeAspect="1"/>
                </p:cNvPicPr>
                <p:nvPr/>
              </p:nvPicPr>
              <p:blipFill rotWithShape="1">
                <a:blip r:embed="rId12">
                  <a:extLst>
                    <a:ext uri="{28A0092B-C50C-407E-A947-70E740481C1C}">
                      <a14:useLocalDpi xmlns:a14="http://schemas.microsoft.com/office/drawing/2010/main" val="0"/>
                    </a:ext>
                  </a:extLst>
                </a:blip>
                <a:srcRect l="47998" t="15947" r="15949" b="78833"/>
                <a:stretch/>
              </p:blipFill>
              <p:spPr>
                <a:xfrm>
                  <a:off x="5382597" y="2292356"/>
                  <a:ext cx="2606371" cy="364714"/>
                </a:xfrm>
                <a:prstGeom prst="rect">
                  <a:avLst/>
                </a:prstGeom>
              </p:spPr>
            </p:pic>
          </p:grpSp>
        </p:grpSp>
        <p:sp>
          <p:nvSpPr>
            <p:cNvPr id="4" name="TextBox 3">
              <a:extLst>
                <a:ext uri="{FF2B5EF4-FFF2-40B4-BE49-F238E27FC236}">
                  <a16:creationId xmlns:a16="http://schemas.microsoft.com/office/drawing/2014/main" id="{3460F201-1DD6-FE40-BA8F-29EE9267F213}"/>
                </a:ext>
              </a:extLst>
            </p:cNvPr>
            <p:cNvSpPr txBox="1"/>
            <p:nvPr/>
          </p:nvSpPr>
          <p:spPr>
            <a:xfrm>
              <a:off x="24684" y="1928291"/>
              <a:ext cx="368947" cy="400109"/>
            </a:xfrm>
            <a:prstGeom prst="rect">
              <a:avLst/>
            </a:prstGeom>
            <a:noFill/>
          </p:spPr>
          <p:txBody>
            <a:bodyPr wrap="none" rtlCol="0">
              <a:spAutoFit/>
            </a:bodyPr>
            <a:lstStyle/>
            <a:p>
              <a:r>
                <a:rPr lang="en-US" sz="1350" dirty="0"/>
                <a:t>A</a:t>
              </a:r>
            </a:p>
          </p:txBody>
        </p:sp>
        <p:sp>
          <p:nvSpPr>
            <p:cNvPr id="41" name="TextBox 40">
              <a:extLst>
                <a:ext uri="{FF2B5EF4-FFF2-40B4-BE49-F238E27FC236}">
                  <a16:creationId xmlns:a16="http://schemas.microsoft.com/office/drawing/2014/main" id="{D416FEB2-12A4-714B-9D15-55EBE90D8219}"/>
                </a:ext>
              </a:extLst>
            </p:cNvPr>
            <p:cNvSpPr txBox="1"/>
            <p:nvPr/>
          </p:nvSpPr>
          <p:spPr>
            <a:xfrm>
              <a:off x="4632137" y="1572722"/>
              <a:ext cx="362702" cy="400109"/>
            </a:xfrm>
            <a:prstGeom prst="rect">
              <a:avLst/>
            </a:prstGeom>
            <a:noFill/>
          </p:spPr>
          <p:txBody>
            <a:bodyPr wrap="none" rtlCol="0">
              <a:spAutoFit/>
            </a:bodyPr>
            <a:lstStyle/>
            <a:p>
              <a:r>
                <a:rPr lang="en-US" sz="1350" dirty="0"/>
                <a:t>B</a:t>
              </a:r>
            </a:p>
          </p:txBody>
        </p:sp>
        <p:sp>
          <p:nvSpPr>
            <p:cNvPr id="42" name="TextBox 41">
              <a:extLst>
                <a:ext uri="{FF2B5EF4-FFF2-40B4-BE49-F238E27FC236}">
                  <a16:creationId xmlns:a16="http://schemas.microsoft.com/office/drawing/2014/main" id="{82604B37-8345-884B-8D57-6545FDFB7034}"/>
                </a:ext>
              </a:extLst>
            </p:cNvPr>
            <p:cNvSpPr txBox="1"/>
            <p:nvPr/>
          </p:nvSpPr>
          <p:spPr>
            <a:xfrm>
              <a:off x="4765690" y="4599881"/>
              <a:ext cx="360619" cy="400109"/>
            </a:xfrm>
            <a:prstGeom prst="rect">
              <a:avLst/>
            </a:prstGeom>
            <a:noFill/>
          </p:spPr>
          <p:txBody>
            <a:bodyPr wrap="none" rtlCol="0">
              <a:spAutoFit/>
            </a:bodyPr>
            <a:lstStyle/>
            <a:p>
              <a:r>
                <a:rPr lang="en-US" sz="1350" dirty="0"/>
                <a:t>C</a:t>
              </a:r>
            </a:p>
          </p:txBody>
        </p:sp>
        <p:sp>
          <p:nvSpPr>
            <p:cNvPr id="34" name="Rectangle 33">
              <a:extLst>
                <a:ext uri="{FF2B5EF4-FFF2-40B4-BE49-F238E27FC236}">
                  <a16:creationId xmlns:a16="http://schemas.microsoft.com/office/drawing/2014/main" id="{8D41F886-DB41-6F4A-9412-A8AC641A6E2A}"/>
                </a:ext>
              </a:extLst>
            </p:cNvPr>
            <p:cNvSpPr/>
            <p:nvPr/>
          </p:nvSpPr>
          <p:spPr>
            <a:xfrm>
              <a:off x="1710427" y="2287614"/>
              <a:ext cx="1225673" cy="2582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4" name="TextBox 43">
              <a:extLst>
                <a:ext uri="{FF2B5EF4-FFF2-40B4-BE49-F238E27FC236}">
                  <a16:creationId xmlns:a16="http://schemas.microsoft.com/office/drawing/2014/main" id="{B3246A0E-E81B-E743-885B-968EFB9B99AB}"/>
                </a:ext>
              </a:extLst>
            </p:cNvPr>
            <p:cNvSpPr txBox="1"/>
            <p:nvPr/>
          </p:nvSpPr>
          <p:spPr>
            <a:xfrm>
              <a:off x="1617749" y="2298873"/>
              <a:ext cx="1233017" cy="307776"/>
            </a:xfrm>
            <a:prstGeom prst="rect">
              <a:avLst/>
            </a:prstGeom>
            <a:noFill/>
          </p:spPr>
          <p:txBody>
            <a:bodyPr wrap="none" rtlCol="0">
              <a:spAutoFit/>
            </a:bodyPr>
            <a:lstStyle/>
            <a:p>
              <a:r>
                <a:rPr lang="en-US" sz="900" dirty="0"/>
                <a:t>Soluble proteins</a:t>
              </a:r>
            </a:p>
          </p:txBody>
        </p:sp>
      </p:grpSp>
      <p:sp>
        <p:nvSpPr>
          <p:cNvPr id="45" name="TextBox 44">
            <a:extLst>
              <a:ext uri="{FF2B5EF4-FFF2-40B4-BE49-F238E27FC236}">
                <a16:creationId xmlns:a16="http://schemas.microsoft.com/office/drawing/2014/main" id="{79E82BD2-04B0-34B2-6C70-BEE270A1A51B}"/>
              </a:ext>
            </a:extLst>
          </p:cNvPr>
          <p:cNvSpPr txBox="1"/>
          <p:nvPr/>
        </p:nvSpPr>
        <p:spPr>
          <a:xfrm>
            <a:off x="1684539" y="355400"/>
            <a:ext cx="4572000" cy="369332"/>
          </a:xfrm>
          <a:prstGeom prst="rect">
            <a:avLst/>
          </a:prstGeom>
          <a:noFill/>
        </p:spPr>
        <p:txBody>
          <a:bodyPr wrap="square">
            <a:spAutoFit/>
          </a:bodyPr>
          <a:lstStyle/>
          <a:p>
            <a:r>
              <a:rPr lang="en-IN" dirty="0"/>
              <a:t>Supplementary Figure 1</a:t>
            </a:r>
            <a:endParaRPr lang="en-US" dirty="0"/>
          </a:p>
        </p:txBody>
      </p:sp>
    </p:spTree>
    <p:extLst>
      <p:ext uri="{BB962C8B-B14F-4D97-AF65-F5344CB8AC3E}">
        <p14:creationId xmlns:p14="http://schemas.microsoft.com/office/powerpoint/2010/main" val="1436354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DF5D2ED-D22E-6C46-A295-EACE192B6C1E}"/>
              </a:ext>
            </a:extLst>
          </p:cNvPr>
          <p:cNvGrpSpPr/>
          <p:nvPr/>
        </p:nvGrpSpPr>
        <p:grpSpPr>
          <a:xfrm>
            <a:off x="5189949" y="1153032"/>
            <a:ext cx="5386612" cy="4464070"/>
            <a:chOff x="5562244" y="376425"/>
            <a:chExt cx="6143288" cy="5188354"/>
          </a:xfrm>
        </p:grpSpPr>
        <p:grpSp>
          <p:nvGrpSpPr>
            <p:cNvPr id="10" name="Group 9">
              <a:extLst>
                <a:ext uri="{FF2B5EF4-FFF2-40B4-BE49-F238E27FC236}">
                  <a16:creationId xmlns:a16="http://schemas.microsoft.com/office/drawing/2014/main" id="{C95D2675-A77C-4B3B-95E9-BE04BF16CD6C}"/>
                </a:ext>
              </a:extLst>
            </p:cNvPr>
            <p:cNvGrpSpPr/>
            <p:nvPr/>
          </p:nvGrpSpPr>
          <p:grpSpPr>
            <a:xfrm>
              <a:off x="5699623" y="1349047"/>
              <a:ext cx="5918593" cy="4215732"/>
              <a:chOff x="1965877" y="980006"/>
              <a:chExt cx="8696935" cy="5691452"/>
            </a:xfrm>
          </p:grpSpPr>
          <p:pic>
            <p:nvPicPr>
              <p:cNvPr id="7" name="Picture 6">
                <a:extLst>
                  <a:ext uri="{FF2B5EF4-FFF2-40B4-BE49-F238E27FC236}">
                    <a16:creationId xmlns:a16="http://schemas.microsoft.com/office/drawing/2014/main" id="{8C4EAA30-6556-4CBF-82C7-2168C038CA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8729" y="980007"/>
                <a:ext cx="2900845" cy="1791168"/>
              </a:xfrm>
              <a:prstGeom prst="rect">
                <a:avLst/>
              </a:prstGeom>
            </p:spPr>
          </p:pic>
          <p:pic>
            <p:nvPicPr>
              <p:cNvPr id="9" name="Picture 8">
                <a:extLst>
                  <a:ext uri="{FF2B5EF4-FFF2-40B4-BE49-F238E27FC236}">
                    <a16:creationId xmlns:a16="http://schemas.microsoft.com/office/drawing/2014/main" id="{5B6D3169-6863-4A07-AB50-E16092EE9B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5877" y="2771175"/>
                <a:ext cx="2942852" cy="1980000"/>
              </a:xfrm>
              <a:prstGeom prst="rect">
                <a:avLst/>
              </a:prstGeom>
            </p:spPr>
          </p:pic>
          <p:pic>
            <p:nvPicPr>
              <p:cNvPr id="13" name="Picture 12">
                <a:extLst>
                  <a:ext uri="{FF2B5EF4-FFF2-40B4-BE49-F238E27FC236}">
                    <a16:creationId xmlns:a16="http://schemas.microsoft.com/office/drawing/2014/main" id="{E2422363-138C-4242-9792-5543EEC75F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0583" y="2792065"/>
                <a:ext cx="2898261" cy="1980000"/>
              </a:xfrm>
              <a:prstGeom prst="rect">
                <a:avLst/>
              </a:prstGeom>
            </p:spPr>
          </p:pic>
          <p:pic>
            <p:nvPicPr>
              <p:cNvPr id="17" name="Picture 16">
                <a:extLst>
                  <a:ext uri="{FF2B5EF4-FFF2-40B4-BE49-F238E27FC236}">
                    <a16:creationId xmlns:a16="http://schemas.microsoft.com/office/drawing/2014/main" id="{BB0087B0-0D90-42C5-AEBF-B6E14BFE75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90851" y="2792065"/>
                <a:ext cx="2871961" cy="1980000"/>
              </a:xfrm>
              <a:prstGeom prst="rect">
                <a:avLst/>
              </a:prstGeom>
            </p:spPr>
          </p:pic>
          <p:pic>
            <p:nvPicPr>
              <p:cNvPr id="6" name="Picture 5">
                <a:extLst>
                  <a:ext uri="{FF2B5EF4-FFF2-40B4-BE49-F238E27FC236}">
                    <a16:creationId xmlns:a16="http://schemas.microsoft.com/office/drawing/2014/main" id="{BACCE653-9721-4119-B665-9E2FEA0F886B}"/>
                  </a:ext>
                </a:extLst>
              </p:cNvPr>
              <p:cNvPicPr>
                <a:picLocks noChangeAspect="1"/>
              </p:cNvPicPr>
              <p:nvPr/>
            </p:nvPicPr>
            <p:blipFill>
              <a:blip r:embed="rId7"/>
              <a:stretch>
                <a:fillRect/>
              </a:stretch>
            </p:blipFill>
            <p:spPr>
              <a:xfrm>
                <a:off x="7809574" y="980006"/>
                <a:ext cx="2853238" cy="1791169"/>
              </a:xfrm>
              <a:prstGeom prst="rect">
                <a:avLst/>
              </a:prstGeom>
            </p:spPr>
          </p:pic>
          <p:pic>
            <p:nvPicPr>
              <p:cNvPr id="8" name="Picture 7">
                <a:extLst>
                  <a:ext uri="{FF2B5EF4-FFF2-40B4-BE49-F238E27FC236}">
                    <a16:creationId xmlns:a16="http://schemas.microsoft.com/office/drawing/2014/main" id="{AD935887-2FF8-48AB-8FE6-C0B533E510D1}"/>
                  </a:ext>
                </a:extLst>
              </p:cNvPr>
              <p:cNvPicPr>
                <a:picLocks noChangeAspect="1"/>
              </p:cNvPicPr>
              <p:nvPr/>
            </p:nvPicPr>
            <p:blipFill rotWithShape="1">
              <a:blip r:embed="rId8"/>
              <a:srcRect l="35251" t="25530" r="7014" b="10135"/>
              <a:stretch/>
            </p:blipFill>
            <p:spPr>
              <a:xfrm>
                <a:off x="2055491" y="980006"/>
                <a:ext cx="2795092" cy="1812059"/>
              </a:xfrm>
              <a:prstGeom prst="rect">
                <a:avLst/>
              </a:prstGeom>
            </p:spPr>
          </p:pic>
          <p:pic>
            <p:nvPicPr>
              <p:cNvPr id="20" name="Picture 19">
                <a:extLst>
                  <a:ext uri="{FF2B5EF4-FFF2-40B4-BE49-F238E27FC236}">
                    <a16:creationId xmlns:a16="http://schemas.microsoft.com/office/drawing/2014/main" id="{1A98FA0B-04E9-4B1C-A60C-488727E5DED3}"/>
                  </a:ext>
                </a:extLst>
              </p:cNvPr>
              <p:cNvPicPr>
                <a:picLocks noChangeAspect="1"/>
              </p:cNvPicPr>
              <p:nvPr/>
            </p:nvPicPr>
            <p:blipFill rotWithShape="1">
              <a:blip r:embed="rId9">
                <a:extLst>
                  <a:ext uri="{28A0092B-C50C-407E-A947-70E740481C1C}">
                    <a14:useLocalDpi xmlns:a14="http://schemas.microsoft.com/office/drawing/2010/main" val="0"/>
                  </a:ext>
                </a:extLst>
              </a:blip>
              <a:srcRect l="12667" r="12166"/>
              <a:stretch/>
            </p:blipFill>
            <p:spPr>
              <a:xfrm>
                <a:off x="5088024" y="4899987"/>
                <a:ext cx="2651402" cy="1771471"/>
              </a:xfrm>
              <a:prstGeom prst="rect">
                <a:avLst/>
              </a:prstGeom>
            </p:spPr>
          </p:pic>
          <p:pic>
            <p:nvPicPr>
              <p:cNvPr id="22" name="Picture 21">
                <a:extLst>
                  <a:ext uri="{FF2B5EF4-FFF2-40B4-BE49-F238E27FC236}">
                    <a16:creationId xmlns:a16="http://schemas.microsoft.com/office/drawing/2014/main" id="{CC39AE96-58CA-459C-AC76-40B2505F92A8}"/>
                  </a:ext>
                </a:extLst>
              </p:cNvPr>
              <p:cNvPicPr>
                <a:picLocks noChangeAspect="1"/>
              </p:cNvPicPr>
              <p:nvPr/>
            </p:nvPicPr>
            <p:blipFill rotWithShape="1">
              <a:blip r:embed="rId10"/>
              <a:srcRect l="8794" t="1015" r="8546" b="13782"/>
              <a:stretch/>
            </p:blipFill>
            <p:spPr>
              <a:xfrm>
                <a:off x="7953296" y="4890446"/>
                <a:ext cx="2651402" cy="1771470"/>
              </a:xfrm>
              <a:prstGeom prst="rect">
                <a:avLst/>
              </a:prstGeom>
            </p:spPr>
          </p:pic>
          <p:pic>
            <p:nvPicPr>
              <p:cNvPr id="24" name="Picture 23">
                <a:extLst>
                  <a:ext uri="{FF2B5EF4-FFF2-40B4-BE49-F238E27FC236}">
                    <a16:creationId xmlns:a16="http://schemas.microsoft.com/office/drawing/2014/main" id="{F4914626-F3C1-4F1A-8AA2-1A69FB0FFAD0}"/>
                  </a:ext>
                </a:extLst>
              </p:cNvPr>
              <p:cNvPicPr>
                <a:picLocks noChangeAspect="1"/>
              </p:cNvPicPr>
              <p:nvPr/>
            </p:nvPicPr>
            <p:blipFill rotWithShape="1">
              <a:blip r:embed="rId11">
                <a:extLst>
                  <a:ext uri="{28A0092B-C50C-407E-A947-70E740481C1C}">
                    <a14:useLocalDpi xmlns:a14="http://schemas.microsoft.com/office/drawing/2010/main" val="0"/>
                  </a:ext>
                </a:extLst>
              </a:blip>
              <a:srcRect l="14083" r="12583"/>
              <a:stretch/>
            </p:blipFill>
            <p:spPr>
              <a:xfrm>
                <a:off x="2157173" y="4890446"/>
                <a:ext cx="2651402" cy="1781012"/>
              </a:xfrm>
              <a:prstGeom prst="rect">
                <a:avLst/>
              </a:prstGeom>
            </p:spPr>
          </p:pic>
        </p:grpSp>
        <p:sp>
          <p:nvSpPr>
            <p:cNvPr id="21" name="Rectangle 20">
              <a:extLst>
                <a:ext uri="{FF2B5EF4-FFF2-40B4-BE49-F238E27FC236}">
                  <a16:creationId xmlns:a16="http://schemas.microsoft.com/office/drawing/2014/main" id="{061CEED5-273B-F749-96E8-6481F026DFB1}"/>
                </a:ext>
              </a:extLst>
            </p:cNvPr>
            <p:cNvSpPr/>
            <p:nvPr/>
          </p:nvSpPr>
          <p:spPr>
            <a:xfrm rot="5400000">
              <a:off x="8466020" y="-2519978"/>
              <a:ext cx="343107" cy="6135916"/>
            </a:xfrm>
            <a:prstGeom prst="rect">
              <a:avLst/>
            </a:prstGeom>
            <a:solidFill>
              <a:schemeClr val="accent3">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3" name="Rectangle 22">
              <a:extLst>
                <a:ext uri="{FF2B5EF4-FFF2-40B4-BE49-F238E27FC236}">
                  <a16:creationId xmlns:a16="http://schemas.microsoft.com/office/drawing/2014/main" id="{A35D9F08-59CC-E64E-AC8A-4FB4AFBA2103}"/>
                </a:ext>
              </a:extLst>
            </p:cNvPr>
            <p:cNvSpPr/>
            <p:nvPr/>
          </p:nvSpPr>
          <p:spPr>
            <a:xfrm>
              <a:off x="5562244" y="771982"/>
              <a:ext cx="2071942" cy="292786"/>
            </a:xfrm>
            <a:prstGeom prst="rect">
              <a:avLst/>
            </a:prstGeom>
            <a:solidFill>
              <a:srgbClr val="B30B7C">
                <a:alpha val="1905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24 hrs</a:t>
              </a:r>
            </a:p>
          </p:txBody>
        </p:sp>
        <p:sp>
          <p:nvSpPr>
            <p:cNvPr id="25" name="Rectangle 24">
              <a:extLst>
                <a:ext uri="{FF2B5EF4-FFF2-40B4-BE49-F238E27FC236}">
                  <a16:creationId xmlns:a16="http://schemas.microsoft.com/office/drawing/2014/main" id="{FD7BB705-57DC-0242-AE73-B216B1D45007}"/>
                </a:ext>
              </a:extLst>
            </p:cNvPr>
            <p:cNvSpPr/>
            <p:nvPr/>
          </p:nvSpPr>
          <p:spPr>
            <a:xfrm>
              <a:off x="7702345" y="771982"/>
              <a:ext cx="2071942" cy="292786"/>
            </a:xfrm>
            <a:prstGeom prst="rect">
              <a:avLst/>
            </a:prstGeom>
            <a:solidFill>
              <a:srgbClr val="257E81">
                <a:alpha val="1878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48 hrs</a:t>
              </a:r>
            </a:p>
          </p:txBody>
        </p:sp>
        <p:sp>
          <p:nvSpPr>
            <p:cNvPr id="26" name="Rectangle 25">
              <a:extLst>
                <a:ext uri="{FF2B5EF4-FFF2-40B4-BE49-F238E27FC236}">
                  <a16:creationId xmlns:a16="http://schemas.microsoft.com/office/drawing/2014/main" id="{C420AD89-D29F-724E-A350-CE477CB02A74}"/>
                </a:ext>
              </a:extLst>
            </p:cNvPr>
            <p:cNvSpPr/>
            <p:nvPr/>
          </p:nvSpPr>
          <p:spPr>
            <a:xfrm>
              <a:off x="9842446" y="771982"/>
              <a:ext cx="1863086" cy="292786"/>
            </a:xfrm>
            <a:prstGeom prst="rect">
              <a:avLst/>
            </a:prstGeom>
            <a:solidFill>
              <a:srgbClr val="BBA56A">
                <a:alpha val="190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72 hrs</a:t>
              </a:r>
            </a:p>
          </p:txBody>
        </p:sp>
        <p:sp>
          <p:nvSpPr>
            <p:cNvPr id="11" name="TextBox 10">
              <a:extLst>
                <a:ext uri="{FF2B5EF4-FFF2-40B4-BE49-F238E27FC236}">
                  <a16:creationId xmlns:a16="http://schemas.microsoft.com/office/drawing/2014/main" id="{CD54D6F6-3021-5140-B97A-A172B2AC8D45}"/>
                </a:ext>
              </a:extLst>
            </p:cNvPr>
            <p:cNvSpPr txBox="1"/>
            <p:nvPr/>
          </p:nvSpPr>
          <p:spPr>
            <a:xfrm>
              <a:off x="8122860" y="376425"/>
              <a:ext cx="1087769" cy="348770"/>
            </a:xfrm>
            <a:prstGeom prst="rect">
              <a:avLst/>
            </a:prstGeom>
            <a:noFill/>
          </p:spPr>
          <p:txBody>
            <a:bodyPr wrap="none" rtlCol="0">
              <a:spAutoFit/>
            </a:bodyPr>
            <a:lstStyle/>
            <a:p>
              <a:r>
                <a:rPr lang="en-US" sz="1350" dirty="0"/>
                <a:t>EV fraction</a:t>
              </a:r>
            </a:p>
          </p:txBody>
        </p:sp>
      </p:grpSp>
      <p:sp>
        <p:nvSpPr>
          <p:cNvPr id="33" name="TextBox 32">
            <a:extLst>
              <a:ext uri="{FF2B5EF4-FFF2-40B4-BE49-F238E27FC236}">
                <a16:creationId xmlns:a16="http://schemas.microsoft.com/office/drawing/2014/main" id="{79BAF853-4DB8-CA47-A0D1-2782A1C001D3}"/>
              </a:ext>
            </a:extLst>
          </p:cNvPr>
          <p:cNvSpPr txBox="1"/>
          <p:nvPr/>
        </p:nvSpPr>
        <p:spPr>
          <a:xfrm>
            <a:off x="5307340" y="1970928"/>
            <a:ext cx="232756" cy="150041"/>
          </a:xfrm>
          <a:prstGeom prst="rect">
            <a:avLst/>
          </a:prstGeom>
          <a:noFill/>
        </p:spPr>
        <p:txBody>
          <a:bodyPr wrap="none" rtlCol="0">
            <a:spAutoFit/>
          </a:bodyPr>
          <a:lstStyle/>
          <a:p>
            <a:r>
              <a:rPr lang="en-US" sz="375" dirty="0"/>
              <a:t>E8</a:t>
            </a:r>
          </a:p>
        </p:txBody>
      </p:sp>
      <p:sp>
        <p:nvSpPr>
          <p:cNvPr id="34" name="TextBox 33">
            <a:extLst>
              <a:ext uri="{FF2B5EF4-FFF2-40B4-BE49-F238E27FC236}">
                <a16:creationId xmlns:a16="http://schemas.microsoft.com/office/drawing/2014/main" id="{A1793149-A2FB-9F46-B316-AB514DC5352C}"/>
              </a:ext>
            </a:extLst>
          </p:cNvPr>
          <p:cNvSpPr txBox="1"/>
          <p:nvPr/>
        </p:nvSpPr>
        <p:spPr>
          <a:xfrm>
            <a:off x="6992443" y="1963848"/>
            <a:ext cx="464933" cy="150041"/>
          </a:xfrm>
          <a:prstGeom prst="rect">
            <a:avLst/>
          </a:prstGeom>
          <a:noFill/>
        </p:spPr>
        <p:txBody>
          <a:bodyPr wrap="square" rtlCol="0">
            <a:spAutoFit/>
          </a:bodyPr>
          <a:lstStyle/>
          <a:p>
            <a:r>
              <a:rPr lang="en-US" sz="375" dirty="0"/>
              <a:t>E9</a:t>
            </a:r>
          </a:p>
        </p:txBody>
      </p:sp>
      <p:sp>
        <p:nvSpPr>
          <p:cNvPr id="35" name="TextBox 34">
            <a:extLst>
              <a:ext uri="{FF2B5EF4-FFF2-40B4-BE49-F238E27FC236}">
                <a16:creationId xmlns:a16="http://schemas.microsoft.com/office/drawing/2014/main" id="{7389238F-27E4-CB4F-9983-EA2A142D2F02}"/>
              </a:ext>
            </a:extLst>
          </p:cNvPr>
          <p:cNvSpPr txBox="1"/>
          <p:nvPr/>
        </p:nvSpPr>
        <p:spPr>
          <a:xfrm>
            <a:off x="8710487" y="1963846"/>
            <a:ext cx="464933" cy="150041"/>
          </a:xfrm>
          <a:prstGeom prst="rect">
            <a:avLst/>
          </a:prstGeom>
          <a:noFill/>
        </p:spPr>
        <p:txBody>
          <a:bodyPr wrap="square" rtlCol="0">
            <a:spAutoFit/>
          </a:bodyPr>
          <a:lstStyle/>
          <a:p>
            <a:r>
              <a:rPr lang="en-US" sz="375" dirty="0"/>
              <a:t>E9</a:t>
            </a:r>
          </a:p>
        </p:txBody>
      </p:sp>
      <p:sp>
        <p:nvSpPr>
          <p:cNvPr id="36" name="TextBox 35">
            <a:extLst>
              <a:ext uri="{FF2B5EF4-FFF2-40B4-BE49-F238E27FC236}">
                <a16:creationId xmlns:a16="http://schemas.microsoft.com/office/drawing/2014/main" id="{09CADF70-9E47-624C-9E44-AD40DCDC5FA4}"/>
              </a:ext>
            </a:extLst>
          </p:cNvPr>
          <p:cNvSpPr txBox="1"/>
          <p:nvPr/>
        </p:nvSpPr>
        <p:spPr>
          <a:xfrm>
            <a:off x="1754948" y="1173418"/>
            <a:ext cx="2732671" cy="300082"/>
          </a:xfrm>
          <a:prstGeom prst="rect">
            <a:avLst/>
          </a:prstGeom>
          <a:noFill/>
        </p:spPr>
        <p:txBody>
          <a:bodyPr wrap="none" rtlCol="0">
            <a:spAutoFit/>
          </a:bodyPr>
          <a:lstStyle/>
          <a:p>
            <a:r>
              <a:rPr lang="en-US" sz="1350" b="1" dirty="0"/>
              <a:t>EV release duration standardization</a:t>
            </a:r>
          </a:p>
        </p:txBody>
      </p:sp>
      <p:grpSp>
        <p:nvGrpSpPr>
          <p:cNvPr id="3" name="Group 2">
            <a:extLst>
              <a:ext uri="{FF2B5EF4-FFF2-40B4-BE49-F238E27FC236}">
                <a16:creationId xmlns:a16="http://schemas.microsoft.com/office/drawing/2014/main" id="{00D6D3A7-0EA0-CB49-AE67-D9C00E465B44}"/>
              </a:ext>
            </a:extLst>
          </p:cNvPr>
          <p:cNvGrpSpPr/>
          <p:nvPr/>
        </p:nvGrpSpPr>
        <p:grpSpPr>
          <a:xfrm>
            <a:off x="1612410" y="1820885"/>
            <a:ext cx="3812465" cy="3691830"/>
            <a:chOff x="117878" y="1284846"/>
            <a:chExt cx="4947866" cy="4922440"/>
          </a:xfrm>
        </p:grpSpPr>
        <p:grpSp>
          <p:nvGrpSpPr>
            <p:cNvPr id="28" name="Group 27">
              <a:extLst>
                <a:ext uri="{FF2B5EF4-FFF2-40B4-BE49-F238E27FC236}">
                  <a16:creationId xmlns:a16="http://schemas.microsoft.com/office/drawing/2014/main" id="{D175712F-BAC2-C04F-B34E-3C4FAEEE7D36}"/>
                </a:ext>
              </a:extLst>
            </p:cNvPr>
            <p:cNvGrpSpPr/>
            <p:nvPr/>
          </p:nvGrpSpPr>
          <p:grpSpPr>
            <a:xfrm>
              <a:off x="117878" y="2171143"/>
              <a:ext cx="4730452" cy="4036143"/>
              <a:chOff x="296226" y="1493984"/>
              <a:chExt cx="5273390" cy="4523423"/>
            </a:xfrm>
          </p:grpSpPr>
          <p:pic>
            <p:nvPicPr>
              <p:cNvPr id="14" name="Picture 13">
                <a:extLst>
                  <a:ext uri="{FF2B5EF4-FFF2-40B4-BE49-F238E27FC236}">
                    <a16:creationId xmlns:a16="http://schemas.microsoft.com/office/drawing/2014/main" id="{72254C3C-587D-4C62-996E-A748AC09FA6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96226" y="1562270"/>
                <a:ext cx="5273390" cy="4455137"/>
              </a:xfrm>
              <a:prstGeom prst="rect">
                <a:avLst/>
              </a:prstGeom>
              <a:ln>
                <a:noFill/>
              </a:ln>
            </p:spPr>
          </p:pic>
          <p:sp>
            <p:nvSpPr>
              <p:cNvPr id="2" name="Oval 1">
                <a:extLst>
                  <a:ext uri="{FF2B5EF4-FFF2-40B4-BE49-F238E27FC236}">
                    <a16:creationId xmlns:a16="http://schemas.microsoft.com/office/drawing/2014/main" id="{CB71B09B-32DC-4B1B-9542-2C6EB4EE4B5F}"/>
                  </a:ext>
                </a:extLst>
              </p:cNvPr>
              <p:cNvSpPr/>
              <p:nvPr/>
            </p:nvSpPr>
            <p:spPr>
              <a:xfrm>
                <a:off x="4039625" y="2083027"/>
                <a:ext cx="110712" cy="106612"/>
              </a:xfrm>
              <a:prstGeom prst="ellipse">
                <a:avLst/>
              </a:prstGeom>
              <a:solidFill>
                <a:srgbClr val="B30B7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5" name="Oval 14">
                <a:extLst>
                  <a:ext uri="{FF2B5EF4-FFF2-40B4-BE49-F238E27FC236}">
                    <a16:creationId xmlns:a16="http://schemas.microsoft.com/office/drawing/2014/main" id="{4BEFA4FB-552C-4F23-A756-34C4AFDF5913}"/>
                  </a:ext>
                </a:extLst>
              </p:cNvPr>
              <p:cNvSpPr/>
              <p:nvPr/>
            </p:nvSpPr>
            <p:spPr>
              <a:xfrm>
                <a:off x="4039625" y="2764385"/>
                <a:ext cx="110712" cy="106612"/>
              </a:xfrm>
              <a:prstGeom prst="ellipse">
                <a:avLst/>
              </a:prstGeom>
              <a:solidFill>
                <a:srgbClr val="BBA56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6" name="Oval 15">
                <a:extLst>
                  <a:ext uri="{FF2B5EF4-FFF2-40B4-BE49-F238E27FC236}">
                    <a16:creationId xmlns:a16="http://schemas.microsoft.com/office/drawing/2014/main" id="{30285385-D1AC-4A03-999F-ADE973FC7F37}"/>
                  </a:ext>
                </a:extLst>
              </p:cNvPr>
              <p:cNvSpPr/>
              <p:nvPr/>
            </p:nvSpPr>
            <p:spPr>
              <a:xfrm>
                <a:off x="4039625" y="2423706"/>
                <a:ext cx="110712" cy="106612"/>
              </a:xfrm>
              <a:prstGeom prst="ellipse">
                <a:avLst/>
              </a:prstGeom>
              <a:solidFill>
                <a:srgbClr val="257E8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Rectangle 3">
                <a:extLst>
                  <a:ext uri="{FF2B5EF4-FFF2-40B4-BE49-F238E27FC236}">
                    <a16:creationId xmlns:a16="http://schemas.microsoft.com/office/drawing/2014/main" id="{F967922A-6697-284A-8FDA-15CEC630D6DE}"/>
                  </a:ext>
                </a:extLst>
              </p:cNvPr>
              <p:cNvSpPr/>
              <p:nvPr/>
            </p:nvSpPr>
            <p:spPr>
              <a:xfrm>
                <a:off x="1439057" y="1888761"/>
                <a:ext cx="586864" cy="2563318"/>
              </a:xfrm>
              <a:prstGeom prst="rect">
                <a:avLst/>
              </a:prstGeom>
              <a:solidFill>
                <a:schemeClr val="accent3">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Rectangle 18">
                <a:extLst>
                  <a:ext uri="{FF2B5EF4-FFF2-40B4-BE49-F238E27FC236}">
                    <a16:creationId xmlns:a16="http://schemas.microsoft.com/office/drawing/2014/main" id="{B2A564B9-719F-7E48-80B7-7F287B3D13F7}"/>
                  </a:ext>
                </a:extLst>
              </p:cNvPr>
              <p:cNvSpPr/>
              <p:nvPr/>
            </p:nvSpPr>
            <p:spPr>
              <a:xfrm>
                <a:off x="2216914" y="1888761"/>
                <a:ext cx="951837" cy="2563318"/>
              </a:xfrm>
              <a:prstGeom prst="rect">
                <a:avLst/>
              </a:prstGeom>
              <a:solidFill>
                <a:schemeClr val="tx2">
                  <a:lumMod val="40000"/>
                  <a:lumOff val="6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TextBox 4">
                <a:extLst>
                  <a:ext uri="{FF2B5EF4-FFF2-40B4-BE49-F238E27FC236}">
                    <a16:creationId xmlns:a16="http://schemas.microsoft.com/office/drawing/2014/main" id="{375D9492-9890-C84D-909C-070BA300D2C4}"/>
                  </a:ext>
                </a:extLst>
              </p:cNvPr>
              <p:cNvSpPr txBox="1"/>
              <p:nvPr/>
            </p:nvSpPr>
            <p:spPr>
              <a:xfrm>
                <a:off x="1569736" y="1493984"/>
                <a:ext cx="550108" cy="379428"/>
              </a:xfrm>
              <a:prstGeom prst="rect">
                <a:avLst/>
              </a:prstGeom>
              <a:noFill/>
            </p:spPr>
            <p:txBody>
              <a:bodyPr wrap="none" rtlCol="0">
                <a:spAutoFit/>
              </a:bodyPr>
              <a:lstStyle/>
              <a:p>
                <a:r>
                  <a:rPr lang="en-US" sz="1050" dirty="0"/>
                  <a:t>EVs</a:t>
                </a:r>
              </a:p>
            </p:txBody>
          </p:sp>
          <p:sp>
            <p:nvSpPr>
              <p:cNvPr id="27" name="TextBox 26">
                <a:extLst>
                  <a:ext uri="{FF2B5EF4-FFF2-40B4-BE49-F238E27FC236}">
                    <a16:creationId xmlns:a16="http://schemas.microsoft.com/office/drawing/2014/main" id="{4C58628C-6566-244A-A984-B6256855D6C0}"/>
                  </a:ext>
                </a:extLst>
              </p:cNvPr>
              <p:cNvSpPr txBox="1"/>
              <p:nvPr/>
            </p:nvSpPr>
            <p:spPr>
              <a:xfrm>
                <a:off x="2025921" y="1493984"/>
                <a:ext cx="1756080" cy="379428"/>
              </a:xfrm>
              <a:prstGeom prst="rect">
                <a:avLst/>
              </a:prstGeom>
              <a:noFill/>
            </p:spPr>
            <p:txBody>
              <a:bodyPr wrap="none" rtlCol="0">
                <a:spAutoFit/>
              </a:bodyPr>
              <a:lstStyle/>
              <a:p>
                <a:r>
                  <a:rPr lang="en-US" sz="1050" dirty="0"/>
                  <a:t>Protein aggregates</a:t>
                </a:r>
              </a:p>
            </p:txBody>
          </p:sp>
        </p:grpSp>
        <p:sp>
          <p:nvSpPr>
            <p:cNvPr id="30" name="TextBox 29">
              <a:extLst>
                <a:ext uri="{FF2B5EF4-FFF2-40B4-BE49-F238E27FC236}">
                  <a16:creationId xmlns:a16="http://schemas.microsoft.com/office/drawing/2014/main" id="{B8582894-1C7C-AF47-B109-3C529D7A591C}"/>
                </a:ext>
              </a:extLst>
            </p:cNvPr>
            <p:cNvSpPr txBox="1"/>
            <p:nvPr/>
          </p:nvSpPr>
          <p:spPr>
            <a:xfrm>
              <a:off x="117878" y="1447498"/>
              <a:ext cx="368646" cy="400109"/>
            </a:xfrm>
            <a:prstGeom prst="rect">
              <a:avLst/>
            </a:prstGeom>
            <a:noFill/>
          </p:spPr>
          <p:txBody>
            <a:bodyPr wrap="none" rtlCol="0">
              <a:spAutoFit/>
            </a:bodyPr>
            <a:lstStyle/>
            <a:p>
              <a:r>
                <a:rPr lang="en-US" sz="1350" dirty="0"/>
                <a:t>A</a:t>
              </a:r>
            </a:p>
          </p:txBody>
        </p:sp>
        <p:sp>
          <p:nvSpPr>
            <p:cNvPr id="31" name="TextBox 30">
              <a:extLst>
                <a:ext uri="{FF2B5EF4-FFF2-40B4-BE49-F238E27FC236}">
                  <a16:creationId xmlns:a16="http://schemas.microsoft.com/office/drawing/2014/main" id="{0D000A32-ADC7-E047-AF68-24F7CA1C6034}"/>
                </a:ext>
              </a:extLst>
            </p:cNvPr>
            <p:cNvSpPr txBox="1"/>
            <p:nvPr/>
          </p:nvSpPr>
          <p:spPr>
            <a:xfrm>
              <a:off x="4587637" y="1284846"/>
              <a:ext cx="362406" cy="400109"/>
            </a:xfrm>
            <a:prstGeom prst="rect">
              <a:avLst/>
            </a:prstGeom>
            <a:noFill/>
          </p:spPr>
          <p:txBody>
            <a:bodyPr wrap="none" rtlCol="0">
              <a:spAutoFit/>
            </a:bodyPr>
            <a:lstStyle/>
            <a:p>
              <a:r>
                <a:rPr lang="en-US" sz="1350" dirty="0"/>
                <a:t>B</a:t>
              </a:r>
            </a:p>
          </p:txBody>
        </p:sp>
        <p:sp>
          <p:nvSpPr>
            <p:cNvPr id="32" name="TextBox 31">
              <a:extLst>
                <a:ext uri="{FF2B5EF4-FFF2-40B4-BE49-F238E27FC236}">
                  <a16:creationId xmlns:a16="http://schemas.microsoft.com/office/drawing/2014/main" id="{815A4E72-DDA9-D04C-A033-FB7A5DF074F2}"/>
                </a:ext>
              </a:extLst>
            </p:cNvPr>
            <p:cNvSpPr txBox="1"/>
            <p:nvPr/>
          </p:nvSpPr>
          <p:spPr>
            <a:xfrm>
              <a:off x="4705419" y="4686857"/>
              <a:ext cx="360325" cy="400109"/>
            </a:xfrm>
            <a:prstGeom prst="rect">
              <a:avLst/>
            </a:prstGeom>
            <a:noFill/>
          </p:spPr>
          <p:txBody>
            <a:bodyPr wrap="none" rtlCol="0">
              <a:spAutoFit/>
            </a:bodyPr>
            <a:lstStyle/>
            <a:p>
              <a:r>
                <a:rPr lang="en-US" sz="1350" dirty="0"/>
                <a:t>C</a:t>
              </a:r>
            </a:p>
          </p:txBody>
        </p:sp>
        <p:sp>
          <p:nvSpPr>
            <p:cNvPr id="37" name="Rectangle 36">
              <a:extLst>
                <a:ext uri="{FF2B5EF4-FFF2-40B4-BE49-F238E27FC236}">
                  <a16:creationId xmlns:a16="http://schemas.microsoft.com/office/drawing/2014/main" id="{A99DF7ED-FEB3-0344-9333-8AB4C25CAFFF}"/>
                </a:ext>
              </a:extLst>
            </p:cNvPr>
            <p:cNvSpPr/>
            <p:nvPr/>
          </p:nvSpPr>
          <p:spPr>
            <a:xfrm>
              <a:off x="1724496" y="2179787"/>
              <a:ext cx="1450273" cy="265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8" name="TextBox 37">
              <a:extLst>
                <a:ext uri="{FF2B5EF4-FFF2-40B4-BE49-F238E27FC236}">
                  <a16:creationId xmlns:a16="http://schemas.microsoft.com/office/drawing/2014/main" id="{DB80AFF8-47A3-1D43-A151-26C67595E45F}"/>
                </a:ext>
              </a:extLst>
            </p:cNvPr>
            <p:cNvSpPr txBox="1"/>
            <p:nvPr/>
          </p:nvSpPr>
          <p:spPr>
            <a:xfrm>
              <a:off x="1678234" y="2171143"/>
              <a:ext cx="1390122" cy="338555"/>
            </a:xfrm>
            <a:prstGeom prst="rect">
              <a:avLst/>
            </a:prstGeom>
            <a:noFill/>
          </p:spPr>
          <p:txBody>
            <a:bodyPr wrap="none" rtlCol="0">
              <a:spAutoFit/>
            </a:bodyPr>
            <a:lstStyle/>
            <a:p>
              <a:r>
                <a:rPr lang="en-US" sz="1050" dirty="0"/>
                <a:t>Soluble proteins</a:t>
              </a:r>
            </a:p>
          </p:txBody>
        </p:sp>
      </p:grpSp>
      <p:sp>
        <p:nvSpPr>
          <p:cNvPr id="18" name="TextBox 17">
            <a:extLst>
              <a:ext uri="{FF2B5EF4-FFF2-40B4-BE49-F238E27FC236}">
                <a16:creationId xmlns:a16="http://schemas.microsoft.com/office/drawing/2014/main" id="{B6A2C7F4-0652-1487-DBDA-A6A6F06EAFE0}"/>
              </a:ext>
            </a:extLst>
          </p:cNvPr>
          <p:cNvSpPr txBox="1"/>
          <p:nvPr/>
        </p:nvSpPr>
        <p:spPr>
          <a:xfrm>
            <a:off x="1681827" y="345872"/>
            <a:ext cx="4572000" cy="369332"/>
          </a:xfrm>
          <a:prstGeom prst="rect">
            <a:avLst/>
          </a:prstGeom>
          <a:noFill/>
        </p:spPr>
        <p:txBody>
          <a:bodyPr wrap="square">
            <a:spAutoFit/>
          </a:bodyPr>
          <a:lstStyle/>
          <a:p>
            <a:r>
              <a:rPr lang="en-IN" dirty="0"/>
              <a:t>Supplementary Figure 2</a:t>
            </a:r>
            <a:endParaRPr lang="en-US" dirty="0"/>
          </a:p>
        </p:txBody>
      </p:sp>
    </p:spTree>
    <p:extLst>
      <p:ext uri="{BB962C8B-B14F-4D97-AF65-F5344CB8AC3E}">
        <p14:creationId xmlns:p14="http://schemas.microsoft.com/office/powerpoint/2010/main" val="1288215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FA726C4-4D0C-FF46-9628-1C15B3DD853B}"/>
              </a:ext>
            </a:extLst>
          </p:cNvPr>
          <p:cNvGrpSpPr/>
          <p:nvPr/>
        </p:nvGrpSpPr>
        <p:grpSpPr>
          <a:xfrm>
            <a:off x="5360550" y="1275483"/>
            <a:ext cx="5125964" cy="4300085"/>
            <a:chOff x="5393648" y="769981"/>
            <a:chExt cx="6547983" cy="5455817"/>
          </a:xfrm>
        </p:grpSpPr>
        <p:grpSp>
          <p:nvGrpSpPr>
            <p:cNvPr id="26" name="Group 25">
              <a:extLst>
                <a:ext uri="{FF2B5EF4-FFF2-40B4-BE49-F238E27FC236}">
                  <a16:creationId xmlns:a16="http://schemas.microsoft.com/office/drawing/2014/main" id="{8C3403AE-044A-42B5-9676-8DED03E0D76A}"/>
                </a:ext>
              </a:extLst>
            </p:cNvPr>
            <p:cNvGrpSpPr/>
            <p:nvPr/>
          </p:nvGrpSpPr>
          <p:grpSpPr>
            <a:xfrm>
              <a:off x="5393648" y="1693388"/>
              <a:ext cx="6382179" cy="4532410"/>
              <a:chOff x="5281379" y="1381851"/>
              <a:chExt cx="6382179" cy="4532410"/>
            </a:xfrm>
          </p:grpSpPr>
          <p:pic>
            <p:nvPicPr>
              <p:cNvPr id="7" name="Picture 6">
                <a:extLst>
                  <a:ext uri="{FF2B5EF4-FFF2-40B4-BE49-F238E27FC236}">
                    <a16:creationId xmlns:a16="http://schemas.microsoft.com/office/drawing/2014/main" id="{9BF547EC-8417-4328-B83D-14CD2CBA91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5325" y="2911774"/>
                <a:ext cx="2213567" cy="1487940"/>
              </a:xfrm>
              <a:prstGeom prst="rect">
                <a:avLst/>
              </a:prstGeom>
            </p:spPr>
          </p:pic>
          <p:pic>
            <p:nvPicPr>
              <p:cNvPr id="12" name="Picture 11">
                <a:extLst>
                  <a:ext uri="{FF2B5EF4-FFF2-40B4-BE49-F238E27FC236}">
                    <a16:creationId xmlns:a16="http://schemas.microsoft.com/office/drawing/2014/main" id="{F592B5BE-113C-4A36-96AA-062D62D3AC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3545" y="1381851"/>
                <a:ext cx="2098399" cy="1487940"/>
              </a:xfrm>
              <a:prstGeom prst="rect">
                <a:avLst/>
              </a:prstGeom>
            </p:spPr>
          </p:pic>
          <p:pic>
            <p:nvPicPr>
              <p:cNvPr id="14" name="Picture 13">
                <a:extLst>
                  <a:ext uri="{FF2B5EF4-FFF2-40B4-BE49-F238E27FC236}">
                    <a16:creationId xmlns:a16="http://schemas.microsoft.com/office/drawing/2014/main" id="{073F825C-337F-4E4D-87AA-4D6376F3C4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1379" y="2911776"/>
                <a:ext cx="2098399" cy="1487940"/>
              </a:xfrm>
              <a:prstGeom prst="rect">
                <a:avLst/>
              </a:prstGeom>
            </p:spPr>
          </p:pic>
          <p:pic>
            <p:nvPicPr>
              <p:cNvPr id="19" name="Picture 18">
                <a:extLst>
                  <a:ext uri="{FF2B5EF4-FFF2-40B4-BE49-F238E27FC236}">
                    <a16:creationId xmlns:a16="http://schemas.microsoft.com/office/drawing/2014/main" id="{71BEBBFA-C987-4795-962C-B0C3DB2E73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12102" y="2911777"/>
                <a:ext cx="2151456" cy="1487940"/>
              </a:xfrm>
              <a:prstGeom prst="rect">
                <a:avLst/>
              </a:prstGeom>
            </p:spPr>
          </p:pic>
          <p:pic>
            <p:nvPicPr>
              <p:cNvPr id="21" name="Picture 20">
                <a:extLst>
                  <a:ext uri="{FF2B5EF4-FFF2-40B4-BE49-F238E27FC236}">
                    <a16:creationId xmlns:a16="http://schemas.microsoft.com/office/drawing/2014/main" id="{9EFB0B0F-38D3-48A3-BA35-1DB7A0AC98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79778" y="1381851"/>
                <a:ext cx="2100331" cy="1487940"/>
              </a:xfrm>
              <a:prstGeom prst="rect">
                <a:avLst/>
              </a:prstGeom>
            </p:spPr>
          </p:pic>
          <p:pic>
            <p:nvPicPr>
              <p:cNvPr id="20" name="Picture 19">
                <a:extLst>
                  <a:ext uri="{FF2B5EF4-FFF2-40B4-BE49-F238E27FC236}">
                    <a16:creationId xmlns:a16="http://schemas.microsoft.com/office/drawing/2014/main" id="{3A6CE2C3-AC3E-4E46-B7F3-F9361BD0DC02}"/>
                  </a:ext>
                </a:extLst>
              </p:cNvPr>
              <p:cNvPicPr>
                <a:picLocks noChangeAspect="1"/>
              </p:cNvPicPr>
              <p:nvPr/>
            </p:nvPicPr>
            <p:blipFill rotWithShape="1">
              <a:blip r:embed="rId8"/>
              <a:srcRect l="8458" r="8582" b="12855"/>
              <a:stretch/>
            </p:blipFill>
            <p:spPr>
              <a:xfrm>
                <a:off x="9713135" y="4533331"/>
                <a:ext cx="1950423" cy="1380930"/>
              </a:xfrm>
              <a:prstGeom prst="rect">
                <a:avLst/>
              </a:prstGeom>
            </p:spPr>
          </p:pic>
          <p:pic>
            <p:nvPicPr>
              <p:cNvPr id="24" name="Picture 23">
                <a:extLst>
                  <a:ext uri="{FF2B5EF4-FFF2-40B4-BE49-F238E27FC236}">
                    <a16:creationId xmlns:a16="http://schemas.microsoft.com/office/drawing/2014/main" id="{6A2BC4B8-591C-4BF5-B389-06E2F10A8BEC}"/>
                  </a:ext>
                </a:extLst>
              </p:cNvPr>
              <p:cNvPicPr>
                <a:picLocks noChangeAspect="1"/>
              </p:cNvPicPr>
              <p:nvPr/>
            </p:nvPicPr>
            <p:blipFill rotWithShape="1">
              <a:blip r:embed="rId9"/>
              <a:srcRect l="9617" t="1076" r="8807" b="568"/>
              <a:stretch/>
            </p:blipFill>
            <p:spPr>
              <a:xfrm>
                <a:off x="7592027" y="4533331"/>
                <a:ext cx="2004715" cy="1380930"/>
              </a:xfrm>
              <a:prstGeom prst="rect">
                <a:avLst/>
              </a:prstGeom>
            </p:spPr>
          </p:pic>
          <p:pic>
            <p:nvPicPr>
              <p:cNvPr id="25" name="Picture 24">
                <a:extLst>
                  <a:ext uri="{FF2B5EF4-FFF2-40B4-BE49-F238E27FC236}">
                    <a16:creationId xmlns:a16="http://schemas.microsoft.com/office/drawing/2014/main" id="{F673E7BB-4304-4EB3-ABBD-D1C76D0FEACD}"/>
                  </a:ext>
                </a:extLst>
              </p:cNvPr>
              <p:cNvPicPr>
                <a:picLocks noChangeAspect="1"/>
              </p:cNvPicPr>
              <p:nvPr/>
            </p:nvPicPr>
            <p:blipFill rotWithShape="1">
              <a:blip r:embed="rId10">
                <a:extLst>
                  <a:ext uri="{28A0092B-C50C-407E-A947-70E740481C1C}">
                    <a14:useLocalDpi xmlns:a14="http://schemas.microsoft.com/office/drawing/2010/main" val="0"/>
                  </a:ext>
                </a:extLst>
              </a:blip>
              <a:srcRect l="15865" r="14667"/>
              <a:stretch/>
            </p:blipFill>
            <p:spPr>
              <a:xfrm>
                <a:off x="5431710" y="4533331"/>
                <a:ext cx="2043925" cy="1380930"/>
              </a:xfrm>
              <a:prstGeom prst="rect">
                <a:avLst/>
              </a:prstGeom>
            </p:spPr>
          </p:pic>
          <p:pic>
            <p:nvPicPr>
              <p:cNvPr id="16" name="Picture 15">
                <a:extLst>
                  <a:ext uri="{FF2B5EF4-FFF2-40B4-BE49-F238E27FC236}">
                    <a16:creationId xmlns:a16="http://schemas.microsoft.com/office/drawing/2014/main" id="{7E99265D-FD57-452A-9150-2722B9E08B69}"/>
                  </a:ext>
                </a:extLst>
              </p:cNvPr>
              <p:cNvPicPr>
                <a:picLocks noChangeAspect="1"/>
              </p:cNvPicPr>
              <p:nvPr/>
            </p:nvPicPr>
            <p:blipFill>
              <a:blip r:embed="rId11"/>
              <a:stretch>
                <a:fillRect/>
              </a:stretch>
            </p:blipFill>
            <p:spPr>
              <a:xfrm>
                <a:off x="9563227" y="1381851"/>
                <a:ext cx="2100331" cy="1487940"/>
              </a:xfrm>
              <a:prstGeom prst="rect">
                <a:avLst/>
              </a:prstGeom>
            </p:spPr>
          </p:pic>
        </p:grpSp>
        <p:sp>
          <p:nvSpPr>
            <p:cNvPr id="43" name="Rectangle 42">
              <a:extLst>
                <a:ext uri="{FF2B5EF4-FFF2-40B4-BE49-F238E27FC236}">
                  <a16:creationId xmlns:a16="http://schemas.microsoft.com/office/drawing/2014/main" id="{66225D36-4D35-DC4D-9D80-7265CA69C23E}"/>
                </a:ext>
              </a:extLst>
            </p:cNvPr>
            <p:cNvSpPr/>
            <p:nvPr/>
          </p:nvSpPr>
          <p:spPr>
            <a:xfrm rot="5400000">
              <a:off x="8488690" y="-2301374"/>
              <a:ext cx="381585" cy="6524295"/>
            </a:xfrm>
            <a:prstGeom prst="rect">
              <a:avLst/>
            </a:prstGeom>
            <a:solidFill>
              <a:schemeClr val="accent3">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4" name="Rectangle 43">
              <a:extLst>
                <a:ext uri="{FF2B5EF4-FFF2-40B4-BE49-F238E27FC236}">
                  <a16:creationId xmlns:a16="http://schemas.microsoft.com/office/drawing/2014/main" id="{55599463-F82D-9441-AD39-59304CDC1BF1}"/>
                </a:ext>
              </a:extLst>
            </p:cNvPr>
            <p:cNvSpPr/>
            <p:nvPr/>
          </p:nvSpPr>
          <p:spPr>
            <a:xfrm>
              <a:off x="5393648" y="1214930"/>
              <a:ext cx="2116225" cy="292786"/>
            </a:xfrm>
            <a:prstGeom prst="rect">
              <a:avLst/>
            </a:prstGeom>
            <a:solidFill>
              <a:srgbClr val="76069A">
                <a:alpha val="1905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1M/ml</a:t>
              </a:r>
            </a:p>
          </p:txBody>
        </p:sp>
        <p:sp>
          <p:nvSpPr>
            <p:cNvPr id="45" name="Rectangle 44">
              <a:extLst>
                <a:ext uri="{FF2B5EF4-FFF2-40B4-BE49-F238E27FC236}">
                  <a16:creationId xmlns:a16="http://schemas.microsoft.com/office/drawing/2014/main" id="{F2DC5B94-8BE5-384D-A511-79B86B5A4C19}"/>
                </a:ext>
              </a:extLst>
            </p:cNvPr>
            <p:cNvSpPr/>
            <p:nvPr/>
          </p:nvSpPr>
          <p:spPr>
            <a:xfrm>
              <a:off x="7611055" y="1214930"/>
              <a:ext cx="2116226" cy="292786"/>
            </a:xfrm>
            <a:prstGeom prst="rect">
              <a:avLst/>
            </a:prstGeom>
            <a:solidFill>
              <a:srgbClr val="0F99B2">
                <a:alpha val="1878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2M/ml</a:t>
              </a:r>
            </a:p>
          </p:txBody>
        </p:sp>
        <p:sp>
          <p:nvSpPr>
            <p:cNvPr id="46" name="Rectangle 45">
              <a:extLst>
                <a:ext uri="{FF2B5EF4-FFF2-40B4-BE49-F238E27FC236}">
                  <a16:creationId xmlns:a16="http://schemas.microsoft.com/office/drawing/2014/main" id="{21D82722-D42D-C146-AD49-0528D57B4E51}"/>
                </a:ext>
              </a:extLst>
            </p:cNvPr>
            <p:cNvSpPr/>
            <p:nvPr/>
          </p:nvSpPr>
          <p:spPr>
            <a:xfrm>
              <a:off x="9825405" y="1214930"/>
              <a:ext cx="2116226" cy="292786"/>
            </a:xfrm>
            <a:prstGeom prst="rect">
              <a:avLst/>
            </a:prstGeom>
            <a:solidFill>
              <a:srgbClr val="C0C000">
                <a:alpha val="190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5M/ml</a:t>
              </a:r>
            </a:p>
          </p:txBody>
        </p:sp>
        <p:sp>
          <p:nvSpPr>
            <p:cNvPr id="47" name="TextBox 46">
              <a:extLst>
                <a:ext uri="{FF2B5EF4-FFF2-40B4-BE49-F238E27FC236}">
                  <a16:creationId xmlns:a16="http://schemas.microsoft.com/office/drawing/2014/main" id="{8E6B1A6E-76A7-A742-8981-5973077292A5}"/>
                </a:ext>
              </a:extLst>
            </p:cNvPr>
            <p:cNvSpPr txBox="1"/>
            <p:nvPr/>
          </p:nvSpPr>
          <p:spPr>
            <a:xfrm>
              <a:off x="7419792" y="789104"/>
              <a:ext cx="2591324" cy="380735"/>
            </a:xfrm>
            <a:prstGeom prst="rect">
              <a:avLst/>
            </a:prstGeom>
            <a:noFill/>
          </p:spPr>
          <p:txBody>
            <a:bodyPr wrap="none" rtlCol="0">
              <a:spAutoFit/>
            </a:bodyPr>
            <a:lstStyle/>
            <a:p>
              <a:r>
                <a:rPr lang="en-US" sz="1350" dirty="0"/>
                <a:t>EV fraction (Volume 15ml)</a:t>
              </a:r>
            </a:p>
          </p:txBody>
        </p:sp>
      </p:grpSp>
      <p:sp>
        <p:nvSpPr>
          <p:cNvPr id="52" name="TextBox 51">
            <a:extLst>
              <a:ext uri="{FF2B5EF4-FFF2-40B4-BE49-F238E27FC236}">
                <a16:creationId xmlns:a16="http://schemas.microsoft.com/office/drawing/2014/main" id="{D80ECD58-9B96-8A46-8597-2BBBA4F1D1C2}"/>
              </a:ext>
            </a:extLst>
          </p:cNvPr>
          <p:cNvSpPr txBox="1"/>
          <p:nvPr/>
        </p:nvSpPr>
        <p:spPr>
          <a:xfrm>
            <a:off x="4950473" y="1873363"/>
            <a:ext cx="279244" cy="300082"/>
          </a:xfrm>
          <a:prstGeom prst="rect">
            <a:avLst/>
          </a:prstGeom>
          <a:noFill/>
        </p:spPr>
        <p:txBody>
          <a:bodyPr wrap="none" rtlCol="0">
            <a:spAutoFit/>
          </a:bodyPr>
          <a:lstStyle/>
          <a:p>
            <a:r>
              <a:rPr lang="en-US" sz="1350" dirty="0"/>
              <a:t>B</a:t>
            </a:r>
          </a:p>
        </p:txBody>
      </p:sp>
      <p:sp>
        <p:nvSpPr>
          <p:cNvPr id="53" name="TextBox 52">
            <a:extLst>
              <a:ext uri="{FF2B5EF4-FFF2-40B4-BE49-F238E27FC236}">
                <a16:creationId xmlns:a16="http://schemas.microsoft.com/office/drawing/2014/main" id="{6F55D586-BB41-8A43-A447-709BEA8F2D97}"/>
              </a:ext>
            </a:extLst>
          </p:cNvPr>
          <p:cNvSpPr txBox="1"/>
          <p:nvPr/>
        </p:nvSpPr>
        <p:spPr>
          <a:xfrm>
            <a:off x="5055204" y="4210620"/>
            <a:ext cx="277640" cy="300082"/>
          </a:xfrm>
          <a:prstGeom prst="rect">
            <a:avLst/>
          </a:prstGeom>
          <a:noFill/>
        </p:spPr>
        <p:txBody>
          <a:bodyPr wrap="none" rtlCol="0">
            <a:spAutoFit/>
          </a:bodyPr>
          <a:lstStyle/>
          <a:p>
            <a:r>
              <a:rPr lang="en-US" sz="1350" dirty="0"/>
              <a:t>C</a:t>
            </a:r>
          </a:p>
        </p:txBody>
      </p:sp>
      <p:sp>
        <p:nvSpPr>
          <p:cNvPr id="54" name="TextBox 53">
            <a:extLst>
              <a:ext uri="{FF2B5EF4-FFF2-40B4-BE49-F238E27FC236}">
                <a16:creationId xmlns:a16="http://schemas.microsoft.com/office/drawing/2014/main" id="{1A97F08B-E87E-BA46-8A3F-B36088E1925B}"/>
              </a:ext>
            </a:extLst>
          </p:cNvPr>
          <p:cNvSpPr txBox="1"/>
          <p:nvPr/>
        </p:nvSpPr>
        <p:spPr>
          <a:xfrm>
            <a:off x="5328506" y="1937461"/>
            <a:ext cx="232756" cy="150041"/>
          </a:xfrm>
          <a:prstGeom prst="rect">
            <a:avLst/>
          </a:prstGeom>
          <a:noFill/>
        </p:spPr>
        <p:txBody>
          <a:bodyPr wrap="none" rtlCol="0">
            <a:spAutoFit/>
          </a:bodyPr>
          <a:lstStyle/>
          <a:p>
            <a:r>
              <a:rPr lang="en-US" sz="375" dirty="0"/>
              <a:t>E8</a:t>
            </a:r>
          </a:p>
        </p:txBody>
      </p:sp>
      <p:sp>
        <p:nvSpPr>
          <p:cNvPr id="55" name="TextBox 54">
            <a:extLst>
              <a:ext uri="{FF2B5EF4-FFF2-40B4-BE49-F238E27FC236}">
                <a16:creationId xmlns:a16="http://schemas.microsoft.com/office/drawing/2014/main" id="{4BB66E00-DE61-9344-8D90-8E8D36F6758E}"/>
              </a:ext>
            </a:extLst>
          </p:cNvPr>
          <p:cNvSpPr txBox="1"/>
          <p:nvPr/>
        </p:nvSpPr>
        <p:spPr>
          <a:xfrm>
            <a:off x="6927275" y="1937461"/>
            <a:ext cx="232756" cy="150041"/>
          </a:xfrm>
          <a:prstGeom prst="rect">
            <a:avLst/>
          </a:prstGeom>
          <a:noFill/>
        </p:spPr>
        <p:txBody>
          <a:bodyPr wrap="none" rtlCol="0">
            <a:spAutoFit/>
          </a:bodyPr>
          <a:lstStyle/>
          <a:p>
            <a:r>
              <a:rPr lang="en-US" sz="375" dirty="0"/>
              <a:t>E8</a:t>
            </a:r>
          </a:p>
        </p:txBody>
      </p:sp>
      <p:sp>
        <p:nvSpPr>
          <p:cNvPr id="56" name="TextBox 55">
            <a:extLst>
              <a:ext uri="{FF2B5EF4-FFF2-40B4-BE49-F238E27FC236}">
                <a16:creationId xmlns:a16="http://schemas.microsoft.com/office/drawing/2014/main" id="{4B8B0796-D5EE-FF4F-A03F-8CBBB3A121DD}"/>
              </a:ext>
            </a:extLst>
          </p:cNvPr>
          <p:cNvSpPr txBox="1"/>
          <p:nvPr/>
        </p:nvSpPr>
        <p:spPr>
          <a:xfrm>
            <a:off x="8636438" y="1939570"/>
            <a:ext cx="232756" cy="150041"/>
          </a:xfrm>
          <a:prstGeom prst="rect">
            <a:avLst/>
          </a:prstGeom>
          <a:noFill/>
        </p:spPr>
        <p:txBody>
          <a:bodyPr wrap="none" rtlCol="0">
            <a:spAutoFit/>
          </a:bodyPr>
          <a:lstStyle/>
          <a:p>
            <a:r>
              <a:rPr lang="en-US" sz="375" dirty="0"/>
              <a:t>E9</a:t>
            </a:r>
          </a:p>
        </p:txBody>
      </p:sp>
      <p:sp>
        <p:nvSpPr>
          <p:cNvPr id="48" name="TextBox 47">
            <a:extLst>
              <a:ext uri="{FF2B5EF4-FFF2-40B4-BE49-F238E27FC236}">
                <a16:creationId xmlns:a16="http://schemas.microsoft.com/office/drawing/2014/main" id="{FA70D742-6A2D-6C4E-8461-67EC8BFCDB42}"/>
              </a:ext>
            </a:extLst>
          </p:cNvPr>
          <p:cNvSpPr txBox="1"/>
          <p:nvPr/>
        </p:nvSpPr>
        <p:spPr>
          <a:xfrm>
            <a:off x="1745606" y="1148858"/>
            <a:ext cx="2783583" cy="300082"/>
          </a:xfrm>
          <a:prstGeom prst="rect">
            <a:avLst/>
          </a:prstGeom>
          <a:noFill/>
        </p:spPr>
        <p:txBody>
          <a:bodyPr wrap="none" rtlCol="0">
            <a:spAutoFit/>
          </a:bodyPr>
          <a:lstStyle/>
          <a:p>
            <a:r>
              <a:rPr lang="en-US" sz="1350" b="1" dirty="0"/>
              <a:t>Activated T cell density optimization</a:t>
            </a:r>
          </a:p>
        </p:txBody>
      </p:sp>
      <p:grpSp>
        <p:nvGrpSpPr>
          <p:cNvPr id="15" name="Group 14">
            <a:extLst>
              <a:ext uri="{FF2B5EF4-FFF2-40B4-BE49-F238E27FC236}">
                <a16:creationId xmlns:a16="http://schemas.microsoft.com/office/drawing/2014/main" id="{2D543EF2-E0FF-1244-BC58-8D0751DD1F49}"/>
              </a:ext>
            </a:extLst>
          </p:cNvPr>
          <p:cNvGrpSpPr/>
          <p:nvPr/>
        </p:nvGrpSpPr>
        <p:grpSpPr>
          <a:xfrm>
            <a:off x="1716141" y="2082576"/>
            <a:ext cx="3301983" cy="3059384"/>
            <a:chOff x="256187" y="1633768"/>
            <a:chExt cx="4353056" cy="4079178"/>
          </a:xfrm>
        </p:grpSpPr>
        <p:grpSp>
          <p:nvGrpSpPr>
            <p:cNvPr id="11" name="Group 10">
              <a:extLst>
                <a:ext uri="{FF2B5EF4-FFF2-40B4-BE49-F238E27FC236}">
                  <a16:creationId xmlns:a16="http://schemas.microsoft.com/office/drawing/2014/main" id="{6ABC659C-E796-984F-9C0A-1E71A1887426}"/>
                </a:ext>
              </a:extLst>
            </p:cNvPr>
            <p:cNvGrpSpPr/>
            <p:nvPr/>
          </p:nvGrpSpPr>
          <p:grpSpPr>
            <a:xfrm>
              <a:off x="295473" y="2247900"/>
              <a:ext cx="4313770" cy="3465046"/>
              <a:chOff x="295473" y="2122338"/>
              <a:chExt cx="4553724" cy="3590608"/>
            </a:xfrm>
          </p:grpSpPr>
          <p:grpSp>
            <p:nvGrpSpPr>
              <p:cNvPr id="9" name="Group 8">
                <a:extLst>
                  <a:ext uri="{FF2B5EF4-FFF2-40B4-BE49-F238E27FC236}">
                    <a16:creationId xmlns:a16="http://schemas.microsoft.com/office/drawing/2014/main" id="{3B6AC0BA-02D1-FE41-BD06-34D814E7B0D2}"/>
                  </a:ext>
                </a:extLst>
              </p:cNvPr>
              <p:cNvGrpSpPr/>
              <p:nvPr/>
            </p:nvGrpSpPr>
            <p:grpSpPr>
              <a:xfrm>
                <a:off x="295473" y="2122338"/>
                <a:ext cx="4553724" cy="3590608"/>
                <a:chOff x="295473" y="2122338"/>
                <a:chExt cx="4553724" cy="3590608"/>
              </a:xfrm>
            </p:grpSpPr>
            <p:grpSp>
              <p:nvGrpSpPr>
                <p:cNvPr id="6" name="Group 5">
                  <a:extLst>
                    <a:ext uri="{FF2B5EF4-FFF2-40B4-BE49-F238E27FC236}">
                      <a16:creationId xmlns:a16="http://schemas.microsoft.com/office/drawing/2014/main" id="{798A2F42-164B-E740-B3AB-45075B5990B3}"/>
                    </a:ext>
                  </a:extLst>
                </p:cNvPr>
                <p:cNvGrpSpPr/>
                <p:nvPr/>
              </p:nvGrpSpPr>
              <p:grpSpPr>
                <a:xfrm>
                  <a:off x="295473" y="2122338"/>
                  <a:ext cx="4553724" cy="3590608"/>
                  <a:chOff x="392485" y="1910001"/>
                  <a:chExt cx="4553724" cy="3590608"/>
                </a:xfrm>
              </p:grpSpPr>
              <p:grpSp>
                <p:nvGrpSpPr>
                  <p:cNvPr id="4" name="Group 3">
                    <a:extLst>
                      <a:ext uri="{FF2B5EF4-FFF2-40B4-BE49-F238E27FC236}">
                        <a16:creationId xmlns:a16="http://schemas.microsoft.com/office/drawing/2014/main" id="{C01FB210-C95E-6D48-AE11-AB942E19219E}"/>
                      </a:ext>
                    </a:extLst>
                  </p:cNvPr>
                  <p:cNvGrpSpPr/>
                  <p:nvPr/>
                </p:nvGrpSpPr>
                <p:grpSpPr>
                  <a:xfrm>
                    <a:off x="392485" y="2040856"/>
                    <a:ext cx="4553724" cy="3459753"/>
                    <a:chOff x="392485" y="2040856"/>
                    <a:chExt cx="4553724" cy="3459753"/>
                  </a:xfrm>
                </p:grpSpPr>
                <p:pic>
                  <p:nvPicPr>
                    <p:cNvPr id="13" name="Picture 12">
                      <a:extLst>
                        <a:ext uri="{FF2B5EF4-FFF2-40B4-BE49-F238E27FC236}">
                          <a16:creationId xmlns:a16="http://schemas.microsoft.com/office/drawing/2014/main" id="{7253DBB5-E632-4B24-AA88-B92DB057FF5B}"/>
                        </a:ext>
                      </a:extLst>
                    </p:cNvPr>
                    <p:cNvPicPr>
                      <a:picLocks noChangeAspect="1"/>
                    </p:cNvPicPr>
                    <p:nvPr/>
                  </p:nvPicPr>
                  <p:blipFill rotWithShape="1">
                    <a:blip r:embed="rId12">
                      <a:extLst>
                        <a:ext uri="{28A0092B-C50C-407E-A947-70E740481C1C}">
                          <a14:useLocalDpi xmlns:a14="http://schemas.microsoft.com/office/drawing/2010/main" val="0"/>
                        </a:ext>
                      </a:extLst>
                    </a:blip>
                    <a:srcRect r="23414" b="37519"/>
                    <a:stretch/>
                  </p:blipFill>
                  <p:spPr>
                    <a:xfrm>
                      <a:off x="392485" y="2040856"/>
                      <a:ext cx="4553724" cy="3459753"/>
                    </a:xfrm>
                    <a:prstGeom prst="rect">
                      <a:avLst/>
                    </a:prstGeom>
                  </p:spPr>
                </p:pic>
                <p:sp>
                  <p:nvSpPr>
                    <p:cNvPr id="17" name="Oval 16">
                      <a:extLst>
                        <a:ext uri="{FF2B5EF4-FFF2-40B4-BE49-F238E27FC236}">
                          <a16:creationId xmlns:a16="http://schemas.microsoft.com/office/drawing/2014/main" id="{41F86090-0FD8-42FC-A005-102E396D97DF}"/>
                        </a:ext>
                      </a:extLst>
                    </p:cNvPr>
                    <p:cNvSpPr/>
                    <p:nvPr/>
                  </p:nvSpPr>
                  <p:spPr>
                    <a:xfrm rot="10800000">
                      <a:off x="3811743" y="2838184"/>
                      <a:ext cx="110712" cy="106612"/>
                    </a:xfrm>
                    <a:prstGeom prst="ellipse">
                      <a:avLst/>
                    </a:prstGeom>
                    <a:solidFill>
                      <a:srgbClr val="0F99B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8" name="Oval 17">
                      <a:extLst>
                        <a:ext uri="{FF2B5EF4-FFF2-40B4-BE49-F238E27FC236}">
                          <a16:creationId xmlns:a16="http://schemas.microsoft.com/office/drawing/2014/main" id="{7BCDC461-D5A5-44A3-8622-7F524EE8BC8A}"/>
                        </a:ext>
                      </a:extLst>
                    </p:cNvPr>
                    <p:cNvSpPr/>
                    <p:nvPr/>
                  </p:nvSpPr>
                  <p:spPr>
                    <a:xfrm rot="10800000">
                      <a:off x="3811743" y="3160058"/>
                      <a:ext cx="110712" cy="106612"/>
                    </a:xfrm>
                    <a:prstGeom prst="ellipse">
                      <a:avLst/>
                    </a:prstGeom>
                    <a:solidFill>
                      <a:srgbClr val="76069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400F71D6-74A5-F949-9EB1-D4E68735BFCC}"/>
                        </a:ext>
                      </a:extLst>
                    </p:cNvPr>
                    <p:cNvGrpSpPr/>
                    <p:nvPr/>
                  </p:nvGrpSpPr>
                  <p:grpSpPr>
                    <a:xfrm>
                      <a:off x="3568965" y="2537360"/>
                      <a:ext cx="1157468" cy="1259938"/>
                      <a:chOff x="1539433" y="719235"/>
                      <a:chExt cx="1157468" cy="1259938"/>
                    </a:xfrm>
                  </p:grpSpPr>
                  <p:sp>
                    <p:nvSpPr>
                      <p:cNvPr id="2" name="Rectangle 1">
                        <a:extLst>
                          <a:ext uri="{FF2B5EF4-FFF2-40B4-BE49-F238E27FC236}">
                            <a16:creationId xmlns:a16="http://schemas.microsoft.com/office/drawing/2014/main" id="{E6F3F4D7-4D19-334D-B62C-BB785DD69769}"/>
                          </a:ext>
                        </a:extLst>
                      </p:cNvPr>
                      <p:cNvSpPr/>
                      <p:nvPr/>
                    </p:nvSpPr>
                    <p:spPr>
                      <a:xfrm>
                        <a:off x="1539433" y="719235"/>
                        <a:ext cx="1157468" cy="1259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32" name="Group 31">
                        <a:extLst>
                          <a:ext uri="{FF2B5EF4-FFF2-40B4-BE49-F238E27FC236}">
                            <a16:creationId xmlns:a16="http://schemas.microsoft.com/office/drawing/2014/main" id="{92378517-87CD-A74D-9B50-382225839249}"/>
                          </a:ext>
                        </a:extLst>
                      </p:cNvPr>
                      <p:cNvGrpSpPr/>
                      <p:nvPr/>
                    </p:nvGrpSpPr>
                    <p:grpSpPr>
                      <a:xfrm>
                        <a:off x="1806371" y="842788"/>
                        <a:ext cx="845896" cy="1098294"/>
                        <a:chOff x="3811742" y="2369320"/>
                        <a:chExt cx="845896" cy="1098294"/>
                      </a:xfrm>
                    </p:grpSpPr>
                    <p:sp>
                      <p:nvSpPr>
                        <p:cNvPr id="33" name="Oval 32">
                          <a:extLst>
                            <a:ext uri="{FF2B5EF4-FFF2-40B4-BE49-F238E27FC236}">
                              <a16:creationId xmlns:a16="http://schemas.microsoft.com/office/drawing/2014/main" id="{47B35C01-28E4-2B46-99D1-16B5220ACF05}"/>
                            </a:ext>
                          </a:extLst>
                        </p:cNvPr>
                        <p:cNvSpPr/>
                        <p:nvPr/>
                      </p:nvSpPr>
                      <p:spPr>
                        <a:xfrm rot="10800000">
                          <a:off x="3811742" y="3175688"/>
                          <a:ext cx="110712" cy="106612"/>
                        </a:xfrm>
                        <a:prstGeom prst="ellipse">
                          <a:avLst/>
                        </a:prstGeom>
                        <a:solidFill>
                          <a:srgbClr val="C0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4" name="Oval 33">
                          <a:extLst>
                            <a:ext uri="{FF2B5EF4-FFF2-40B4-BE49-F238E27FC236}">
                              <a16:creationId xmlns:a16="http://schemas.microsoft.com/office/drawing/2014/main" id="{70B9D34C-30B1-9B42-8A7A-A0CE23F6D4F1}"/>
                            </a:ext>
                          </a:extLst>
                        </p:cNvPr>
                        <p:cNvSpPr/>
                        <p:nvPr/>
                      </p:nvSpPr>
                      <p:spPr>
                        <a:xfrm rot="10800000">
                          <a:off x="3811743" y="2838184"/>
                          <a:ext cx="110712" cy="106612"/>
                        </a:xfrm>
                        <a:prstGeom prst="ellipse">
                          <a:avLst/>
                        </a:prstGeom>
                        <a:solidFill>
                          <a:srgbClr val="0F99B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Oval 34">
                          <a:extLst>
                            <a:ext uri="{FF2B5EF4-FFF2-40B4-BE49-F238E27FC236}">
                              <a16:creationId xmlns:a16="http://schemas.microsoft.com/office/drawing/2014/main" id="{404846AD-AC4D-AB49-ACF3-12E70D179851}"/>
                            </a:ext>
                          </a:extLst>
                        </p:cNvPr>
                        <p:cNvSpPr/>
                        <p:nvPr/>
                      </p:nvSpPr>
                      <p:spPr>
                        <a:xfrm rot="10800000">
                          <a:off x="3811742" y="2500680"/>
                          <a:ext cx="110712" cy="106612"/>
                        </a:xfrm>
                        <a:prstGeom prst="ellipse">
                          <a:avLst/>
                        </a:prstGeom>
                        <a:solidFill>
                          <a:srgbClr val="76069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6" name="TextBox 35">
                          <a:extLst>
                            <a:ext uri="{FF2B5EF4-FFF2-40B4-BE49-F238E27FC236}">
                              <a16:creationId xmlns:a16="http://schemas.microsoft.com/office/drawing/2014/main" id="{4CDB1CC6-A547-BD44-8B35-3EDE48307CC4}"/>
                            </a:ext>
                          </a:extLst>
                        </p:cNvPr>
                        <p:cNvSpPr txBox="1"/>
                        <p:nvPr/>
                      </p:nvSpPr>
                      <p:spPr>
                        <a:xfrm>
                          <a:off x="3950023" y="2369320"/>
                          <a:ext cx="707615" cy="414608"/>
                        </a:xfrm>
                        <a:prstGeom prst="rect">
                          <a:avLst/>
                        </a:prstGeom>
                        <a:noFill/>
                      </p:spPr>
                      <p:txBody>
                        <a:bodyPr wrap="none" rtlCol="0">
                          <a:spAutoFit/>
                        </a:bodyPr>
                        <a:lstStyle/>
                        <a:p>
                          <a:r>
                            <a:rPr lang="en-US" sz="1350" dirty="0"/>
                            <a:t>10M</a:t>
                          </a:r>
                        </a:p>
                      </p:txBody>
                    </p:sp>
                    <p:sp>
                      <p:nvSpPr>
                        <p:cNvPr id="37" name="TextBox 36">
                          <a:extLst>
                            <a:ext uri="{FF2B5EF4-FFF2-40B4-BE49-F238E27FC236}">
                              <a16:creationId xmlns:a16="http://schemas.microsoft.com/office/drawing/2014/main" id="{10A6CD5A-84BE-E644-AE24-4D55AD4638C7}"/>
                            </a:ext>
                          </a:extLst>
                        </p:cNvPr>
                        <p:cNvSpPr txBox="1"/>
                        <p:nvPr/>
                      </p:nvSpPr>
                      <p:spPr>
                        <a:xfrm>
                          <a:off x="3950023" y="2706824"/>
                          <a:ext cx="707615" cy="414608"/>
                        </a:xfrm>
                        <a:prstGeom prst="rect">
                          <a:avLst/>
                        </a:prstGeom>
                        <a:noFill/>
                      </p:spPr>
                      <p:txBody>
                        <a:bodyPr wrap="none" rtlCol="0">
                          <a:spAutoFit/>
                        </a:bodyPr>
                        <a:lstStyle/>
                        <a:p>
                          <a:r>
                            <a:rPr lang="en-US" sz="1350" dirty="0"/>
                            <a:t>30M</a:t>
                          </a:r>
                        </a:p>
                      </p:txBody>
                    </p:sp>
                    <p:sp>
                      <p:nvSpPr>
                        <p:cNvPr id="38" name="TextBox 37">
                          <a:extLst>
                            <a:ext uri="{FF2B5EF4-FFF2-40B4-BE49-F238E27FC236}">
                              <a16:creationId xmlns:a16="http://schemas.microsoft.com/office/drawing/2014/main" id="{76558DFB-0DDC-AC45-944C-465321E73E8F}"/>
                            </a:ext>
                          </a:extLst>
                        </p:cNvPr>
                        <p:cNvSpPr txBox="1"/>
                        <p:nvPr/>
                      </p:nvSpPr>
                      <p:spPr>
                        <a:xfrm>
                          <a:off x="3950023" y="3053006"/>
                          <a:ext cx="707615" cy="414608"/>
                        </a:xfrm>
                        <a:prstGeom prst="rect">
                          <a:avLst/>
                        </a:prstGeom>
                        <a:noFill/>
                      </p:spPr>
                      <p:txBody>
                        <a:bodyPr wrap="none" rtlCol="0">
                          <a:spAutoFit/>
                        </a:bodyPr>
                        <a:lstStyle/>
                        <a:p>
                          <a:r>
                            <a:rPr lang="en-US" sz="1350" dirty="0"/>
                            <a:t>50M</a:t>
                          </a:r>
                        </a:p>
                      </p:txBody>
                    </p:sp>
                  </p:grpSp>
                </p:grpSp>
              </p:grpSp>
              <p:sp>
                <p:nvSpPr>
                  <p:cNvPr id="39" name="Rectangle 38">
                    <a:extLst>
                      <a:ext uri="{FF2B5EF4-FFF2-40B4-BE49-F238E27FC236}">
                        <a16:creationId xmlns:a16="http://schemas.microsoft.com/office/drawing/2014/main" id="{B5747D47-1B30-F647-A5A1-3FECF552F6FA}"/>
                      </a:ext>
                    </a:extLst>
                  </p:cNvPr>
                  <p:cNvSpPr/>
                  <p:nvPr/>
                </p:nvSpPr>
                <p:spPr>
                  <a:xfrm>
                    <a:off x="1414635" y="2283553"/>
                    <a:ext cx="591987" cy="2511231"/>
                  </a:xfrm>
                  <a:prstGeom prst="rect">
                    <a:avLst/>
                  </a:prstGeom>
                  <a:solidFill>
                    <a:schemeClr val="accent3">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0" name="Rectangle 39">
                    <a:extLst>
                      <a:ext uri="{FF2B5EF4-FFF2-40B4-BE49-F238E27FC236}">
                        <a16:creationId xmlns:a16="http://schemas.microsoft.com/office/drawing/2014/main" id="{309E2278-FA2A-2344-9619-7331274A5FD0}"/>
                      </a:ext>
                    </a:extLst>
                  </p:cNvPr>
                  <p:cNvSpPr/>
                  <p:nvPr/>
                </p:nvSpPr>
                <p:spPr>
                  <a:xfrm>
                    <a:off x="2089741" y="2283553"/>
                    <a:ext cx="1069688" cy="2511231"/>
                  </a:xfrm>
                  <a:prstGeom prst="rect">
                    <a:avLst/>
                  </a:prstGeom>
                  <a:solidFill>
                    <a:schemeClr val="tx2">
                      <a:lumMod val="40000"/>
                      <a:lumOff val="6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1" name="TextBox 40">
                    <a:extLst>
                      <a:ext uri="{FF2B5EF4-FFF2-40B4-BE49-F238E27FC236}">
                        <a16:creationId xmlns:a16="http://schemas.microsoft.com/office/drawing/2014/main" id="{B24C5A67-DDAB-F54E-B9FA-934A1D98495E}"/>
                      </a:ext>
                    </a:extLst>
                  </p:cNvPr>
                  <p:cNvSpPr txBox="1"/>
                  <p:nvPr/>
                </p:nvSpPr>
                <p:spPr>
                  <a:xfrm>
                    <a:off x="1489747" y="1910001"/>
                    <a:ext cx="529149" cy="350823"/>
                  </a:xfrm>
                  <a:prstGeom prst="rect">
                    <a:avLst/>
                  </a:prstGeom>
                  <a:noFill/>
                </p:spPr>
                <p:txBody>
                  <a:bodyPr wrap="none" rtlCol="0">
                    <a:spAutoFit/>
                  </a:bodyPr>
                  <a:lstStyle/>
                  <a:p>
                    <a:r>
                      <a:rPr lang="en-US" sz="1050" dirty="0"/>
                      <a:t>EVs</a:t>
                    </a:r>
                  </a:p>
                </p:txBody>
              </p:sp>
              <p:sp>
                <p:nvSpPr>
                  <p:cNvPr id="42" name="TextBox 41">
                    <a:extLst>
                      <a:ext uri="{FF2B5EF4-FFF2-40B4-BE49-F238E27FC236}">
                        <a16:creationId xmlns:a16="http://schemas.microsoft.com/office/drawing/2014/main" id="{DC53A34A-CECD-7E47-9D49-307C2F819B88}"/>
                      </a:ext>
                    </a:extLst>
                  </p:cNvPr>
                  <p:cNvSpPr txBox="1"/>
                  <p:nvPr/>
                </p:nvSpPr>
                <p:spPr>
                  <a:xfrm>
                    <a:off x="1888176" y="1916603"/>
                    <a:ext cx="1689173" cy="350823"/>
                  </a:xfrm>
                  <a:prstGeom prst="rect">
                    <a:avLst/>
                  </a:prstGeom>
                  <a:noFill/>
                </p:spPr>
                <p:txBody>
                  <a:bodyPr wrap="none" rtlCol="0">
                    <a:spAutoFit/>
                  </a:bodyPr>
                  <a:lstStyle/>
                  <a:p>
                    <a:r>
                      <a:rPr lang="en-US" sz="1050" dirty="0"/>
                      <a:t>Protein aggregates</a:t>
                    </a:r>
                  </a:p>
                </p:txBody>
              </p:sp>
            </p:grpSp>
            <p:sp>
              <p:nvSpPr>
                <p:cNvPr id="8" name="Rectangle 7">
                  <a:extLst>
                    <a:ext uri="{FF2B5EF4-FFF2-40B4-BE49-F238E27FC236}">
                      <a16:creationId xmlns:a16="http://schemas.microsoft.com/office/drawing/2014/main" id="{A5B90230-15AB-4B40-89DF-857878019717}"/>
                    </a:ext>
                  </a:extLst>
                </p:cNvPr>
                <p:cNvSpPr/>
                <p:nvPr/>
              </p:nvSpPr>
              <p:spPr>
                <a:xfrm>
                  <a:off x="3966852" y="2558882"/>
                  <a:ext cx="647587" cy="1673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10" name="TextBox 9">
                <a:extLst>
                  <a:ext uri="{FF2B5EF4-FFF2-40B4-BE49-F238E27FC236}">
                    <a16:creationId xmlns:a16="http://schemas.microsoft.com/office/drawing/2014/main" id="{C3C382B5-F50F-8547-997A-5F002E67D20D}"/>
                  </a:ext>
                </a:extLst>
              </p:cNvPr>
              <p:cNvSpPr txBox="1"/>
              <p:nvPr/>
            </p:nvSpPr>
            <p:spPr>
              <a:xfrm>
                <a:off x="3896752" y="2919511"/>
                <a:ext cx="794617" cy="350823"/>
              </a:xfrm>
              <a:prstGeom prst="rect">
                <a:avLst/>
              </a:prstGeom>
              <a:noFill/>
            </p:spPr>
            <p:txBody>
              <a:bodyPr wrap="none" rtlCol="0">
                <a:spAutoFit/>
              </a:bodyPr>
              <a:lstStyle/>
              <a:p>
                <a:r>
                  <a:rPr lang="en-US" sz="1050" b="1" dirty="0"/>
                  <a:t>1M/ml</a:t>
                </a:r>
              </a:p>
            </p:txBody>
          </p:sp>
          <p:sp>
            <p:nvSpPr>
              <p:cNvPr id="49" name="TextBox 48">
                <a:extLst>
                  <a:ext uri="{FF2B5EF4-FFF2-40B4-BE49-F238E27FC236}">
                    <a16:creationId xmlns:a16="http://schemas.microsoft.com/office/drawing/2014/main" id="{602E8D1A-7AE5-AD4A-B9BE-8523FEC06D76}"/>
                  </a:ext>
                </a:extLst>
              </p:cNvPr>
              <p:cNvSpPr txBox="1"/>
              <p:nvPr/>
            </p:nvSpPr>
            <p:spPr>
              <a:xfrm>
                <a:off x="3915122" y="3241701"/>
                <a:ext cx="794617" cy="350823"/>
              </a:xfrm>
              <a:prstGeom prst="rect">
                <a:avLst/>
              </a:prstGeom>
              <a:noFill/>
            </p:spPr>
            <p:txBody>
              <a:bodyPr wrap="none" rtlCol="0">
                <a:spAutoFit/>
              </a:bodyPr>
              <a:lstStyle/>
              <a:p>
                <a:r>
                  <a:rPr lang="en-US" sz="1050" b="1" dirty="0"/>
                  <a:t>2M/ml</a:t>
                </a:r>
              </a:p>
            </p:txBody>
          </p:sp>
          <p:sp>
            <p:nvSpPr>
              <p:cNvPr id="50" name="TextBox 49">
                <a:extLst>
                  <a:ext uri="{FF2B5EF4-FFF2-40B4-BE49-F238E27FC236}">
                    <a16:creationId xmlns:a16="http://schemas.microsoft.com/office/drawing/2014/main" id="{7DF1C833-26CA-AC4C-910B-11999FB99A0A}"/>
                  </a:ext>
                </a:extLst>
              </p:cNvPr>
              <p:cNvSpPr txBox="1"/>
              <p:nvPr/>
            </p:nvSpPr>
            <p:spPr>
              <a:xfrm>
                <a:off x="3896752" y="3580087"/>
                <a:ext cx="794617" cy="350823"/>
              </a:xfrm>
              <a:prstGeom prst="rect">
                <a:avLst/>
              </a:prstGeom>
              <a:noFill/>
            </p:spPr>
            <p:txBody>
              <a:bodyPr wrap="none" rtlCol="0">
                <a:spAutoFit/>
              </a:bodyPr>
              <a:lstStyle/>
              <a:p>
                <a:r>
                  <a:rPr lang="en-US" sz="1050" b="1" dirty="0"/>
                  <a:t>5M/ml</a:t>
                </a:r>
              </a:p>
            </p:txBody>
          </p:sp>
        </p:grpSp>
        <p:sp>
          <p:nvSpPr>
            <p:cNvPr id="51" name="TextBox 50">
              <a:extLst>
                <a:ext uri="{FF2B5EF4-FFF2-40B4-BE49-F238E27FC236}">
                  <a16:creationId xmlns:a16="http://schemas.microsoft.com/office/drawing/2014/main" id="{066D21BC-EE87-654B-BDE5-2392278DAFE8}"/>
                </a:ext>
              </a:extLst>
            </p:cNvPr>
            <p:cNvSpPr txBox="1"/>
            <p:nvPr/>
          </p:nvSpPr>
          <p:spPr>
            <a:xfrm>
              <a:off x="256187" y="1633768"/>
              <a:ext cx="374470" cy="400109"/>
            </a:xfrm>
            <a:prstGeom prst="rect">
              <a:avLst/>
            </a:prstGeom>
            <a:noFill/>
          </p:spPr>
          <p:txBody>
            <a:bodyPr wrap="none" rtlCol="0">
              <a:spAutoFit/>
            </a:bodyPr>
            <a:lstStyle/>
            <a:p>
              <a:r>
                <a:rPr lang="en-US" sz="1350" dirty="0"/>
                <a:t>A</a:t>
              </a:r>
            </a:p>
          </p:txBody>
        </p:sp>
        <p:sp>
          <p:nvSpPr>
            <p:cNvPr id="57" name="Rectangle 56">
              <a:extLst>
                <a:ext uri="{FF2B5EF4-FFF2-40B4-BE49-F238E27FC236}">
                  <a16:creationId xmlns:a16="http://schemas.microsoft.com/office/drawing/2014/main" id="{B01B0719-1785-4C47-AE21-7CFDC066415F}"/>
                </a:ext>
              </a:extLst>
            </p:cNvPr>
            <p:cNvSpPr/>
            <p:nvPr/>
          </p:nvSpPr>
          <p:spPr>
            <a:xfrm>
              <a:off x="1797118" y="2175918"/>
              <a:ext cx="1395248" cy="369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8" name="TextBox 57">
              <a:extLst>
                <a:ext uri="{FF2B5EF4-FFF2-40B4-BE49-F238E27FC236}">
                  <a16:creationId xmlns:a16="http://schemas.microsoft.com/office/drawing/2014/main" id="{55C24196-4000-DE49-861E-DC00F74824D0}"/>
                </a:ext>
              </a:extLst>
            </p:cNvPr>
            <p:cNvSpPr txBox="1"/>
            <p:nvPr/>
          </p:nvSpPr>
          <p:spPr>
            <a:xfrm>
              <a:off x="1726114" y="2254271"/>
              <a:ext cx="1412084" cy="338555"/>
            </a:xfrm>
            <a:prstGeom prst="rect">
              <a:avLst/>
            </a:prstGeom>
            <a:noFill/>
          </p:spPr>
          <p:txBody>
            <a:bodyPr wrap="none" rtlCol="0">
              <a:spAutoFit/>
            </a:bodyPr>
            <a:lstStyle/>
            <a:p>
              <a:r>
                <a:rPr lang="en-US" sz="1050" dirty="0"/>
                <a:t>Soluble proteins</a:t>
              </a:r>
            </a:p>
          </p:txBody>
        </p:sp>
      </p:grpSp>
      <p:sp>
        <p:nvSpPr>
          <p:cNvPr id="22" name="TextBox 21">
            <a:extLst>
              <a:ext uri="{FF2B5EF4-FFF2-40B4-BE49-F238E27FC236}">
                <a16:creationId xmlns:a16="http://schemas.microsoft.com/office/drawing/2014/main" id="{0C9D170D-20A5-3A96-BD33-1BDF24520188}"/>
              </a:ext>
            </a:extLst>
          </p:cNvPr>
          <p:cNvSpPr txBox="1"/>
          <p:nvPr/>
        </p:nvSpPr>
        <p:spPr>
          <a:xfrm>
            <a:off x="1745605" y="368452"/>
            <a:ext cx="4572000" cy="369332"/>
          </a:xfrm>
          <a:prstGeom prst="rect">
            <a:avLst/>
          </a:prstGeom>
          <a:noFill/>
        </p:spPr>
        <p:txBody>
          <a:bodyPr wrap="square">
            <a:spAutoFit/>
          </a:bodyPr>
          <a:lstStyle/>
          <a:p>
            <a:r>
              <a:rPr lang="en-IN" dirty="0"/>
              <a:t>Supplementary Figure 3</a:t>
            </a:r>
            <a:endParaRPr lang="en-US" dirty="0"/>
          </a:p>
        </p:txBody>
      </p:sp>
    </p:spTree>
    <p:extLst>
      <p:ext uri="{BB962C8B-B14F-4D97-AF65-F5344CB8AC3E}">
        <p14:creationId xmlns:p14="http://schemas.microsoft.com/office/powerpoint/2010/main" val="312384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DD8AE74-527C-181C-2921-430409E7A1B3}"/>
              </a:ext>
            </a:extLst>
          </p:cNvPr>
          <p:cNvSpPr txBox="1"/>
          <p:nvPr/>
        </p:nvSpPr>
        <p:spPr>
          <a:xfrm>
            <a:off x="2432893" y="321141"/>
            <a:ext cx="4572000" cy="369332"/>
          </a:xfrm>
          <a:prstGeom prst="rect">
            <a:avLst/>
          </a:prstGeom>
          <a:noFill/>
        </p:spPr>
        <p:txBody>
          <a:bodyPr wrap="square">
            <a:spAutoFit/>
          </a:bodyPr>
          <a:lstStyle/>
          <a:p>
            <a:r>
              <a:rPr lang="en-IN" dirty="0"/>
              <a:t>Supplementary Figure 4</a:t>
            </a:r>
            <a:endParaRPr lang="en-US" dirty="0"/>
          </a:p>
        </p:txBody>
      </p:sp>
      <p:grpSp>
        <p:nvGrpSpPr>
          <p:cNvPr id="12" name="Group 11"/>
          <p:cNvGrpSpPr/>
          <p:nvPr/>
        </p:nvGrpSpPr>
        <p:grpSpPr>
          <a:xfrm>
            <a:off x="4405798" y="872175"/>
            <a:ext cx="3214204" cy="5657321"/>
            <a:chOff x="2881798" y="599042"/>
            <a:chExt cx="3214204" cy="5657321"/>
          </a:xfrm>
        </p:grpSpPr>
        <p:pic>
          <p:nvPicPr>
            <p:cNvPr id="4" name="Picture 3">
              <a:extLst>
                <a:ext uri="{FF2B5EF4-FFF2-40B4-BE49-F238E27FC236}">
                  <a16:creationId xmlns:a16="http://schemas.microsoft.com/office/drawing/2014/main" id="{AB825320-CA8E-5567-912B-304C0ED5A960}"/>
                </a:ext>
              </a:extLst>
            </p:cNvPr>
            <p:cNvPicPr>
              <a:picLocks noChangeAspect="1"/>
            </p:cNvPicPr>
            <p:nvPr/>
          </p:nvPicPr>
          <p:blipFill>
            <a:blip r:embed="rId3"/>
            <a:stretch>
              <a:fillRect/>
            </a:stretch>
          </p:blipFill>
          <p:spPr>
            <a:xfrm>
              <a:off x="3194893" y="599042"/>
              <a:ext cx="2901107" cy="1790397"/>
            </a:xfrm>
            <a:prstGeom prst="rect">
              <a:avLst/>
            </a:prstGeom>
          </p:spPr>
        </p:pic>
        <p:pic>
          <p:nvPicPr>
            <p:cNvPr id="5" name="Picture 4">
              <a:extLst>
                <a:ext uri="{FF2B5EF4-FFF2-40B4-BE49-F238E27FC236}">
                  <a16:creationId xmlns:a16="http://schemas.microsoft.com/office/drawing/2014/main" id="{95252E30-255B-890C-3C43-3B5FBA38CC0E}"/>
                </a:ext>
              </a:extLst>
            </p:cNvPr>
            <p:cNvPicPr>
              <a:picLocks noChangeAspect="1"/>
            </p:cNvPicPr>
            <p:nvPr/>
          </p:nvPicPr>
          <p:blipFill>
            <a:blip r:embed="rId4"/>
            <a:stretch>
              <a:fillRect/>
            </a:stretch>
          </p:blipFill>
          <p:spPr>
            <a:xfrm>
              <a:off x="3170204" y="4450729"/>
              <a:ext cx="2925795" cy="1805634"/>
            </a:xfrm>
            <a:prstGeom prst="rect">
              <a:avLst/>
            </a:prstGeom>
          </p:spPr>
        </p:pic>
        <p:pic>
          <p:nvPicPr>
            <p:cNvPr id="6" name="Picture 5">
              <a:extLst>
                <a:ext uri="{FF2B5EF4-FFF2-40B4-BE49-F238E27FC236}">
                  <a16:creationId xmlns:a16="http://schemas.microsoft.com/office/drawing/2014/main" id="{7BD454C7-77CC-47E5-A083-8C95C14686EA}"/>
                </a:ext>
              </a:extLst>
            </p:cNvPr>
            <p:cNvPicPr>
              <a:picLocks noChangeAspect="1"/>
            </p:cNvPicPr>
            <p:nvPr/>
          </p:nvPicPr>
          <p:blipFill>
            <a:blip r:embed="rId5"/>
            <a:stretch>
              <a:fillRect/>
            </a:stretch>
          </p:blipFill>
          <p:spPr>
            <a:xfrm>
              <a:off x="3170207" y="2446590"/>
              <a:ext cx="2925795" cy="1805634"/>
            </a:xfrm>
            <a:prstGeom prst="rect">
              <a:avLst/>
            </a:prstGeom>
          </p:spPr>
        </p:pic>
        <p:sp>
          <p:nvSpPr>
            <p:cNvPr id="9" name="TextBox 8">
              <a:extLst>
                <a:ext uri="{FF2B5EF4-FFF2-40B4-BE49-F238E27FC236}">
                  <a16:creationId xmlns:a16="http://schemas.microsoft.com/office/drawing/2014/main" id="{B5083158-BEED-99ED-0EAD-291A328C1790}"/>
                </a:ext>
              </a:extLst>
            </p:cNvPr>
            <p:cNvSpPr txBox="1"/>
            <p:nvPr/>
          </p:nvSpPr>
          <p:spPr>
            <a:xfrm>
              <a:off x="2892221" y="599042"/>
              <a:ext cx="266420" cy="253916"/>
            </a:xfrm>
            <a:prstGeom prst="rect">
              <a:avLst/>
            </a:prstGeom>
            <a:noFill/>
          </p:spPr>
          <p:txBody>
            <a:bodyPr wrap="none" rtlCol="0">
              <a:spAutoFit/>
            </a:bodyPr>
            <a:lstStyle/>
            <a:p>
              <a:r>
                <a:rPr lang="en-US" sz="1050" b="1" dirty="0"/>
                <a:t>A</a:t>
              </a:r>
            </a:p>
          </p:txBody>
        </p:sp>
        <p:sp>
          <p:nvSpPr>
            <p:cNvPr id="10" name="TextBox 9">
              <a:extLst>
                <a:ext uri="{FF2B5EF4-FFF2-40B4-BE49-F238E27FC236}">
                  <a16:creationId xmlns:a16="http://schemas.microsoft.com/office/drawing/2014/main" id="{B5083158-BEED-99ED-0EAD-291A328C1790}"/>
                </a:ext>
              </a:extLst>
            </p:cNvPr>
            <p:cNvSpPr txBox="1"/>
            <p:nvPr/>
          </p:nvSpPr>
          <p:spPr>
            <a:xfrm>
              <a:off x="2892221" y="2389439"/>
              <a:ext cx="260008" cy="253916"/>
            </a:xfrm>
            <a:prstGeom prst="rect">
              <a:avLst/>
            </a:prstGeom>
            <a:noFill/>
          </p:spPr>
          <p:txBody>
            <a:bodyPr wrap="none" rtlCol="0">
              <a:spAutoFit/>
            </a:bodyPr>
            <a:lstStyle/>
            <a:p>
              <a:r>
                <a:rPr lang="en-US" sz="1050" b="1" dirty="0"/>
                <a:t>B</a:t>
              </a:r>
            </a:p>
          </p:txBody>
        </p:sp>
        <p:sp>
          <p:nvSpPr>
            <p:cNvPr id="11" name="TextBox 10">
              <a:extLst>
                <a:ext uri="{FF2B5EF4-FFF2-40B4-BE49-F238E27FC236}">
                  <a16:creationId xmlns:a16="http://schemas.microsoft.com/office/drawing/2014/main" id="{B5083158-BEED-99ED-0EAD-291A328C1790}"/>
                </a:ext>
              </a:extLst>
            </p:cNvPr>
            <p:cNvSpPr txBox="1"/>
            <p:nvPr/>
          </p:nvSpPr>
          <p:spPr>
            <a:xfrm>
              <a:off x="2881798" y="4450729"/>
              <a:ext cx="255198" cy="253916"/>
            </a:xfrm>
            <a:prstGeom prst="rect">
              <a:avLst/>
            </a:prstGeom>
            <a:noFill/>
          </p:spPr>
          <p:txBody>
            <a:bodyPr wrap="none" rtlCol="0">
              <a:spAutoFit/>
            </a:bodyPr>
            <a:lstStyle/>
            <a:p>
              <a:r>
                <a:rPr lang="en-US" sz="1050" b="1" dirty="0"/>
                <a:t>C</a:t>
              </a:r>
            </a:p>
          </p:txBody>
        </p:sp>
      </p:grpSp>
    </p:spTree>
    <p:extLst>
      <p:ext uri="{BB962C8B-B14F-4D97-AF65-F5344CB8AC3E}">
        <p14:creationId xmlns:p14="http://schemas.microsoft.com/office/powerpoint/2010/main" val="1044493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681169" y="1536961"/>
            <a:ext cx="4368637" cy="4292498"/>
            <a:chOff x="2157168" y="1536961"/>
            <a:chExt cx="4368637" cy="4292498"/>
          </a:xfrm>
        </p:grpSpPr>
        <p:pic>
          <p:nvPicPr>
            <p:cNvPr id="4" name="Picture 3">
              <a:extLst>
                <a:ext uri="{FF2B5EF4-FFF2-40B4-BE49-F238E27FC236}">
                  <a16:creationId xmlns:a16="http://schemas.microsoft.com/office/drawing/2014/main" id="{7B79209B-019B-4373-8B88-1293EE66856E}"/>
                </a:ext>
              </a:extLst>
            </p:cNvPr>
            <p:cNvPicPr>
              <a:picLocks noChangeAspect="1"/>
            </p:cNvPicPr>
            <p:nvPr/>
          </p:nvPicPr>
          <p:blipFill>
            <a:blip r:embed="rId3"/>
            <a:stretch>
              <a:fillRect/>
            </a:stretch>
          </p:blipFill>
          <p:spPr>
            <a:xfrm>
              <a:off x="2750794" y="3085163"/>
              <a:ext cx="2056646" cy="1307171"/>
            </a:xfrm>
            <a:prstGeom prst="rect">
              <a:avLst/>
            </a:prstGeom>
          </p:spPr>
        </p:pic>
        <p:pic>
          <p:nvPicPr>
            <p:cNvPr id="6" name="Picture 5">
              <a:extLst>
                <a:ext uri="{FF2B5EF4-FFF2-40B4-BE49-F238E27FC236}">
                  <a16:creationId xmlns:a16="http://schemas.microsoft.com/office/drawing/2014/main" id="{16B4D98A-C28E-4338-ACA6-B5033DCEAD6D}"/>
                </a:ext>
              </a:extLst>
            </p:cNvPr>
            <p:cNvPicPr>
              <a:picLocks noChangeAspect="1"/>
            </p:cNvPicPr>
            <p:nvPr/>
          </p:nvPicPr>
          <p:blipFill>
            <a:blip r:embed="rId4"/>
            <a:stretch>
              <a:fillRect/>
            </a:stretch>
          </p:blipFill>
          <p:spPr>
            <a:xfrm>
              <a:off x="4807440" y="1624622"/>
              <a:ext cx="1718365" cy="1549024"/>
            </a:xfrm>
            <a:prstGeom prst="rect">
              <a:avLst/>
            </a:prstGeom>
          </p:spPr>
        </p:pic>
        <p:pic>
          <p:nvPicPr>
            <p:cNvPr id="8" name="Picture 7">
              <a:extLst>
                <a:ext uri="{FF2B5EF4-FFF2-40B4-BE49-F238E27FC236}">
                  <a16:creationId xmlns:a16="http://schemas.microsoft.com/office/drawing/2014/main" id="{3B6B7312-EE91-4190-8A94-886FE3393D92}"/>
                </a:ext>
              </a:extLst>
            </p:cNvPr>
            <p:cNvPicPr>
              <a:picLocks noChangeAspect="1"/>
            </p:cNvPicPr>
            <p:nvPr/>
          </p:nvPicPr>
          <p:blipFill>
            <a:blip r:embed="rId5"/>
            <a:stretch>
              <a:fillRect/>
            </a:stretch>
          </p:blipFill>
          <p:spPr>
            <a:xfrm>
              <a:off x="2750794" y="1663919"/>
              <a:ext cx="2056646" cy="1307171"/>
            </a:xfrm>
            <a:prstGeom prst="rect">
              <a:avLst/>
            </a:prstGeom>
          </p:spPr>
        </p:pic>
        <p:pic>
          <p:nvPicPr>
            <p:cNvPr id="10" name="Picture 9">
              <a:extLst>
                <a:ext uri="{FF2B5EF4-FFF2-40B4-BE49-F238E27FC236}">
                  <a16:creationId xmlns:a16="http://schemas.microsoft.com/office/drawing/2014/main" id="{CBC4C408-A7B6-4E6C-9A43-2E36C4BBF397}"/>
                </a:ext>
              </a:extLst>
            </p:cNvPr>
            <p:cNvPicPr>
              <a:picLocks noChangeAspect="1"/>
            </p:cNvPicPr>
            <p:nvPr/>
          </p:nvPicPr>
          <p:blipFill>
            <a:blip r:embed="rId6"/>
            <a:stretch>
              <a:fillRect/>
            </a:stretch>
          </p:blipFill>
          <p:spPr>
            <a:xfrm>
              <a:off x="2750794" y="4506407"/>
              <a:ext cx="2056646" cy="1323051"/>
            </a:xfrm>
            <a:prstGeom prst="rect">
              <a:avLst/>
            </a:prstGeom>
          </p:spPr>
        </p:pic>
        <p:pic>
          <p:nvPicPr>
            <p:cNvPr id="16" name="Picture 15">
              <a:extLst>
                <a:ext uri="{FF2B5EF4-FFF2-40B4-BE49-F238E27FC236}">
                  <a16:creationId xmlns:a16="http://schemas.microsoft.com/office/drawing/2014/main" id="{07917653-6A61-47C7-8168-495D148CB5D5}"/>
                </a:ext>
              </a:extLst>
            </p:cNvPr>
            <p:cNvPicPr>
              <a:picLocks noChangeAspect="1"/>
            </p:cNvPicPr>
            <p:nvPr/>
          </p:nvPicPr>
          <p:blipFill>
            <a:blip r:embed="rId7"/>
            <a:stretch>
              <a:fillRect/>
            </a:stretch>
          </p:blipFill>
          <p:spPr>
            <a:xfrm>
              <a:off x="4807440" y="4481299"/>
              <a:ext cx="1662182" cy="1348160"/>
            </a:xfrm>
            <a:prstGeom prst="rect">
              <a:avLst/>
            </a:prstGeom>
          </p:spPr>
        </p:pic>
        <p:pic>
          <p:nvPicPr>
            <p:cNvPr id="17" name="Picture 16">
              <a:extLst>
                <a:ext uri="{FF2B5EF4-FFF2-40B4-BE49-F238E27FC236}">
                  <a16:creationId xmlns:a16="http://schemas.microsoft.com/office/drawing/2014/main" id="{E90BC7E4-BC23-4E1F-B910-5579A96E6A8D}"/>
                </a:ext>
              </a:extLst>
            </p:cNvPr>
            <p:cNvPicPr>
              <a:picLocks noChangeAspect="1"/>
            </p:cNvPicPr>
            <p:nvPr/>
          </p:nvPicPr>
          <p:blipFill rotWithShape="1">
            <a:blip r:embed="rId8"/>
            <a:srcRect l="41182" t="43064" r="41619" b="34606"/>
            <a:stretch/>
          </p:blipFill>
          <p:spPr>
            <a:xfrm>
              <a:off x="4807440" y="3052629"/>
              <a:ext cx="1718365" cy="1348823"/>
            </a:xfrm>
            <a:prstGeom prst="rect">
              <a:avLst/>
            </a:prstGeom>
          </p:spPr>
        </p:pic>
        <p:sp>
          <p:nvSpPr>
            <p:cNvPr id="5" name="TextBox 4">
              <a:extLst>
                <a:ext uri="{FF2B5EF4-FFF2-40B4-BE49-F238E27FC236}">
                  <a16:creationId xmlns:a16="http://schemas.microsoft.com/office/drawing/2014/main" id="{03DD0948-FE98-053C-1F73-DFD31AFF891A}"/>
                </a:ext>
              </a:extLst>
            </p:cNvPr>
            <p:cNvSpPr txBox="1"/>
            <p:nvPr/>
          </p:nvSpPr>
          <p:spPr>
            <a:xfrm>
              <a:off x="2161063" y="1536961"/>
              <a:ext cx="461986" cy="276999"/>
            </a:xfrm>
            <a:prstGeom prst="rect">
              <a:avLst/>
            </a:prstGeom>
            <a:noFill/>
          </p:spPr>
          <p:txBody>
            <a:bodyPr wrap="none" rtlCol="0">
              <a:spAutoFit/>
            </a:bodyPr>
            <a:lstStyle/>
            <a:p>
              <a:r>
                <a:rPr lang="en-US" sz="1200" b="1" dirty="0"/>
                <a:t>MSF</a:t>
              </a:r>
            </a:p>
          </p:txBody>
        </p:sp>
        <p:sp>
          <p:nvSpPr>
            <p:cNvPr id="7" name="TextBox 6">
              <a:extLst>
                <a:ext uri="{FF2B5EF4-FFF2-40B4-BE49-F238E27FC236}">
                  <a16:creationId xmlns:a16="http://schemas.microsoft.com/office/drawing/2014/main" id="{0157C352-2AD5-1B54-A9CD-F7C1FA3AA3E9}"/>
                </a:ext>
              </a:extLst>
            </p:cNvPr>
            <p:cNvSpPr txBox="1"/>
            <p:nvPr/>
          </p:nvSpPr>
          <p:spPr>
            <a:xfrm>
              <a:off x="2209154" y="3052629"/>
              <a:ext cx="367408" cy="276999"/>
            </a:xfrm>
            <a:prstGeom prst="rect">
              <a:avLst/>
            </a:prstGeom>
            <a:noFill/>
          </p:spPr>
          <p:txBody>
            <a:bodyPr wrap="none" rtlCol="0">
              <a:spAutoFit/>
            </a:bodyPr>
            <a:lstStyle/>
            <a:p>
              <a:r>
                <a:rPr lang="en-US" sz="1200" b="1" dirty="0"/>
                <a:t>UC</a:t>
              </a:r>
            </a:p>
          </p:txBody>
        </p:sp>
        <p:sp>
          <p:nvSpPr>
            <p:cNvPr id="11" name="TextBox 10">
              <a:extLst>
                <a:ext uri="{FF2B5EF4-FFF2-40B4-BE49-F238E27FC236}">
                  <a16:creationId xmlns:a16="http://schemas.microsoft.com/office/drawing/2014/main" id="{2E6B1DEA-8F00-6935-4BA5-7816052C9DBD}"/>
                </a:ext>
              </a:extLst>
            </p:cNvPr>
            <p:cNvSpPr txBox="1"/>
            <p:nvPr/>
          </p:nvSpPr>
          <p:spPr>
            <a:xfrm>
              <a:off x="2157168" y="4423018"/>
              <a:ext cx="477759" cy="276999"/>
            </a:xfrm>
            <a:prstGeom prst="rect">
              <a:avLst/>
            </a:prstGeom>
            <a:noFill/>
          </p:spPr>
          <p:txBody>
            <a:bodyPr wrap="none" rtlCol="0">
              <a:spAutoFit/>
            </a:bodyPr>
            <a:lstStyle/>
            <a:p>
              <a:r>
                <a:rPr lang="en-US" sz="1200" b="1" dirty="0"/>
                <a:t>SELC</a:t>
              </a:r>
            </a:p>
          </p:txBody>
        </p:sp>
      </p:grpSp>
      <p:sp>
        <p:nvSpPr>
          <p:cNvPr id="12" name="TextBox 11">
            <a:extLst>
              <a:ext uri="{FF2B5EF4-FFF2-40B4-BE49-F238E27FC236}">
                <a16:creationId xmlns:a16="http://schemas.microsoft.com/office/drawing/2014/main" id="{2DD8AE74-527C-181C-2921-430409E7A1B3}"/>
              </a:ext>
            </a:extLst>
          </p:cNvPr>
          <p:cNvSpPr txBox="1"/>
          <p:nvPr/>
        </p:nvSpPr>
        <p:spPr>
          <a:xfrm>
            <a:off x="2432893" y="321141"/>
            <a:ext cx="4572000" cy="369332"/>
          </a:xfrm>
          <a:prstGeom prst="rect">
            <a:avLst/>
          </a:prstGeom>
          <a:noFill/>
        </p:spPr>
        <p:txBody>
          <a:bodyPr wrap="square">
            <a:spAutoFit/>
          </a:bodyPr>
          <a:lstStyle/>
          <a:p>
            <a:r>
              <a:rPr lang="en-IN" dirty="0"/>
              <a:t>Supplementary Figure 5</a:t>
            </a:r>
            <a:endParaRPr lang="en-US" dirty="0"/>
          </a:p>
        </p:txBody>
      </p:sp>
    </p:spTree>
    <p:extLst>
      <p:ext uri="{BB962C8B-B14F-4D97-AF65-F5344CB8AC3E}">
        <p14:creationId xmlns:p14="http://schemas.microsoft.com/office/powerpoint/2010/main" val="1379650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2DD8AE74-527C-181C-2921-430409E7A1B3}"/>
              </a:ext>
            </a:extLst>
          </p:cNvPr>
          <p:cNvSpPr txBox="1"/>
          <p:nvPr/>
        </p:nvSpPr>
        <p:spPr>
          <a:xfrm>
            <a:off x="1619497" y="601623"/>
            <a:ext cx="4572000" cy="369332"/>
          </a:xfrm>
          <a:prstGeom prst="rect">
            <a:avLst/>
          </a:prstGeom>
          <a:noFill/>
        </p:spPr>
        <p:txBody>
          <a:bodyPr wrap="square">
            <a:spAutoFit/>
          </a:bodyPr>
          <a:lstStyle/>
          <a:p>
            <a:r>
              <a:rPr lang="en-IN" dirty="0"/>
              <a:t>Supplementary Figure 6</a:t>
            </a:r>
            <a:endParaRPr lang="en-US" dirty="0"/>
          </a:p>
        </p:txBody>
      </p:sp>
      <p:pic>
        <p:nvPicPr>
          <p:cNvPr id="9" name="Picture 8">
            <a:extLst>
              <a:ext uri="{FF2B5EF4-FFF2-40B4-BE49-F238E27FC236}">
                <a16:creationId xmlns:a16="http://schemas.microsoft.com/office/drawing/2014/main" id="{6840E820-6459-F888-1FF1-5F8CE2FB77B5}"/>
              </a:ext>
            </a:extLst>
          </p:cNvPr>
          <p:cNvPicPr>
            <a:picLocks noChangeAspect="1"/>
          </p:cNvPicPr>
          <p:nvPr/>
        </p:nvPicPr>
        <p:blipFill>
          <a:blip r:embed="rId3"/>
          <a:stretch>
            <a:fillRect/>
          </a:stretch>
        </p:blipFill>
        <p:spPr>
          <a:xfrm>
            <a:off x="1619497" y="1343990"/>
            <a:ext cx="8953005" cy="4934727"/>
          </a:xfrm>
          <a:prstGeom prst="rect">
            <a:avLst/>
          </a:prstGeom>
        </p:spPr>
      </p:pic>
    </p:spTree>
    <p:extLst>
      <p:ext uri="{BB962C8B-B14F-4D97-AF65-F5344CB8AC3E}">
        <p14:creationId xmlns:p14="http://schemas.microsoft.com/office/powerpoint/2010/main" val="233528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DD8AE74-527C-181C-2921-430409E7A1B3}"/>
              </a:ext>
            </a:extLst>
          </p:cNvPr>
          <p:cNvSpPr txBox="1"/>
          <p:nvPr/>
        </p:nvSpPr>
        <p:spPr>
          <a:xfrm>
            <a:off x="2432893" y="321141"/>
            <a:ext cx="4572000" cy="369332"/>
          </a:xfrm>
          <a:prstGeom prst="rect">
            <a:avLst/>
          </a:prstGeom>
          <a:noFill/>
        </p:spPr>
        <p:txBody>
          <a:bodyPr wrap="square">
            <a:spAutoFit/>
          </a:bodyPr>
          <a:lstStyle/>
          <a:p>
            <a:r>
              <a:rPr lang="en-IN" dirty="0"/>
              <a:t>Supplementary Figure 7</a:t>
            </a:r>
            <a:endParaRPr lang="en-US" dirty="0"/>
          </a:p>
        </p:txBody>
      </p:sp>
      <p:grpSp>
        <p:nvGrpSpPr>
          <p:cNvPr id="3" name="Group 2"/>
          <p:cNvGrpSpPr/>
          <p:nvPr/>
        </p:nvGrpSpPr>
        <p:grpSpPr>
          <a:xfrm>
            <a:off x="3583284" y="1023248"/>
            <a:ext cx="5025431" cy="4998440"/>
            <a:chOff x="2019451" y="845118"/>
            <a:chExt cx="5025431" cy="4998440"/>
          </a:xfrm>
        </p:grpSpPr>
        <p:sp>
          <p:nvSpPr>
            <p:cNvPr id="9" name="TextBox 8">
              <a:extLst>
                <a:ext uri="{FF2B5EF4-FFF2-40B4-BE49-F238E27FC236}">
                  <a16:creationId xmlns:a16="http://schemas.microsoft.com/office/drawing/2014/main" id="{C4F89BAA-E4A1-40F8-B6E3-4C39489B4F2C}"/>
                </a:ext>
              </a:extLst>
            </p:cNvPr>
            <p:cNvSpPr txBox="1"/>
            <p:nvPr/>
          </p:nvSpPr>
          <p:spPr>
            <a:xfrm>
              <a:off x="2285871" y="1288435"/>
              <a:ext cx="543610" cy="276999"/>
            </a:xfrm>
            <a:prstGeom prst="rect">
              <a:avLst/>
            </a:prstGeom>
            <a:noFill/>
          </p:spPr>
          <p:txBody>
            <a:bodyPr wrap="none" rtlCol="0">
              <a:spAutoFit/>
            </a:bodyPr>
            <a:lstStyle/>
            <a:p>
              <a:r>
                <a:rPr lang="en-US" sz="1200" b="1" dirty="0"/>
                <a:t>re-UC</a:t>
              </a:r>
            </a:p>
          </p:txBody>
        </p:sp>
        <p:pic>
          <p:nvPicPr>
            <p:cNvPr id="10" name="Picture 9">
              <a:extLst>
                <a:ext uri="{FF2B5EF4-FFF2-40B4-BE49-F238E27FC236}">
                  <a16:creationId xmlns:a16="http://schemas.microsoft.com/office/drawing/2014/main" id="{784E2A61-10CD-A0C9-9A49-C07108F77397}"/>
                </a:ext>
              </a:extLst>
            </p:cNvPr>
            <p:cNvPicPr>
              <a:picLocks noChangeAspect="1"/>
            </p:cNvPicPr>
            <p:nvPr/>
          </p:nvPicPr>
          <p:blipFill>
            <a:blip r:embed="rId3"/>
            <a:stretch>
              <a:fillRect/>
            </a:stretch>
          </p:blipFill>
          <p:spPr>
            <a:xfrm>
              <a:off x="2610469" y="2641889"/>
              <a:ext cx="2216645" cy="1574223"/>
            </a:xfrm>
            <a:prstGeom prst="rect">
              <a:avLst/>
            </a:prstGeom>
          </p:spPr>
        </p:pic>
        <p:pic>
          <p:nvPicPr>
            <p:cNvPr id="16" name="Picture 15">
              <a:extLst>
                <a:ext uri="{FF2B5EF4-FFF2-40B4-BE49-F238E27FC236}">
                  <a16:creationId xmlns:a16="http://schemas.microsoft.com/office/drawing/2014/main" id="{5D8BADE6-3E77-AEB9-B5DC-27B8A8570474}"/>
                </a:ext>
              </a:extLst>
            </p:cNvPr>
            <p:cNvPicPr>
              <a:picLocks noChangeAspect="1"/>
            </p:cNvPicPr>
            <p:nvPr/>
          </p:nvPicPr>
          <p:blipFill>
            <a:blip r:embed="rId4"/>
            <a:stretch>
              <a:fillRect/>
            </a:stretch>
          </p:blipFill>
          <p:spPr>
            <a:xfrm>
              <a:off x="4983632" y="2695111"/>
              <a:ext cx="2061250" cy="1467779"/>
            </a:xfrm>
            <a:prstGeom prst="rect">
              <a:avLst/>
            </a:prstGeom>
          </p:spPr>
        </p:pic>
        <p:grpSp>
          <p:nvGrpSpPr>
            <p:cNvPr id="19" name="Group 18">
              <a:extLst>
                <a:ext uri="{FF2B5EF4-FFF2-40B4-BE49-F238E27FC236}">
                  <a16:creationId xmlns:a16="http://schemas.microsoft.com/office/drawing/2014/main" id="{F325DAFD-B097-D58B-71ED-88E36D323FC4}"/>
                </a:ext>
              </a:extLst>
            </p:cNvPr>
            <p:cNvGrpSpPr/>
            <p:nvPr/>
          </p:nvGrpSpPr>
          <p:grpSpPr>
            <a:xfrm>
              <a:off x="2598926" y="4380694"/>
              <a:ext cx="2163180" cy="1351505"/>
              <a:chOff x="1137670" y="3547006"/>
              <a:chExt cx="2884241" cy="1802006"/>
            </a:xfrm>
          </p:grpSpPr>
          <p:pic>
            <p:nvPicPr>
              <p:cNvPr id="17" name="Picture 16">
                <a:extLst>
                  <a:ext uri="{FF2B5EF4-FFF2-40B4-BE49-F238E27FC236}">
                    <a16:creationId xmlns:a16="http://schemas.microsoft.com/office/drawing/2014/main" id="{6819A7E2-F324-CED6-4FFF-05E54A1FA5A0}"/>
                  </a:ext>
                </a:extLst>
              </p:cNvPr>
              <p:cNvPicPr>
                <a:picLocks noChangeAspect="1"/>
              </p:cNvPicPr>
              <p:nvPr/>
            </p:nvPicPr>
            <p:blipFill>
              <a:blip r:embed="rId5"/>
              <a:stretch>
                <a:fillRect/>
              </a:stretch>
            </p:blipFill>
            <p:spPr>
              <a:xfrm>
                <a:off x="1239734" y="3547006"/>
                <a:ext cx="2782177" cy="1802006"/>
              </a:xfrm>
              <a:prstGeom prst="rect">
                <a:avLst/>
              </a:prstGeom>
            </p:spPr>
          </p:pic>
          <p:sp>
            <p:nvSpPr>
              <p:cNvPr id="7" name="TextBox 6">
                <a:extLst>
                  <a:ext uri="{FF2B5EF4-FFF2-40B4-BE49-F238E27FC236}">
                    <a16:creationId xmlns:a16="http://schemas.microsoft.com/office/drawing/2014/main" id="{F76C2DD2-B787-D80D-BB0C-D5D7B817E32E}"/>
                  </a:ext>
                </a:extLst>
              </p:cNvPr>
              <p:cNvSpPr txBox="1"/>
              <p:nvPr/>
            </p:nvSpPr>
            <p:spPr>
              <a:xfrm rot="16200000">
                <a:off x="806602" y="4124007"/>
                <a:ext cx="923748" cy="261611"/>
              </a:xfrm>
              <a:prstGeom prst="rect">
                <a:avLst/>
              </a:prstGeom>
              <a:solidFill>
                <a:schemeClr val="bg1"/>
              </a:solidFill>
            </p:spPr>
            <p:txBody>
              <a:bodyPr wrap="square" rtlCol="0">
                <a:spAutoFit/>
              </a:bodyPr>
              <a:lstStyle/>
              <a:p>
                <a:r>
                  <a:rPr lang="en-US" sz="675" dirty="0"/>
                  <a:t>FITC anti-TCR</a:t>
                </a:r>
                <a:endParaRPr lang="en-GB" sz="675" dirty="0"/>
              </a:p>
            </p:txBody>
          </p:sp>
        </p:grpSp>
        <p:pic>
          <p:nvPicPr>
            <p:cNvPr id="18" name="Picture 17">
              <a:extLst>
                <a:ext uri="{FF2B5EF4-FFF2-40B4-BE49-F238E27FC236}">
                  <a16:creationId xmlns:a16="http://schemas.microsoft.com/office/drawing/2014/main" id="{57624BB1-59F7-E4D5-8A54-2DEE81A8A18A}"/>
                </a:ext>
              </a:extLst>
            </p:cNvPr>
            <p:cNvPicPr>
              <a:picLocks noChangeAspect="1"/>
            </p:cNvPicPr>
            <p:nvPr/>
          </p:nvPicPr>
          <p:blipFill>
            <a:blip r:embed="rId6"/>
            <a:stretch>
              <a:fillRect/>
            </a:stretch>
          </p:blipFill>
          <p:spPr>
            <a:xfrm>
              <a:off x="5111666" y="4269335"/>
              <a:ext cx="1805180" cy="1574223"/>
            </a:xfrm>
            <a:prstGeom prst="rect">
              <a:avLst/>
            </a:prstGeom>
          </p:spPr>
        </p:pic>
        <p:pic>
          <p:nvPicPr>
            <p:cNvPr id="2" name="Picture 1">
              <a:extLst>
                <a:ext uri="{FF2B5EF4-FFF2-40B4-BE49-F238E27FC236}">
                  <a16:creationId xmlns:a16="http://schemas.microsoft.com/office/drawing/2014/main" id="{4439044B-888F-F090-6478-A314A911E415}"/>
                </a:ext>
              </a:extLst>
            </p:cNvPr>
            <p:cNvPicPr>
              <a:picLocks noChangeAspect="1"/>
            </p:cNvPicPr>
            <p:nvPr/>
          </p:nvPicPr>
          <p:blipFill rotWithShape="1">
            <a:blip r:embed="rId7"/>
            <a:srcRect l="15489" t="20429" b="43214"/>
            <a:stretch/>
          </p:blipFill>
          <p:spPr>
            <a:xfrm>
              <a:off x="3251973" y="1253679"/>
              <a:ext cx="3020267" cy="1213864"/>
            </a:xfrm>
            <a:prstGeom prst="rect">
              <a:avLst/>
            </a:prstGeom>
          </p:spPr>
        </p:pic>
        <p:sp>
          <p:nvSpPr>
            <p:cNvPr id="12" name="TextBox 11">
              <a:extLst>
                <a:ext uri="{FF2B5EF4-FFF2-40B4-BE49-F238E27FC236}">
                  <a16:creationId xmlns:a16="http://schemas.microsoft.com/office/drawing/2014/main" id="{B5083158-BEED-99ED-0EAD-291A328C1790}"/>
                </a:ext>
              </a:extLst>
            </p:cNvPr>
            <p:cNvSpPr txBox="1"/>
            <p:nvPr/>
          </p:nvSpPr>
          <p:spPr>
            <a:xfrm>
              <a:off x="2019451" y="845118"/>
              <a:ext cx="266420" cy="253916"/>
            </a:xfrm>
            <a:prstGeom prst="rect">
              <a:avLst/>
            </a:prstGeom>
            <a:noFill/>
          </p:spPr>
          <p:txBody>
            <a:bodyPr wrap="none" rtlCol="0">
              <a:spAutoFit/>
            </a:bodyPr>
            <a:lstStyle/>
            <a:p>
              <a:r>
                <a:rPr lang="en-US" sz="1050" b="1" dirty="0"/>
                <a:t>A</a:t>
              </a:r>
            </a:p>
          </p:txBody>
        </p:sp>
        <p:sp>
          <p:nvSpPr>
            <p:cNvPr id="13" name="TextBox 12">
              <a:extLst>
                <a:ext uri="{FF2B5EF4-FFF2-40B4-BE49-F238E27FC236}">
                  <a16:creationId xmlns:a16="http://schemas.microsoft.com/office/drawing/2014/main" id="{B5083158-BEED-99ED-0EAD-291A328C1790}"/>
                </a:ext>
              </a:extLst>
            </p:cNvPr>
            <p:cNvSpPr txBox="1"/>
            <p:nvPr/>
          </p:nvSpPr>
          <p:spPr>
            <a:xfrm>
              <a:off x="2019451" y="2514931"/>
              <a:ext cx="260008" cy="253916"/>
            </a:xfrm>
            <a:prstGeom prst="rect">
              <a:avLst/>
            </a:prstGeom>
            <a:noFill/>
          </p:spPr>
          <p:txBody>
            <a:bodyPr wrap="none" rtlCol="0">
              <a:spAutoFit/>
            </a:bodyPr>
            <a:lstStyle/>
            <a:p>
              <a:r>
                <a:rPr lang="en-US" sz="1050" b="1" dirty="0"/>
                <a:t>B</a:t>
              </a:r>
            </a:p>
          </p:txBody>
        </p:sp>
        <p:sp>
          <p:nvSpPr>
            <p:cNvPr id="14" name="TextBox 13">
              <a:extLst>
                <a:ext uri="{FF2B5EF4-FFF2-40B4-BE49-F238E27FC236}">
                  <a16:creationId xmlns:a16="http://schemas.microsoft.com/office/drawing/2014/main" id="{B5083158-BEED-99ED-0EAD-291A328C1790}"/>
                </a:ext>
              </a:extLst>
            </p:cNvPr>
            <p:cNvSpPr txBox="1"/>
            <p:nvPr/>
          </p:nvSpPr>
          <p:spPr>
            <a:xfrm>
              <a:off x="2019451" y="4271492"/>
              <a:ext cx="255198" cy="253916"/>
            </a:xfrm>
            <a:prstGeom prst="rect">
              <a:avLst/>
            </a:prstGeom>
            <a:noFill/>
          </p:spPr>
          <p:txBody>
            <a:bodyPr wrap="none" rtlCol="0">
              <a:spAutoFit/>
            </a:bodyPr>
            <a:lstStyle/>
            <a:p>
              <a:r>
                <a:rPr lang="en-US" sz="1050" b="1" dirty="0"/>
                <a:t>C</a:t>
              </a:r>
            </a:p>
          </p:txBody>
        </p:sp>
      </p:grpSp>
    </p:spTree>
    <p:extLst>
      <p:ext uri="{BB962C8B-B14F-4D97-AF65-F5344CB8AC3E}">
        <p14:creationId xmlns:p14="http://schemas.microsoft.com/office/powerpoint/2010/main" val="2890301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F93197-4636-470B-A418-3913BFF12D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69858" y="2456630"/>
            <a:ext cx="1330642" cy="1984407"/>
          </a:xfrm>
          <a:prstGeom prst="rect">
            <a:avLst/>
          </a:prstGeom>
        </p:spPr>
      </p:pic>
      <p:pic>
        <p:nvPicPr>
          <p:cNvPr id="6" name="Picture 5">
            <a:extLst>
              <a:ext uri="{FF2B5EF4-FFF2-40B4-BE49-F238E27FC236}">
                <a16:creationId xmlns:a16="http://schemas.microsoft.com/office/drawing/2014/main" id="{5CAD321C-D557-40E3-8FA4-DD49A2CB0AB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12451" y="2425095"/>
            <a:ext cx="1330642" cy="2007815"/>
          </a:xfrm>
          <a:prstGeom prst="rect">
            <a:avLst/>
          </a:prstGeom>
        </p:spPr>
      </p:pic>
      <p:graphicFrame>
        <p:nvGraphicFramePr>
          <p:cNvPr id="10" name="Table 9">
            <a:extLst>
              <a:ext uri="{FF2B5EF4-FFF2-40B4-BE49-F238E27FC236}">
                <a16:creationId xmlns:a16="http://schemas.microsoft.com/office/drawing/2014/main" id="{BDD7CDCE-8D66-4C8A-9765-CDE3385639EF}"/>
              </a:ext>
            </a:extLst>
          </p:cNvPr>
          <p:cNvGraphicFramePr>
            <a:graphicFrameLocks noGrp="1"/>
          </p:cNvGraphicFramePr>
          <p:nvPr/>
        </p:nvGraphicFramePr>
        <p:xfrm>
          <a:off x="2881297" y="3892394"/>
          <a:ext cx="1814838" cy="607698"/>
        </p:xfrm>
        <a:graphic>
          <a:graphicData uri="http://schemas.openxmlformats.org/drawingml/2006/table">
            <a:tbl>
              <a:tblPr>
                <a:tableStyleId>{5C22544A-7EE6-4342-B048-85BDC9FD1C3A}</a:tableStyleId>
              </a:tblPr>
              <a:tblGrid>
                <a:gridCol w="676275">
                  <a:extLst>
                    <a:ext uri="{9D8B030D-6E8A-4147-A177-3AD203B41FA5}">
                      <a16:colId xmlns:a16="http://schemas.microsoft.com/office/drawing/2014/main" val="1077065115"/>
                    </a:ext>
                  </a:extLst>
                </a:gridCol>
                <a:gridCol w="342900">
                  <a:extLst>
                    <a:ext uri="{9D8B030D-6E8A-4147-A177-3AD203B41FA5}">
                      <a16:colId xmlns:a16="http://schemas.microsoft.com/office/drawing/2014/main" val="3160868505"/>
                    </a:ext>
                  </a:extLst>
                </a:gridCol>
                <a:gridCol w="376562">
                  <a:extLst>
                    <a:ext uri="{9D8B030D-6E8A-4147-A177-3AD203B41FA5}">
                      <a16:colId xmlns:a16="http://schemas.microsoft.com/office/drawing/2014/main" val="2530459158"/>
                    </a:ext>
                  </a:extLst>
                </a:gridCol>
                <a:gridCol w="419101">
                  <a:extLst>
                    <a:ext uri="{9D8B030D-6E8A-4147-A177-3AD203B41FA5}">
                      <a16:colId xmlns:a16="http://schemas.microsoft.com/office/drawing/2014/main" val="3649153926"/>
                    </a:ext>
                  </a:extLst>
                </a:gridCol>
              </a:tblGrid>
              <a:tr h="194310">
                <a:tc>
                  <a:txBody>
                    <a:bodyPr/>
                    <a:lstStyle/>
                    <a:p>
                      <a:pPr algn="r"/>
                      <a:r>
                        <a:rPr lang="en-GB" sz="800" b="1" dirty="0">
                          <a:solidFill>
                            <a:sysClr val="windowText" lastClr="000000"/>
                          </a:solidFill>
                        </a:rPr>
                        <a:t>Track count</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dirty="0">
                          <a:solidFill>
                            <a:sysClr val="windowText" lastClr="000000"/>
                          </a:solidFill>
                        </a:rPr>
                        <a:t>MSF</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dirty="0">
                          <a:solidFill>
                            <a:sysClr val="windowText" lastClr="000000"/>
                          </a:solidFill>
                        </a:rPr>
                        <a:t>UC</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dirty="0">
                          <a:solidFill>
                            <a:sysClr val="windowText" lastClr="000000"/>
                          </a:solidFill>
                        </a:rPr>
                        <a:t>SELC</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9879988"/>
                  </a:ext>
                </a:extLst>
              </a:tr>
              <a:tr h="219078">
                <a:tc>
                  <a:txBody>
                    <a:bodyPr/>
                    <a:lstStyle/>
                    <a:p>
                      <a:pPr algn="r"/>
                      <a:r>
                        <a:rPr lang="en-GB" sz="800" dirty="0">
                          <a:solidFill>
                            <a:sysClr val="windowText" lastClr="000000"/>
                          </a:solidFill>
                        </a:rPr>
                        <a:t>All tracks</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dirty="0">
                          <a:solidFill>
                            <a:sysClr val="windowText" lastClr="000000"/>
                          </a:solidFill>
                        </a:rPr>
                        <a:t>1628</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dirty="0">
                          <a:solidFill>
                            <a:sysClr val="windowText" lastClr="000000"/>
                          </a:solidFill>
                        </a:rPr>
                        <a:t>1388</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dirty="0">
                          <a:solidFill>
                            <a:sysClr val="windowText" lastClr="000000"/>
                          </a:solidFill>
                        </a:rPr>
                        <a:t>240</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1332946"/>
                  </a:ext>
                </a:extLst>
              </a:tr>
              <a:tr h="194310">
                <a:tc>
                  <a:txBody>
                    <a:bodyPr/>
                    <a:lstStyle/>
                    <a:p>
                      <a:pPr algn="r"/>
                      <a:r>
                        <a:rPr lang="en-GB" sz="800" dirty="0">
                          <a:solidFill>
                            <a:sysClr val="windowText" lastClr="000000"/>
                          </a:solidFill>
                        </a:rPr>
                        <a:t>Gated tracks</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dirty="0">
                          <a:solidFill>
                            <a:sysClr val="windowText" lastClr="000000"/>
                          </a:solidFill>
                        </a:rPr>
                        <a:t>60</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dirty="0">
                          <a:solidFill>
                            <a:sysClr val="windowText" lastClr="000000"/>
                          </a:solidFill>
                        </a:rPr>
                        <a:t>103</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dirty="0">
                          <a:solidFill>
                            <a:sysClr val="windowText" lastClr="000000"/>
                          </a:solidFill>
                        </a:rPr>
                        <a:t>33</a:t>
                      </a:r>
                    </a:p>
                  </a:txBody>
                  <a:tcPr marL="68581" marR="68581"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1139362"/>
                  </a:ext>
                </a:extLst>
              </a:tr>
            </a:tbl>
          </a:graphicData>
        </a:graphic>
      </p:graphicFrame>
      <p:pic>
        <p:nvPicPr>
          <p:cNvPr id="13" name="Picture 12">
            <a:extLst>
              <a:ext uri="{FF2B5EF4-FFF2-40B4-BE49-F238E27FC236}">
                <a16:creationId xmlns:a16="http://schemas.microsoft.com/office/drawing/2014/main" id="{6C710788-C828-472E-868D-CC25213A712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36789" y="2425095"/>
            <a:ext cx="1330642" cy="2015942"/>
          </a:xfrm>
          <a:prstGeom prst="rect">
            <a:avLst/>
          </a:prstGeom>
        </p:spPr>
      </p:pic>
      <p:sp>
        <p:nvSpPr>
          <p:cNvPr id="14" name="TextBox 13">
            <a:extLst>
              <a:ext uri="{FF2B5EF4-FFF2-40B4-BE49-F238E27FC236}">
                <a16:creationId xmlns:a16="http://schemas.microsoft.com/office/drawing/2014/main" id="{C6F3CB7F-6A06-46AF-8F8F-487863289CAB}"/>
              </a:ext>
            </a:extLst>
          </p:cNvPr>
          <p:cNvSpPr txBox="1"/>
          <p:nvPr/>
        </p:nvSpPr>
        <p:spPr>
          <a:xfrm>
            <a:off x="2526084" y="1854119"/>
            <a:ext cx="317716" cy="369460"/>
          </a:xfrm>
          <a:prstGeom prst="rect">
            <a:avLst/>
          </a:prstGeom>
          <a:noFill/>
        </p:spPr>
        <p:txBody>
          <a:bodyPr wrap="none" rtlCol="0">
            <a:spAutoFit/>
          </a:bodyPr>
          <a:lstStyle/>
          <a:p>
            <a:r>
              <a:rPr lang="en-GB" sz="1801" dirty="0"/>
              <a:t>A</a:t>
            </a:r>
          </a:p>
        </p:txBody>
      </p:sp>
      <p:sp>
        <p:nvSpPr>
          <p:cNvPr id="18" name="TextBox 17">
            <a:extLst>
              <a:ext uri="{FF2B5EF4-FFF2-40B4-BE49-F238E27FC236}">
                <a16:creationId xmlns:a16="http://schemas.microsoft.com/office/drawing/2014/main" id="{89DC7F3A-EB71-4715-BE85-007ACAA3EA8D}"/>
              </a:ext>
            </a:extLst>
          </p:cNvPr>
          <p:cNvSpPr txBox="1"/>
          <p:nvPr/>
        </p:nvSpPr>
        <p:spPr>
          <a:xfrm>
            <a:off x="2526084" y="3626605"/>
            <a:ext cx="309700" cy="369460"/>
          </a:xfrm>
          <a:prstGeom prst="rect">
            <a:avLst/>
          </a:prstGeom>
          <a:noFill/>
        </p:spPr>
        <p:txBody>
          <a:bodyPr wrap="none" rtlCol="0">
            <a:spAutoFit/>
          </a:bodyPr>
          <a:lstStyle/>
          <a:p>
            <a:r>
              <a:rPr lang="en-GB" sz="1801" dirty="0"/>
              <a:t>B</a:t>
            </a:r>
          </a:p>
        </p:txBody>
      </p:sp>
      <p:pic>
        <p:nvPicPr>
          <p:cNvPr id="3" name="Picture 2">
            <a:extLst>
              <a:ext uri="{FF2B5EF4-FFF2-40B4-BE49-F238E27FC236}">
                <a16:creationId xmlns:a16="http://schemas.microsoft.com/office/drawing/2014/main" id="{A0712B87-6386-4D9D-B29C-5DC58A35CC9D}"/>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r="27196"/>
          <a:stretch/>
        </p:blipFill>
        <p:spPr>
          <a:xfrm>
            <a:off x="2712718" y="2200367"/>
            <a:ext cx="2123569" cy="1575197"/>
          </a:xfrm>
          <a:prstGeom prst="rect">
            <a:avLst/>
          </a:prstGeom>
        </p:spPr>
      </p:pic>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84330" y="2079107"/>
            <a:ext cx="476275" cy="433410"/>
          </a:xfrm>
          <a:prstGeom prst="rect">
            <a:avLst/>
          </a:prstGeom>
        </p:spPr>
      </p:pic>
      <p:sp>
        <p:nvSpPr>
          <p:cNvPr id="5" name="Rectangle 4">
            <a:extLst>
              <a:ext uri="{FF2B5EF4-FFF2-40B4-BE49-F238E27FC236}">
                <a16:creationId xmlns:a16="http://schemas.microsoft.com/office/drawing/2014/main" id="{160A66E2-2CA5-A4CB-2ED6-B1FB8C8EAAB9}"/>
              </a:ext>
            </a:extLst>
          </p:cNvPr>
          <p:cNvSpPr/>
          <p:nvPr/>
        </p:nvSpPr>
        <p:spPr>
          <a:xfrm>
            <a:off x="2526084" y="1875101"/>
            <a:ext cx="309700" cy="308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FC693-8F43-2B5C-055E-9182CC4BDC8E}"/>
              </a:ext>
            </a:extLst>
          </p:cNvPr>
          <p:cNvSpPr/>
          <p:nvPr/>
        </p:nvSpPr>
        <p:spPr>
          <a:xfrm>
            <a:off x="5029588" y="2141722"/>
            <a:ext cx="309700" cy="308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F6BF30F-985C-88C2-9A03-E4FE18B59A11}"/>
              </a:ext>
            </a:extLst>
          </p:cNvPr>
          <p:cNvSpPr/>
          <p:nvPr/>
        </p:nvSpPr>
        <p:spPr>
          <a:xfrm>
            <a:off x="6424532" y="2141722"/>
            <a:ext cx="309700" cy="308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DC72C17-EAC0-C41F-73BE-79DAD22CD3E0}"/>
              </a:ext>
            </a:extLst>
          </p:cNvPr>
          <p:cNvSpPr/>
          <p:nvPr/>
        </p:nvSpPr>
        <p:spPr>
          <a:xfrm>
            <a:off x="7745650" y="2141722"/>
            <a:ext cx="309700" cy="308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E56ECD3-E276-96F3-9A78-D4A77A8E5B85}"/>
              </a:ext>
            </a:extLst>
          </p:cNvPr>
          <p:cNvSpPr/>
          <p:nvPr/>
        </p:nvSpPr>
        <p:spPr>
          <a:xfrm>
            <a:off x="2543459" y="3638558"/>
            <a:ext cx="309700" cy="308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5083158-BEED-99ED-0EAD-291A328C1790}"/>
              </a:ext>
            </a:extLst>
          </p:cNvPr>
          <p:cNvSpPr txBox="1"/>
          <p:nvPr/>
        </p:nvSpPr>
        <p:spPr>
          <a:xfrm>
            <a:off x="2573372" y="1994327"/>
            <a:ext cx="266420" cy="253916"/>
          </a:xfrm>
          <a:prstGeom prst="rect">
            <a:avLst/>
          </a:prstGeom>
          <a:noFill/>
        </p:spPr>
        <p:txBody>
          <a:bodyPr wrap="none" rtlCol="0">
            <a:spAutoFit/>
          </a:bodyPr>
          <a:lstStyle/>
          <a:p>
            <a:r>
              <a:rPr lang="en-US" sz="1050" b="1" dirty="0"/>
              <a:t>A</a:t>
            </a:r>
          </a:p>
        </p:txBody>
      </p:sp>
      <p:sp>
        <p:nvSpPr>
          <p:cNvPr id="19" name="TextBox 18">
            <a:extLst>
              <a:ext uri="{FF2B5EF4-FFF2-40B4-BE49-F238E27FC236}">
                <a16:creationId xmlns:a16="http://schemas.microsoft.com/office/drawing/2014/main" id="{CEA52B4F-C9CB-BEE7-FA42-5B63A213E2BD}"/>
              </a:ext>
            </a:extLst>
          </p:cNvPr>
          <p:cNvSpPr txBox="1"/>
          <p:nvPr/>
        </p:nvSpPr>
        <p:spPr>
          <a:xfrm>
            <a:off x="5016297" y="2223579"/>
            <a:ext cx="260008" cy="253916"/>
          </a:xfrm>
          <a:prstGeom prst="rect">
            <a:avLst/>
          </a:prstGeom>
          <a:noFill/>
        </p:spPr>
        <p:txBody>
          <a:bodyPr wrap="none" rtlCol="0">
            <a:spAutoFit/>
          </a:bodyPr>
          <a:lstStyle/>
          <a:p>
            <a:r>
              <a:rPr lang="en-US" sz="1050" b="1" dirty="0"/>
              <a:t>B</a:t>
            </a:r>
          </a:p>
        </p:txBody>
      </p:sp>
      <p:sp>
        <p:nvSpPr>
          <p:cNvPr id="20" name="TextBox 19">
            <a:extLst>
              <a:ext uri="{FF2B5EF4-FFF2-40B4-BE49-F238E27FC236}">
                <a16:creationId xmlns:a16="http://schemas.microsoft.com/office/drawing/2014/main" id="{4983EDE8-2048-79BC-03C1-4732109CEE22}"/>
              </a:ext>
            </a:extLst>
          </p:cNvPr>
          <p:cNvSpPr txBox="1"/>
          <p:nvPr/>
        </p:nvSpPr>
        <p:spPr>
          <a:xfrm>
            <a:off x="6501514" y="2205509"/>
            <a:ext cx="255198" cy="253916"/>
          </a:xfrm>
          <a:prstGeom prst="rect">
            <a:avLst/>
          </a:prstGeom>
          <a:noFill/>
        </p:spPr>
        <p:txBody>
          <a:bodyPr wrap="none" rtlCol="0">
            <a:spAutoFit/>
          </a:bodyPr>
          <a:lstStyle/>
          <a:p>
            <a:r>
              <a:rPr lang="en-US" sz="1050" b="1" dirty="0"/>
              <a:t>C</a:t>
            </a:r>
          </a:p>
        </p:txBody>
      </p:sp>
      <p:sp>
        <p:nvSpPr>
          <p:cNvPr id="21" name="TextBox 20">
            <a:extLst>
              <a:ext uri="{FF2B5EF4-FFF2-40B4-BE49-F238E27FC236}">
                <a16:creationId xmlns:a16="http://schemas.microsoft.com/office/drawing/2014/main" id="{EF67298F-9831-7A6C-09D3-7AA8A9682A22}"/>
              </a:ext>
            </a:extLst>
          </p:cNvPr>
          <p:cNvSpPr txBox="1"/>
          <p:nvPr/>
        </p:nvSpPr>
        <p:spPr>
          <a:xfrm>
            <a:off x="7806745" y="2223579"/>
            <a:ext cx="269626" cy="253916"/>
          </a:xfrm>
          <a:prstGeom prst="rect">
            <a:avLst/>
          </a:prstGeom>
          <a:noFill/>
        </p:spPr>
        <p:txBody>
          <a:bodyPr wrap="none" rtlCol="0">
            <a:spAutoFit/>
          </a:bodyPr>
          <a:lstStyle/>
          <a:p>
            <a:r>
              <a:rPr lang="en-US" sz="1050" b="1" dirty="0"/>
              <a:t>D</a:t>
            </a:r>
          </a:p>
        </p:txBody>
      </p:sp>
      <p:sp>
        <p:nvSpPr>
          <p:cNvPr id="22" name="TextBox 21">
            <a:extLst>
              <a:ext uri="{FF2B5EF4-FFF2-40B4-BE49-F238E27FC236}">
                <a16:creationId xmlns:a16="http://schemas.microsoft.com/office/drawing/2014/main" id="{1E0FDAE3-F167-22C9-407F-7375A1DDFBF9}"/>
              </a:ext>
            </a:extLst>
          </p:cNvPr>
          <p:cNvSpPr txBox="1"/>
          <p:nvPr/>
        </p:nvSpPr>
        <p:spPr>
          <a:xfrm>
            <a:off x="2577380" y="3603122"/>
            <a:ext cx="250390" cy="253916"/>
          </a:xfrm>
          <a:prstGeom prst="rect">
            <a:avLst/>
          </a:prstGeom>
          <a:noFill/>
        </p:spPr>
        <p:txBody>
          <a:bodyPr wrap="none" rtlCol="0">
            <a:spAutoFit/>
          </a:bodyPr>
          <a:lstStyle/>
          <a:p>
            <a:r>
              <a:rPr lang="en-US" sz="1050" b="1" dirty="0"/>
              <a:t>E</a:t>
            </a:r>
          </a:p>
        </p:txBody>
      </p:sp>
      <p:sp>
        <p:nvSpPr>
          <p:cNvPr id="23" name="TextBox 22">
            <a:extLst>
              <a:ext uri="{FF2B5EF4-FFF2-40B4-BE49-F238E27FC236}">
                <a16:creationId xmlns:a16="http://schemas.microsoft.com/office/drawing/2014/main" id="{2DD8AE74-527C-181C-2921-430409E7A1B3}"/>
              </a:ext>
            </a:extLst>
          </p:cNvPr>
          <p:cNvSpPr txBox="1"/>
          <p:nvPr/>
        </p:nvSpPr>
        <p:spPr>
          <a:xfrm>
            <a:off x="2577277" y="1141020"/>
            <a:ext cx="4572000" cy="369332"/>
          </a:xfrm>
          <a:prstGeom prst="rect">
            <a:avLst/>
          </a:prstGeom>
          <a:noFill/>
        </p:spPr>
        <p:txBody>
          <a:bodyPr wrap="square">
            <a:spAutoFit/>
          </a:bodyPr>
          <a:lstStyle/>
          <a:p>
            <a:r>
              <a:rPr lang="en-IN" dirty="0"/>
              <a:t>Supplementary Figure 8</a:t>
            </a:r>
            <a:endParaRPr lang="en-US" dirty="0"/>
          </a:p>
        </p:txBody>
      </p:sp>
    </p:spTree>
    <p:extLst>
      <p:ext uri="{BB962C8B-B14F-4D97-AF65-F5344CB8AC3E}">
        <p14:creationId xmlns:p14="http://schemas.microsoft.com/office/powerpoint/2010/main" val="2539966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4518" y="4382146"/>
            <a:ext cx="4261482" cy="213074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9945" y="4389614"/>
            <a:ext cx="4246543" cy="2123272"/>
          </a:xfrm>
          <a:prstGeom prst="rect">
            <a:avLst/>
          </a:prstGeom>
        </p:spPr>
      </p:pic>
      <p:sp>
        <p:nvSpPr>
          <p:cNvPr id="6" name="TextBox 5">
            <a:extLst>
              <a:ext uri="{FF2B5EF4-FFF2-40B4-BE49-F238E27FC236}">
                <a16:creationId xmlns:a16="http://schemas.microsoft.com/office/drawing/2014/main" id="{B5083158-BEED-99ED-0EAD-291A328C1790}"/>
              </a:ext>
            </a:extLst>
          </p:cNvPr>
          <p:cNvSpPr txBox="1"/>
          <p:nvPr/>
        </p:nvSpPr>
        <p:spPr>
          <a:xfrm>
            <a:off x="1701308" y="696794"/>
            <a:ext cx="266420" cy="253916"/>
          </a:xfrm>
          <a:prstGeom prst="rect">
            <a:avLst/>
          </a:prstGeom>
          <a:noFill/>
        </p:spPr>
        <p:txBody>
          <a:bodyPr wrap="none" rtlCol="0">
            <a:spAutoFit/>
          </a:bodyPr>
          <a:lstStyle/>
          <a:p>
            <a:r>
              <a:rPr lang="en-US" sz="1050" b="1" dirty="0"/>
              <a:t>A</a:t>
            </a:r>
          </a:p>
        </p:txBody>
      </p:sp>
      <p:sp>
        <p:nvSpPr>
          <p:cNvPr id="7" name="TextBox 6">
            <a:extLst>
              <a:ext uri="{FF2B5EF4-FFF2-40B4-BE49-F238E27FC236}">
                <a16:creationId xmlns:a16="http://schemas.microsoft.com/office/drawing/2014/main" id="{B5083158-BEED-99ED-0EAD-291A328C1790}"/>
              </a:ext>
            </a:extLst>
          </p:cNvPr>
          <p:cNvSpPr txBox="1"/>
          <p:nvPr/>
        </p:nvSpPr>
        <p:spPr>
          <a:xfrm>
            <a:off x="1643524" y="3957497"/>
            <a:ext cx="255198" cy="253916"/>
          </a:xfrm>
          <a:prstGeom prst="rect">
            <a:avLst/>
          </a:prstGeom>
          <a:noFill/>
        </p:spPr>
        <p:txBody>
          <a:bodyPr wrap="none" rtlCol="0">
            <a:spAutoFit/>
          </a:bodyPr>
          <a:lstStyle/>
          <a:p>
            <a:r>
              <a:rPr lang="en-US" sz="1050" b="1" dirty="0"/>
              <a:t>C</a:t>
            </a:r>
          </a:p>
        </p:txBody>
      </p:sp>
      <p:sp>
        <p:nvSpPr>
          <p:cNvPr id="9" name="TextBox 8"/>
          <p:cNvSpPr txBox="1"/>
          <p:nvPr/>
        </p:nvSpPr>
        <p:spPr>
          <a:xfrm>
            <a:off x="3922204" y="3979585"/>
            <a:ext cx="536174" cy="261610"/>
          </a:xfrm>
          <a:prstGeom prst="rect">
            <a:avLst/>
          </a:prstGeom>
          <a:noFill/>
        </p:spPr>
        <p:txBody>
          <a:bodyPr wrap="square" rtlCol="0">
            <a:spAutoFit/>
          </a:bodyPr>
          <a:lstStyle/>
          <a:p>
            <a:r>
              <a:rPr lang="en-US" sz="1100" b="1" dirty="0"/>
              <a:t>UC</a:t>
            </a:r>
          </a:p>
        </p:txBody>
      </p:sp>
      <p:sp>
        <p:nvSpPr>
          <p:cNvPr id="10" name="TextBox 9"/>
          <p:cNvSpPr txBox="1"/>
          <p:nvPr/>
        </p:nvSpPr>
        <p:spPr>
          <a:xfrm>
            <a:off x="8218919" y="4060338"/>
            <a:ext cx="641220" cy="261610"/>
          </a:xfrm>
          <a:prstGeom prst="rect">
            <a:avLst/>
          </a:prstGeom>
          <a:noFill/>
        </p:spPr>
        <p:txBody>
          <a:bodyPr wrap="square" rtlCol="0">
            <a:spAutoFit/>
          </a:bodyPr>
          <a:lstStyle/>
          <a:p>
            <a:r>
              <a:rPr lang="en-US" sz="1100" b="1" dirty="0"/>
              <a:t>SELC</a:t>
            </a:r>
          </a:p>
        </p:txBody>
      </p:sp>
      <p:sp>
        <p:nvSpPr>
          <p:cNvPr id="11" name="TextBox 10">
            <a:extLst>
              <a:ext uri="{FF2B5EF4-FFF2-40B4-BE49-F238E27FC236}">
                <a16:creationId xmlns:a16="http://schemas.microsoft.com/office/drawing/2014/main" id="{2DD8AE74-527C-181C-2921-430409E7A1B3}"/>
              </a:ext>
            </a:extLst>
          </p:cNvPr>
          <p:cNvSpPr txBox="1"/>
          <p:nvPr/>
        </p:nvSpPr>
        <p:spPr>
          <a:xfrm>
            <a:off x="1834518" y="274132"/>
            <a:ext cx="4572000" cy="369332"/>
          </a:xfrm>
          <a:prstGeom prst="rect">
            <a:avLst/>
          </a:prstGeom>
          <a:noFill/>
        </p:spPr>
        <p:txBody>
          <a:bodyPr wrap="square">
            <a:spAutoFit/>
          </a:bodyPr>
          <a:lstStyle/>
          <a:p>
            <a:r>
              <a:rPr lang="en-IN" dirty="0"/>
              <a:t>Supplementary Figure 9</a:t>
            </a:r>
            <a:endParaRPr lang="en-US" dirty="0"/>
          </a:p>
        </p:txBody>
      </p:sp>
      <p:sp>
        <p:nvSpPr>
          <p:cNvPr id="8" name="TextBox 7">
            <a:extLst>
              <a:ext uri="{FF2B5EF4-FFF2-40B4-BE49-F238E27FC236}">
                <a16:creationId xmlns:a16="http://schemas.microsoft.com/office/drawing/2014/main" id="{B5083158-BEED-99ED-0EAD-291A328C1790}"/>
              </a:ext>
            </a:extLst>
          </p:cNvPr>
          <p:cNvSpPr txBox="1"/>
          <p:nvPr/>
        </p:nvSpPr>
        <p:spPr>
          <a:xfrm>
            <a:off x="6096000" y="3908330"/>
            <a:ext cx="269626" cy="253916"/>
          </a:xfrm>
          <a:prstGeom prst="rect">
            <a:avLst/>
          </a:prstGeom>
          <a:noFill/>
        </p:spPr>
        <p:txBody>
          <a:bodyPr wrap="none" rtlCol="0">
            <a:spAutoFit/>
          </a:bodyPr>
          <a:lstStyle/>
          <a:p>
            <a:r>
              <a:rPr lang="en-US" sz="1050" b="1" dirty="0"/>
              <a:t>D</a:t>
            </a:r>
          </a:p>
        </p:txBody>
      </p:sp>
      <p:pic>
        <p:nvPicPr>
          <p:cNvPr id="3" name="Picture 2">
            <a:extLst>
              <a:ext uri="{FF2B5EF4-FFF2-40B4-BE49-F238E27FC236}">
                <a16:creationId xmlns:a16="http://schemas.microsoft.com/office/drawing/2014/main" id="{2DA95137-469D-7B1F-7D24-C000759FE3F1}"/>
              </a:ext>
            </a:extLst>
          </p:cNvPr>
          <p:cNvPicPr>
            <a:picLocks noChangeAspect="1"/>
          </p:cNvPicPr>
          <p:nvPr/>
        </p:nvPicPr>
        <p:blipFill rotWithShape="1">
          <a:blip r:embed="rId5"/>
          <a:srcRect l="1326" r="10931" b="5717"/>
          <a:stretch/>
        </p:blipFill>
        <p:spPr>
          <a:xfrm>
            <a:off x="1925754" y="1033330"/>
            <a:ext cx="4425444" cy="2513281"/>
          </a:xfrm>
          <a:prstGeom prst="rect">
            <a:avLst/>
          </a:prstGeom>
        </p:spPr>
      </p:pic>
      <p:grpSp>
        <p:nvGrpSpPr>
          <p:cNvPr id="2" name="Group 1">
            <a:extLst>
              <a:ext uri="{FF2B5EF4-FFF2-40B4-BE49-F238E27FC236}">
                <a16:creationId xmlns:a16="http://schemas.microsoft.com/office/drawing/2014/main" id="{E3BF637D-26ED-0B44-0AC5-B63956A8F034}"/>
              </a:ext>
            </a:extLst>
          </p:cNvPr>
          <p:cNvGrpSpPr/>
          <p:nvPr/>
        </p:nvGrpSpPr>
        <p:grpSpPr>
          <a:xfrm>
            <a:off x="2492262" y="669498"/>
            <a:ext cx="4932497" cy="694101"/>
            <a:chOff x="4996024" y="1247732"/>
            <a:chExt cx="4932497" cy="694101"/>
          </a:xfrm>
        </p:grpSpPr>
        <p:sp>
          <p:nvSpPr>
            <p:cNvPr id="12" name="TextBox 11">
              <a:extLst>
                <a:ext uri="{FF2B5EF4-FFF2-40B4-BE49-F238E27FC236}">
                  <a16:creationId xmlns:a16="http://schemas.microsoft.com/office/drawing/2014/main" id="{4B6F47EB-6696-8108-B780-2E007A5B5CCC}"/>
                </a:ext>
              </a:extLst>
            </p:cNvPr>
            <p:cNvSpPr txBox="1"/>
            <p:nvPr/>
          </p:nvSpPr>
          <p:spPr>
            <a:xfrm>
              <a:off x="5034365" y="1247732"/>
              <a:ext cx="4894156" cy="694101"/>
            </a:xfrm>
            <a:prstGeom prst="rect">
              <a:avLst/>
            </a:prstGeom>
            <a:noFill/>
          </p:spPr>
          <p:txBody>
            <a:bodyPr wrap="square" rtlCol="0">
              <a:spAutoFit/>
            </a:bodyPr>
            <a:lstStyle/>
            <a:p>
              <a:pPr>
                <a:lnSpc>
                  <a:spcPct val="150000"/>
                </a:lnSpc>
              </a:pPr>
              <a:r>
                <a:rPr lang="en-US" sz="900" dirty="0"/>
                <a:t>NB        Log</a:t>
              </a:r>
              <a:r>
                <a:rPr lang="en-US" sz="900" baseline="-25000" dirty="0"/>
                <a:t>2</a:t>
              </a:r>
              <a:r>
                <a:rPr lang="en-US" sz="900" dirty="0"/>
                <a:t>FC (SELC/UC)	p-value	    p-value andLog</a:t>
              </a:r>
              <a:r>
                <a:rPr lang="en-US" sz="900" baseline="-25000" dirty="0"/>
                <a:t>2</a:t>
              </a:r>
              <a:r>
                <a:rPr lang="en-US" sz="900" dirty="0"/>
                <a:t>FC (SELC/UC)</a:t>
              </a:r>
            </a:p>
            <a:p>
              <a:pPr>
                <a:lnSpc>
                  <a:spcPct val="150000"/>
                </a:lnSpc>
              </a:pPr>
              <a:endParaRPr lang="en-US" sz="900" dirty="0"/>
            </a:p>
            <a:p>
              <a:pPr>
                <a:lnSpc>
                  <a:spcPct val="150000"/>
                </a:lnSpc>
              </a:pPr>
              <a:endParaRPr lang="en-US" sz="900" dirty="0"/>
            </a:p>
          </p:txBody>
        </p:sp>
        <p:sp>
          <p:nvSpPr>
            <p:cNvPr id="14" name="Oval 13">
              <a:extLst>
                <a:ext uri="{FF2B5EF4-FFF2-40B4-BE49-F238E27FC236}">
                  <a16:creationId xmlns:a16="http://schemas.microsoft.com/office/drawing/2014/main" id="{7632CFB3-4191-4586-C261-DBEEA1623156}"/>
                </a:ext>
              </a:extLst>
            </p:cNvPr>
            <p:cNvSpPr/>
            <p:nvPr/>
          </p:nvSpPr>
          <p:spPr>
            <a:xfrm>
              <a:off x="4996024" y="1377520"/>
              <a:ext cx="66379" cy="6480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1E4DC604-D149-CB1F-5CA0-75C296925A0E}"/>
                </a:ext>
              </a:extLst>
            </p:cNvPr>
            <p:cNvSpPr/>
            <p:nvPr/>
          </p:nvSpPr>
          <p:spPr>
            <a:xfrm>
              <a:off x="5338923" y="1377520"/>
              <a:ext cx="66379" cy="648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4D7C6FE-0F1C-AE4E-F6F8-A388E779C0FB}"/>
                </a:ext>
              </a:extLst>
            </p:cNvPr>
            <p:cNvSpPr/>
            <p:nvPr/>
          </p:nvSpPr>
          <p:spPr>
            <a:xfrm>
              <a:off x="6354062" y="1390440"/>
              <a:ext cx="66379" cy="648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AAB11AEA-ADF6-0451-4F99-D2D11F7B9BAF}"/>
                </a:ext>
              </a:extLst>
            </p:cNvPr>
            <p:cNvSpPr/>
            <p:nvPr/>
          </p:nvSpPr>
          <p:spPr>
            <a:xfrm>
              <a:off x="6936461" y="1376032"/>
              <a:ext cx="66379" cy="648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4BB6BBB6-82CF-1F80-C3D3-C4D82112A0A6}"/>
              </a:ext>
            </a:extLst>
          </p:cNvPr>
          <p:cNvSpPr txBox="1"/>
          <p:nvPr/>
        </p:nvSpPr>
        <p:spPr>
          <a:xfrm>
            <a:off x="6628908" y="696794"/>
            <a:ext cx="260008" cy="253916"/>
          </a:xfrm>
          <a:prstGeom prst="rect">
            <a:avLst/>
          </a:prstGeom>
          <a:noFill/>
        </p:spPr>
        <p:txBody>
          <a:bodyPr wrap="none" rtlCol="0">
            <a:spAutoFit/>
          </a:bodyPr>
          <a:lstStyle/>
          <a:p>
            <a:r>
              <a:rPr lang="en-US" sz="1050" b="1" dirty="0"/>
              <a:t>B</a:t>
            </a:r>
          </a:p>
        </p:txBody>
      </p:sp>
      <p:pic>
        <p:nvPicPr>
          <p:cNvPr id="18" name="Picture 17" descr="Chart, scatter chart&#10;&#10;Description automatically generated">
            <a:extLst>
              <a:ext uri="{FF2B5EF4-FFF2-40B4-BE49-F238E27FC236}">
                <a16:creationId xmlns:a16="http://schemas.microsoft.com/office/drawing/2014/main" id="{096F9C70-D1F5-BE3C-274E-344757471A97}"/>
              </a:ext>
            </a:extLst>
          </p:cNvPr>
          <p:cNvPicPr>
            <a:picLocks noChangeAspect="1"/>
          </p:cNvPicPr>
          <p:nvPr/>
        </p:nvPicPr>
        <p:blipFill rotWithShape="1">
          <a:blip r:embed="rId6"/>
          <a:srcRect l="3191" r="62938"/>
          <a:stretch/>
        </p:blipFill>
        <p:spPr bwMode="auto">
          <a:xfrm>
            <a:off x="7211308" y="680346"/>
            <a:ext cx="2707393" cy="315995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411806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995</Words>
  <Application>Microsoft Macintosh PowerPoint</Application>
  <PresentationFormat>Widescreen</PresentationFormat>
  <Paragraphs>127</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ashwin.jainarayanan@outlook.com</dc:creator>
  <cp:lastModifiedBy>ashwin.jainarayanan@outlook.com</cp:lastModifiedBy>
  <cp:revision>1</cp:revision>
  <dcterms:created xsi:type="dcterms:W3CDTF">2023-01-27T14:57:39Z</dcterms:created>
  <dcterms:modified xsi:type="dcterms:W3CDTF">2023-01-27T14:59:38Z</dcterms:modified>
</cp:coreProperties>
</file>