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6" r:id="rId1"/>
  </p:sldMasterIdLst>
  <p:notesMasterIdLst>
    <p:notesMasterId r:id="rId10"/>
  </p:notesMasterIdLst>
  <p:sldIdLst>
    <p:sldId id="256" r:id="rId2"/>
    <p:sldId id="257" r:id="rId3"/>
    <p:sldId id="258" r:id="rId4"/>
    <p:sldId id="259" r:id="rId5"/>
    <p:sldId id="264" r:id="rId6"/>
    <p:sldId id="266" r:id="rId7"/>
    <p:sldId id="260" r:id="rId8"/>
    <p:sldId id="267"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017"/>
    <p:restoredTop sz="70988"/>
  </p:normalViewPr>
  <p:slideViewPr>
    <p:cSldViewPr snapToGrid="0" snapToObjects="1">
      <p:cViewPr varScale="1">
        <p:scale>
          <a:sx n="70" d="100"/>
          <a:sy n="70" d="100"/>
        </p:scale>
        <p:origin x="200" y="3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presProps" Target="presProps.xml"/><Relationship Id="rId12" Type="http://schemas.openxmlformats.org/officeDocument/2006/relationships/viewProps" Target="viewProps.xml"/><Relationship Id="rId13" Type="http://schemas.openxmlformats.org/officeDocument/2006/relationships/theme" Target="theme/theme1.xml"/><Relationship Id="rId14"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8D10B71-B35E-B640-B3FA-E2605C88DB0D}" type="doc">
      <dgm:prSet loTypeId="urn:microsoft.com/office/officeart/2005/8/layout/hierarchy6" loCatId="" qsTypeId="urn:microsoft.com/office/officeart/2005/8/quickstyle/simple4" qsCatId="simple" csTypeId="urn:microsoft.com/office/officeart/2005/8/colors/accent1_2" csCatId="accent1" phldr="1"/>
      <dgm:spPr/>
      <dgm:t>
        <a:bodyPr/>
        <a:lstStyle/>
        <a:p>
          <a:endParaRPr lang="en-GB"/>
        </a:p>
      </dgm:t>
    </dgm:pt>
    <dgm:pt modelId="{CC95DC85-B831-3648-ABD4-3862EB4049DF}">
      <dgm:prSet phldrT="[Text]"/>
      <dgm:spPr>
        <a:noFill/>
        <a:ln>
          <a:solidFill>
            <a:schemeClr val="tx1"/>
          </a:solidFill>
        </a:ln>
      </dgm:spPr>
      <dgm:t>
        <a:bodyPr/>
        <a:lstStyle/>
        <a:p>
          <a:r>
            <a:rPr lang="en-GB" dirty="0" smtClean="0">
              <a:ln>
                <a:noFill/>
              </a:ln>
              <a:solidFill>
                <a:sysClr val="windowText" lastClr="000000"/>
              </a:solidFill>
            </a:rPr>
            <a:t>n = 94</a:t>
          </a:r>
          <a:endParaRPr lang="en-GB" dirty="0">
            <a:ln>
              <a:noFill/>
            </a:ln>
            <a:solidFill>
              <a:sysClr val="windowText" lastClr="000000"/>
            </a:solidFill>
          </a:endParaRPr>
        </a:p>
      </dgm:t>
    </dgm:pt>
    <dgm:pt modelId="{1E4630C9-17E8-2E4C-B51B-E5DF20233075}" type="parTrans" cxnId="{7E38D97A-EFFA-9C41-9834-841E0BC9B2E2}">
      <dgm:prSet/>
      <dgm:spPr/>
      <dgm:t>
        <a:bodyPr/>
        <a:lstStyle/>
        <a:p>
          <a:endParaRPr lang="en-GB">
            <a:ln>
              <a:noFill/>
            </a:ln>
            <a:solidFill>
              <a:sysClr val="windowText" lastClr="000000"/>
            </a:solidFill>
          </a:endParaRPr>
        </a:p>
      </dgm:t>
    </dgm:pt>
    <dgm:pt modelId="{A4E8A646-0033-4E4C-B788-D4AC1C18B05A}" type="sibTrans" cxnId="{7E38D97A-EFFA-9C41-9834-841E0BC9B2E2}">
      <dgm:prSet/>
      <dgm:spPr/>
      <dgm:t>
        <a:bodyPr/>
        <a:lstStyle/>
        <a:p>
          <a:endParaRPr lang="en-GB">
            <a:ln>
              <a:noFill/>
            </a:ln>
            <a:solidFill>
              <a:sysClr val="windowText" lastClr="000000"/>
            </a:solidFill>
          </a:endParaRPr>
        </a:p>
      </dgm:t>
    </dgm:pt>
    <dgm:pt modelId="{0C95C9E5-34B6-B045-9D11-FA38D112A810}">
      <dgm:prSet phldrT="[Text]"/>
      <dgm:spPr>
        <a:noFill/>
        <a:ln>
          <a:solidFill>
            <a:schemeClr val="tx1"/>
          </a:solidFill>
        </a:ln>
      </dgm:spPr>
      <dgm:t>
        <a:bodyPr/>
        <a:lstStyle/>
        <a:p>
          <a:r>
            <a:rPr lang="en-GB" smtClean="0">
              <a:ln>
                <a:noFill/>
              </a:ln>
              <a:solidFill>
                <a:sysClr val="windowText" lastClr="000000"/>
              </a:solidFill>
            </a:rPr>
            <a:t>New finding </a:t>
          </a:r>
          <a:endParaRPr lang="en-GB" dirty="0" smtClean="0">
            <a:ln>
              <a:noFill/>
            </a:ln>
            <a:solidFill>
              <a:sysClr val="windowText" lastClr="000000"/>
            </a:solidFill>
          </a:endParaRPr>
        </a:p>
        <a:p>
          <a:r>
            <a:rPr lang="en-GB" dirty="0" smtClean="0">
              <a:ln>
                <a:noFill/>
              </a:ln>
              <a:solidFill>
                <a:sysClr val="windowText" lastClr="000000"/>
              </a:solidFill>
            </a:rPr>
            <a:t>n </a:t>
          </a:r>
          <a:r>
            <a:rPr lang="en-GB" b="0" dirty="0">
              <a:ln>
                <a:noFill/>
              </a:ln>
              <a:solidFill>
                <a:schemeClr val="tx1"/>
              </a:solidFill>
            </a:rPr>
            <a:t>= </a:t>
          </a:r>
          <a:r>
            <a:rPr lang="en-GB" b="0" dirty="0" smtClean="0">
              <a:ln>
                <a:noFill/>
              </a:ln>
              <a:solidFill>
                <a:schemeClr val="tx1"/>
              </a:solidFill>
            </a:rPr>
            <a:t>61</a:t>
          </a:r>
        </a:p>
        <a:p>
          <a:r>
            <a:rPr lang="en-GB" b="0" dirty="0" smtClean="0">
              <a:ln>
                <a:noFill/>
              </a:ln>
              <a:solidFill>
                <a:schemeClr val="tx1"/>
              </a:solidFill>
            </a:rPr>
            <a:t>(65%)</a:t>
          </a:r>
          <a:endParaRPr lang="en-GB" b="0" dirty="0">
            <a:ln>
              <a:noFill/>
            </a:ln>
            <a:solidFill>
              <a:schemeClr val="tx1"/>
            </a:solidFill>
          </a:endParaRPr>
        </a:p>
      </dgm:t>
    </dgm:pt>
    <dgm:pt modelId="{F36DFB24-1F8E-854C-8824-D484318BE46E}" type="parTrans" cxnId="{EB2F629A-0BDF-AC43-887E-1F1C06FE0DF7}">
      <dgm:prSet/>
      <dgm:spPr>
        <a:ln>
          <a:solidFill>
            <a:schemeClr val="tx1"/>
          </a:solidFill>
        </a:ln>
      </dgm:spPr>
      <dgm:t>
        <a:bodyPr/>
        <a:lstStyle/>
        <a:p>
          <a:endParaRPr lang="en-GB">
            <a:ln>
              <a:noFill/>
            </a:ln>
            <a:solidFill>
              <a:sysClr val="windowText" lastClr="000000"/>
            </a:solidFill>
          </a:endParaRPr>
        </a:p>
      </dgm:t>
    </dgm:pt>
    <dgm:pt modelId="{802F6A63-06AE-0541-B0CA-C000628E2864}" type="sibTrans" cxnId="{EB2F629A-0BDF-AC43-887E-1F1C06FE0DF7}">
      <dgm:prSet/>
      <dgm:spPr/>
      <dgm:t>
        <a:bodyPr/>
        <a:lstStyle/>
        <a:p>
          <a:endParaRPr lang="en-GB">
            <a:ln>
              <a:noFill/>
            </a:ln>
            <a:solidFill>
              <a:sysClr val="windowText" lastClr="000000"/>
            </a:solidFill>
          </a:endParaRPr>
        </a:p>
      </dgm:t>
    </dgm:pt>
    <dgm:pt modelId="{188434D6-8040-5F42-8FC6-A8DDFB01175B}">
      <dgm:prSet phldrT="[Text]"/>
      <dgm:spPr>
        <a:noFill/>
        <a:ln>
          <a:solidFill>
            <a:schemeClr val="tx1"/>
          </a:solidFill>
        </a:ln>
      </dgm:spPr>
      <dgm:t>
        <a:bodyPr/>
        <a:lstStyle/>
        <a:p>
          <a:r>
            <a:rPr lang="en-GB" dirty="0">
              <a:ln>
                <a:noFill/>
              </a:ln>
              <a:solidFill>
                <a:sysClr val="windowText" lastClr="000000"/>
              </a:solidFill>
            </a:rPr>
            <a:t>No </a:t>
          </a:r>
          <a:r>
            <a:rPr lang="en-GB" dirty="0" smtClean="0">
              <a:ln>
                <a:noFill/>
              </a:ln>
              <a:solidFill>
                <a:sysClr val="windowText" lastClr="000000"/>
              </a:solidFill>
            </a:rPr>
            <a:t>additional pathology</a:t>
          </a:r>
        </a:p>
        <a:p>
          <a:r>
            <a:rPr lang="en-GB" dirty="0" smtClean="0">
              <a:ln>
                <a:noFill/>
              </a:ln>
              <a:solidFill>
                <a:sysClr val="windowText" lastClr="000000"/>
              </a:solidFill>
            </a:rPr>
            <a:t>n </a:t>
          </a:r>
          <a:r>
            <a:rPr lang="en-GB" dirty="0">
              <a:ln>
                <a:noFill/>
              </a:ln>
              <a:solidFill>
                <a:sysClr val="windowText" lastClr="000000"/>
              </a:solidFill>
            </a:rPr>
            <a:t>= </a:t>
          </a:r>
          <a:r>
            <a:rPr lang="en-GB" dirty="0" smtClean="0">
              <a:ln>
                <a:noFill/>
              </a:ln>
              <a:solidFill>
                <a:sysClr val="windowText" lastClr="000000"/>
              </a:solidFill>
            </a:rPr>
            <a:t>33</a:t>
          </a:r>
        </a:p>
        <a:p>
          <a:r>
            <a:rPr lang="en-GB" dirty="0" smtClean="0">
              <a:ln>
                <a:noFill/>
              </a:ln>
              <a:solidFill>
                <a:sysClr val="windowText" lastClr="000000"/>
              </a:solidFill>
            </a:rPr>
            <a:t>(35%)</a:t>
          </a:r>
          <a:endParaRPr lang="en-GB" dirty="0">
            <a:ln>
              <a:noFill/>
            </a:ln>
            <a:solidFill>
              <a:sysClr val="windowText" lastClr="000000"/>
            </a:solidFill>
          </a:endParaRPr>
        </a:p>
      </dgm:t>
    </dgm:pt>
    <dgm:pt modelId="{3469518E-CCEA-7D44-99FC-925193A9D72D}" type="sibTrans" cxnId="{B1EB3F20-B53A-8D49-8349-F4108E083CCC}">
      <dgm:prSet/>
      <dgm:spPr/>
      <dgm:t>
        <a:bodyPr/>
        <a:lstStyle/>
        <a:p>
          <a:endParaRPr lang="en-GB">
            <a:ln>
              <a:noFill/>
            </a:ln>
            <a:solidFill>
              <a:sysClr val="windowText" lastClr="000000"/>
            </a:solidFill>
          </a:endParaRPr>
        </a:p>
      </dgm:t>
    </dgm:pt>
    <dgm:pt modelId="{AE079DA8-9591-7D44-9660-684369B0A84B}" type="parTrans" cxnId="{B1EB3F20-B53A-8D49-8349-F4108E083CCC}">
      <dgm:prSet/>
      <dgm:spPr>
        <a:ln>
          <a:solidFill>
            <a:schemeClr val="tx1"/>
          </a:solidFill>
        </a:ln>
      </dgm:spPr>
      <dgm:t>
        <a:bodyPr/>
        <a:lstStyle/>
        <a:p>
          <a:endParaRPr lang="en-GB">
            <a:ln>
              <a:noFill/>
            </a:ln>
            <a:solidFill>
              <a:sysClr val="windowText" lastClr="000000"/>
            </a:solidFill>
          </a:endParaRPr>
        </a:p>
      </dgm:t>
    </dgm:pt>
    <dgm:pt modelId="{8F1A3DE2-FB63-554C-AF0D-F8FF39B343EC}" type="pres">
      <dgm:prSet presAssocID="{B8D10B71-B35E-B640-B3FA-E2605C88DB0D}" presName="mainComposite" presStyleCnt="0">
        <dgm:presLayoutVars>
          <dgm:chPref val="1"/>
          <dgm:dir/>
          <dgm:animOne val="branch"/>
          <dgm:animLvl val="lvl"/>
          <dgm:resizeHandles val="exact"/>
        </dgm:presLayoutVars>
      </dgm:prSet>
      <dgm:spPr/>
      <dgm:t>
        <a:bodyPr/>
        <a:lstStyle/>
        <a:p>
          <a:endParaRPr lang="en-GB"/>
        </a:p>
      </dgm:t>
    </dgm:pt>
    <dgm:pt modelId="{3CE24C3B-29EE-1B48-9B47-1CB0045372BB}" type="pres">
      <dgm:prSet presAssocID="{B8D10B71-B35E-B640-B3FA-E2605C88DB0D}" presName="hierFlow" presStyleCnt="0"/>
      <dgm:spPr/>
    </dgm:pt>
    <dgm:pt modelId="{D9FFC43F-9C3C-874E-89D5-13EEBD93F1C2}" type="pres">
      <dgm:prSet presAssocID="{B8D10B71-B35E-B640-B3FA-E2605C88DB0D}" presName="hierChild1" presStyleCnt="0">
        <dgm:presLayoutVars>
          <dgm:chPref val="1"/>
          <dgm:animOne val="branch"/>
          <dgm:animLvl val="lvl"/>
        </dgm:presLayoutVars>
      </dgm:prSet>
      <dgm:spPr/>
    </dgm:pt>
    <dgm:pt modelId="{8EAB84E5-E2F4-384D-B2D1-405821ADF775}" type="pres">
      <dgm:prSet presAssocID="{CC95DC85-B831-3648-ABD4-3862EB4049DF}" presName="Name14" presStyleCnt="0"/>
      <dgm:spPr/>
    </dgm:pt>
    <dgm:pt modelId="{E99D5D05-34B8-1F43-8423-DBC2782F556E}" type="pres">
      <dgm:prSet presAssocID="{CC95DC85-B831-3648-ABD4-3862EB4049DF}" presName="level1Shape" presStyleLbl="node0" presStyleIdx="0" presStyleCnt="1">
        <dgm:presLayoutVars>
          <dgm:chPref val="3"/>
        </dgm:presLayoutVars>
      </dgm:prSet>
      <dgm:spPr/>
      <dgm:t>
        <a:bodyPr/>
        <a:lstStyle/>
        <a:p>
          <a:endParaRPr lang="en-GB"/>
        </a:p>
      </dgm:t>
    </dgm:pt>
    <dgm:pt modelId="{1D7B93CC-1381-7143-B605-A89D0B355ABD}" type="pres">
      <dgm:prSet presAssocID="{CC95DC85-B831-3648-ABD4-3862EB4049DF}" presName="hierChild2" presStyleCnt="0"/>
      <dgm:spPr/>
    </dgm:pt>
    <dgm:pt modelId="{E74F6578-1038-C145-B01C-D44285E2234A}" type="pres">
      <dgm:prSet presAssocID="{F36DFB24-1F8E-854C-8824-D484318BE46E}" presName="Name19" presStyleLbl="parChTrans1D2" presStyleIdx="0" presStyleCnt="2"/>
      <dgm:spPr/>
      <dgm:t>
        <a:bodyPr/>
        <a:lstStyle/>
        <a:p>
          <a:endParaRPr lang="en-GB"/>
        </a:p>
      </dgm:t>
    </dgm:pt>
    <dgm:pt modelId="{C8C2878A-C186-9643-A8E4-5CFE70D480D0}" type="pres">
      <dgm:prSet presAssocID="{0C95C9E5-34B6-B045-9D11-FA38D112A810}" presName="Name21" presStyleCnt="0"/>
      <dgm:spPr/>
    </dgm:pt>
    <dgm:pt modelId="{1DA495B2-0BDC-BC46-824C-94270BBC5962}" type="pres">
      <dgm:prSet presAssocID="{0C95C9E5-34B6-B045-9D11-FA38D112A810}" presName="level2Shape" presStyleLbl="node2" presStyleIdx="0" presStyleCnt="2"/>
      <dgm:spPr/>
      <dgm:t>
        <a:bodyPr/>
        <a:lstStyle/>
        <a:p>
          <a:endParaRPr lang="en-GB"/>
        </a:p>
      </dgm:t>
    </dgm:pt>
    <dgm:pt modelId="{86E3E9B1-69B9-F446-8F48-E11BB1BC8EED}" type="pres">
      <dgm:prSet presAssocID="{0C95C9E5-34B6-B045-9D11-FA38D112A810}" presName="hierChild3" presStyleCnt="0"/>
      <dgm:spPr/>
    </dgm:pt>
    <dgm:pt modelId="{0177779C-2FCC-1E49-A62B-824CB8D12F2B}" type="pres">
      <dgm:prSet presAssocID="{AE079DA8-9591-7D44-9660-684369B0A84B}" presName="Name19" presStyleLbl="parChTrans1D2" presStyleIdx="1" presStyleCnt="2"/>
      <dgm:spPr/>
      <dgm:t>
        <a:bodyPr/>
        <a:lstStyle/>
        <a:p>
          <a:endParaRPr lang="en-GB"/>
        </a:p>
      </dgm:t>
    </dgm:pt>
    <dgm:pt modelId="{0A1F4B8D-DBAA-6F42-911A-A23DF03F90E7}" type="pres">
      <dgm:prSet presAssocID="{188434D6-8040-5F42-8FC6-A8DDFB01175B}" presName="Name21" presStyleCnt="0"/>
      <dgm:spPr/>
    </dgm:pt>
    <dgm:pt modelId="{BD89E54B-2BEE-5246-9918-B540C0ED186F}" type="pres">
      <dgm:prSet presAssocID="{188434D6-8040-5F42-8FC6-A8DDFB01175B}" presName="level2Shape" presStyleLbl="node2" presStyleIdx="1" presStyleCnt="2"/>
      <dgm:spPr/>
      <dgm:t>
        <a:bodyPr/>
        <a:lstStyle/>
        <a:p>
          <a:endParaRPr lang="en-GB"/>
        </a:p>
      </dgm:t>
    </dgm:pt>
    <dgm:pt modelId="{A52B2C92-6A8B-944E-9937-A0C1617482B1}" type="pres">
      <dgm:prSet presAssocID="{188434D6-8040-5F42-8FC6-A8DDFB01175B}" presName="hierChild3" presStyleCnt="0"/>
      <dgm:spPr/>
    </dgm:pt>
    <dgm:pt modelId="{AD7D370E-F2D9-EE46-BA48-3EB2AD6DEEEE}" type="pres">
      <dgm:prSet presAssocID="{B8D10B71-B35E-B640-B3FA-E2605C88DB0D}" presName="bgShapesFlow" presStyleCnt="0"/>
      <dgm:spPr/>
    </dgm:pt>
  </dgm:ptLst>
  <dgm:cxnLst>
    <dgm:cxn modelId="{6F2B1FE1-728B-0148-9318-52C388B5B376}" type="presOf" srcId="{B8D10B71-B35E-B640-B3FA-E2605C88DB0D}" destId="{8F1A3DE2-FB63-554C-AF0D-F8FF39B343EC}" srcOrd="0" destOrd="0" presId="urn:microsoft.com/office/officeart/2005/8/layout/hierarchy6"/>
    <dgm:cxn modelId="{3C264506-4FE5-6747-892B-6393EB3203B9}" type="presOf" srcId="{0C95C9E5-34B6-B045-9D11-FA38D112A810}" destId="{1DA495B2-0BDC-BC46-824C-94270BBC5962}" srcOrd="0" destOrd="0" presId="urn:microsoft.com/office/officeart/2005/8/layout/hierarchy6"/>
    <dgm:cxn modelId="{6170EB82-FC08-DD43-AEA4-451C9973637A}" type="presOf" srcId="{188434D6-8040-5F42-8FC6-A8DDFB01175B}" destId="{BD89E54B-2BEE-5246-9918-B540C0ED186F}" srcOrd="0" destOrd="0" presId="urn:microsoft.com/office/officeart/2005/8/layout/hierarchy6"/>
    <dgm:cxn modelId="{7E38D97A-EFFA-9C41-9834-841E0BC9B2E2}" srcId="{B8D10B71-B35E-B640-B3FA-E2605C88DB0D}" destId="{CC95DC85-B831-3648-ABD4-3862EB4049DF}" srcOrd="0" destOrd="0" parTransId="{1E4630C9-17E8-2E4C-B51B-E5DF20233075}" sibTransId="{A4E8A646-0033-4E4C-B788-D4AC1C18B05A}"/>
    <dgm:cxn modelId="{EB2F629A-0BDF-AC43-887E-1F1C06FE0DF7}" srcId="{CC95DC85-B831-3648-ABD4-3862EB4049DF}" destId="{0C95C9E5-34B6-B045-9D11-FA38D112A810}" srcOrd="0" destOrd="0" parTransId="{F36DFB24-1F8E-854C-8824-D484318BE46E}" sibTransId="{802F6A63-06AE-0541-B0CA-C000628E2864}"/>
    <dgm:cxn modelId="{21D464A3-841C-1148-AC47-B8E28B8BFE35}" type="presOf" srcId="{F36DFB24-1F8E-854C-8824-D484318BE46E}" destId="{E74F6578-1038-C145-B01C-D44285E2234A}" srcOrd="0" destOrd="0" presId="urn:microsoft.com/office/officeart/2005/8/layout/hierarchy6"/>
    <dgm:cxn modelId="{B1EB3F20-B53A-8D49-8349-F4108E083CCC}" srcId="{CC95DC85-B831-3648-ABD4-3862EB4049DF}" destId="{188434D6-8040-5F42-8FC6-A8DDFB01175B}" srcOrd="1" destOrd="0" parTransId="{AE079DA8-9591-7D44-9660-684369B0A84B}" sibTransId="{3469518E-CCEA-7D44-99FC-925193A9D72D}"/>
    <dgm:cxn modelId="{44B1C966-7E35-914D-BC9C-8AEC0DAFCEB0}" type="presOf" srcId="{CC95DC85-B831-3648-ABD4-3862EB4049DF}" destId="{E99D5D05-34B8-1F43-8423-DBC2782F556E}" srcOrd="0" destOrd="0" presId="urn:microsoft.com/office/officeart/2005/8/layout/hierarchy6"/>
    <dgm:cxn modelId="{1C281A1A-7E4B-6D4F-8A5D-694B19975CBA}" type="presOf" srcId="{AE079DA8-9591-7D44-9660-684369B0A84B}" destId="{0177779C-2FCC-1E49-A62B-824CB8D12F2B}" srcOrd="0" destOrd="0" presId="urn:microsoft.com/office/officeart/2005/8/layout/hierarchy6"/>
    <dgm:cxn modelId="{1DCA45B9-0E27-2E4F-AA0E-B5F6849BCDB8}" type="presParOf" srcId="{8F1A3DE2-FB63-554C-AF0D-F8FF39B343EC}" destId="{3CE24C3B-29EE-1B48-9B47-1CB0045372BB}" srcOrd="0" destOrd="0" presId="urn:microsoft.com/office/officeart/2005/8/layout/hierarchy6"/>
    <dgm:cxn modelId="{C94BE389-FC88-5045-AA0F-5AE6FF95B919}" type="presParOf" srcId="{3CE24C3B-29EE-1B48-9B47-1CB0045372BB}" destId="{D9FFC43F-9C3C-874E-89D5-13EEBD93F1C2}" srcOrd="0" destOrd="0" presId="urn:microsoft.com/office/officeart/2005/8/layout/hierarchy6"/>
    <dgm:cxn modelId="{AE1F0C67-C3B8-644A-93AD-DF820068A35B}" type="presParOf" srcId="{D9FFC43F-9C3C-874E-89D5-13EEBD93F1C2}" destId="{8EAB84E5-E2F4-384D-B2D1-405821ADF775}" srcOrd="0" destOrd="0" presId="urn:microsoft.com/office/officeart/2005/8/layout/hierarchy6"/>
    <dgm:cxn modelId="{6A228170-86E4-0541-A962-0CCE4C4DC08F}" type="presParOf" srcId="{8EAB84E5-E2F4-384D-B2D1-405821ADF775}" destId="{E99D5D05-34B8-1F43-8423-DBC2782F556E}" srcOrd="0" destOrd="0" presId="urn:microsoft.com/office/officeart/2005/8/layout/hierarchy6"/>
    <dgm:cxn modelId="{B45F60A2-0D5A-F141-8EAD-4AD6A903F605}" type="presParOf" srcId="{8EAB84E5-E2F4-384D-B2D1-405821ADF775}" destId="{1D7B93CC-1381-7143-B605-A89D0B355ABD}" srcOrd="1" destOrd="0" presId="urn:microsoft.com/office/officeart/2005/8/layout/hierarchy6"/>
    <dgm:cxn modelId="{3B6FEA08-0BF9-354C-93AE-F6E3D7582146}" type="presParOf" srcId="{1D7B93CC-1381-7143-B605-A89D0B355ABD}" destId="{E74F6578-1038-C145-B01C-D44285E2234A}" srcOrd="0" destOrd="0" presId="urn:microsoft.com/office/officeart/2005/8/layout/hierarchy6"/>
    <dgm:cxn modelId="{BB836C9A-1168-4E45-8E5B-7B71682D48B7}" type="presParOf" srcId="{1D7B93CC-1381-7143-B605-A89D0B355ABD}" destId="{C8C2878A-C186-9643-A8E4-5CFE70D480D0}" srcOrd="1" destOrd="0" presId="urn:microsoft.com/office/officeart/2005/8/layout/hierarchy6"/>
    <dgm:cxn modelId="{4625D0F3-F9FE-9744-8CC8-3800A26235A1}" type="presParOf" srcId="{C8C2878A-C186-9643-A8E4-5CFE70D480D0}" destId="{1DA495B2-0BDC-BC46-824C-94270BBC5962}" srcOrd="0" destOrd="0" presId="urn:microsoft.com/office/officeart/2005/8/layout/hierarchy6"/>
    <dgm:cxn modelId="{5438B513-C4A5-E846-A25E-C0AB560EB53A}" type="presParOf" srcId="{C8C2878A-C186-9643-A8E4-5CFE70D480D0}" destId="{86E3E9B1-69B9-F446-8F48-E11BB1BC8EED}" srcOrd="1" destOrd="0" presId="urn:microsoft.com/office/officeart/2005/8/layout/hierarchy6"/>
    <dgm:cxn modelId="{66D3DBBC-733D-E84E-A348-C79392674BD3}" type="presParOf" srcId="{1D7B93CC-1381-7143-B605-A89D0B355ABD}" destId="{0177779C-2FCC-1E49-A62B-824CB8D12F2B}" srcOrd="2" destOrd="0" presId="urn:microsoft.com/office/officeart/2005/8/layout/hierarchy6"/>
    <dgm:cxn modelId="{4C302494-2686-7B41-9ADA-0A89D15BA282}" type="presParOf" srcId="{1D7B93CC-1381-7143-B605-A89D0B355ABD}" destId="{0A1F4B8D-DBAA-6F42-911A-A23DF03F90E7}" srcOrd="3" destOrd="0" presId="urn:microsoft.com/office/officeart/2005/8/layout/hierarchy6"/>
    <dgm:cxn modelId="{E4EA28DE-6B8C-4C46-8BD6-8EAA6A61EBD6}" type="presParOf" srcId="{0A1F4B8D-DBAA-6F42-911A-A23DF03F90E7}" destId="{BD89E54B-2BEE-5246-9918-B540C0ED186F}" srcOrd="0" destOrd="0" presId="urn:microsoft.com/office/officeart/2005/8/layout/hierarchy6"/>
    <dgm:cxn modelId="{643733A6-6AAE-2344-8261-E0DEC2F0EB36}" type="presParOf" srcId="{0A1F4B8D-DBAA-6F42-911A-A23DF03F90E7}" destId="{A52B2C92-6A8B-944E-9937-A0C1617482B1}" srcOrd="1" destOrd="0" presId="urn:microsoft.com/office/officeart/2005/8/layout/hierarchy6"/>
    <dgm:cxn modelId="{8AAF97A4-B92A-9F4B-9E8C-1640FB899DA4}" type="presParOf" srcId="{8F1A3DE2-FB63-554C-AF0D-F8FF39B343EC}" destId="{AD7D370E-F2D9-EE46-BA48-3EB2AD6DEEEE}" srcOrd="1" destOrd="0" presId="urn:microsoft.com/office/officeart/2005/8/layout/hierarchy6"/>
  </dgm:cxnLst>
  <dgm:bg>
    <a:noFill/>
  </dgm:bg>
  <dgm:whole>
    <a:ln w="44450" cmpd="sng">
      <a:solidFill>
        <a:schemeClr val="tx1">
          <a:alpha val="0"/>
        </a:schemeClr>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8D10B71-B35E-B640-B3FA-E2605C88DB0D}" type="doc">
      <dgm:prSet loTypeId="urn:microsoft.com/office/officeart/2005/8/layout/hierarchy6" loCatId="" qsTypeId="urn:microsoft.com/office/officeart/2005/8/quickstyle/simple4" qsCatId="simple" csTypeId="urn:microsoft.com/office/officeart/2005/8/colors/accent1_2" csCatId="accent1" phldr="1"/>
      <dgm:spPr/>
      <dgm:t>
        <a:bodyPr/>
        <a:lstStyle/>
        <a:p>
          <a:endParaRPr lang="en-GB"/>
        </a:p>
      </dgm:t>
    </dgm:pt>
    <dgm:pt modelId="{91DD43B7-9A2E-3A43-AD0B-8F950E6D03C3}">
      <dgm:prSet phldrT="[Text]" custT="1"/>
      <dgm:spPr>
        <a:noFill/>
        <a:ln>
          <a:solidFill>
            <a:schemeClr val="tx1"/>
          </a:solidFill>
        </a:ln>
      </dgm:spPr>
      <dgm:t>
        <a:bodyPr/>
        <a:lstStyle/>
        <a:p>
          <a:r>
            <a:rPr lang="en-GB" sz="1200" dirty="0" smtClean="0">
              <a:ln>
                <a:noFill/>
              </a:ln>
              <a:solidFill>
                <a:sysClr val="windowText" lastClr="000000"/>
              </a:solidFill>
            </a:rPr>
            <a:t>Demonstrated </a:t>
          </a:r>
          <a:r>
            <a:rPr lang="en-GB" sz="1200" dirty="0">
              <a:ln>
                <a:noFill/>
              </a:ln>
              <a:solidFill>
                <a:sysClr val="windowText" lastClr="000000"/>
              </a:solidFill>
            </a:rPr>
            <a:t>on FDG-PET, </a:t>
          </a:r>
          <a:r>
            <a:rPr lang="en-GB" sz="1200" dirty="0" smtClean="0">
              <a:ln>
                <a:noFill/>
              </a:ln>
              <a:solidFill>
                <a:sysClr val="windowText" lastClr="000000"/>
              </a:solidFill>
            </a:rPr>
            <a:t>n </a:t>
          </a:r>
          <a:r>
            <a:rPr lang="en-GB" sz="1200" dirty="0">
              <a:ln>
                <a:noFill/>
              </a:ln>
              <a:solidFill>
                <a:sysClr val="windowText" lastClr="000000"/>
              </a:solidFill>
            </a:rPr>
            <a:t>= </a:t>
          </a:r>
          <a:r>
            <a:rPr lang="en-GB" sz="1200" dirty="0" smtClean="0">
              <a:ln>
                <a:noFill/>
              </a:ln>
              <a:solidFill>
                <a:sysClr val="windowText" lastClr="000000"/>
              </a:solidFill>
            </a:rPr>
            <a:t>26</a:t>
          </a:r>
        </a:p>
        <a:p>
          <a:r>
            <a:rPr lang="en-GB" sz="1200" dirty="0" smtClean="0">
              <a:ln>
                <a:noFill/>
              </a:ln>
              <a:solidFill>
                <a:sysClr val="windowText" lastClr="000000"/>
              </a:solidFill>
            </a:rPr>
            <a:t>43% of patients with new findings</a:t>
          </a:r>
        </a:p>
        <a:p>
          <a:endParaRPr lang="en-GB" sz="1200" dirty="0">
            <a:ln>
              <a:noFill/>
            </a:ln>
            <a:solidFill>
              <a:sysClr val="windowText" lastClr="000000"/>
            </a:solidFill>
          </a:endParaRPr>
        </a:p>
      </dgm:t>
    </dgm:pt>
    <dgm:pt modelId="{1299FBC9-B665-3147-B7A1-60663CEF911D}" type="parTrans" cxnId="{87C4491A-5BD3-B248-9DE2-741DAC9F2CEA}">
      <dgm:prSet/>
      <dgm:spPr>
        <a:ln>
          <a:solidFill>
            <a:schemeClr val="tx1"/>
          </a:solidFill>
        </a:ln>
      </dgm:spPr>
      <dgm:t>
        <a:bodyPr/>
        <a:lstStyle/>
        <a:p>
          <a:endParaRPr lang="en-GB">
            <a:ln>
              <a:noFill/>
            </a:ln>
            <a:solidFill>
              <a:sysClr val="windowText" lastClr="000000"/>
            </a:solidFill>
          </a:endParaRPr>
        </a:p>
      </dgm:t>
    </dgm:pt>
    <dgm:pt modelId="{51F5E2F3-F386-8A4A-83A4-275A5829526F}" type="sibTrans" cxnId="{87C4491A-5BD3-B248-9DE2-741DAC9F2CEA}">
      <dgm:prSet/>
      <dgm:spPr/>
      <dgm:t>
        <a:bodyPr/>
        <a:lstStyle/>
        <a:p>
          <a:endParaRPr lang="en-GB">
            <a:ln>
              <a:noFill/>
            </a:ln>
            <a:solidFill>
              <a:sysClr val="windowText" lastClr="000000"/>
            </a:solidFill>
          </a:endParaRPr>
        </a:p>
      </dgm:t>
    </dgm:pt>
    <dgm:pt modelId="{E6FD3206-0974-734C-BCE1-86D60BD9E2B5}">
      <dgm:prSet phldrT="[Text]"/>
      <dgm:spPr>
        <a:noFill/>
        <a:ln>
          <a:solidFill>
            <a:schemeClr val="tx1"/>
          </a:solidFill>
        </a:ln>
      </dgm:spPr>
      <dgm:t>
        <a:bodyPr/>
        <a:lstStyle/>
        <a:p>
          <a:r>
            <a:rPr lang="en-GB" dirty="0" smtClean="0">
              <a:ln>
                <a:noFill/>
              </a:ln>
              <a:solidFill>
                <a:sysClr val="windowText" lastClr="000000"/>
              </a:solidFill>
            </a:rPr>
            <a:t>Malignant, </a:t>
          </a:r>
        </a:p>
        <a:p>
          <a:r>
            <a:rPr lang="en-GB" dirty="0" smtClean="0">
              <a:ln>
                <a:noFill/>
              </a:ln>
              <a:solidFill>
                <a:sysClr val="windowText" lastClr="000000"/>
              </a:solidFill>
            </a:rPr>
            <a:t>n = 7</a:t>
          </a:r>
        </a:p>
        <a:p>
          <a:r>
            <a:rPr lang="en-GB" dirty="0" smtClean="0">
              <a:ln>
                <a:noFill/>
              </a:ln>
              <a:solidFill>
                <a:sysClr val="windowText" lastClr="000000"/>
              </a:solidFill>
            </a:rPr>
            <a:t>27%</a:t>
          </a:r>
          <a:endParaRPr lang="en-GB" dirty="0">
            <a:ln>
              <a:noFill/>
            </a:ln>
            <a:solidFill>
              <a:sysClr val="windowText" lastClr="000000"/>
            </a:solidFill>
          </a:endParaRPr>
        </a:p>
      </dgm:t>
    </dgm:pt>
    <dgm:pt modelId="{1A1F73F0-6E14-8643-B238-B944A12284CE}" type="parTrans" cxnId="{A68AAA7D-92C8-0F47-8F9E-D09B9F9742EF}">
      <dgm:prSet/>
      <dgm:spPr>
        <a:ln>
          <a:solidFill>
            <a:schemeClr val="tx1"/>
          </a:solidFill>
        </a:ln>
      </dgm:spPr>
      <dgm:t>
        <a:bodyPr/>
        <a:lstStyle/>
        <a:p>
          <a:endParaRPr lang="en-GB">
            <a:ln>
              <a:noFill/>
            </a:ln>
            <a:solidFill>
              <a:sysClr val="windowText" lastClr="000000"/>
            </a:solidFill>
          </a:endParaRPr>
        </a:p>
      </dgm:t>
    </dgm:pt>
    <dgm:pt modelId="{F075B791-6F5F-4445-B48A-042FD0580917}" type="sibTrans" cxnId="{A68AAA7D-92C8-0F47-8F9E-D09B9F9742EF}">
      <dgm:prSet/>
      <dgm:spPr/>
      <dgm:t>
        <a:bodyPr/>
        <a:lstStyle/>
        <a:p>
          <a:endParaRPr lang="en-GB">
            <a:ln>
              <a:noFill/>
            </a:ln>
            <a:solidFill>
              <a:sysClr val="windowText" lastClr="000000"/>
            </a:solidFill>
          </a:endParaRPr>
        </a:p>
      </dgm:t>
    </dgm:pt>
    <dgm:pt modelId="{35246FBE-39A6-604B-9543-38BE13D72013}">
      <dgm:prSet phldrT="[Text]"/>
      <dgm:spPr>
        <a:noFill/>
        <a:ln>
          <a:solidFill>
            <a:schemeClr val="tx1"/>
          </a:solidFill>
        </a:ln>
      </dgm:spPr>
      <dgm:t>
        <a:bodyPr/>
        <a:lstStyle/>
        <a:p>
          <a:r>
            <a:rPr lang="en-GB" dirty="0" smtClean="0">
              <a:ln>
                <a:noFill/>
              </a:ln>
              <a:solidFill>
                <a:sysClr val="windowText" lastClr="000000"/>
              </a:solidFill>
            </a:rPr>
            <a:t>Benign, </a:t>
          </a:r>
        </a:p>
        <a:p>
          <a:r>
            <a:rPr lang="en-GB" dirty="0" smtClean="0">
              <a:ln>
                <a:noFill/>
              </a:ln>
              <a:solidFill>
                <a:sysClr val="windowText" lastClr="000000"/>
              </a:solidFill>
            </a:rPr>
            <a:t>n = 19</a:t>
          </a:r>
        </a:p>
        <a:p>
          <a:r>
            <a:rPr lang="en-GB" dirty="0" smtClean="0">
              <a:ln>
                <a:noFill/>
              </a:ln>
              <a:solidFill>
                <a:sysClr val="windowText" lastClr="000000"/>
              </a:solidFill>
            </a:rPr>
            <a:t>73%</a:t>
          </a:r>
          <a:endParaRPr lang="en-GB" dirty="0">
            <a:ln>
              <a:noFill/>
            </a:ln>
            <a:solidFill>
              <a:sysClr val="windowText" lastClr="000000"/>
            </a:solidFill>
          </a:endParaRPr>
        </a:p>
      </dgm:t>
    </dgm:pt>
    <dgm:pt modelId="{C193BD3A-1A30-A74A-8629-E86F3211EB92}" type="parTrans" cxnId="{7A290C00-292C-B24E-9FA2-C001E3F93C4F}">
      <dgm:prSet/>
      <dgm:spPr>
        <a:ln>
          <a:solidFill>
            <a:schemeClr val="tx1"/>
          </a:solidFill>
        </a:ln>
      </dgm:spPr>
      <dgm:t>
        <a:bodyPr/>
        <a:lstStyle/>
        <a:p>
          <a:endParaRPr lang="en-GB">
            <a:ln>
              <a:noFill/>
            </a:ln>
            <a:solidFill>
              <a:sysClr val="windowText" lastClr="000000"/>
            </a:solidFill>
          </a:endParaRPr>
        </a:p>
      </dgm:t>
    </dgm:pt>
    <dgm:pt modelId="{1E914661-0D42-BF45-9C9B-A5C34C5747AF}" type="sibTrans" cxnId="{7A290C00-292C-B24E-9FA2-C001E3F93C4F}">
      <dgm:prSet/>
      <dgm:spPr/>
      <dgm:t>
        <a:bodyPr/>
        <a:lstStyle/>
        <a:p>
          <a:endParaRPr lang="en-GB">
            <a:ln>
              <a:noFill/>
            </a:ln>
            <a:solidFill>
              <a:sysClr val="windowText" lastClr="000000"/>
            </a:solidFill>
          </a:endParaRPr>
        </a:p>
      </dgm:t>
    </dgm:pt>
    <dgm:pt modelId="{188434D6-8040-5F42-8FC6-A8DDFB01175B}">
      <dgm:prSet phldrT="[Text]"/>
      <dgm:spPr>
        <a:noFill/>
        <a:ln>
          <a:solidFill>
            <a:schemeClr val="tx1"/>
          </a:solidFill>
        </a:ln>
      </dgm:spPr>
      <dgm:t>
        <a:bodyPr/>
        <a:lstStyle/>
        <a:p>
          <a:r>
            <a:rPr lang="en-GB" dirty="0">
              <a:ln>
                <a:noFill/>
              </a:ln>
              <a:solidFill>
                <a:sysClr val="windowText" lastClr="000000"/>
              </a:solidFill>
            </a:rPr>
            <a:t>No new finding</a:t>
          </a:r>
          <a:r>
            <a:rPr lang="en-GB" dirty="0" smtClean="0">
              <a:ln>
                <a:noFill/>
              </a:ln>
              <a:solidFill>
                <a:sysClr val="windowText" lastClr="000000"/>
              </a:solidFill>
            </a:rPr>
            <a:t>,</a:t>
          </a:r>
        </a:p>
        <a:p>
          <a:r>
            <a:rPr lang="en-GB" dirty="0" smtClean="0">
              <a:ln>
                <a:noFill/>
              </a:ln>
              <a:solidFill>
                <a:sysClr val="windowText" lastClr="000000"/>
              </a:solidFill>
            </a:rPr>
            <a:t> </a:t>
          </a:r>
          <a:r>
            <a:rPr lang="en-GB" dirty="0">
              <a:ln>
                <a:noFill/>
              </a:ln>
              <a:solidFill>
                <a:sysClr val="windowText" lastClr="000000"/>
              </a:solidFill>
            </a:rPr>
            <a:t>n = </a:t>
          </a:r>
          <a:r>
            <a:rPr lang="en-GB" dirty="0" smtClean="0">
              <a:ln>
                <a:noFill/>
              </a:ln>
              <a:solidFill>
                <a:sysClr val="windowText" lastClr="000000"/>
              </a:solidFill>
            </a:rPr>
            <a:t>33</a:t>
          </a:r>
        </a:p>
        <a:p>
          <a:r>
            <a:rPr lang="en-GB" dirty="0" smtClean="0">
              <a:ln>
                <a:noFill/>
              </a:ln>
              <a:solidFill>
                <a:sysClr val="windowText" lastClr="000000"/>
              </a:solidFill>
            </a:rPr>
            <a:t>35%</a:t>
          </a:r>
          <a:endParaRPr lang="en-GB" dirty="0">
            <a:ln>
              <a:noFill/>
            </a:ln>
            <a:solidFill>
              <a:sysClr val="windowText" lastClr="000000"/>
            </a:solidFill>
          </a:endParaRPr>
        </a:p>
      </dgm:t>
    </dgm:pt>
    <dgm:pt modelId="{3469518E-CCEA-7D44-99FC-925193A9D72D}" type="sibTrans" cxnId="{B1EB3F20-B53A-8D49-8349-F4108E083CCC}">
      <dgm:prSet/>
      <dgm:spPr/>
      <dgm:t>
        <a:bodyPr/>
        <a:lstStyle/>
        <a:p>
          <a:endParaRPr lang="en-GB">
            <a:ln>
              <a:noFill/>
            </a:ln>
            <a:solidFill>
              <a:sysClr val="windowText" lastClr="000000"/>
            </a:solidFill>
          </a:endParaRPr>
        </a:p>
      </dgm:t>
    </dgm:pt>
    <dgm:pt modelId="{AE079DA8-9591-7D44-9660-684369B0A84B}" type="parTrans" cxnId="{B1EB3F20-B53A-8D49-8349-F4108E083CCC}">
      <dgm:prSet/>
      <dgm:spPr>
        <a:ln>
          <a:solidFill>
            <a:schemeClr val="tx1"/>
          </a:solidFill>
        </a:ln>
      </dgm:spPr>
      <dgm:t>
        <a:bodyPr/>
        <a:lstStyle/>
        <a:p>
          <a:endParaRPr lang="en-GB">
            <a:ln>
              <a:noFill/>
            </a:ln>
            <a:solidFill>
              <a:sysClr val="windowText" lastClr="000000"/>
            </a:solidFill>
          </a:endParaRPr>
        </a:p>
      </dgm:t>
    </dgm:pt>
    <dgm:pt modelId="{AC5D4FA1-8769-F947-B831-2E909678B720}">
      <dgm:prSet custT="1"/>
      <dgm:spPr>
        <a:noFill/>
        <a:ln>
          <a:solidFill>
            <a:schemeClr val="accent5">
              <a:lumMod val="75000"/>
            </a:schemeClr>
          </a:solidFill>
        </a:ln>
      </dgm:spPr>
      <dgm:t>
        <a:bodyPr/>
        <a:lstStyle/>
        <a:p>
          <a:r>
            <a:rPr lang="en-GB" sz="1600" b="1" dirty="0" smtClean="0">
              <a:solidFill>
                <a:schemeClr val="accent5">
                  <a:lumMod val="75000"/>
                </a:schemeClr>
              </a:solidFill>
            </a:rPr>
            <a:t>Benign,</a:t>
          </a:r>
        </a:p>
        <a:p>
          <a:r>
            <a:rPr lang="en-GB" sz="1600" b="1" dirty="0" smtClean="0">
              <a:solidFill>
                <a:schemeClr val="accent5">
                  <a:lumMod val="75000"/>
                </a:schemeClr>
              </a:solidFill>
            </a:rPr>
            <a:t>n </a:t>
          </a:r>
          <a:r>
            <a:rPr lang="en-GB" sz="1600" b="1" dirty="0">
              <a:solidFill>
                <a:schemeClr val="accent5">
                  <a:lumMod val="75000"/>
                </a:schemeClr>
              </a:solidFill>
            </a:rPr>
            <a:t>= </a:t>
          </a:r>
          <a:r>
            <a:rPr lang="en-GB" sz="1600" b="1" dirty="0" smtClean="0">
              <a:solidFill>
                <a:schemeClr val="accent5">
                  <a:lumMod val="75000"/>
                </a:schemeClr>
              </a:solidFill>
            </a:rPr>
            <a:t>38</a:t>
          </a:r>
        </a:p>
        <a:p>
          <a:r>
            <a:rPr lang="en-GB" sz="1600" b="1" dirty="0" smtClean="0">
              <a:solidFill>
                <a:schemeClr val="accent5">
                  <a:lumMod val="75000"/>
                </a:schemeClr>
              </a:solidFill>
            </a:rPr>
            <a:t>81%</a:t>
          </a:r>
          <a:endParaRPr lang="en-GB" sz="1600" b="1" dirty="0">
            <a:solidFill>
              <a:schemeClr val="accent5">
                <a:lumMod val="75000"/>
              </a:schemeClr>
            </a:solidFill>
          </a:endParaRPr>
        </a:p>
      </dgm:t>
    </dgm:pt>
    <dgm:pt modelId="{3F66A3F3-26C5-CE4E-B5D1-C51DB5AB0292}" type="sibTrans" cxnId="{20DB3A42-A430-F543-9F80-55706C7A4CD8}">
      <dgm:prSet/>
      <dgm:spPr/>
      <dgm:t>
        <a:bodyPr/>
        <a:lstStyle/>
        <a:p>
          <a:endParaRPr lang="en-GB"/>
        </a:p>
      </dgm:t>
    </dgm:pt>
    <dgm:pt modelId="{F8174293-17CF-7A46-B086-0364F68ADCE2}" type="parTrans" cxnId="{20DB3A42-A430-F543-9F80-55706C7A4CD8}">
      <dgm:prSet/>
      <dgm:spPr>
        <a:ln>
          <a:solidFill>
            <a:schemeClr val="accent5">
              <a:lumMod val="75000"/>
            </a:schemeClr>
          </a:solidFill>
        </a:ln>
      </dgm:spPr>
      <dgm:t>
        <a:bodyPr/>
        <a:lstStyle/>
        <a:p>
          <a:endParaRPr lang="en-GB"/>
        </a:p>
      </dgm:t>
    </dgm:pt>
    <dgm:pt modelId="{1C862D13-E1B4-454F-8C43-B66761B6B19D}">
      <dgm:prSet custT="1"/>
      <dgm:spPr>
        <a:noFill/>
        <a:ln>
          <a:solidFill>
            <a:schemeClr val="accent5">
              <a:lumMod val="75000"/>
            </a:schemeClr>
          </a:solidFill>
        </a:ln>
      </dgm:spPr>
      <dgm:t>
        <a:bodyPr/>
        <a:lstStyle/>
        <a:p>
          <a:r>
            <a:rPr lang="en-GB" sz="1600" b="1" dirty="0" smtClean="0">
              <a:solidFill>
                <a:schemeClr val="accent5">
                  <a:lumMod val="75000"/>
                </a:schemeClr>
              </a:solidFill>
            </a:rPr>
            <a:t>Malignant,</a:t>
          </a:r>
        </a:p>
        <a:p>
          <a:r>
            <a:rPr lang="en-GB" sz="1600" b="1" dirty="0" smtClean="0">
              <a:solidFill>
                <a:schemeClr val="accent5">
                  <a:lumMod val="75000"/>
                </a:schemeClr>
              </a:solidFill>
            </a:rPr>
            <a:t>n = 9</a:t>
          </a:r>
        </a:p>
        <a:p>
          <a:r>
            <a:rPr lang="en-GB" sz="1600" b="1" dirty="0" smtClean="0">
              <a:solidFill>
                <a:schemeClr val="accent5">
                  <a:lumMod val="75000"/>
                </a:schemeClr>
              </a:solidFill>
            </a:rPr>
            <a:t>19%</a:t>
          </a:r>
          <a:endParaRPr lang="en-GB" sz="1600" b="1" dirty="0">
            <a:solidFill>
              <a:schemeClr val="accent5">
                <a:lumMod val="75000"/>
              </a:schemeClr>
            </a:solidFill>
          </a:endParaRPr>
        </a:p>
      </dgm:t>
    </dgm:pt>
    <dgm:pt modelId="{B9798617-FFE9-F948-A4B4-D718E92D9BE4}" type="sibTrans" cxnId="{8FBD7222-1E5F-0347-A75A-14C7C60F69CF}">
      <dgm:prSet/>
      <dgm:spPr/>
      <dgm:t>
        <a:bodyPr/>
        <a:lstStyle/>
        <a:p>
          <a:endParaRPr lang="en-GB"/>
        </a:p>
      </dgm:t>
    </dgm:pt>
    <dgm:pt modelId="{3901BD95-18D9-C24B-A16C-21137FEBBEDE}" type="parTrans" cxnId="{8FBD7222-1E5F-0347-A75A-14C7C60F69CF}">
      <dgm:prSet/>
      <dgm:spPr>
        <a:ln>
          <a:solidFill>
            <a:schemeClr val="accent5">
              <a:lumMod val="75000"/>
            </a:schemeClr>
          </a:solidFill>
        </a:ln>
      </dgm:spPr>
      <dgm:t>
        <a:bodyPr/>
        <a:lstStyle/>
        <a:p>
          <a:endParaRPr lang="en-GB"/>
        </a:p>
      </dgm:t>
    </dgm:pt>
    <dgm:pt modelId="{BA37857B-68B9-2F43-8325-7A39937BC069}">
      <dgm:prSet phldrT="[Text]" custT="1"/>
      <dgm:spPr>
        <a:noFill/>
        <a:ln>
          <a:solidFill>
            <a:schemeClr val="accent5">
              <a:lumMod val="75000"/>
            </a:schemeClr>
          </a:solidFill>
        </a:ln>
      </dgm:spPr>
      <dgm:t>
        <a:bodyPr/>
        <a:lstStyle/>
        <a:p>
          <a:r>
            <a:rPr lang="en-GB" sz="1600" b="1" dirty="0" smtClean="0">
              <a:ln>
                <a:noFill/>
              </a:ln>
              <a:solidFill>
                <a:schemeClr val="accent5">
                  <a:lumMod val="75000"/>
                </a:schemeClr>
              </a:solidFill>
            </a:rPr>
            <a:t>Demonstrated on CT, n </a:t>
          </a:r>
          <a:r>
            <a:rPr lang="en-GB" sz="1600" b="1" dirty="0">
              <a:ln>
                <a:noFill/>
              </a:ln>
              <a:solidFill>
                <a:schemeClr val="accent5">
                  <a:lumMod val="75000"/>
                </a:schemeClr>
              </a:solidFill>
            </a:rPr>
            <a:t>= </a:t>
          </a:r>
          <a:r>
            <a:rPr lang="en-GB" sz="1600" b="1" dirty="0" smtClean="0">
              <a:ln>
                <a:noFill/>
              </a:ln>
              <a:solidFill>
                <a:schemeClr val="accent5">
                  <a:lumMod val="75000"/>
                </a:schemeClr>
              </a:solidFill>
            </a:rPr>
            <a:t>47</a:t>
          </a:r>
        </a:p>
        <a:p>
          <a:r>
            <a:rPr lang="en-GB" sz="1600" b="1" dirty="0" smtClean="0">
              <a:ln>
                <a:noFill/>
              </a:ln>
              <a:solidFill>
                <a:schemeClr val="accent5">
                  <a:lumMod val="75000"/>
                </a:schemeClr>
              </a:solidFill>
            </a:rPr>
            <a:t>83% of patients with new findings </a:t>
          </a:r>
          <a:endParaRPr lang="en-GB" sz="1600" b="1" dirty="0">
            <a:ln>
              <a:noFill/>
            </a:ln>
            <a:solidFill>
              <a:schemeClr val="accent5">
                <a:lumMod val="75000"/>
              </a:schemeClr>
            </a:solidFill>
          </a:endParaRPr>
        </a:p>
      </dgm:t>
    </dgm:pt>
    <dgm:pt modelId="{6F797841-6BC2-334E-BFF9-449EAE1310AC}" type="sibTrans" cxnId="{6A042677-E276-A74D-8B73-BBA635FD7B52}">
      <dgm:prSet/>
      <dgm:spPr/>
      <dgm:t>
        <a:bodyPr/>
        <a:lstStyle/>
        <a:p>
          <a:endParaRPr lang="en-GB">
            <a:ln>
              <a:noFill/>
            </a:ln>
            <a:solidFill>
              <a:sysClr val="windowText" lastClr="000000"/>
            </a:solidFill>
          </a:endParaRPr>
        </a:p>
      </dgm:t>
    </dgm:pt>
    <dgm:pt modelId="{2CC620A7-2E9B-1F4F-B952-4E54BFCF20A6}" type="parTrans" cxnId="{6A042677-E276-A74D-8B73-BBA635FD7B52}">
      <dgm:prSet/>
      <dgm:spPr>
        <a:ln>
          <a:solidFill>
            <a:schemeClr val="tx1"/>
          </a:solidFill>
        </a:ln>
      </dgm:spPr>
      <dgm:t>
        <a:bodyPr/>
        <a:lstStyle/>
        <a:p>
          <a:endParaRPr lang="en-GB">
            <a:ln>
              <a:noFill/>
            </a:ln>
            <a:solidFill>
              <a:sysClr val="windowText" lastClr="000000"/>
            </a:solidFill>
          </a:endParaRPr>
        </a:p>
      </dgm:t>
    </dgm:pt>
    <dgm:pt modelId="{0C95C9E5-34B6-B045-9D11-FA38D112A810}">
      <dgm:prSet phldrT="[Text]"/>
      <dgm:spPr>
        <a:noFill/>
        <a:ln>
          <a:solidFill>
            <a:schemeClr val="tx1"/>
          </a:solidFill>
        </a:ln>
      </dgm:spPr>
      <dgm:t>
        <a:bodyPr/>
        <a:lstStyle/>
        <a:p>
          <a:r>
            <a:rPr lang="en-GB" dirty="0">
              <a:ln>
                <a:noFill/>
              </a:ln>
              <a:solidFill>
                <a:sysClr val="windowText" lastClr="000000"/>
              </a:solidFill>
            </a:rPr>
            <a:t>New finding, </a:t>
          </a:r>
          <a:endParaRPr lang="en-GB" dirty="0" smtClean="0">
            <a:ln>
              <a:noFill/>
            </a:ln>
            <a:solidFill>
              <a:sysClr val="windowText" lastClr="000000"/>
            </a:solidFill>
          </a:endParaRPr>
        </a:p>
        <a:p>
          <a:r>
            <a:rPr lang="en-GB" dirty="0" smtClean="0">
              <a:ln>
                <a:noFill/>
              </a:ln>
              <a:solidFill>
                <a:sysClr val="windowText" lastClr="000000"/>
              </a:solidFill>
            </a:rPr>
            <a:t>n </a:t>
          </a:r>
          <a:r>
            <a:rPr lang="en-GB" b="0" dirty="0">
              <a:ln>
                <a:noFill/>
              </a:ln>
              <a:solidFill>
                <a:schemeClr val="tx1"/>
              </a:solidFill>
            </a:rPr>
            <a:t>= </a:t>
          </a:r>
          <a:r>
            <a:rPr lang="en-GB" b="0" dirty="0" smtClean="0">
              <a:ln>
                <a:noFill/>
              </a:ln>
              <a:solidFill>
                <a:schemeClr val="tx1"/>
              </a:solidFill>
            </a:rPr>
            <a:t>61</a:t>
          </a:r>
        </a:p>
        <a:p>
          <a:r>
            <a:rPr lang="en-GB" b="0" dirty="0" smtClean="0">
              <a:ln>
                <a:noFill/>
              </a:ln>
              <a:solidFill>
                <a:schemeClr val="tx1"/>
              </a:solidFill>
            </a:rPr>
            <a:t>65%</a:t>
          </a:r>
          <a:endParaRPr lang="en-GB" b="0" dirty="0">
            <a:ln>
              <a:noFill/>
            </a:ln>
            <a:solidFill>
              <a:schemeClr val="tx1"/>
            </a:solidFill>
          </a:endParaRPr>
        </a:p>
      </dgm:t>
    </dgm:pt>
    <dgm:pt modelId="{802F6A63-06AE-0541-B0CA-C000628E2864}" type="sibTrans" cxnId="{EB2F629A-0BDF-AC43-887E-1F1C06FE0DF7}">
      <dgm:prSet/>
      <dgm:spPr/>
      <dgm:t>
        <a:bodyPr/>
        <a:lstStyle/>
        <a:p>
          <a:endParaRPr lang="en-GB">
            <a:ln>
              <a:noFill/>
            </a:ln>
            <a:solidFill>
              <a:sysClr val="windowText" lastClr="000000"/>
            </a:solidFill>
          </a:endParaRPr>
        </a:p>
      </dgm:t>
    </dgm:pt>
    <dgm:pt modelId="{F36DFB24-1F8E-854C-8824-D484318BE46E}" type="parTrans" cxnId="{EB2F629A-0BDF-AC43-887E-1F1C06FE0DF7}">
      <dgm:prSet/>
      <dgm:spPr>
        <a:ln>
          <a:solidFill>
            <a:schemeClr val="tx1"/>
          </a:solidFill>
        </a:ln>
      </dgm:spPr>
      <dgm:t>
        <a:bodyPr/>
        <a:lstStyle/>
        <a:p>
          <a:endParaRPr lang="en-GB">
            <a:ln>
              <a:noFill/>
            </a:ln>
            <a:solidFill>
              <a:sysClr val="windowText" lastClr="000000"/>
            </a:solidFill>
          </a:endParaRPr>
        </a:p>
      </dgm:t>
    </dgm:pt>
    <dgm:pt modelId="{CC95DC85-B831-3648-ABD4-3862EB4049DF}">
      <dgm:prSet phldrT="[Text]"/>
      <dgm:spPr>
        <a:noFill/>
        <a:ln>
          <a:solidFill>
            <a:schemeClr val="tx1"/>
          </a:solidFill>
        </a:ln>
      </dgm:spPr>
      <dgm:t>
        <a:bodyPr/>
        <a:lstStyle/>
        <a:p>
          <a:r>
            <a:rPr lang="en-GB" dirty="0">
              <a:ln>
                <a:noFill/>
              </a:ln>
              <a:solidFill>
                <a:sysClr val="windowText" lastClr="000000"/>
              </a:solidFill>
            </a:rPr>
            <a:t>94 patients included</a:t>
          </a:r>
        </a:p>
      </dgm:t>
    </dgm:pt>
    <dgm:pt modelId="{A4E8A646-0033-4E4C-B788-D4AC1C18B05A}" type="sibTrans" cxnId="{7E38D97A-EFFA-9C41-9834-841E0BC9B2E2}">
      <dgm:prSet/>
      <dgm:spPr/>
      <dgm:t>
        <a:bodyPr/>
        <a:lstStyle/>
        <a:p>
          <a:endParaRPr lang="en-GB">
            <a:ln>
              <a:noFill/>
            </a:ln>
            <a:solidFill>
              <a:sysClr val="windowText" lastClr="000000"/>
            </a:solidFill>
          </a:endParaRPr>
        </a:p>
      </dgm:t>
    </dgm:pt>
    <dgm:pt modelId="{1E4630C9-17E8-2E4C-B51B-E5DF20233075}" type="parTrans" cxnId="{7E38D97A-EFFA-9C41-9834-841E0BC9B2E2}">
      <dgm:prSet/>
      <dgm:spPr/>
      <dgm:t>
        <a:bodyPr/>
        <a:lstStyle/>
        <a:p>
          <a:endParaRPr lang="en-GB">
            <a:ln>
              <a:noFill/>
            </a:ln>
            <a:solidFill>
              <a:sysClr val="windowText" lastClr="000000"/>
            </a:solidFill>
          </a:endParaRPr>
        </a:p>
      </dgm:t>
    </dgm:pt>
    <dgm:pt modelId="{8F1A3DE2-FB63-554C-AF0D-F8FF39B343EC}" type="pres">
      <dgm:prSet presAssocID="{B8D10B71-B35E-B640-B3FA-E2605C88DB0D}" presName="mainComposite" presStyleCnt="0">
        <dgm:presLayoutVars>
          <dgm:chPref val="1"/>
          <dgm:dir/>
          <dgm:animOne val="branch"/>
          <dgm:animLvl val="lvl"/>
          <dgm:resizeHandles val="exact"/>
        </dgm:presLayoutVars>
      </dgm:prSet>
      <dgm:spPr/>
      <dgm:t>
        <a:bodyPr/>
        <a:lstStyle/>
        <a:p>
          <a:endParaRPr lang="en-GB"/>
        </a:p>
      </dgm:t>
    </dgm:pt>
    <dgm:pt modelId="{3CE24C3B-29EE-1B48-9B47-1CB0045372BB}" type="pres">
      <dgm:prSet presAssocID="{B8D10B71-B35E-B640-B3FA-E2605C88DB0D}" presName="hierFlow" presStyleCnt="0"/>
      <dgm:spPr/>
    </dgm:pt>
    <dgm:pt modelId="{D9FFC43F-9C3C-874E-89D5-13EEBD93F1C2}" type="pres">
      <dgm:prSet presAssocID="{B8D10B71-B35E-B640-B3FA-E2605C88DB0D}" presName="hierChild1" presStyleCnt="0">
        <dgm:presLayoutVars>
          <dgm:chPref val="1"/>
          <dgm:animOne val="branch"/>
          <dgm:animLvl val="lvl"/>
        </dgm:presLayoutVars>
      </dgm:prSet>
      <dgm:spPr/>
    </dgm:pt>
    <dgm:pt modelId="{8EAB84E5-E2F4-384D-B2D1-405821ADF775}" type="pres">
      <dgm:prSet presAssocID="{CC95DC85-B831-3648-ABD4-3862EB4049DF}" presName="Name14" presStyleCnt="0"/>
      <dgm:spPr/>
    </dgm:pt>
    <dgm:pt modelId="{E99D5D05-34B8-1F43-8423-DBC2782F556E}" type="pres">
      <dgm:prSet presAssocID="{CC95DC85-B831-3648-ABD4-3862EB4049DF}" presName="level1Shape" presStyleLbl="node0" presStyleIdx="0" presStyleCnt="1">
        <dgm:presLayoutVars>
          <dgm:chPref val="3"/>
        </dgm:presLayoutVars>
      </dgm:prSet>
      <dgm:spPr/>
      <dgm:t>
        <a:bodyPr/>
        <a:lstStyle/>
        <a:p>
          <a:endParaRPr lang="en-GB"/>
        </a:p>
      </dgm:t>
    </dgm:pt>
    <dgm:pt modelId="{1D7B93CC-1381-7143-B605-A89D0B355ABD}" type="pres">
      <dgm:prSet presAssocID="{CC95DC85-B831-3648-ABD4-3862EB4049DF}" presName="hierChild2" presStyleCnt="0"/>
      <dgm:spPr/>
    </dgm:pt>
    <dgm:pt modelId="{E74F6578-1038-C145-B01C-D44285E2234A}" type="pres">
      <dgm:prSet presAssocID="{F36DFB24-1F8E-854C-8824-D484318BE46E}" presName="Name19" presStyleLbl="parChTrans1D2" presStyleIdx="0" presStyleCnt="2"/>
      <dgm:spPr/>
      <dgm:t>
        <a:bodyPr/>
        <a:lstStyle/>
        <a:p>
          <a:endParaRPr lang="en-GB"/>
        </a:p>
      </dgm:t>
    </dgm:pt>
    <dgm:pt modelId="{C8C2878A-C186-9643-A8E4-5CFE70D480D0}" type="pres">
      <dgm:prSet presAssocID="{0C95C9E5-34B6-B045-9D11-FA38D112A810}" presName="Name21" presStyleCnt="0"/>
      <dgm:spPr/>
    </dgm:pt>
    <dgm:pt modelId="{1DA495B2-0BDC-BC46-824C-94270BBC5962}" type="pres">
      <dgm:prSet presAssocID="{0C95C9E5-34B6-B045-9D11-FA38D112A810}" presName="level2Shape" presStyleLbl="node2" presStyleIdx="0" presStyleCnt="2"/>
      <dgm:spPr/>
      <dgm:t>
        <a:bodyPr/>
        <a:lstStyle/>
        <a:p>
          <a:endParaRPr lang="en-GB"/>
        </a:p>
      </dgm:t>
    </dgm:pt>
    <dgm:pt modelId="{86E3E9B1-69B9-F446-8F48-E11BB1BC8EED}" type="pres">
      <dgm:prSet presAssocID="{0C95C9E5-34B6-B045-9D11-FA38D112A810}" presName="hierChild3" presStyleCnt="0"/>
      <dgm:spPr/>
    </dgm:pt>
    <dgm:pt modelId="{BF6CA0FA-4015-C644-A17E-9D827118D03C}" type="pres">
      <dgm:prSet presAssocID="{1299FBC9-B665-3147-B7A1-60663CEF911D}" presName="Name19" presStyleLbl="parChTrans1D3" presStyleIdx="0" presStyleCnt="2"/>
      <dgm:spPr/>
      <dgm:t>
        <a:bodyPr/>
        <a:lstStyle/>
        <a:p>
          <a:endParaRPr lang="en-GB"/>
        </a:p>
      </dgm:t>
    </dgm:pt>
    <dgm:pt modelId="{486F6C61-B278-1F47-9470-59A305222940}" type="pres">
      <dgm:prSet presAssocID="{91DD43B7-9A2E-3A43-AD0B-8F950E6D03C3}" presName="Name21" presStyleCnt="0"/>
      <dgm:spPr/>
    </dgm:pt>
    <dgm:pt modelId="{36AAF3AF-0952-2449-901F-8ACCF6294168}" type="pres">
      <dgm:prSet presAssocID="{91DD43B7-9A2E-3A43-AD0B-8F950E6D03C3}" presName="level2Shape" presStyleLbl="node3" presStyleIdx="0" presStyleCnt="2"/>
      <dgm:spPr/>
      <dgm:t>
        <a:bodyPr/>
        <a:lstStyle/>
        <a:p>
          <a:endParaRPr lang="en-GB"/>
        </a:p>
      </dgm:t>
    </dgm:pt>
    <dgm:pt modelId="{1C39F545-CB44-EF4C-9168-9CA7F52A9830}" type="pres">
      <dgm:prSet presAssocID="{91DD43B7-9A2E-3A43-AD0B-8F950E6D03C3}" presName="hierChild3" presStyleCnt="0"/>
      <dgm:spPr/>
    </dgm:pt>
    <dgm:pt modelId="{2AF98552-F406-1E43-96FD-82CDFC89BF31}" type="pres">
      <dgm:prSet presAssocID="{1A1F73F0-6E14-8643-B238-B944A12284CE}" presName="Name19" presStyleLbl="parChTrans1D4" presStyleIdx="0" presStyleCnt="4"/>
      <dgm:spPr/>
      <dgm:t>
        <a:bodyPr/>
        <a:lstStyle/>
        <a:p>
          <a:endParaRPr lang="en-GB"/>
        </a:p>
      </dgm:t>
    </dgm:pt>
    <dgm:pt modelId="{FDCD74A5-FE36-F64C-9716-D47C375AD030}" type="pres">
      <dgm:prSet presAssocID="{E6FD3206-0974-734C-BCE1-86D60BD9E2B5}" presName="Name21" presStyleCnt="0"/>
      <dgm:spPr/>
    </dgm:pt>
    <dgm:pt modelId="{23566D7D-AB85-5943-A37D-DC0DADBFF649}" type="pres">
      <dgm:prSet presAssocID="{E6FD3206-0974-734C-BCE1-86D60BD9E2B5}" presName="level2Shape" presStyleLbl="node4" presStyleIdx="0" presStyleCnt="4"/>
      <dgm:spPr/>
      <dgm:t>
        <a:bodyPr/>
        <a:lstStyle/>
        <a:p>
          <a:endParaRPr lang="en-GB"/>
        </a:p>
      </dgm:t>
    </dgm:pt>
    <dgm:pt modelId="{D2A1E223-653B-874E-A015-AED68488DCB4}" type="pres">
      <dgm:prSet presAssocID="{E6FD3206-0974-734C-BCE1-86D60BD9E2B5}" presName="hierChild3" presStyleCnt="0"/>
      <dgm:spPr/>
    </dgm:pt>
    <dgm:pt modelId="{AFF84D0C-3E77-EE47-9837-06A6526C683C}" type="pres">
      <dgm:prSet presAssocID="{C193BD3A-1A30-A74A-8629-E86F3211EB92}" presName="Name19" presStyleLbl="parChTrans1D4" presStyleIdx="1" presStyleCnt="4"/>
      <dgm:spPr/>
      <dgm:t>
        <a:bodyPr/>
        <a:lstStyle/>
        <a:p>
          <a:endParaRPr lang="en-GB"/>
        </a:p>
      </dgm:t>
    </dgm:pt>
    <dgm:pt modelId="{572F07BD-8F52-5444-BF0D-C5D1A5B9EE11}" type="pres">
      <dgm:prSet presAssocID="{35246FBE-39A6-604B-9543-38BE13D72013}" presName="Name21" presStyleCnt="0"/>
      <dgm:spPr/>
    </dgm:pt>
    <dgm:pt modelId="{B3A8D155-6E3B-E74E-ADC2-4749DF40C435}" type="pres">
      <dgm:prSet presAssocID="{35246FBE-39A6-604B-9543-38BE13D72013}" presName="level2Shape" presStyleLbl="node4" presStyleIdx="1" presStyleCnt="4"/>
      <dgm:spPr/>
      <dgm:t>
        <a:bodyPr/>
        <a:lstStyle/>
        <a:p>
          <a:endParaRPr lang="en-GB"/>
        </a:p>
      </dgm:t>
    </dgm:pt>
    <dgm:pt modelId="{A18D6961-76CE-554F-A25B-B86E71B5A233}" type="pres">
      <dgm:prSet presAssocID="{35246FBE-39A6-604B-9543-38BE13D72013}" presName="hierChild3" presStyleCnt="0"/>
      <dgm:spPr/>
    </dgm:pt>
    <dgm:pt modelId="{E0AF4D3C-3E9C-EE4B-8406-6AFC529B35D1}" type="pres">
      <dgm:prSet presAssocID="{2CC620A7-2E9B-1F4F-B952-4E54BFCF20A6}" presName="Name19" presStyleLbl="parChTrans1D3" presStyleIdx="1" presStyleCnt="2"/>
      <dgm:spPr/>
      <dgm:t>
        <a:bodyPr/>
        <a:lstStyle/>
        <a:p>
          <a:endParaRPr lang="en-GB"/>
        </a:p>
      </dgm:t>
    </dgm:pt>
    <dgm:pt modelId="{4AF4B753-DCBC-064D-86AE-873E7457FFC0}" type="pres">
      <dgm:prSet presAssocID="{BA37857B-68B9-2F43-8325-7A39937BC069}" presName="Name21" presStyleCnt="0"/>
      <dgm:spPr/>
    </dgm:pt>
    <dgm:pt modelId="{C0D0AAFD-BDD7-5C4D-8261-800829AC5C42}" type="pres">
      <dgm:prSet presAssocID="{BA37857B-68B9-2F43-8325-7A39937BC069}" presName="level2Shape" presStyleLbl="node3" presStyleIdx="1" presStyleCnt="2"/>
      <dgm:spPr/>
      <dgm:t>
        <a:bodyPr/>
        <a:lstStyle/>
        <a:p>
          <a:endParaRPr lang="en-GB"/>
        </a:p>
      </dgm:t>
    </dgm:pt>
    <dgm:pt modelId="{CF91D7DC-B96A-724B-8D4F-B0AD04AF391B}" type="pres">
      <dgm:prSet presAssocID="{BA37857B-68B9-2F43-8325-7A39937BC069}" presName="hierChild3" presStyleCnt="0"/>
      <dgm:spPr/>
    </dgm:pt>
    <dgm:pt modelId="{6C7F5C84-7A04-5C4E-B888-A3AC434A53B1}" type="pres">
      <dgm:prSet presAssocID="{3901BD95-18D9-C24B-A16C-21137FEBBEDE}" presName="Name19" presStyleLbl="parChTrans1D4" presStyleIdx="2" presStyleCnt="4"/>
      <dgm:spPr/>
      <dgm:t>
        <a:bodyPr/>
        <a:lstStyle/>
        <a:p>
          <a:endParaRPr lang="en-GB"/>
        </a:p>
      </dgm:t>
    </dgm:pt>
    <dgm:pt modelId="{F6CD5D3E-7103-DC4A-9CB8-8C49D47E8003}" type="pres">
      <dgm:prSet presAssocID="{1C862D13-E1B4-454F-8C43-B66761B6B19D}" presName="Name21" presStyleCnt="0"/>
      <dgm:spPr/>
    </dgm:pt>
    <dgm:pt modelId="{1D0DCFF9-0FBC-054D-8E53-72EEB3FDB248}" type="pres">
      <dgm:prSet presAssocID="{1C862D13-E1B4-454F-8C43-B66761B6B19D}" presName="level2Shape" presStyleLbl="node4" presStyleIdx="2" presStyleCnt="4"/>
      <dgm:spPr/>
      <dgm:t>
        <a:bodyPr/>
        <a:lstStyle/>
        <a:p>
          <a:endParaRPr lang="en-GB"/>
        </a:p>
      </dgm:t>
    </dgm:pt>
    <dgm:pt modelId="{9BA4AB05-0D49-4945-8577-178B8461E277}" type="pres">
      <dgm:prSet presAssocID="{1C862D13-E1B4-454F-8C43-B66761B6B19D}" presName="hierChild3" presStyleCnt="0"/>
      <dgm:spPr/>
    </dgm:pt>
    <dgm:pt modelId="{E7EA10DD-D478-9A4E-BADC-4C5691C41362}" type="pres">
      <dgm:prSet presAssocID="{F8174293-17CF-7A46-B086-0364F68ADCE2}" presName="Name19" presStyleLbl="parChTrans1D4" presStyleIdx="3" presStyleCnt="4"/>
      <dgm:spPr/>
      <dgm:t>
        <a:bodyPr/>
        <a:lstStyle/>
        <a:p>
          <a:endParaRPr lang="en-GB"/>
        </a:p>
      </dgm:t>
    </dgm:pt>
    <dgm:pt modelId="{856D3FA7-FD8E-BE45-922B-9ADE945EAE0E}" type="pres">
      <dgm:prSet presAssocID="{AC5D4FA1-8769-F947-B831-2E909678B720}" presName="Name21" presStyleCnt="0"/>
      <dgm:spPr/>
    </dgm:pt>
    <dgm:pt modelId="{1BD493B5-9290-CE41-8FEE-98764155AC77}" type="pres">
      <dgm:prSet presAssocID="{AC5D4FA1-8769-F947-B831-2E909678B720}" presName="level2Shape" presStyleLbl="node4" presStyleIdx="3" presStyleCnt="4"/>
      <dgm:spPr/>
      <dgm:t>
        <a:bodyPr/>
        <a:lstStyle/>
        <a:p>
          <a:endParaRPr lang="en-GB"/>
        </a:p>
      </dgm:t>
    </dgm:pt>
    <dgm:pt modelId="{9417E0FE-1102-9449-B832-5CCD8745688F}" type="pres">
      <dgm:prSet presAssocID="{AC5D4FA1-8769-F947-B831-2E909678B720}" presName="hierChild3" presStyleCnt="0"/>
      <dgm:spPr/>
    </dgm:pt>
    <dgm:pt modelId="{0177779C-2FCC-1E49-A62B-824CB8D12F2B}" type="pres">
      <dgm:prSet presAssocID="{AE079DA8-9591-7D44-9660-684369B0A84B}" presName="Name19" presStyleLbl="parChTrans1D2" presStyleIdx="1" presStyleCnt="2"/>
      <dgm:spPr/>
      <dgm:t>
        <a:bodyPr/>
        <a:lstStyle/>
        <a:p>
          <a:endParaRPr lang="en-GB"/>
        </a:p>
      </dgm:t>
    </dgm:pt>
    <dgm:pt modelId="{0A1F4B8D-DBAA-6F42-911A-A23DF03F90E7}" type="pres">
      <dgm:prSet presAssocID="{188434D6-8040-5F42-8FC6-A8DDFB01175B}" presName="Name21" presStyleCnt="0"/>
      <dgm:spPr/>
    </dgm:pt>
    <dgm:pt modelId="{BD89E54B-2BEE-5246-9918-B540C0ED186F}" type="pres">
      <dgm:prSet presAssocID="{188434D6-8040-5F42-8FC6-A8DDFB01175B}" presName="level2Shape" presStyleLbl="node2" presStyleIdx="1" presStyleCnt="2"/>
      <dgm:spPr/>
      <dgm:t>
        <a:bodyPr/>
        <a:lstStyle/>
        <a:p>
          <a:endParaRPr lang="en-GB"/>
        </a:p>
      </dgm:t>
    </dgm:pt>
    <dgm:pt modelId="{A52B2C92-6A8B-944E-9937-A0C1617482B1}" type="pres">
      <dgm:prSet presAssocID="{188434D6-8040-5F42-8FC6-A8DDFB01175B}" presName="hierChild3" presStyleCnt="0"/>
      <dgm:spPr/>
    </dgm:pt>
    <dgm:pt modelId="{AD7D370E-F2D9-EE46-BA48-3EB2AD6DEEEE}" type="pres">
      <dgm:prSet presAssocID="{B8D10B71-B35E-B640-B3FA-E2605C88DB0D}" presName="bgShapesFlow" presStyleCnt="0"/>
      <dgm:spPr/>
    </dgm:pt>
  </dgm:ptLst>
  <dgm:cxnLst>
    <dgm:cxn modelId="{B1EB3F20-B53A-8D49-8349-F4108E083CCC}" srcId="{CC95DC85-B831-3648-ABD4-3862EB4049DF}" destId="{188434D6-8040-5F42-8FC6-A8DDFB01175B}" srcOrd="1" destOrd="0" parTransId="{AE079DA8-9591-7D44-9660-684369B0A84B}" sibTransId="{3469518E-CCEA-7D44-99FC-925193A9D72D}"/>
    <dgm:cxn modelId="{1722D895-2666-234A-B853-3099008E1428}" type="presOf" srcId="{1299FBC9-B665-3147-B7A1-60663CEF911D}" destId="{BF6CA0FA-4015-C644-A17E-9D827118D03C}" srcOrd="0" destOrd="0" presId="urn:microsoft.com/office/officeart/2005/8/layout/hierarchy6"/>
    <dgm:cxn modelId="{A68AAA7D-92C8-0F47-8F9E-D09B9F9742EF}" srcId="{91DD43B7-9A2E-3A43-AD0B-8F950E6D03C3}" destId="{E6FD3206-0974-734C-BCE1-86D60BD9E2B5}" srcOrd="0" destOrd="0" parTransId="{1A1F73F0-6E14-8643-B238-B944A12284CE}" sibTransId="{F075B791-6F5F-4445-B48A-042FD0580917}"/>
    <dgm:cxn modelId="{B4E9CDA3-B7F3-BB4D-A482-DBB113B87EEA}" type="presOf" srcId="{AC5D4FA1-8769-F947-B831-2E909678B720}" destId="{1BD493B5-9290-CE41-8FEE-98764155AC77}" srcOrd="0" destOrd="0" presId="urn:microsoft.com/office/officeart/2005/8/layout/hierarchy6"/>
    <dgm:cxn modelId="{7C03E4F9-0694-B545-A501-73E03B404620}" type="presOf" srcId="{E6FD3206-0974-734C-BCE1-86D60BD9E2B5}" destId="{23566D7D-AB85-5943-A37D-DC0DADBFF649}" srcOrd="0" destOrd="0" presId="urn:microsoft.com/office/officeart/2005/8/layout/hierarchy6"/>
    <dgm:cxn modelId="{30B23370-FC65-324D-9D4A-933C29A58C60}" type="presOf" srcId="{2CC620A7-2E9B-1F4F-B952-4E54BFCF20A6}" destId="{E0AF4D3C-3E9C-EE4B-8406-6AFC529B35D1}" srcOrd="0" destOrd="0" presId="urn:microsoft.com/office/officeart/2005/8/layout/hierarchy6"/>
    <dgm:cxn modelId="{93F6CAD9-3FED-4747-A37D-B8F8603349CF}" type="presOf" srcId="{C193BD3A-1A30-A74A-8629-E86F3211EB92}" destId="{AFF84D0C-3E77-EE47-9837-06A6526C683C}" srcOrd="0" destOrd="0" presId="urn:microsoft.com/office/officeart/2005/8/layout/hierarchy6"/>
    <dgm:cxn modelId="{9CF2F52C-AE16-9E4E-97B2-253F7F2DEC3E}" type="presOf" srcId="{91DD43B7-9A2E-3A43-AD0B-8F950E6D03C3}" destId="{36AAF3AF-0952-2449-901F-8ACCF6294168}" srcOrd="0" destOrd="0" presId="urn:microsoft.com/office/officeart/2005/8/layout/hierarchy6"/>
    <dgm:cxn modelId="{7E38D97A-EFFA-9C41-9834-841E0BC9B2E2}" srcId="{B8D10B71-B35E-B640-B3FA-E2605C88DB0D}" destId="{CC95DC85-B831-3648-ABD4-3862EB4049DF}" srcOrd="0" destOrd="0" parTransId="{1E4630C9-17E8-2E4C-B51B-E5DF20233075}" sibTransId="{A4E8A646-0033-4E4C-B788-D4AC1C18B05A}"/>
    <dgm:cxn modelId="{EB2F629A-0BDF-AC43-887E-1F1C06FE0DF7}" srcId="{CC95DC85-B831-3648-ABD4-3862EB4049DF}" destId="{0C95C9E5-34B6-B045-9D11-FA38D112A810}" srcOrd="0" destOrd="0" parTransId="{F36DFB24-1F8E-854C-8824-D484318BE46E}" sibTransId="{802F6A63-06AE-0541-B0CA-C000628E2864}"/>
    <dgm:cxn modelId="{FD0FA73F-9F8E-1F4B-8F30-71CDDB9B2732}" type="presOf" srcId="{CC95DC85-B831-3648-ABD4-3862EB4049DF}" destId="{E99D5D05-34B8-1F43-8423-DBC2782F556E}" srcOrd="0" destOrd="0" presId="urn:microsoft.com/office/officeart/2005/8/layout/hierarchy6"/>
    <dgm:cxn modelId="{A795375D-A094-5D45-97E1-5A32BCB5D8F7}" type="presOf" srcId="{0C95C9E5-34B6-B045-9D11-FA38D112A810}" destId="{1DA495B2-0BDC-BC46-824C-94270BBC5962}" srcOrd="0" destOrd="0" presId="urn:microsoft.com/office/officeart/2005/8/layout/hierarchy6"/>
    <dgm:cxn modelId="{6A042677-E276-A74D-8B73-BBA635FD7B52}" srcId="{0C95C9E5-34B6-B045-9D11-FA38D112A810}" destId="{BA37857B-68B9-2F43-8325-7A39937BC069}" srcOrd="1" destOrd="0" parTransId="{2CC620A7-2E9B-1F4F-B952-4E54BFCF20A6}" sibTransId="{6F797841-6BC2-334E-BFF9-449EAE1310AC}"/>
    <dgm:cxn modelId="{941424CF-4662-7049-B30F-47E6F26C917C}" type="presOf" srcId="{B8D10B71-B35E-B640-B3FA-E2605C88DB0D}" destId="{8F1A3DE2-FB63-554C-AF0D-F8FF39B343EC}" srcOrd="0" destOrd="0" presId="urn:microsoft.com/office/officeart/2005/8/layout/hierarchy6"/>
    <dgm:cxn modelId="{6A18AE76-1895-AA42-804E-948D9926DEA3}" type="presOf" srcId="{1A1F73F0-6E14-8643-B238-B944A12284CE}" destId="{2AF98552-F406-1E43-96FD-82CDFC89BF31}" srcOrd="0" destOrd="0" presId="urn:microsoft.com/office/officeart/2005/8/layout/hierarchy6"/>
    <dgm:cxn modelId="{87C4491A-5BD3-B248-9DE2-741DAC9F2CEA}" srcId="{0C95C9E5-34B6-B045-9D11-FA38D112A810}" destId="{91DD43B7-9A2E-3A43-AD0B-8F950E6D03C3}" srcOrd="0" destOrd="0" parTransId="{1299FBC9-B665-3147-B7A1-60663CEF911D}" sibTransId="{51F5E2F3-F386-8A4A-83A4-275A5829526F}"/>
    <dgm:cxn modelId="{07391DB9-DBD5-344F-831E-5718E409ED0A}" type="presOf" srcId="{F36DFB24-1F8E-854C-8824-D484318BE46E}" destId="{E74F6578-1038-C145-B01C-D44285E2234A}" srcOrd="0" destOrd="0" presId="urn:microsoft.com/office/officeart/2005/8/layout/hierarchy6"/>
    <dgm:cxn modelId="{8FBD7222-1E5F-0347-A75A-14C7C60F69CF}" srcId="{BA37857B-68B9-2F43-8325-7A39937BC069}" destId="{1C862D13-E1B4-454F-8C43-B66761B6B19D}" srcOrd="0" destOrd="0" parTransId="{3901BD95-18D9-C24B-A16C-21137FEBBEDE}" sibTransId="{B9798617-FFE9-F948-A4B4-D718E92D9BE4}"/>
    <dgm:cxn modelId="{5CF137EB-53C9-0846-8323-CF23BEEF0E79}" type="presOf" srcId="{188434D6-8040-5F42-8FC6-A8DDFB01175B}" destId="{BD89E54B-2BEE-5246-9918-B540C0ED186F}" srcOrd="0" destOrd="0" presId="urn:microsoft.com/office/officeart/2005/8/layout/hierarchy6"/>
    <dgm:cxn modelId="{7A290C00-292C-B24E-9FA2-C001E3F93C4F}" srcId="{91DD43B7-9A2E-3A43-AD0B-8F950E6D03C3}" destId="{35246FBE-39A6-604B-9543-38BE13D72013}" srcOrd="1" destOrd="0" parTransId="{C193BD3A-1A30-A74A-8629-E86F3211EB92}" sibTransId="{1E914661-0D42-BF45-9C9B-A5C34C5747AF}"/>
    <dgm:cxn modelId="{725ED908-EA59-224E-A01E-8F7D0A63943B}" type="presOf" srcId="{3901BD95-18D9-C24B-A16C-21137FEBBEDE}" destId="{6C7F5C84-7A04-5C4E-B888-A3AC434A53B1}" srcOrd="0" destOrd="0" presId="urn:microsoft.com/office/officeart/2005/8/layout/hierarchy6"/>
    <dgm:cxn modelId="{9CC16444-73FA-DD45-BE4E-FE0B0CFCB8F5}" type="presOf" srcId="{1C862D13-E1B4-454F-8C43-B66761B6B19D}" destId="{1D0DCFF9-0FBC-054D-8E53-72EEB3FDB248}" srcOrd="0" destOrd="0" presId="urn:microsoft.com/office/officeart/2005/8/layout/hierarchy6"/>
    <dgm:cxn modelId="{52F6F029-C913-B847-ADA8-139D490A8AD0}" type="presOf" srcId="{35246FBE-39A6-604B-9543-38BE13D72013}" destId="{B3A8D155-6E3B-E74E-ADC2-4749DF40C435}" srcOrd="0" destOrd="0" presId="urn:microsoft.com/office/officeart/2005/8/layout/hierarchy6"/>
    <dgm:cxn modelId="{F6B629E8-2EDA-E14B-A692-F9CBCE69973E}" type="presOf" srcId="{F8174293-17CF-7A46-B086-0364F68ADCE2}" destId="{E7EA10DD-D478-9A4E-BADC-4C5691C41362}" srcOrd="0" destOrd="0" presId="urn:microsoft.com/office/officeart/2005/8/layout/hierarchy6"/>
    <dgm:cxn modelId="{29823F11-6D7F-AC46-A324-1555A8D3533A}" type="presOf" srcId="{AE079DA8-9591-7D44-9660-684369B0A84B}" destId="{0177779C-2FCC-1E49-A62B-824CB8D12F2B}" srcOrd="0" destOrd="0" presId="urn:microsoft.com/office/officeart/2005/8/layout/hierarchy6"/>
    <dgm:cxn modelId="{20DB3A42-A430-F543-9F80-55706C7A4CD8}" srcId="{BA37857B-68B9-2F43-8325-7A39937BC069}" destId="{AC5D4FA1-8769-F947-B831-2E909678B720}" srcOrd="1" destOrd="0" parTransId="{F8174293-17CF-7A46-B086-0364F68ADCE2}" sibTransId="{3F66A3F3-26C5-CE4E-B5D1-C51DB5AB0292}"/>
    <dgm:cxn modelId="{1C085C31-7D7A-B940-B1BE-CB099E3EA0ED}" type="presOf" srcId="{BA37857B-68B9-2F43-8325-7A39937BC069}" destId="{C0D0AAFD-BDD7-5C4D-8261-800829AC5C42}" srcOrd="0" destOrd="0" presId="urn:microsoft.com/office/officeart/2005/8/layout/hierarchy6"/>
    <dgm:cxn modelId="{5E69DD0B-E417-CD4B-9F3E-98B2DD29203E}" type="presParOf" srcId="{8F1A3DE2-FB63-554C-AF0D-F8FF39B343EC}" destId="{3CE24C3B-29EE-1B48-9B47-1CB0045372BB}" srcOrd="0" destOrd="0" presId="urn:microsoft.com/office/officeart/2005/8/layout/hierarchy6"/>
    <dgm:cxn modelId="{E36B99BB-30D1-D340-8FAE-8CFA0AAEBFC7}" type="presParOf" srcId="{3CE24C3B-29EE-1B48-9B47-1CB0045372BB}" destId="{D9FFC43F-9C3C-874E-89D5-13EEBD93F1C2}" srcOrd="0" destOrd="0" presId="urn:microsoft.com/office/officeart/2005/8/layout/hierarchy6"/>
    <dgm:cxn modelId="{6E8902A0-6A35-564A-BF80-DFA26047CA0C}" type="presParOf" srcId="{D9FFC43F-9C3C-874E-89D5-13EEBD93F1C2}" destId="{8EAB84E5-E2F4-384D-B2D1-405821ADF775}" srcOrd="0" destOrd="0" presId="urn:microsoft.com/office/officeart/2005/8/layout/hierarchy6"/>
    <dgm:cxn modelId="{A50A2094-4CE7-7D4F-802C-316471418553}" type="presParOf" srcId="{8EAB84E5-E2F4-384D-B2D1-405821ADF775}" destId="{E99D5D05-34B8-1F43-8423-DBC2782F556E}" srcOrd="0" destOrd="0" presId="urn:microsoft.com/office/officeart/2005/8/layout/hierarchy6"/>
    <dgm:cxn modelId="{C6261366-0474-4E4F-B1CA-03957D79B40F}" type="presParOf" srcId="{8EAB84E5-E2F4-384D-B2D1-405821ADF775}" destId="{1D7B93CC-1381-7143-B605-A89D0B355ABD}" srcOrd="1" destOrd="0" presId="urn:microsoft.com/office/officeart/2005/8/layout/hierarchy6"/>
    <dgm:cxn modelId="{15F3357A-AEA1-A743-B7D8-4E14F77B6472}" type="presParOf" srcId="{1D7B93CC-1381-7143-B605-A89D0B355ABD}" destId="{E74F6578-1038-C145-B01C-D44285E2234A}" srcOrd="0" destOrd="0" presId="urn:microsoft.com/office/officeart/2005/8/layout/hierarchy6"/>
    <dgm:cxn modelId="{CF03140F-CBFA-CA41-9E7D-E2288B5E2F28}" type="presParOf" srcId="{1D7B93CC-1381-7143-B605-A89D0B355ABD}" destId="{C8C2878A-C186-9643-A8E4-5CFE70D480D0}" srcOrd="1" destOrd="0" presId="urn:microsoft.com/office/officeart/2005/8/layout/hierarchy6"/>
    <dgm:cxn modelId="{D2E1B844-89A9-6F48-B60C-09F98702189D}" type="presParOf" srcId="{C8C2878A-C186-9643-A8E4-5CFE70D480D0}" destId="{1DA495B2-0BDC-BC46-824C-94270BBC5962}" srcOrd="0" destOrd="0" presId="urn:microsoft.com/office/officeart/2005/8/layout/hierarchy6"/>
    <dgm:cxn modelId="{72C720EA-55A3-C249-8805-79CEF9019D10}" type="presParOf" srcId="{C8C2878A-C186-9643-A8E4-5CFE70D480D0}" destId="{86E3E9B1-69B9-F446-8F48-E11BB1BC8EED}" srcOrd="1" destOrd="0" presId="urn:microsoft.com/office/officeart/2005/8/layout/hierarchy6"/>
    <dgm:cxn modelId="{0B47CBC1-D4A7-C745-B555-ADF20E3C08E5}" type="presParOf" srcId="{86E3E9B1-69B9-F446-8F48-E11BB1BC8EED}" destId="{BF6CA0FA-4015-C644-A17E-9D827118D03C}" srcOrd="0" destOrd="0" presId="urn:microsoft.com/office/officeart/2005/8/layout/hierarchy6"/>
    <dgm:cxn modelId="{6D1AE4D1-64C5-6C4A-81BA-B69482AC415B}" type="presParOf" srcId="{86E3E9B1-69B9-F446-8F48-E11BB1BC8EED}" destId="{486F6C61-B278-1F47-9470-59A305222940}" srcOrd="1" destOrd="0" presId="urn:microsoft.com/office/officeart/2005/8/layout/hierarchy6"/>
    <dgm:cxn modelId="{7A303ABC-A8D0-E349-9346-344B092B5341}" type="presParOf" srcId="{486F6C61-B278-1F47-9470-59A305222940}" destId="{36AAF3AF-0952-2449-901F-8ACCF6294168}" srcOrd="0" destOrd="0" presId="urn:microsoft.com/office/officeart/2005/8/layout/hierarchy6"/>
    <dgm:cxn modelId="{3521242C-78B6-EA48-992D-C734667D7AB2}" type="presParOf" srcId="{486F6C61-B278-1F47-9470-59A305222940}" destId="{1C39F545-CB44-EF4C-9168-9CA7F52A9830}" srcOrd="1" destOrd="0" presId="urn:microsoft.com/office/officeart/2005/8/layout/hierarchy6"/>
    <dgm:cxn modelId="{053E6FEE-64B8-B145-8552-6B1B13EEC2C2}" type="presParOf" srcId="{1C39F545-CB44-EF4C-9168-9CA7F52A9830}" destId="{2AF98552-F406-1E43-96FD-82CDFC89BF31}" srcOrd="0" destOrd="0" presId="urn:microsoft.com/office/officeart/2005/8/layout/hierarchy6"/>
    <dgm:cxn modelId="{2D14E76D-60CC-694D-83E9-50729537D3AA}" type="presParOf" srcId="{1C39F545-CB44-EF4C-9168-9CA7F52A9830}" destId="{FDCD74A5-FE36-F64C-9716-D47C375AD030}" srcOrd="1" destOrd="0" presId="urn:microsoft.com/office/officeart/2005/8/layout/hierarchy6"/>
    <dgm:cxn modelId="{20279817-831D-2E48-80C8-1372B8416D2A}" type="presParOf" srcId="{FDCD74A5-FE36-F64C-9716-D47C375AD030}" destId="{23566D7D-AB85-5943-A37D-DC0DADBFF649}" srcOrd="0" destOrd="0" presId="urn:microsoft.com/office/officeart/2005/8/layout/hierarchy6"/>
    <dgm:cxn modelId="{ADAED636-D608-E441-968D-EAAA9D7B97D2}" type="presParOf" srcId="{FDCD74A5-FE36-F64C-9716-D47C375AD030}" destId="{D2A1E223-653B-874E-A015-AED68488DCB4}" srcOrd="1" destOrd="0" presId="urn:microsoft.com/office/officeart/2005/8/layout/hierarchy6"/>
    <dgm:cxn modelId="{8AA99A2A-1281-D743-A8A2-66B3ED601487}" type="presParOf" srcId="{1C39F545-CB44-EF4C-9168-9CA7F52A9830}" destId="{AFF84D0C-3E77-EE47-9837-06A6526C683C}" srcOrd="2" destOrd="0" presId="urn:microsoft.com/office/officeart/2005/8/layout/hierarchy6"/>
    <dgm:cxn modelId="{0645A219-23B8-C144-98AB-D799A1B4C8D2}" type="presParOf" srcId="{1C39F545-CB44-EF4C-9168-9CA7F52A9830}" destId="{572F07BD-8F52-5444-BF0D-C5D1A5B9EE11}" srcOrd="3" destOrd="0" presId="urn:microsoft.com/office/officeart/2005/8/layout/hierarchy6"/>
    <dgm:cxn modelId="{64986D02-1B41-4043-A7D7-B69D34B55B3E}" type="presParOf" srcId="{572F07BD-8F52-5444-BF0D-C5D1A5B9EE11}" destId="{B3A8D155-6E3B-E74E-ADC2-4749DF40C435}" srcOrd="0" destOrd="0" presId="urn:microsoft.com/office/officeart/2005/8/layout/hierarchy6"/>
    <dgm:cxn modelId="{38347ECC-FDAB-4E44-8CDC-233B79D89BE5}" type="presParOf" srcId="{572F07BD-8F52-5444-BF0D-C5D1A5B9EE11}" destId="{A18D6961-76CE-554F-A25B-B86E71B5A233}" srcOrd="1" destOrd="0" presId="urn:microsoft.com/office/officeart/2005/8/layout/hierarchy6"/>
    <dgm:cxn modelId="{18FDF97F-93A5-0241-8A6D-9A4AA4C8CC9B}" type="presParOf" srcId="{86E3E9B1-69B9-F446-8F48-E11BB1BC8EED}" destId="{E0AF4D3C-3E9C-EE4B-8406-6AFC529B35D1}" srcOrd="2" destOrd="0" presId="urn:microsoft.com/office/officeart/2005/8/layout/hierarchy6"/>
    <dgm:cxn modelId="{79C3009B-84EA-5846-9E7C-8AD4DEA2FF81}" type="presParOf" srcId="{86E3E9B1-69B9-F446-8F48-E11BB1BC8EED}" destId="{4AF4B753-DCBC-064D-86AE-873E7457FFC0}" srcOrd="3" destOrd="0" presId="urn:microsoft.com/office/officeart/2005/8/layout/hierarchy6"/>
    <dgm:cxn modelId="{9011B01C-C345-7C43-8DA5-10B164C79B42}" type="presParOf" srcId="{4AF4B753-DCBC-064D-86AE-873E7457FFC0}" destId="{C0D0AAFD-BDD7-5C4D-8261-800829AC5C42}" srcOrd="0" destOrd="0" presId="urn:microsoft.com/office/officeart/2005/8/layout/hierarchy6"/>
    <dgm:cxn modelId="{1B52B277-A7FA-6744-B6FA-8D70DC91411E}" type="presParOf" srcId="{4AF4B753-DCBC-064D-86AE-873E7457FFC0}" destId="{CF91D7DC-B96A-724B-8D4F-B0AD04AF391B}" srcOrd="1" destOrd="0" presId="urn:microsoft.com/office/officeart/2005/8/layout/hierarchy6"/>
    <dgm:cxn modelId="{B824255A-2694-C042-BA2B-BD01B3B1C849}" type="presParOf" srcId="{CF91D7DC-B96A-724B-8D4F-B0AD04AF391B}" destId="{6C7F5C84-7A04-5C4E-B888-A3AC434A53B1}" srcOrd="0" destOrd="0" presId="urn:microsoft.com/office/officeart/2005/8/layout/hierarchy6"/>
    <dgm:cxn modelId="{3D117F6D-CB02-2248-A3EA-92CAA5C9688F}" type="presParOf" srcId="{CF91D7DC-B96A-724B-8D4F-B0AD04AF391B}" destId="{F6CD5D3E-7103-DC4A-9CB8-8C49D47E8003}" srcOrd="1" destOrd="0" presId="urn:microsoft.com/office/officeart/2005/8/layout/hierarchy6"/>
    <dgm:cxn modelId="{9D919FDF-1369-4A48-AB75-48AA41F03EFB}" type="presParOf" srcId="{F6CD5D3E-7103-DC4A-9CB8-8C49D47E8003}" destId="{1D0DCFF9-0FBC-054D-8E53-72EEB3FDB248}" srcOrd="0" destOrd="0" presId="urn:microsoft.com/office/officeart/2005/8/layout/hierarchy6"/>
    <dgm:cxn modelId="{8277D14A-27D3-2A48-84AF-1A6681F2D2D8}" type="presParOf" srcId="{F6CD5D3E-7103-DC4A-9CB8-8C49D47E8003}" destId="{9BA4AB05-0D49-4945-8577-178B8461E277}" srcOrd="1" destOrd="0" presId="urn:microsoft.com/office/officeart/2005/8/layout/hierarchy6"/>
    <dgm:cxn modelId="{0B616200-BD66-964A-90EF-F0C8C51AAF8B}" type="presParOf" srcId="{CF91D7DC-B96A-724B-8D4F-B0AD04AF391B}" destId="{E7EA10DD-D478-9A4E-BADC-4C5691C41362}" srcOrd="2" destOrd="0" presId="urn:microsoft.com/office/officeart/2005/8/layout/hierarchy6"/>
    <dgm:cxn modelId="{36C33F0A-EE37-BD41-867A-2DA6A3DBD177}" type="presParOf" srcId="{CF91D7DC-B96A-724B-8D4F-B0AD04AF391B}" destId="{856D3FA7-FD8E-BE45-922B-9ADE945EAE0E}" srcOrd="3" destOrd="0" presId="urn:microsoft.com/office/officeart/2005/8/layout/hierarchy6"/>
    <dgm:cxn modelId="{AAFB3C4F-DF1E-8E41-86D7-460BA6F2A5DB}" type="presParOf" srcId="{856D3FA7-FD8E-BE45-922B-9ADE945EAE0E}" destId="{1BD493B5-9290-CE41-8FEE-98764155AC77}" srcOrd="0" destOrd="0" presId="urn:microsoft.com/office/officeart/2005/8/layout/hierarchy6"/>
    <dgm:cxn modelId="{120C726E-C700-CB47-9BA8-4298005F32DF}" type="presParOf" srcId="{856D3FA7-FD8E-BE45-922B-9ADE945EAE0E}" destId="{9417E0FE-1102-9449-B832-5CCD8745688F}" srcOrd="1" destOrd="0" presId="urn:microsoft.com/office/officeart/2005/8/layout/hierarchy6"/>
    <dgm:cxn modelId="{D8EF0BB4-755B-7F44-A7E9-33813F14C28A}" type="presParOf" srcId="{1D7B93CC-1381-7143-B605-A89D0B355ABD}" destId="{0177779C-2FCC-1E49-A62B-824CB8D12F2B}" srcOrd="2" destOrd="0" presId="urn:microsoft.com/office/officeart/2005/8/layout/hierarchy6"/>
    <dgm:cxn modelId="{D0C9BAB8-D576-714F-8A8C-61337532DB0F}" type="presParOf" srcId="{1D7B93CC-1381-7143-B605-A89D0B355ABD}" destId="{0A1F4B8D-DBAA-6F42-911A-A23DF03F90E7}" srcOrd="3" destOrd="0" presId="urn:microsoft.com/office/officeart/2005/8/layout/hierarchy6"/>
    <dgm:cxn modelId="{6FC625C9-6C62-BE4C-90A8-A99BC806B667}" type="presParOf" srcId="{0A1F4B8D-DBAA-6F42-911A-A23DF03F90E7}" destId="{BD89E54B-2BEE-5246-9918-B540C0ED186F}" srcOrd="0" destOrd="0" presId="urn:microsoft.com/office/officeart/2005/8/layout/hierarchy6"/>
    <dgm:cxn modelId="{12D4445B-AB29-7048-8BF0-6E75D5D58039}" type="presParOf" srcId="{0A1F4B8D-DBAA-6F42-911A-A23DF03F90E7}" destId="{A52B2C92-6A8B-944E-9937-A0C1617482B1}" srcOrd="1" destOrd="0" presId="urn:microsoft.com/office/officeart/2005/8/layout/hierarchy6"/>
    <dgm:cxn modelId="{CF64B2D4-E526-BA4A-AE3F-27239086A3C3}" type="presParOf" srcId="{8F1A3DE2-FB63-554C-AF0D-F8FF39B343EC}" destId="{AD7D370E-F2D9-EE46-BA48-3EB2AD6DEEEE}" srcOrd="1" destOrd="0" presId="urn:microsoft.com/office/officeart/2005/8/layout/hierarchy6"/>
  </dgm:cxnLst>
  <dgm:bg>
    <a:noFill/>
  </dgm:bg>
  <dgm:whole>
    <a:ln w="44450" cmpd="sng">
      <a:solidFill>
        <a:schemeClr val="tx1">
          <a:alpha val="0"/>
        </a:schemeClr>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8D10B71-B35E-B640-B3FA-E2605C88DB0D}" type="doc">
      <dgm:prSet loTypeId="urn:microsoft.com/office/officeart/2005/8/layout/hierarchy6" loCatId="" qsTypeId="urn:microsoft.com/office/officeart/2005/8/quickstyle/simple4" qsCatId="simple" csTypeId="urn:microsoft.com/office/officeart/2005/8/colors/accent1_2" csCatId="accent1" phldr="1"/>
      <dgm:spPr/>
      <dgm:t>
        <a:bodyPr/>
        <a:lstStyle/>
        <a:p>
          <a:endParaRPr lang="en-GB"/>
        </a:p>
      </dgm:t>
    </dgm:pt>
    <dgm:pt modelId="{91DD43B7-9A2E-3A43-AD0B-8F950E6D03C3}">
      <dgm:prSet phldrT="[Text]" custT="1"/>
      <dgm:spPr>
        <a:noFill/>
        <a:ln w="12700">
          <a:solidFill>
            <a:schemeClr val="accent5">
              <a:lumMod val="75000"/>
            </a:schemeClr>
          </a:solidFill>
        </a:ln>
      </dgm:spPr>
      <dgm:t>
        <a:bodyPr/>
        <a:lstStyle/>
        <a:p>
          <a:r>
            <a:rPr lang="en-GB" sz="1200" b="1" dirty="0" smtClean="0">
              <a:ln>
                <a:noFill/>
              </a:ln>
              <a:solidFill>
                <a:schemeClr val="accent5">
                  <a:lumMod val="75000"/>
                </a:schemeClr>
              </a:solidFill>
            </a:rPr>
            <a:t>Demonstrated </a:t>
          </a:r>
          <a:r>
            <a:rPr lang="en-GB" sz="1200" b="1" dirty="0">
              <a:ln>
                <a:noFill/>
              </a:ln>
              <a:solidFill>
                <a:schemeClr val="accent5">
                  <a:lumMod val="75000"/>
                </a:schemeClr>
              </a:solidFill>
            </a:rPr>
            <a:t>on FDG-PET, </a:t>
          </a:r>
          <a:r>
            <a:rPr lang="en-GB" sz="1200" b="1" dirty="0" smtClean="0">
              <a:ln>
                <a:noFill/>
              </a:ln>
              <a:solidFill>
                <a:schemeClr val="accent5">
                  <a:lumMod val="75000"/>
                </a:schemeClr>
              </a:solidFill>
            </a:rPr>
            <a:t>n </a:t>
          </a:r>
          <a:r>
            <a:rPr lang="en-GB" sz="1200" b="1" dirty="0">
              <a:ln>
                <a:noFill/>
              </a:ln>
              <a:solidFill>
                <a:schemeClr val="accent5">
                  <a:lumMod val="75000"/>
                </a:schemeClr>
              </a:solidFill>
            </a:rPr>
            <a:t>= </a:t>
          </a:r>
          <a:r>
            <a:rPr lang="en-GB" sz="1200" b="1" dirty="0" smtClean="0">
              <a:ln>
                <a:noFill/>
              </a:ln>
              <a:solidFill>
                <a:schemeClr val="accent5">
                  <a:lumMod val="75000"/>
                </a:schemeClr>
              </a:solidFill>
            </a:rPr>
            <a:t>26</a:t>
          </a:r>
        </a:p>
        <a:p>
          <a:r>
            <a:rPr lang="en-GB" sz="1200" b="1" dirty="0" smtClean="0">
              <a:ln>
                <a:noFill/>
              </a:ln>
              <a:solidFill>
                <a:schemeClr val="accent5">
                  <a:lumMod val="75000"/>
                </a:schemeClr>
              </a:solidFill>
            </a:rPr>
            <a:t>43% of patients with new findings</a:t>
          </a:r>
        </a:p>
        <a:p>
          <a:endParaRPr lang="en-GB" sz="1200" b="1" dirty="0">
            <a:ln>
              <a:noFill/>
            </a:ln>
            <a:solidFill>
              <a:schemeClr val="accent5">
                <a:lumMod val="75000"/>
              </a:schemeClr>
            </a:solidFill>
          </a:endParaRPr>
        </a:p>
      </dgm:t>
    </dgm:pt>
    <dgm:pt modelId="{1299FBC9-B665-3147-B7A1-60663CEF911D}" type="parTrans" cxnId="{87C4491A-5BD3-B248-9DE2-741DAC9F2CEA}">
      <dgm:prSet/>
      <dgm:spPr>
        <a:ln>
          <a:solidFill>
            <a:schemeClr val="tx1"/>
          </a:solidFill>
        </a:ln>
      </dgm:spPr>
      <dgm:t>
        <a:bodyPr/>
        <a:lstStyle/>
        <a:p>
          <a:endParaRPr lang="en-GB">
            <a:ln>
              <a:noFill/>
            </a:ln>
            <a:solidFill>
              <a:sysClr val="windowText" lastClr="000000"/>
            </a:solidFill>
          </a:endParaRPr>
        </a:p>
      </dgm:t>
    </dgm:pt>
    <dgm:pt modelId="{51F5E2F3-F386-8A4A-83A4-275A5829526F}" type="sibTrans" cxnId="{87C4491A-5BD3-B248-9DE2-741DAC9F2CEA}">
      <dgm:prSet/>
      <dgm:spPr/>
      <dgm:t>
        <a:bodyPr/>
        <a:lstStyle/>
        <a:p>
          <a:endParaRPr lang="en-GB">
            <a:ln>
              <a:noFill/>
            </a:ln>
            <a:solidFill>
              <a:sysClr val="windowText" lastClr="000000"/>
            </a:solidFill>
          </a:endParaRPr>
        </a:p>
      </dgm:t>
    </dgm:pt>
    <dgm:pt modelId="{E6FD3206-0974-734C-BCE1-86D60BD9E2B5}">
      <dgm:prSet phldrT="[Text]"/>
      <dgm:spPr>
        <a:noFill/>
        <a:ln w="12700">
          <a:solidFill>
            <a:schemeClr val="accent5">
              <a:lumMod val="75000"/>
            </a:schemeClr>
          </a:solidFill>
        </a:ln>
      </dgm:spPr>
      <dgm:t>
        <a:bodyPr/>
        <a:lstStyle/>
        <a:p>
          <a:r>
            <a:rPr lang="en-GB" b="1" dirty="0" smtClean="0">
              <a:ln>
                <a:noFill/>
              </a:ln>
              <a:solidFill>
                <a:schemeClr val="accent5">
                  <a:lumMod val="75000"/>
                </a:schemeClr>
              </a:solidFill>
            </a:rPr>
            <a:t>Malignant, </a:t>
          </a:r>
        </a:p>
        <a:p>
          <a:r>
            <a:rPr lang="en-GB" b="1" dirty="0" smtClean="0">
              <a:ln>
                <a:noFill/>
              </a:ln>
              <a:solidFill>
                <a:schemeClr val="accent5">
                  <a:lumMod val="75000"/>
                </a:schemeClr>
              </a:solidFill>
            </a:rPr>
            <a:t>n = 7</a:t>
          </a:r>
        </a:p>
        <a:p>
          <a:r>
            <a:rPr lang="en-GB" b="1" dirty="0" smtClean="0">
              <a:ln>
                <a:noFill/>
              </a:ln>
              <a:solidFill>
                <a:schemeClr val="accent5">
                  <a:lumMod val="75000"/>
                </a:schemeClr>
              </a:solidFill>
            </a:rPr>
            <a:t>27%</a:t>
          </a:r>
          <a:endParaRPr lang="en-GB" b="1" dirty="0">
            <a:ln>
              <a:noFill/>
            </a:ln>
            <a:solidFill>
              <a:schemeClr val="accent5">
                <a:lumMod val="75000"/>
              </a:schemeClr>
            </a:solidFill>
          </a:endParaRPr>
        </a:p>
      </dgm:t>
    </dgm:pt>
    <dgm:pt modelId="{1A1F73F0-6E14-8643-B238-B944A12284CE}" type="parTrans" cxnId="{A68AAA7D-92C8-0F47-8F9E-D09B9F9742EF}">
      <dgm:prSet/>
      <dgm:spPr>
        <a:ln w="12700">
          <a:solidFill>
            <a:schemeClr val="accent5">
              <a:lumMod val="75000"/>
            </a:schemeClr>
          </a:solidFill>
        </a:ln>
      </dgm:spPr>
      <dgm:t>
        <a:bodyPr/>
        <a:lstStyle/>
        <a:p>
          <a:endParaRPr lang="en-GB">
            <a:ln>
              <a:noFill/>
            </a:ln>
            <a:solidFill>
              <a:schemeClr val="accent5">
                <a:lumMod val="75000"/>
              </a:schemeClr>
            </a:solidFill>
          </a:endParaRPr>
        </a:p>
      </dgm:t>
    </dgm:pt>
    <dgm:pt modelId="{F075B791-6F5F-4445-B48A-042FD0580917}" type="sibTrans" cxnId="{A68AAA7D-92C8-0F47-8F9E-D09B9F9742EF}">
      <dgm:prSet/>
      <dgm:spPr/>
      <dgm:t>
        <a:bodyPr/>
        <a:lstStyle/>
        <a:p>
          <a:endParaRPr lang="en-GB">
            <a:ln>
              <a:noFill/>
            </a:ln>
            <a:solidFill>
              <a:sysClr val="windowText" lastClr="000000"/>
            </a:solidFill>
          </a:endParaRPr>
        </a:p>
      </dgm:t>
    </dgm:pt>
    <dgm:pt modelId="{35246FBE-39A6-604B-9543-38BE13D72013}">
      <dgm:prSet phldrT="[Text]"/>
      <dgm:spPr>
        <a:noFill/>
        <a:ln w="12700">
          <a:solidFill>
            <a:schemeClr val="accent5">
              <a:lumMod val="75000"/>
            </a:schemeClr>
          </a:solidFill>
        </a:ln>
      </dgm:spPr>
      <dgm:t>
        <a:bodyPr/>
        <a:lstStyle/>
        <a:p>
          <a:r>
            <a:rPr lang="en-GB" b="1" dirty="0" smtClean="0">
              <a:ln>
                <a:noFill/>
              </a:ln>
              <a:solidFill>
                <a:schemeClr val="accent5">
                  <a:lumMod val="75000"/>
                </a:schemeClr>
              </a:solidFill>
            </a:rPr>
            <a:t>Benign, </a:t>
          </a:r>
        </a:p>
        <a:p>
          <a:r>
            <a:rPr lang="en-GB" b="1" dirty="0" smtClean="0">
              <a:ln>
                <a:noFill/>
              </a:ln>
              <a:solidFill>
                <a:schemeClr val="accent5">
                  <a:lumMod val="75000"/>
                </a:schemeClr>
              </a:solidFill>
            </a:rPr>
            <a:t>n = 19</a:t>
          </a:r>
        </a:p>
        <a:p>
          <a:r>
            <a:rPr lang="en-GB" b="1" dirty="0" smtClean="0">
              <a:ln>
                <a:noFill/>
              </a:ln>
              <a:solidFill>
                <a:schemeClr val="accent5">
                  <a:lumMod val="75000"/>
                </a:schemeClr>
              </a:solidFill>
            </a:rPr>
            <a:t>73%</a:t>
          </a:r>
          <a:endParaRPr lang="en-GB" b="1" dirty="0">
            <a:ln>
              <a:noFill/>
            </a:ln>
            <a:solidFill>
              <a:schemeClr val="accent5">
                <a:lumMod val="75000"/>
              </a:schemeClr>
            </a:solidFill>
          </a:endParaRPr>
        </a:p>
      </dgm:t>
    </dgm:pt>
    <dgm:pt modelId="{C193BD3A-1A30-A74A-8629-E86F3211EB92}" type="parTrans" cxnId="{7A290C00-292C-B24E-9FA2-C001E3F93C4F}">
      <dgm:prSet/>
      <dgm:spPr>
        <a:ln w="12700">
          <a:solidFill>
            <a:schemeClr val="accent5">
              <a:lumMod val="75000"/>
            </a:schemeClr>
          </a:solidFill>
        </a:ln>
      </dgm:spPr>
      <dgm:t>
        <a:bodyPr/>
        <a:lstStyle/>
        <a:p>
          <a:endParaRPr lang="en-GB">
            <a:ln>
              <a:noFill/>
            </a:ln>
            <a:solidFill>
              <a:schemeClr val="accent5">
                <a:lumMod val="75000"/>
              </a:schemeClr>
            </a:solidFill>
          </a:endParaRPr>
        </a:p>
      </dgm:t>
    </dgm:pt>
    <dgm:pt modelId="{1E914661-0D42-BF45-9C9B-A5C34C5747AF}" type="sibTrans" cxnId="{7A290C00-292C-B24E-9FA2-C001E3F93C4F}">
      <dgm:prSet/>
      <dgm:spPr/>
      <dgm:t>
        <a:bodyPr/>
        <a:lstStyle/>
        <a:p>
          <a:endParaRPr lang="en-GB">
            <a:ln>
              <a:noFill/>
            </a:ln>
            <a:solidFill>
              <a:sysClr val="windowText" lastClr="000000"/>
            </a:solidFill>
          </a:endParaRPr>
        </a:p>
      </dgm:t>
    </dgm:pt>
    <dgm:pt modelId="{188434D6-8040-5F42-8FC6-A8DDFB01175B}">
      <dgm:prSet phldrT="[Text]"/>
      <dgm:spPr>
        <a:noFill/>
        <a:ln>
          <a:solidFill>
            <a:schemeClr val="tx1"/>
          </a:solidFill>
        </a:ln>
      </dgm:spPr>
      <dgm:t>
        <a:bodyPr/>
        <a:lstStyle/>
        <a:p>
          <a:r>
            <a:rPr lang="en-GB" dirty="0">
              <a:ln>
                <a:noFill/>
              </a:ln>
              <a:solidFill>
                <a:sysClr val="windowText" lastClr="000000"/>
              </a:solidFill>
            </a:rPr>
            <a:t>No new finding</a:t>
          </a:r>
          <a:r>
            <a:rPr lang="en-GB" dirty="0" smtClean="0">
              <a:ln>
                <a:noFill/>
              </a:ln>
              <a:solidFill>
                <a:sysClr val="windowText" lastClr="000000"/>
              </a:solidFill>
            </a:rPr>
            <a:t>,</a:t>
          </a:r>
        </a:p>
        <a:p>
          <a:r>
            <a:rPr lang="en-GB" dirty="0" smtClean="0">
              <a:ln>
                <a:noFill/>
              </a:ln>
              <a:solidFill>
                <a:sysClr val="windowText" lastClr="000000"/>
              </a:solidFill>
            </a:rPr>
            <a:t> </a:t>
          </a:r>
          <a:r>
            <a:rPr lang="en-GB" dirty="0">
              <a:ln>
                <a:noFill/>
              </a:ln>
              <a:solidFill>
                <a:sysClr val="windowText" lastClr="000000"/>
              </a:solidFill>
            </a:rPr>
            <a:t>n = </a:t>
          </a:r>
          <a:r>
            <a:rPr lang="en-GB" dirty="0" smtClean="0">
              <a:ln>
                <a:noFill/>
              </a:ln>
              <a:solidFill>
                <a:sysClr val="windowText" lastClr="000000"/>
              </a:solidFill>
            </a:rPr>
            <a:t>33</a:t>
          </a:r>
        </a:p>
        <a:p>
          <a:r>
            <a:rPr lang="en-GB" dirty="0" smtClean="0">
              <a:ln>
                <a:noFill/>
              </a:ln>
              <a:solidFill>
                <a:sysClr val="windowText" lastClr="000000"/>
              </a:solidFill>
            </a:rPr>
            <a:t>35%</a:t>
          </a:r>
          <a:endParaRPr lang="en-GB" dirty="0">
            <a:ln>
              <a:noFill/>
            </a:ln>
            <a:solidFill>
              <a:sysClr val="windowText" lastClr="000000"/>
            </a:solidFill>
          </a:endParaRPr>
        </a:p>
      </dgm:t>
    </dgm:pt>
    <dgm:pt modelId="{3469518E-CCEA-7D44-99FC-925193A9D72D}" type="sibTrans" cxnId="{B1EB3F20-B53A-8D49-8349-F4108E083CCC}">
      <dgm:prSet/>
      <dgm:spPr/>
      <dgm:t>
        <a:bodyPr/>
        <a:lstStyle/>
        <a:p>
          <a:endParaRPr lang="en-GB">
            <a:ln>
              <a:noFill/>
            </a:ln>
            <a:solidFill>
              <a:sysClr val="windowText" lastClr="000000"/>
            </a:solidFill>
          </a:endParaRPr>
        </a:p>
      </dgm:t>
    </dgm:pt>
    <dgm:pt modelId="{AE079DA8-9591-7D44-9660-684369B0A84B}" type="parTrans" cxnId="{B1EB3F20-B53A-8D49-8349-F4108E083CCC}">
      <dgm:prSet/>
      <dgm:spPr>
        <a:ln>
          <a:solidFill>
            <a:schemeClr val="tx1"/>
          </a:solidFill>
        </a:ln>
      </dgm:spPr>
      <dgm:t>
        <a:bodyPr/>
        <a:lstStyle/>
        <a:p>
          <a:endParaRPr lang="en-GB">
            <a:ln>
              <a:noFill/>
            </a:ln>
            <a:solidFill>
              <a:sysClr val="windowText" lastClr="000000"/>
            </a:solidFill>
          </a:endParaRPr>
        </a:p>
      </dgm:t>
    </dgm:pt>
    <dgm:pt modelId="{AC5D4FA1-8769-F947-B831-2E909678B720}">
      <dgm:prSet custT="1"/>
      <dgm:spPr>
        <a:noFill/>
        <a:ln>
          <a:solidFill>
            <a:schemeClr val="tx1"/>
          </a:solidFill>
        </a:ln>
      </dgm:spPr>
      <dgm:t>
        <a:bodyPr/>
        <a:lstStyle/>
        <a:p>
          <a:r>
            <a:rPr lang="en-GB" sz="1600" b="0" dirty="0" smtClean="0">
              <a:solidFill>
                <a:schemeClr val="tx1"/>
              </a:solidFill>
            </a:rPr>
            <a:t>Benign,</a:t>
          </a:r>
        </a:p>
        <a:p>
          <a:r>
            <a:rPr lang="en-GB" sz="1600" b="0" dirty="0" smtClean="0">
              <a:solidFill>
                <a:schemeClr val="tx1"/>
              </a:solidFill>
            </a:rPr>
            <a:t>n </a:t>
          </a:r>
          <a:r>
            <a:rPr lang="en-GB" sz="1600" b="0" dirty="0">
              <a:solidFill>
                <a:schemeClr val="tx1"/>
              </a:solidFill>
            </a:rPr>
            <a:t>= </a:t>
          </a:r>
          <a:r>
            <a:rPr lang="en-GB" sz="1600" b="0" dirty="0" smtClean="0">
              <a:solidFill>
                <a:schemeClr val="tx1"/>
              </a:solidFill>
            </a:rPr>
            <a:t>38</a:t>
          </a:r>
        </a:p>
        <a:p>
          <a:r>
            <a:rPr lang="en-GB" sz="1600" b="0" dirty="0" smtClean="0">
              <a:solidFill>
                <a:schemeClr val="tx1"/>
              </a:solidFill>
            </a:rPr>
            <a:t>81%</a:t>
          </a:r>
          <a:endParaRPr lang="en-GB" sz="1600" b="0" dirty="0">
            <a:solidFill>
              <a:schemeClr val="tx1"/>
            </a:solidFill>
          </a:endParaRPr>
        </a:p>
      </dgm:t>
    </dgm:pt>
    <dgm:pt modelId="{3F66A3F3-26C5-CE4E-B5D1-C51DB5AB0292}" type="sibTrans" cxnId="{20DB3A42-A430-F543-9F80-55706C7A4CD8}">
      <dgm:prSet/>
      <dgm:spPr/>
      <dgm:t>
        <a:bodyPr/>
        <a:lstStyle/>
        <a:p>
          <a:endParaRPr lang="en-GB"/>
        </a:p>
      </dgm:t>
    </dgm:pt>
    <dgm:pt modelId="{F8174293-17CF-7A46-B086-0364F68ADCE2}" type="parTrans" cxnId="{20DB3A42-A430-F543-9F80-55706C7A4CD8}">
      <dgm:prSet/>
      <dgm:spPr>
        <a:ln>
          <a:solidFill>
            <a:schemeClr val="tx1"/>
          </a:solidFill>
        </a:ln>
      </dgm:spPr>
      <dgm:t>
        <a:bodyPr/>
        <a:lstStyle/>
        <a:p>
          <a:endParaRPr lang="en-GB"/>
        </a:p>
      </dgm:t>
    </dgm:pt>
    <dgm:pt modelId="{1C862D13-E1B4-454F-8C43-B66761B6B19D}">
      <dgm:prSet custT="1"/>
      <dgm:spPr>
        <a:noFill/>
        <a:ln>
          <a:solidFill>
            <a:schemeClr val="tx1"/>
          </a:solidFill>
        </a:ln>
      </dgm:spPr>
      <dgm:t>
        <a:bodyPr/>
        <a:lstStyle/>
        <a:p>
          <a:r>
            <a:rPr lang="en-GB" sz="1600" b="0" dirty="0" smtClean="0">
              <a:solidFill>
                <a:schemeClr val="tx1"/>
              </a:solidFill>
            </a:rPr>
            <a:t>Malignant,</a:t>
          </a:r>
        </a:p>
        <a:p>
          <a:r>
            <a:rPr lang="en-GB" sz="1600" b="0" dirty="0" smtClean="0">
              <a:solidFill>
                <a:schemeClr val="tx1"/>
              </a:solidFill>
            </a:rPr>
            <a:t>n = 9</a:t>
          </a:r>
        </a:p>
        <a:p>
          <a:r>
            <a:rPr lang="en-GB" sz="1600" b="0" dirty="0" smtClean="0">
              <a:solidFill>
                <a:schemeClr val="tx1"/>
              </a:solidFill>
            </a:rPr>
            <a:t>19%</a:t>
          </a:r>
          <a:endParaRPr lang="en-GB" sz="1600" b="0" dirty="0">
            <a:solidFill>
              <a:schemeClr val="tx1"/>
            </a:solidFill>
          </a:endParaRPr>
        </a:p>
      </dgm:t>
    </dgm:pt>
    <dgm:pt modelId="{B9798617-FFE9-F948-A4B4-D718E92D9BE4}" type="sibTrans" cxnId="{8FBD7222-1E5F-0347-A75A-14C7C60F69CF}">
      <dgm:prSet/>
      <dgm:spPr/>
      <dgm:t>
        <a:bodyPr/>
        <a:lstStyle/>
        <a:p>
          <a:endParaRPr lang="en-GB"/>
        </a:p>
      </dgm:t>
    </dgm:pt>
    <dgm:pt modelId="{3901BD95-18D9-C24B-A16C-21137FEBBEDE}" type="parTrans" cxnId="{8FBD7222-1E5F-0347-A75A-14C7C60F69CF}">
      <dgm:prSet/>
      <dgm:spPr>
        <a:ln>
          <a:solidFill>
            <a:schemeClr val="tx1"/>
          </a:solidFill>
        </a:ln>
      </dgm:spPr>
      <dgm:t>
        <a:bodyPr/>
        <a:lstStyle/>
        <a:p>
          <a:endParaRPr lang="en-GB"/>
        </a:p>
      </dgm:t>
    </dgm:pt>
    <dgm:pt modelId="{BA37857B-68B9-2F43-8325-7A39937BC069}">
      <dgm:prSet phldrT="[Text]" custT="1"/>
      <dgm:spPr>
        <a:noFill/>
        <a:ln>
          <a:solidFill>
            <a:schemeClr val="tx1"/>
          </a:solidFill>
        </a:ln>
      </dgm:spPr>
      <dgm:t>
        <a:bodyPr/>
        <a:lstStyle/>
        <a:p>
          <a:r>
            <a:rPr lang="en-GB" sz="1600" b="0" dirty="0" smtClean="0">
              <a:ln>
                <a:noFill/>
              </a:ln>
              <a:solidFill>
                <a:schemeClr val="tx1"/>
              </a:solidFill>
            </a:rPr>
            <a:t>Demonstrated on CT, n </a:t>
          </a:r>
          <a:r>
            <a:rPr lang="en-GB" sz="1600" b="0" dirty="0">
              <a:ln>
                <a:noFill/>
              </a:ln>
              <a:solidFill>
                <a:schemeClr val="tx1"/>
              </a:solidFill>
            </a:rPr>
            <a:t>= </a:t>
          </a:r>
          <a:r>
            <a:rPr lang="en-GB" sz="1600" b="0" dirty="0" smtClean="0">
              <a:ln>
                <a:noFill/>
              </a:ln>
              <a:solidFill>
                <a:schemeClr val="tx1"/>
              </a:solidFill>
            </a:rPr>
            <a:t>47</a:t>
          </a:r>
        </a:p>
        <a:p>
          <a:r>
            <a:rPr lang="en-GB" sz="1600" b="0" dirty="0" smtClean="0">
              <a:ln>
                <a:noFill/>
              </a:ln>
              <a:solidFill>
                <a:schemeClr val="tx1"/>
              </a:solidFill>
            </a:rPr>
            <a:t>83% of patients with new findings </a:t>
          </a:r>
          <a:endParaRPr lang="en-GB" sz="1600" b="0" dirty="0">
            <a:ln>
              <a:noFill/>
            </a:ln>
            <a:solidFill>
              <a:schemeClr val="tx1"/>
            </a:solidFill>
          </a:endParaRPr>
        </a:p>
      </dgm:t>
    </dgm:pt>
    <dgm:pt modelId="{6F797841-6BC2-334E-BFF9-449EAE1310AC}" type="sibTrans" cxnId="{6A042677-E276-A74D-8B73-BBA635FD7B52}">
      <dgm:prSet/>
      <dgm:spPr/>
      <dgm:t>
        <a:bodyPr/>
        <a:lstStyle/>
        <a:p>
          <a:endParaRPr lang="en-GB">
            <a:ln>
              <a:noFill/>
            </a:ln>
            <a:solidFill>
              <a:sysClr val="windowText" lastClr="000000"/>
            </a:solidFill>
          </a:endParaRPr>
        </a:p>
      </dgm:t>
    </dgm:pt>
    <dgm:pt modelId="{2CC620A7-2E9B-1F4F-B952-4E54BFCF20A6}" type="parTrans" cxnId="{6A042677-E276-A74D-8B73-BBA635FD7B52}">
      <dgm:prSet/>
      <dgm:spPr>
        <a:ln>
          <a:solidFill>
            <a:schemeClr val="tx1"/>
          </a:solidFill>
        </a:ln>
      </dgm:spPr>
      <dgm:t>
        <a:bodyPr/>
        <a:lstStyle/>
        <a:p>
          <a:endParaRPr lang="en-GB">
            <a:ln>
              <a:noFill/>
            </a:ln>
            <a:solidFill>
              <a:sysClr val="windowText" lastClr="000000"/>
            </a:solidFill>
          </a:endParaRPr>
        </a:p>
      </dgm:t>
    </dgm:pt>
    <dgm:pt modelId="{0C95C9E5-34B6-B045-9D11-FA38D112A810}">
      <dgm:prSet phldrT="[Text]"/>
      <dgm:spPr>
        <a:noFill/>
        <a:ln>
          <a:solidFill>
            <a:schemeClr val="tx1"/>
          </a:solidFill>
        </a:ln>
      </dgm:spPr>
      <dgm:t>
        <a:bodyPr/>
        <a:lstStyle/>
        <a:p>
          <a:r>
            <a:rPr lang="en-GB" dirty="0">
              <a:ln>
                <a:noFill/>
              </a:ln>
              <a:solidFill>
                <a:sysClr val="windowText" lastClr="000000"/>
              </a:solidFill>
            </a:rPr>
            <a:t>New finding, </a:t>
          </a:r>
          <a:endParaRPr lang="en-GB" dirty="0" smtClean="0">
            <a:ln>
              <a:noFill/>
            </a:ln>
            <a:solidFill>
              <a:sysClr val="windowText" lastClr="000000"/>
            </a:solidFill>
          </a:endParaRPr>
        </a:p>
        <a:p>
          <a:r>
            <a:rPr lang="en-GB" dirty="0" smtClean="0">
              <a:ln>
                <a:noFill/>
              </a:ln>
              <a:solidFill>
                <a:sysClr val="windowText" lastClr="000000"/>
              </a:solidFill>
            </a:rPr>
            <a:t>n </a:t>
          </a:r>
          <a:r>
            <a:rPr lang="en-GB" b="0" dirty="0">
              <a:ln>
                <a:noFill/>
              </a:ln>
              <a:solidFill>
                <a:schemeClr val="tx1"/>
              </a:solidFill>
            </a:rPr>
            <a:t>= </a:t>
          </a:r>
          <a:r>
            <a:rPr lang="en-GB" b="0" dirty="0" smtClean="0">
              <a:ln>
                <a:noFill/>
              </a:ln>
              <a:solidFill>
                <a:schemeClr val="tx1"/>
              </a:solidFill>
            </a:rPr>
            <a:t>61</a:t>
          </a:r>
        </a:p>
        <a:p>
          <a:r>
            <a:rPr lang="en-GB" b="0" dirty="0" smtClean="0">
              <a:ln>
                <a:noFill/>
              </a:ln>
              <a:solidFill>
                <a:schemeClr val="tx1"/>
              </a:solidFill>
            </a:rPr>
            <a:t>65%</a:t>
          </a:r>
          <a:endParaRPr lang="en-GB" b="0" dirty="0">
            <a:ln>
              <a:noFill/>
            </a:ln>
            <a:solidFill>
              <a:schemeClr val="tx1"/>
            </a:solidFill>
          </a:endParaRPr>
        </a:p>
      </dgm:t>
    </dgm:pt>
    <dgm:pt modelId="{802F6A63-06AE-0541-B0CA-C000628E2864}" type="sibTrans" cxnId="{EB2F629A-0BDF-AC43-887E-1F1C06FE0DF7}">
      <dgm:prSet/>
      <dgm:spPr/>
      <dgm:t>
        <a:bodyPr/>
        <a:lstStyle/>
        <a:p>
          <a:endParaRPr lang="en-GB">
            <a:ln>
              <a:noFill/>
            </a:ln>
            <a:solidFill>
              <a:sysClr val="windowText" lastClr="000000"/>
            </a:solidFill>
          </a:endParaRPr>
        </a:p>
      </dgm:t>
    </dgm:pt>
    <dgm:pt modelId="{F36DFB24-1F8E-854C-8824-D484318BE46E}" type="parTrans" cxnId="{EB2F629A-0BDF-AC43-887E-1F1C06FE0DF7}">
      <dgm:prSet/>
      <dgm:spPr>
        <a:ln>
          <a:solidFill>
            <a:schemeClr val="tx1"/>
          </a:solidFill>
        </a:ln>
      </dgm:spPr>
      <dgm:t>
        <a:bodyPr/>
        <a:lstStyle/>
        <a:p>
          <a:endParaRPr lang="en-GB">
            <a:ln>
              <a:noFill/>
            </a:ln>
            <a:solidFill>
              <a:sysClr val="windowText" lastClr="000000"/>
            </a:solidFill>
          </a:endParaRPr>
        </a:p>
      </dgm:t>
    </dgm:pt>
    <dgm:pt modelId="{CC95DC85-B831-3648-ABD4-3862EB4049DF}">
      <dgm:prSet phldrT="[Text]"/>
      <dgm:spPr>
        <a:noFill/>
        <a:ln>
          <a:solidFill>
            <a:schemeClr val="tx1"/>
          </a:solidFill>
        </a:ln>
      </dgm:spPr>
      <dgm:t>
        <a:bodyPr/>
        <a:lstStyle/>
        <a:p>
          <a:r>
            <a:rPr lang="en-GB" dirty="0">
              <a:ln>
                <a:noFill/>
              </a:ln>
              <a:solidFill>
                <a:sysClr val="windowText" lastClr="000000"/>
              </a:solidFill>
            </a:rPr>
            <a:t>94 patients included</a:t>
          </a:r>
        </a:p>
      </dgm:t>
    </dgm:pt>
    <dgm:pt modelId="{A4E8A646-0033-4E4C-B788-D4AC1C18B05A}" type="sibTrans" cxnId="{7E38D97A-EFFA-9C41-9834-841E0BC9B2E2}">
      <dgm:prSet/>
      <dgm:spPr/>
      <dgm:t>
        <a:bodyPr/>
        <a:lstStyle/>
        <a:p>
          <a:endParaRPr lang="en-GB">
            <a:ln>
              <a:noFill/>
            </a:ln>
            <a:solidFill>
              <a:sysClr val="windowText" lastClr="000000"/>
            </a:solidFill>
          </a:endParaRPr>
        </a:p>
      </dgm:t>
    </dgm:pt>
    <dgm:pt modelId="{1E4630C9-17E8-2E4C-B51B-E5DF20233075}" type="parTrans" cxnId="{7E38D97A-EFFA-9C41-9834-841E0BC9B2E2}">
      <dgm:prSet/>
      <dgm:spPr/>
      <dgm:t>
        <a:bodyPr/>
        <a:lstStyle/>
        <a:p>
          <a:endParaRPr lang="en-GB">
            <a:ln>
              <a:noFill/>
            </a:ln>
            <a:solidFill>
              <a:sysClr val="windowText" lastClr="000000"/>
            </a:solidFill>
          </a:endParaRPr>
        </a:p>
      </dgm:t>
    </dgm:pt>
    <dgm:pt modelId="{8F1A3DE2-FB63-554C-AF0D-F8FF39B343EC}" type="pres">
      <dgm:prSet presAssocID="{B8D10B71-B35E-B640-B3FA-E2605C88DB0D}" presName="mainComposite" presStyleCnt="0">
        <dgm:presLayoutVars>
          <dgm:chPref val="1"/>
          <dgm:dir/>
          <dgm:animOne val="branch"/>
          <dgm:animLvl val="lvl"/>
          <dgm:resizeHandles val="exact"/>
        </dgm:presLayoutVars>
      </dgm:prSet>
      <dgm:spPr/>
      <dgm:t>
        <a:bodyPr/>
        <a:lstStyle/>
        <a:p>
          <a:endParaRPr lang="en-GB"/>
        </a:p>
      </dgm:t>
    </dgm:pt>
    <dgm:pt modelId="{3CE24C3B-29EE-1B48-9B47-1CB0045372BB}" type="pres">
      <dgm:prSet presAssocID="{B8D10B71-B35E-B640-B3FA-E2605C88DB0D}" presName="hierFlow" presStyleCnt="0"/>
      <dgm:spPr/>
    </dgm:pt>
    <dgm:pt modelId="{D9FFC43F-9C3C-874E-89D5-13EEBD93F1C2}" type="pres">
      <dgm:prSet presAssocID="{B8D10B71-B35E-B640-B3FA-E2605C88DB0D}" presName="hierChild1" presStyleCnt="0">
        <dgm:presLayoutVars>
          <dgm:chPref val="1"/>
          <dgm:animOne val="branch"/>
          <dgm:animLvl val="lvl"/>
        </dgm:presLayoutVars>
      </dgm:prSet>
      <dgm:spPr/>
    </dgm:pt>
    <dgm:pt modelId="{8EAB84E5-E2F4-384D-B2D1-405821ADF775}" type="pres">
      <dgm:prSet presAssocID="{CC95DC85-B831-3648-ABD4-3862EB4049DF}" presName="Name14" presStyleCnt="0"/>
      <dgm:spPr/>
    </dgm:pt>
    <dgm:pt modelId="{E99D5D05-34B8-1F43-8423-DBC2782F556E}" type="pres">
      <dgm:prSet presAssocID="{CC95DC85-B831-3648-ABD4-3862EB4049DF}" presName="level1Shape" presStyleLbl="node0" presStyleIdx="0" presStyleCnt="1">
        <dgm:presLayoutVars>
          <dgm:chPref val="3"/>
        </dgm:presLayoutVars>
      </dgm:prSet>
      <dgm:spPr/>
      <dgm:t>
        <a:bodyPr/>
        <a:lstStyle/>
        <a:p>
          <a:endParaRPr lang="en-GB"/>
        </a:p>
      </dgm:t>
    </dgm:pt>
    <dgm:pt modelId="{1D7B93CC-1381-7143-B605-A89D0B355ABD}" type="pres">
      <dgm:prSet presAssocID="{CC95DC85-B831-3648-ABD4-3862EB4049DF}" presName="hierChild2" presStyleCnt="0"/>
      <dgm:spPr/>
    </dgm:pt>
    <dgm:pt modelId="{E74F6578-1038-C145-B01C-D44285E2234A}" type="pres">
      <dgm:prSet presAssocID="{F36DFB24-1F8E-854C-8824-D484318BE46E}" presName="Name19" presStyleLbl="parChTrans1D2" presStyleIdx="0" presStyleCnt="2"/>
      <dgm:spPr/>
      <dgm:t>
        <a:bodyPr/>
        <a:lstStyle/>
        <a:p>
          <a:endParaRPr lang="en-GB"/>
        </a:p>
      </dgm:t>
    </dgm:pt>
    <dgm:pt modelId="{C8C2878A-C186-9643-A8E4-5CFE70D480D0}" type="pres">
      <dgm:prSet presAssocID="{0C95C9E5-34B6-B045-9D11-FA38D112A810}" presName="Name21" presStyleCnt="0"/>
      <dgm:spPr/>
    </dgm:pt>
    <dgm:pt modelId="{1DA495B2-0BDC-BC46-824C-94270BBC5962}" type="pres">
      <dgm:prSet presAssocID="{0C95C9E5-34B6-B045-9D11-FA38D112A810}" presName="level2Shape" presStyleLbl="node2" presStyleIdx="0" presStyleCnt="2"/>
      <dgm:spPr/>
      <dgm:t>
        <a:bodyPr/>
        <a:lstStyle/>
        <a:p>
          <a:endParaRPr lang="en-GB"/>
        </a:p>
      </dgm:t>
    </dgm:pt>
    <dgm:pt modelId="{86E3E9B1-69B9-F446-8F48-E11BB1BC8EED}" type="pres">
      <dgm:prSet presAssocID="{0C95C9E5-34B6-B045-9D11-FA38D112A810}" presName="hierChild3" presStyleCnt="0"/>
      <dgm:spPr/>
    </dgm:pt>
    <dgm:pt modelId="{BF6CA0FA-4015-C644-A17E-9D827118D03C}" type="pres">
      <dgm:prSet presAssocID="{1299FBC9-B665-3147-B7A1-60663CEF911D}" presName="Name19" presStyleLbl="parChTrans1D3" presStyleIdx="0" presStyleCnt="2"/>
      <dgm:spPr/>
      <dgm:t>
        <a:bodyPr/>
        <a:lstStyle/>
        <a:p>
          <a:endParaRPr lang="en-GB"/>
        </a:p>
      </dgm:t>
    </dgm:pt>
    <dgm:pt modelId="{486F6C61-B278-1F47-9470-59A305222940}" type="pres">
      <dgm:prSet presAssocID="{91DD43B7-9A2E-3A43-AD0B-8F950E6D03C3}" presName="Name21" presStyleCnt="0"/>
      <dgm:spPr/>
    </dgm:pt>
    <dgm:pt modelId="{36AAF3AF-0952-2449-901F-8ACCF6294168}" type="pres">
      <dgm:prSet presAssocID="{91DD43B7-9A2E-3A43-AD0B-8F950E6D03C3}" presName="level2Shape" presStyleLbl="node3" presStyleIdx="0" presStyleCnt="2"/>
      <dgm:spPr/>
      <dgm:t>
        <a:bodyPr/>
        <a:lstStyle/>
        <a:p>
          <a:endParaRPr lang="en-GB"/>
        </a:p>
      </dgm:t>
    </dgm:pt>
    <dgm:pt modelId="{1C39F545-CB44-EF4C-9168-9CA7F52A9830}" type="pres">
      <dgm:prSet presAssocID="{91DD43B7-9A2E-3A43-AD0B-8F950E6D03C3}" presName="hierChild3" presStyleCnt="0"/>
      <dgm:spPr/>
    </dgm:pt>
    <dgm:pt modelId="{2AF98552-F406-1E43-96FD-82CDFC89BF31}" type="pres">
      <dgm:prSet presAssocID="{1A1F73F0-6E14-8643-B238-B944A12284CE}" presName="Name19" presStyleLbl="parChTrans1D4" presStyleIdx="0" presStyleCnt="4"/>
      <dgm:spPr/>
      <dgm:t>
        <a:bodyPr/>
        <a:lstStyle/>
        <a:p>
          <a:endParaRPr lang="en-GB"/>
        </a:p>
      </dgm:t>
    </dgm:pt>
    <dgm:pt modelId="{FDCD74A5-FE36-F64C-9716-D47C375AD030}" type="pres">
      <dgm:prSet presAssocID="{E6FD3206-0974-734C-BCE1-86D60BD9E2B5}" presName="Name21" presStyleCnt="0"/>
      <dgm:spPr/>
    </dgm:pt>
    <dgm:pt modelId="{23566D7D-AB85-5943-A37D-DC0DADBFF649}" type="pres">
      <dgm:prSet presAssocID="{E6FD3206-0974-734C-BCE1-86D60BD9E2B5}" presName="level2Shape" presStyleLbl="node4" presStyleIdx="0" presStyleCnt="4"/>
      <dgm:spPr/>
      <dgm:t>
        <a:bodyPr/>
        <a:lstStyle/>
        <a:p>
          <a:endParaRPr lang="en-GB"/>
        </a:p>
      </dgm:t>
    </dgm:pt>
    <dgm:pt modelId="{D2A1E223-653B-874E-A015-AED68488DCB4}" type="pres">
      <dgm:prSet presAssocID="{E6FD3206-0974-734C-BCE1-86D60BD9E2B5}" presName="hierChild3" presStyleCnt="0"/>
      <dgm:spPr/>
    </dgm:pt>
    <dgm:pt modelId="{AFF84D0C-3E77-EE47-9837-06A6526C683C}" type="pres">
      <dgm:prSet presAssocID="{C193BD3A-1A30-A74A-8629-E86F3211EB92}" presName="Name19" presStyleLbl="parChTrans1D4" presStyleIdx="1" presStyleCnt="4"/>
      <dgm:spPr/>
      <dgm:t>
        <a:bodyPr/>
        <a:lstStyle/>
        <a:p>
          <a:endParaRPr lang="en-GB"/>
        </a:p>
      </dgm:t>
    </dgm:pt>
    <dgm:pt modelId="{572F07BD-8F52-5444-BF0D-C5D1A5B9EE11}" type="pres">
      <dgm:prSet presAssocID="{35246FBE-39A6-604B-9543-38BE13D72013}" presName="Name21" presStyleCnt="0"/>
      <dgm:spPr/>
    </dgm:pt>
    <dgm:pt modelId="{B3A8D155-6E3B-E74E-ADC2-4749DF40C435}" type="pres">
      <dgm:prSet presAssocID="{35246FBE-39A6-604B-9543-38BE13D72013}" presName="level2Shape" presStyleLbl="node4" presStyleIdx="1" presStyleCnt="4"/>
      <dgm:spPr/>
      <dgm:t>
        <a:bodyPr/>
        <a:lstStyle/>
        <a:p>
          <a:endParaRPr lang="en-GB"/>
        </a:p>
      </dgm:t>
    </dgm:pt>
    <dgm:pt modelId="{A18D6961-76CE-554F-A25B-B86E71B5A233}" type="pres">
      <dgm:prSet presAssocID="{35246FBE-39A6-604B-9543-38BE13D72013}" presName="hierChild3" presStyleCnt="0"/>
      <dgm:spPr/>
    </dgm:pt>
    <dgm:pt modelId="{E0AF4D3C-3E9C-EE4B-8406-6AFC529B35D1}" type="pres">
      <dgm:prSet presAssocID="{2CC620A7-2E9B-1F4F-B952-4E54BFCF20A6}" presName="Name19" presStyleLbl="parChTrans1D3" presStyleIdx="1" presStyleCnt="2"/>
      <dgm:spPr/>
      <dgm:t>
        <a:bodyPr/>
        <a:lstStyle/>
        <a:p>
          <a:endParaRPr lang="en-GB"/>
        </a:p>
      </dgm:t>
    </dgm:pt>
    <dgm:pt modelId="{4AF4B753-DCBC-064D-86AE-873E7457FFC0}" type="pres">
      <dgm:prSet presAssocID="{BA37857B-68B9-2F43-8325-7A39937BC069}" presName="Name21" presStyleCnt="0"/>
      <dgm:spPr/>
    </dgm:pt>
    <dgm:pt modelId="{C0D0AAFD-BDD7-5C4D-8261-800829AC5C42}" type="pres">
      <dgm:prSet presAssocID="{BA37857B-68B9-2F43-8325-7A39937BC069}" presName="level2Shape" presStyleLbl="node3" presStyleIdx="1" presStyleCnt="2" custLinFactNeighborX="-2335" custLinFactNeighborY="2723"/>
      <dgm:spPr/>
      <dgm:t>
        <a:bodyPr/>
        <a:lstStyle/>
        <a:p>
          <a:endParaRPr lang="en-GB"/>
        </a:p>
      </dgm:t>
    </dgm:pt>
    <dgm:pt modelId="{CF91D7DC-B96A-724B-8D4F-B0AD04AF391B}" type="pres">
      <dgm:prSet presAssocID="{BA37857B-68B9-2F43-8325-7A39937BC069}" presName="hierChild3" presStyleCnt="0"/>
      <dgm:spPr/>
    </dgm:pt>
    <dgm:pt modelId="{6C7F5C84-7A04-5C4E-B888-A3AC434A53B1}" type="pres">
      <dgm:prSet presAssocID="{3901BD95-18D9-C24B-A16C-21137FEBBEDE}" presName="Name19" presStyleLbl="parChTrans1D4" presStyleIdx="2" presStyleCnt="4"/>
      <dgm:spPr/>
      <dgm:t>
        <a:bodyPr/>
        <a:lstStyle/>
        <a:p>
          <a:endParaRPr lang="en-GB"/>
        </a:p>
      </dgm:t>
    </dgm:pt>
    <dgm:pt modelId="{F6CD5D3E-7103-DC4A-9CB8-8C49D47E8003}" type="pres">
      <dgm:prSet presAssocID="{1C862D13-E1B4-454F-8C43-B66761B6B19D}" presName="Name21" presStyleCnt="0"/>
      <dgm:spPr/>
    </dgm:pt>
    <dgm:pt modelId="{1D0DCFF9-0FBC-054D-8E53-72EEB3FDB248}" type="pres">
      <dgm:prSet presAssocID="{1C862D13-E1B4-454F-8C43-B66761B6B19D}" presName="level2Shape" presStyleLbl="node4" presStyleIdx="2" presStyleCnt="4"/>
      <dgm:spPr/>
      <dgm:t>
        <a:bodyPr/>
        <a:lstStyle/>
        <a:p>
          <a:endParaRPr lang="en-GB"/>
        </a:p>
      </dgm:t>
    </dgm:pt>
    <dgm:pt modelId="{9BA4AB05-0D49-4945-8577-178B8461E277}" type="pres">
      <dgm:prSet presAssocID="{1C862D13-E1B4-454F-8C43-B66761B6B19D}" presName="hierChild3" presStyleCnt="0"/>
      <dgm:spPr/>
    </dgm:pt>
    <dgm:pt modelId="{E7EA10DD-D478-9A4E-BADC-4C5691C41362}" type="pres">
      <dgm:prSet presAssocID="{F8174293-17CF-7A46-B086-0364F68ADCE2}" presName="Name19" presStyleLbl="parChTrans1D4" presStyleIdx="3" presStyleCnt="4"/>
      <dgm:spPr/>
      <dgm:t>
        <a:bodyPr/>
        <a:lstStyle/>
        <a:p>
          <a:endParaRPr lang="en-GB"/>
        </a:p>
      </dgm:t>
    </dgm:pt>
    <dgm:pt modelId="{856D3FA7-FD8E-BE45-922B-9ADE945EAE0E}" type="pres">
      <dgm:prSet presAssocID="{AC5D4FA1-8769-F947-B831-2E909678B720}" presName="Name21" presStyleCnt="0"/>
      <dgm:spPr/>
    </dgm:pt>
    <dgm:pt modelId="{1BD493B5-9290-CE41-8FEE-98764155AC77}" type="pres">
      <dgm:prSet presAssocID="{AC5D4FA1-8769-F947-B831-2E909678B720}" presName="level2Shape" presStyleLbl="node4" presStyleIdx="3" presStyleCnt="4"/>
      <dgm:spPr/>
      <dgm:t>
        <a:bodyPr/>
        <a:lstStyle/>
        <a:p>
          <a:endParaRPr lang="en-GB"/>
        </a:p>
      </dgm:t>
    </dgm:pt>
    <dgm:pt modelId="{9417E0FE-1102-9449-B832-5CCD8745688F}" type="pres">
      <dgm:prSet presAssocID="{AC5D4FA1-8769-F947-B831-2E909678B720}" presName="hierChild3" presStyleCnt="0"/>
      <dgm:spPr/>
    </dgm:pt>
    <dgm:pt modelId="{0177779C-2FCC-1E49-A62B-824CB8D12F2B}" type="pres">
      <dgm:prSet presAssocID="{AE079DA8-9591-7D44-9660-684369B0A84B}" presName="Name19" presStyleLbl="parChTrans1D2" presStyleIdx="1" presStyleCnt="2"/>
      <dgm:spPr/>
      <dgm:t>
        <a:bodyPr/>
        <a:lstStyle/>
        <a:p>
          <a:endParaRPr lang="en-GB"/>
        </a:p>
      </dgm:t>
    </dgm:pt>
    <dgm:pt modelId="{0A1F4B8D-DBAA-6F42-911A-A23DF03F90E7}" type="pres">
      <dgm:prSet presAssocID="{188434D6-8040-5F42-8FC6-A8DDFB01175B}" presName="Name21" presStyleCnt="0"/>
      <dgm:spPr/>
    </dgm:pt>
    <dgm:pt modelId="{BD89E54B-2BEE-5246-9918-B540C0ED186F}" type="pres">
      <dgm:prSet presAssocID="{188434D6-8040-5F42-8FC6-A8DDFB01175B}" presName="level2Shape" presStyleLbl="node2" presStyleIdx="1" presStyleCnt="2"/>
      <dgm:spPr/>
      <dgm:t>
        <a:bodyPr/>
        <a:lstStyle/>
        <a:p>
          <a:endParaRPr lang="en-GB"/>
        </a:p>
      </dgm:t>
    </dgm:pt>
    <dgm:pt modelId="{A52B2C92-6A8B-944E-9937-A0C1617482B1}" type="pres">
      <dgm:prSet presAssocID="{188434D6-8040-5F42-8FC6-A8DDFB01175B}" presName="hierChild3" presStyleCnt="0"/>
      <dgm:spPr/>
    </dgm:pt>
    <dgm:pt modelId="{AD7D370E-F2D9-EE46-BA48-3EB2AD6DEEEE}" type="pres">
      <dgm:prSet presAssocID="{B8D10B71-B35E-B640-B3FA-E2605C88DB0D}" presName="bgShapesFlow" presStyleCnt="0"/>
      <dgm:spPr/>
    </dgm:pt>
  </dgm:ptLst>
  <dgm:cxnLst>
    <dgm:cxn modelId="{B1EB3F20-B53A-8D49-8349-F4108E083CCC}" srcId="{CC95DC85-B831-3648-ABD4-3862EB4049DF}" destId="{188434D6-8040-5F42-8FC6-A8DDFB01175B}" srcOrd="1" destOrd="0" parTransId="{AE079DA8-9591-7D44-9660-684369B0A84B}" sibTransId="{3469518E-CCEA-7D44-99FC-925193A9D72D}"/>
    <dgm:cxn modelId="{084529EA-F4B6-3344-9CA0-74E864150EBA}" type="presOf" srcId="{AC5D4FA1-8769-F947-B831-2E909678B720}" destId="{1BD493B5-9290-CE41-8FEE-98764155AC77}" srcOrd="0" destOrd="0" presId="urn:microsoft.com/office/officeart/2005/8/layout/hierarchy6"/>
    <dgm:cxn modelId="{236135C1-E381-544D-9240-480F89C7B3E2}" type="presOf" srcId="{188434D6-8040-5F42-8FC6-A8DDFB01175B}" destId="{BD89E54B-2BEE-5246-9918-B540C0ED186F}" srcOrd="0" destOrd="0" presId="urn:microsoft.com/office/officeart/2005/8/layout/hierarchy6"/>
    <dgm:cxn modelId="{A68AAA7D-92C8-0F47-8F9E-D09B9F9742EF}" srcId="{91DD43B7-9A2E-3A43-AD0B-8F950E6D03C3}" destId="{E6FD3206-0974-734C-BCE1-86D60BD9E2B5}" srcOrd="0" destOrd="0" parTransId="{1A1F73F0-6E14-8643-B238-B944A12284CE}" sibTransId="{F075B791-6F5F-4445-B48A-042FD0580917}"/>
    <dgm:cxn modelId="{8739BB4B-78F7-C541-A48A-198BB02907BC}" type="presOf" srcId="{2CC620A7-2E9B-1F4F-B952-4E54BFCF20A6}" destId="{E0AF4D3C-3E9C-EE4B-8406-6AFC529B35D1}" srcOrd="0" destOrd="0" presId="urn:microsoft.com/office/officeart/2005/8/layout/hierarchy6"/>
    <dgm:cxn modelId="{7E38D97A-EFFA-9C41-9834-841E0BC9B2E2}" srcId="{B8D10B71-B35E-B640-B3FA-E2605C88DB0D}" destId="{CC95DC85-B831-3648-ABD4-3862EB4049DF}" srcOrd="0" destOrd="0" parTransId="{1E4630C9-17E8-2E4C-B51B-E5DF20233075}" sibTransId="{A4E8A646-0033-4E4C-B788-D4AC1C18B05A}"/>
    <dgm:cxn modelId="{A181A1F4-9ECA-8C48-AB7F-0EED662E2CAB}" type="presOf" srcId="{F36DFB24-1F8E-854C-8824-D484318BE46E}" destId="{E74F6578-1038-C145-B01C-D44285E2234A}" srcOrd="0" destOrd="0" presId="urn:microsoft.com/office/officeart/2005/8/layout/hierarchy6"/>
    <dgm:cxn modelId="{EB2F629A-0BDF-AC43-887E-1F1C06FE0DF7}" srcId="{CC95DC85-B831-3648-ABD4-3862EB4049DF}" destId="{0C95C9E5-34B6-B045-9D11-FA38D112A810}" srcOrd="0" destOrd="0" parTransId="{F36DFB24-1F8E-854C-8824-D484318BE46E}" sibTransId="{802F6A63-06AE-0541-B0CA-C000628E2864}"/>
    <dgm:cxn modelId="{A31CF768-4ABC-2C46-BF81-A45E1CE55D98}" type="presOf" srcId="{35246FBE-39A6-604B-9543-38BE13D72013}" destId="{B3A8D155-6E3B-E74E-ADC2-4749DF40C435}" srcOrd="0" destOrd="0" presId="urn:microsoft.com/office/officeart/2005/8/layout/hierarchy6"/>
    <dgm:cxn modelId="{6A042677-E276-A74D-8B73-BBA635FD7B52}" srcId="{0C95C9E5-34B6-B045-9D11-FA38D112A810}" destId="{BA37857B-68B9-2F43-8325-7A39937BC069}" srcOrd="1" destOrd="0" parTransId="{2CC620A7-2E9B-1F4F-B952-4E54BFCF20A6}" sibTransId="{6F797841-6BC2-334E-BFF9-449EAE1310AC}"/>
    <dgm:cxn modelId="{BC35C367-4933-AC42-81EE-1283CD6435E3}" type="presOf" srcId="{1A1F73F0-6E14-8643-B238-B944A12284CE}" destId="{2AF98552-F406-1E43-96FD-82CDFC89BF31}" srcOrd="0" destOrd="0" presId="urn:microsoft.com/office/officeart/2005/8/layout/hierarchy6"/>
    <dgm:cxn modelId="{F2FFF13A-B3A2-8F4A-B5AB-1C540DCDA37F}" type="presOf" srcId="{F8174293-17CF-7A46-B086-0364F68ADCE2}" destId="{E7EA10DD-D478-9A4E-BADC-4C5691C41362}" srcOrd="0" destOrd="0" presId="urn:microsoft.com/office/officeart/2005/8/layout/hierarchy6"/>
    <dgm:cxn modelId="{308162BA-6895-7044-8054-CB8EABAC3ED8}" type="presOf" srcId="{1C862D13-E1B4-454F-8C43-B66761B6B19D}" destId="{1D0DCFF9-0FBC-054D-8E53-72EEB3FDB248}" srcOrd="0" destOrd="0" presId="urn:microsoft.com/office/officeart/2005/8/layout/hierarchy6"/>
    <dgm:cxn modelId="{0BD52071-E893-9E4C-833D-62E4EC4FEE61}" type="presOf" srcId="{E6FD3206-0974-734C-BCE1-86D60BD9E2B5}" destId="{23566D7D-AB85-5943-A37D-DC0DADBFF649}" srcOrd="0" destOrd="0" presId="urn:microsoft.com/office/officeart/2005/8/layout/hierarchy6"/>
    <dgm:cxn modelId="{87C4491A-5BD3-B248-9DE2-741DAC9F2CEA}" srcId="{0C95C9E5-34B6-B045-9D11-FA38D112A810}" destId="{91DD43B7-9A2E-3A43-AD0B-8F950E6D03C3}" srcOrd="0" destOrd="0" parTransId="{1299FBC9-B665-3147-B7A1-60663CEF911D}" sibTransId="{51F5E2F3-F386-8A4A-83A4-275A5829526F}"/>
    <dgm:cxn modelId="{3D9B10D5-993A-AF4E-A992-62078426C110}" type="presOf" srcId="{1299FBC9-B665-3147-B7A1-60663CEF911D}" destId="{BF6CA0FA-4015-C644-A17E-9D827118D03C}" srcOrd="0" destOrd="0" presId="urn:microsoft.com/office/officeart/2005/8/layout/hierarchy6"/>
    <dgm:cxn modelId="{D823A863-2A97-1C44-9D32-36B2E6321BEA}" type="presOf" srcId="{B8D10B71-B35E-B640-B3FA-E2605C88DB0D}" destId="{8F1A3DE2-FB63-554C-AF0D-F8FF39B343EC}" srcOrd="0" destOrd="0" presId="urn:microsoft.com/office/officeart/2005/8/layout/hierarchy6"/>
    <dgm:cxn modelId="{F1724E3F-9529-FF4D-8C1E-C99653ADFCC4}" type="presOf" srcId="{AE079DA8-9591-7D44-9660-684369B0A84B}" destId="{0177779C-2FCC-1E49-A62B-824CB8D12F2B}" srcOrd="0" destOrd="0" presId="urn:microsoft.com/office/officeart/2005/8/layout/hierarchy6"/>
    <dgm:cxn modelId="{8FBD7222-1E5F-0347-A75A-14C7C60F69CF}" srcId="{BA37857B-68B9-2F43-8325-7A39937BC069}" destId="{1C862D13-E1B4-454F-8C43-B66761B6B19D}" srcOrd="0" destOrd="0" parTransId="{3901BD95-18D9-C24B-A16C-21137FEBBEDE}" sibTransId="{B9798617-FFE9-F948-A4B4-D718E92D9BE4}"/>
    <dgm:cxn modelId="{56437348-775C-9C4D-AB27-22C23F8BF6E9}" type="presOf" srcId="{C193BD3A-1A30-A74A-8629-E86F3211EB92}" destId="{AFF84D0C-3E77-EE47-9837-06A6526C683C}" srcOrd="0" destOrd="0" presId="urn:microsoft.com/office/officeart/2005/8/layout/hierarchy6"/>
    <dgm:cxn modelId="{F9B44B9A-F45C-A543-9A51-58D4D82194FD}" type="presOf" srcId="{91DD43B7-9A2E-3A43-AD0B-8F950E6D03C3}" destId="{36AAF3AF-0952-2449-901F-8ACCF6294168}" srcOrd="0" destOrd="0" presId="urn:microsoft.com/office/officeart/2005/8/layout/hierarchy6"/>
    <dgm:cxn modelId="{7A290C00-292C-B24E-9FA2-C001E3F93C4F}" srcId="{91DD43B7-9A2E-3A43-AD0B-8F950E6D03C3}" destId="{35246FBE-39A6-604B-9543-38BE13D72013}" srcOrd="1" destOrd="0" parTransId="{C193BD3A-1A30-A74A-8629-E86F3211EB92}" sibTransId="{1E914661-0D42-BF45-9C9B-A5C34C5747AF}"/>
    <dgm:cxn modelId="{4DC85113-66E3-FB4F-808F-A23795503278}" type="presOf" srcId="{BA37857B-68B9-2F43-8325-7A39937BC069}" destId="{C0D0AAFD-BDD7-5C4D-8261-800829AC5C42}" srcOrd="0" destOrd="0" presId="urn:microsoft.com/office/officeart/2005/8/layout/hierarchy6"/>
    <dgm:cxn modelId="{BF72FC68-12E3-DA4D-8441-6BD258D7A629}" type="presOf" srcId="{0C95C9E5-34B6-B045-9D11-FA38D112A810}" destId="{1DA495B2-0BDC-BC46-824C-94270BBC5962}" srcOrd="0" destOrd="0" presId="urn:microsoft.com/office/officeart/2005/8/layout/hierarchy6"/>
    <dgm:cxn modelId="{11319895-98A3-5B4C-AF0E-EE8335548936}" type="presOf" srcId="{CC95DC85-B831-3648-ABD4-3862EB4049DF}" destId="{E99D5D05-34B8-1F43-8423-DBC2782F556E}" srcOrd="0" destOrd="0" presId="urn:microsoft.com/office/officeart/2005/8/layout/hierarchy6"/>
    <dgm:cxn modelId="{DB22A7C2-231D-774E-97BE-C6E6A90342B7}" type="presOf" srcId="{3901BD95-18D9-C24B-A16C-21137FEBBEDE}" destId="{6C7F5C84-7A04-5C4E-B888-A3AC434A53B1}" srcOrd="0" destOrd="0" presId="urn:microsoft.com/office/officeart/2005/8/layout/hierarchy6"/>
    <dgm:cxn modelId="{20DB3A42-A430-F543-9F80-55706C7A4CD8}" srcId="{BA37857B-68B9-2F43-8325-7A39937BC069}" destId="{AC5D4FA1-8769-F947-B831-2E909678B720}" srcOrd="1" destOrd="0" parTransId="{F8174293-17CF-7A46-B086-0364F68ADCE2}" sibTransId="{3F66A3F3-26C5-CE4E-B5D1-C51DB5AB0292}"/>
    <dgm:cxn modelId="{A2FCC6C6-5314-BC41-995D-2CDE6C22933B}" type="presParOf" srcId="{8F1A3DE2-FB63-554C-AF0D-F8FF39B343EC}" destId="{3CE24C3B-29EE-1B48-9B47-1CB0045372BB}" srcOrd="0" destOrd="0" presId="urn:microsoft.com/office/officeart/2005/8/layout/hierarchy6"/>
    <dgm:cxn modelId="{51AA8C35-3FEB-A848-B6DD-00B505702E5F}" type="presParOf" srcId="{3CE24C3B-29EE-1B48-9B47-1CB0045372BB}" destId="{D9FFC43F-9C3C-874E-89D5-13EEBD93F1C2}" srcOrd="0" destOrd="0" presId="urn:microsoft.com/office/officeart/2005/8/layout/hierarchy6"/>
    <dgm:cxn modelId="{B8339FE3-0A7C-1F43-8BC0-55191F4D2247}" type="presParOf" srcId="{D9FFC43F-9C3C-874E-89D5-13EEBD93F1C2}" destId="{8EAB84E5-E2F4-384D-B2D1-405821ADF775}" srcOrd="0" destOrd="0" presId="urn:microsoft.com/office/officeart/2005/8/layout/hierarchy6"/>
    <dgm:cxn modelId="{0D87E760-203F-6348-9B72-E62F19A2B1DC}" type="presParOf" srcId="{8EAB84E5-E2F4-384D-B2D1-405821ADF775}" destId="{E99D5D05-34B8-1F43-8423-DBC2782F556E}" srcOrd="0" destOrd="0" presId="urn:microsoft.com/office/officeart/2005/8/layout/hierarchy6"/>
    <dgm:cxn modelId="{FD21F497-D1D7-7E42-A491-F2E0F72D10A8}" type="presParOf" srcId="{8EAB84E5-E2F4-384D-B2D1-405821ADF775}" destId="{1D7B93CC-1381-7143-B605-A89D0B355ABD}" srcOrd="1" destOrd="0" presId="urn:microsoft.com/office/officeart/2005/8/layout/hierarchy6"/>
    <dgm:cxn modelId="{BA2AE859-63E1-DA43-B1BE-0460DE076D8A}" type="presParOf" srcId="{1D7B93CC-1381-7143-B605-A89D0B355ABD}" destId="{E74F6578-1038-C145-B01C-D44285E2234A}" srcOrd="0" destOrd="0" presId="urn:microsoft.com/office/officeart/2005/8/layout/hierarchy6"/>
    <dgm:cxn modelId="{1697B754-DD8A-304F-AEEB-5B44D2FC660A}" type="presParOf" srcId="{1D7B93CC-1381-7143-B605-A89D0B355ABD}" destId="{C8C2878A-C186-9643-A8E4-5CFE70D480D0}" srcOrd="1" destOrd="0" presId="urn:microsoft.com/office/officeart/2005/8/layout/hierarchy6"/>
    <dgm:cxn modelId="{09650F1D-991E-A349-9248-4B7BC6FB716D}" type="presParOf" srcId="{C8C2878A-C186-9643-A8E4-5CFE70D480D0}" destId="{1DA495B2-0BDC-BC46-824C-94270BBC5962}" srcOrd="0" destOrd="0" presId="urn:microsoft.com/office/officeart/2005/8/layout/hierarchy6"/>
    <dgm:cxn modelId="{95CCD915-9212-7446-A532-B3BAFF55C59C}" type="presParOf" srcId="{C8C2878A-C186-9643-A8E4-5CFE70D480D0}" destId="{86E3E9B1-69B9-F446-8F48-E11BB1BC8EED}" srcOrd="1" destOrd="0" presId="urn:microsoft.com/office/officeart/2005/8/layout/hierarchy6"/>
    <dgm:cxn modelId="{E311934B-0F48-6F4D-9E0B-C44BA44643B3}" type="presParOf" srcId="{86E3E9B1-69B9-F446-8F48-E11BB1BC8EED}" destId="{BF6CA0FA-4015-C644-A17E-9D827118D03C}" srcOrd="0" destOrd="0" presId="urn:microsoft.com/office/officeart/2005/8/layout/hierarchy6"/>
    <dgm:cxn modelId="{BFDC9A13-9686-634C-A7A2-C6250499BA91}" type="presParOf" srcId="{86E3E9B1-69B9-F446-8F48-E11BB1BC8EED}" destId="{486F6C61-B278-1F47-9470-59A305222940}" srcOrd="1" destOrd="0" presId="urn:microsoft.com/office/officeart/2005/8/layout/hierarchy6"/>
    <dgm:cxn modelId="{A26B9473-28DC-6F46-B57B-D01D158510E5}" type="presParOf" srcId="{486F6C61-B278-1F47-9470-59A305222940}" destId="{36AAF3AF-0952-2449-901F-8ACCF6294168}" srcOrd="0" destOrd="0" presId="urn:microsoft.com/office/officeart/2005/8/layout/hierarchy6"/>
    <dgm:cxn modelId="{6CB4E984-3BF1-C44F-AAA9-D53A989806F3}" type="presParOf" srcId="{486F6C61-B278-1F47-9470-59A305222940}" destId="{1C39F545-CB44-EF4C-9168-9CA7F52A9830}" srcOrd="1" destOrd="0" presId="urn:microsoft.com/office/officeart/2005/8/layout/hierarchy6"/>
    <dgm:cxn modelId="{402F89BC-D1F9-5942-86FC-5795ECF26736}" type="presParOf" srcId="{1C39F545-CB44-EF4C-9168-9CA7F52A9830}" destId="{2AF98552-F406-1E43-96FD-82CDFC89BF31}" srcOrd="0" destOrd="0" presId="urn:microsoft.com/office/officeart/2005/8/layout/hierarchy6"/>
    <dgm:cxn modelId="{BA966D12-AF0F-5043-8310-0158DB930E35}" type="presParOf" srcId="{1C39F545-CB44-EF4C-9168-9CA7F52A9830}" destId="{FDCD74A5-FE36-F64C-9716-D47C375AD030}" srcOrd="1" destOrd="0" presId="urn:microsoft.com/office/officeart/2005/8/layout/hierarchy6"/>
    <dgm:cxn modelId="{88D292AC-510F-2046-85F8-201A63763508}" type="presParOf" srcId="{FDCD74A5-FE36-F64C-9716-D47C375AD030}" destId="{23566D7D-AB85-5943-A37D-DC0DADBFF649}" srcOrd="0" destOrd="0" presId="urn:microsoft.com/office/officeart/2005/8/layout/hierarchy6"/>
    <dgm:cxn modelId="{16952F18-4DE0-7342-9151-0A3D70B6E295}" type="presParOf" srcId="{FDCD74A5-FE36-F64C-9716-D47C375AD030}" destId="{D2A1E223-653B-874E-A015-AED68488DCB4}" srcOrd="1" destOrd="0" presId="urn:microsoft.com/office/officeart/2005/8/layout/hierarchy6"/>
    <dgm:cxn modelId="{D508521E-B356-9B4E-92F2-DD080AD5C6BF}" type="presParOf" srcId="{1C39F545-CB44-EF4C-9168-9CA7F52A9830}" destId="{AFF84D0C-3E77-EE47-9837-06A6526C683C}" srcOrd="2" destOrd="0" presId="urn:microsoft.com/office/officeart/2005/8/layout/hierarchy6"/>
    <dgm:cxn modelId="{27F2D50E-FCE6-DB4D-A023-AF1864D3E9A4}" type="presParOf" srcId="{1C39F545-CB44-EF4C-9168-9CA7F52A9830}" destId="{572F07BD-8F52-5444-BF0D-C5D1A5B9EE11}" srcOrd="3" destOrd="0" presId="urn:microsoft.com/office/officeart/2005/8/layout/hierarchy6"/>
    <dgm:cxn modelId="{B64A749A-5D8A-0543-BDEC-98C202BB8CC4}" type="presParOf" srcId="{572F07BD-8F52-5444-BF0D-C5D1A5B9EE11}" destId="{B3A8D155-6E3B-E74E-ADC2-4749DF40C435}" srcOrd="0" destOrd="0" presId="urn:microsoft.com/office/officeart/2005/8/layout/hierarchy6"/>
    <dgm:cxn modelId="{2157A423-A232-F141-B754-A86BD0A16F85}" type="presParOf" srcId="{572F07BD-8F52-5444-BF0D-C5D1A5B9EE11}" destId="{A18D6961-76CE-554F-A25B-B86E71B5A233}" srcOrd="1" destOrd="0" presId="urn:microsoft.com/office/officeart/2005/8/layout/hierarchy6"/>
    <dgm:cxn modelId="{363D395A-ABD2-654D-BB95-9EBEF15D0E17}" type="presParOf" srcId="{86E3E9B1-69B9-F446-8F48-E11BB1BC8EED}" destId="{E0AF4D3C-3E9C-EE4B-8406-6AFC529B35D1}" srcOrd="2" destOrd="0" presId="urn:microsoft.com/office/officeart/2005/8/layout/hierarchy6"/>
    <dgm:cxn modelId="{18D67968-D111-7F48-9E0C-2D6134EA641D}" type="presParOf" srcId="{86E3E9B1-69B9-F446-8F48-E11BB1BC8EED}" destId="{4AF4B753-DCBC-064D-86AE-873E7457FFC0}" srcOrd="3" destOrd="0" presId="urn:microsoft.com/office/officeart/2005/8/layout/hierarchy6"/>
    <dgm:cxn modelId="{A831E0EE-E807-A143-A0D2-AF476AF1BC4B}" type="presParOf" srcId="{4AF4B753-DCBC-064D-86AE-873E7457FFC0}" destId="{C0D0AAFD-BDD7-5C4D-8261-800829AC5C42}" srcOrd="0" destOrd="0" presId="urn:microsoft.com/office/officeart/2005/8/layout/hierarchy6"/>
    <dgm:cxn modelId="{82B44EC5-4BC1-9748-ACE1-95E78D98ECA3}" type="presParOf" srcId="{4AF4B753-DCBC-064D-86AE-873E7457FFC0}" destId="{CF91D7DC-B96A-724B-8D4F-B0AD04AF391B}" srcOrd="1" destOrd="0" presId="urn:microsoft.com/office/officeart/2005/8/layout/hierarchy6"/>
    <dgm:cxn modelId="{741B7ACE-589E-754D-85D6-148BEDEF04FA}" type="presParOf" srcId="{CF91D7DC-B96A-724B-8D4F-B0AD04AF391B}" destId="{6C7F5C84-7A04-5C4E-B888-A3AC434A53B1}" srcOrd="0" destOrd="0" presId="urn:microsoft.com/office/officeart/2005/8/layout/hierarchy6"/>
    <dgm:cxn modelId="{9327FE28-9F11-1E49-9CE7-103A0B61563F}" type="presParOf" srcId="{CF91D7DC-B96A-724B-8D4F-B0AD04AF391B}" destId="{F6CD5D3E-7103-DC4A-9CB8-8C49D47E8003}" srcOrd="1" destOrd="0" presId="urn:microsoft.com/office/officeart/2005/8/layout/hierarchy6"/>
    <dgm:cxn modelId="{BD6A0943-CE68-8749-8160-03849DF632EE}" type="presParOf" srcId="{F6CD5D3E-7103-DC4A-9CB8-8C49D47E8003}" destId="{1D0DCFF9-0FBC-054D-8E53-72EEB3FDB248}" srcOrd="0" destOrd="0" presId="urn:microsoft.com/office/officeart/2005/8/layout/hierarchy6"/>
    <dgm:cxn modelId="{847F30A9-1013-4843-8772-43B4A85BA491}" type="presParOf" srcId="{F6CD5D3E-7103-DC4A-9CB8-8C49D47E8003}" destId="{9BA4AB05-0D49-4945-8577-178B8461E277}" srcOrd="1" destOrd="0" presId="urn:microsoft.com/office/officeart/2005/8/layout/hierarchy6"/>
    <dgm:cxn modelId="{3D5BFFB7-1BEF-D04D-AB92-9439ED725910}" type="presParOf" srcId="{CF91D7DC-B96A-724B-8D4F-B0AD04AF391B}" destId="{E7EA10DD-D478-9A4E-BADC-4C5691C41362}" srcOrd="2" destOrd="0" presId="urn:microsoft.com/office/officeart/2005/8/layout/hierarchy6"/>
    <dgm:cxn modelId="{CA072E74-EDAB-7C44-A57F-D2563D3468D7}" type="presParOf" srcId="{CF91D7DC-B96A-724B-8D4F-B0AD04AF391B}" destId="{856D3FA7-FD8E-BE45-922B-9ADE945EAE0E}" srcOrd="3" destOrd="0" presId="urn:microsoft.com/office/officeart/2005/8/layout/hierarchy6"/>
    <dgm:cxn modelId="{D3F1B68D-26E4-454E-8391-F441BCC0F661}" type="presParOf" srcId="{856D3FA7-FD8E-BE45-922B-9ADE945EAE0E}" destId="{1BD493B5-9290-CE41-8FEE-98764155AC77}" srcOrd="0" destOrd="0" presId="urn:microsoft.com/office/officeart/2005/8/layout/hierarchy6"/>
    <dgm:cxn modelId="{5D196E21-C27E-E842-A7BE-FC756FF815CF}" type="presParOf" srcId="{856D3FA7-FD8E-BE45-922B-9ADE945EAE0E}" destId="{9417E0FE-1102-9449-B832-5CCD8745688F}" srcOrd="1" destOrd="0" presId="urn:microsoft.com/office/officeart/2005/8/layout/hierarchy6"/>
    <dgm:cxn modelId="{2A1A6541-B5F7-054C-8F7A-21530F45406F}" type="presParOf" srcId="{1D7B93CC-1381-7143-B605-A89D0B355ABD}" destId="{0177779C-2FCC-1E49-A62B-824CB8D12F2B}" srcOrd="2" destOrd="0" presId="urn:microsoft.com/office/officeart/2005/8/layout/hierarchy6"/>
    <dgm:cxn modelId="{671DB6E1-34A8-6C42-9133-776B9A9D90D7}" type="presParOf" srcId="{1D7B93CC-1381-7143-B605-A89D0B355ABD}" destId="{0A1F4B8D-DBAA-6F42-911A-A23DF03F90E7}" srcOrd="3" destOrd="0" presId="urn:microsoft.com/office/officeart/2005/8/layout/hierarchy6"/>
    <dgm:cxn modelId="{A4ADC76C-5A2D-D942-86A0-4452AD458F59}" type="presParOf" srcId="{0A1F4B8D-DBAA-6F42-911A-A23DF03F90E7}" destId="{BD89E54B-2BEE-5246-9918-B540C0ED186F}" srcOrd="0" destOrd="0" presId="urn:microsoft.com/office/officeart/2005/8/layout/hierarchy6"/>
    <dgm:cxn modelId="{F7D63824-3FD5-B44D-99DB-EC14514BEB63}" type="presParOf" srcId="{0A1F4B8D-DBAA-6F42-911A-A23DF03F90E7}" destId="{A52B2C92-6A8B-944E-9937-A0C1617482B1}" srcOrd="1" destOrd="0" presId="urn:microsoft.com/office/officeart/2005/8/layout/hierarchy6"/>
    <dgm:cxn modelId="{04FB53CA-4E7C-D94F-9A68-0A80F87AA13D}" type="presParOf" srcId="{8F1A3DE2-FB63-554C-AF0D-F8FF39B343EC}" destId="{AD7D370E-F2D9-EE46-BA48-3EB2AD6DEEEE}" srcOrd="1" destOrd="0" presId="urn:microsoft.com/office/officeart/2005/8/layout/hierarchy6"/>
  </dgm:cxnLst>
  <dgm:bg>
    <a:noFill/>
  </dgm:bg>
  <dgm:whole>
    <a:ln w="44450" cmpd="sng">
      <a:solidFill>
        <a:schemeClr val="tx1">
          <a:alpha val="0"/>
        </a:schemeClr>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9D5D05-34B8-1F43-8423-DBC2782F556E}">
      <dsp:nvSpPr>
        <dsp:cNvPr id="0" name=""/>
        <dsp:cNvSpPr/>
      </dsp:nvSpPr>
      <dsp:spPr>
        <a:xfrm>
          <a:off x="2001435" y="116674"/>
          <a:ext cx="3076472" cy="2050981"/>
        </a:xfrm>
        <a:prstGeom prst="roundRect">
          <a:avLst>
            <a:gd name="adj" fmla="val 10000"/>
          </a:avLst>
        </a:prstGeom>
        <a:noFill/>
        <a:ln>
          <a:solidFill>
            <a:schemeClr val="tx1"/>
          </a:solid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GB" sz="2600" kern="1200" dirty="0" smtClean="0">
              <a:ln>
                <a:noFill/>
              </a:ln>
              <a:solidFill>
                <a:sysClr val="windowText" lastClr="000000"/>
              </a:solidFill>
            </a:rPr>
            <a:t>n = 94</a:t>
          </a:r>
          <a:endParaRPr lang="en-GB" sz="2600" kern="1200" dirty="0">
            <a:ln>
              <a:noFill/>
            </a:ln>
            <a:solidFill>
              <a:sysClr val="windowText" lastClr="000000"/>
            </a:solidFill>
          </a:endParaRPr>
        </a:p>
      </dsp:txBody>
      <dsp:txXfrm>
        <a:off x="2061506" y="176745"/>
        <a:ext cx="2956330" cy="1930839"/>
      </dsp:txXfrm>
    </dsp:sp>
    <dsp:sp modelId="{E74F6578-1038-C145-B01C-D44285E2234A}">
      <dsp:nvSpPr>
        <dsp:cNvPr id="0" name=""/>
        <dsp:cNvSpPr/>
      </dsp:nvSpPr>
      <dsp:spPr>
        <a:xfrm>
          <a:off x="1539964" y="2167656"/>
          <a:ext cx="1999707" cy="820392"/>
        </a:xfrm>
        <a:custGeom>
          <a:avLst/>
          <a:gdLst/>
          <a:ahLst/>
          <a:cxnLst/>
          <a:rect l="0" t="0" r="0" b="0"/>
          <a:pathLst>
            <a:path>
              <a:moveTo>
                <a:pt x="1999707" y="0"/>
              </a:moveTo>
              <a:lnTo>
                <a:pt x="1999707" y="410196"/>
              </a:lnTo>
              <a:lnTo>
                <a:pt x="0" y="410196"/>
              </a:lnTo>
              <a:lnTo>
                <a:pt x="0" y="820392"/>
              </a:lnTo>
            </a:path>
          </a:pathLst>
        </a:custGeom>
        <a:noFill/>
        <a:ln w="6350" cap="flat" cmpd="sng" algn="in">
          <a:solidFill>
            <a:schemeClr val="tx1"/>
          </a:solidFill>
          <a:prstDash val="solid"/>
        </a:ln>
        <a:effectLst/>
      </dsp:spPr>
      <dsp:style>
        <a:lnRef idx="1">
          <a:scrgbClr r="0" g="0" b="0"/>
        </a:lnRef>
        <a:fillRef idx="0">
          <a:scrgbClr r="0" g="0" b="0"/>
        </a:fillRef>
        <a:effectRef idx="0">
          <a:scrgbClr r="0" g="0" b="0"/>
        </a:effectRef>
        <a:fontRef idx="minor"/>
      </dsp:style>
    </dsp:sp>
    <dsp:sp modelId="{1DA495B2-0BDC-BC46-824C-94270BBC5962}">
      <dsp:nvSpPr>
        <dsp:cNvPr id="0" name=""/>
        <dsp:cNvSpPr/>
      </dsp:nvSpPr>
      <dsp:spPr>
        <a:xfrm>
          <a:off x="1728" y="2988049"/>
          <a:ext cx="3076472" cy="2050981"/>
        </a:xfrm>
        <a:prstGeom prst="roundRect">
          <a:avLst>
            <a:gd name="adj" fmla="val 10000"/>
          </a:avLst>
        </a:prstGeom>
        <a:noFill/>
        <a:ln>
          <a:solidFill>
            <a:schemeClr val="tx1"/>
          </a:solid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GB" sz="2600" kern="1200" smtClean="0">
              <a:ln>
                <a:noFill/>
              </a:ln>
              <a:solidFill>
                <a:sysClr val="windowText" lastClr="000000"/>
              </a:solidFill>
            </a:rPr>
            <a:t>New finding </a:t>
          </a:r>
          <a:endParaRPr lang="en-GB" sz="2600" kern="1200" dirty="0" smtClean="0">
            <a:ln>
              <a:noFill/>
            </a:ln>
            <a:solidFill>
              <a:sysClr val="windowText" lastClr="000000"/>
            </a:solidFill>
          </a:endParaRPr>
        </a:p>
        <a:p>
          <a:pPr lvl="0" algn="ctr" defTabSz="1155700">
            <a:lnSpc>
              <a:spcPct val="90000"/>
            </a:lnSpc>
            <a:spcBef>
              <a:spcPct val="0"/>
            </a:spcBef>
            <a:spcAft>
              <a:spcPct val="35000"/>
            </a:spcAft>
          </a:pPr>
          <a:r>
            <a:rPr lang="en-GB" sz="2600" kern="1200" dirty="0" smtClean="0">
              <a:ln>
                <a:noFill/>
              </a:ln>
              <a:solidFill>
                <a:sysClr val="windowText" lastClr="000000"/>
              </a:solidFill>
            </a:rPr>
            <a:t>n </a:t>
          </a:r>
          <a:r>
            <a:rPr lang="en-GB" sz="2600" b="0" kern="1200" dirty="0">
              <a:ln>
                <a:noFill/>
              </a:ln>
              <a:solidFill>
                <a:schemeClr val="tx1"/>
              </a:solidFill>
            </a:rPr>
            <a:t>= </a:t>
          </a:r>
          <a:r>
            <a:rPr lang="en-GB" sz="2600" b="0" kern="1200" dirty="0" smtClean="0">
              <a:ln>
                <a:noFill/>
              </a:ln>
              <a:solidFill>
                <a:schemeClr val="tx1"/>
              </a:solidFill>
            </a:rPr>
            <a:t>61</a:t>
          </a:r>
        </a:p>
        <a:p>
          <a:pPr lvl="0" algn="ctr" defTabSz="1155700">
            <a:lnSpc>
              <a:spcPct val="90000"/>
            </a:lnSpc>
            <a:spcBef>
              <a:spcPct val="0"/>
            </a:spcBef>
            <a:spcAft>
              <a:spcPct val="35000"/>
            </a:spcAft>
          </a:pPr>
          <a:r>
            <a:rPr lang="en-GB" sz="2600" b="0" kern="1200" dirty="0" smtClean="0">
              <a:ln>
                <a:noFill/>
              </a:ln>
              <a:solidFill>
                <a:schemeClr val="tx1"/>
              </a:solidFill>
            </a:rPr>
            <a:t>(65%)</a:t>
          </a:r>
          <a:endParaRPr lang="en-GB" sz="2600" b="0" kern="1200" dirty="0">
            <a:ln>
              <a:noFill/>
            </a:ln>
            <a:solidFill>
              <a:schemeClr val="tx1"/>
            </a:solidFill>
          </a:endParaRPr>
        </a:p>
      </dsp:txBody>
      <dsp:txXfrm>
        <a:off x="61799" y="3048120"/>
        <a:ext cx="2956330" cy="1930839"/>
      </dsp:txXfrm>
    </dsp:sp>
    <dsp:sp modelId="{0177779C-2FCC-1E49-A62B-824CB8D12F2B}">
      <dsp:nvSpPr>
        <dsp:cNvPr id="0" name=""/>
        <dsp:cNvSpPr/>
      </dsp:nvSpPr>
      <dsp:spPr>
        <a:xfrm>
          <a:off x="3539672" y="2167656"/>
          <a:ext cx="1999707" cy="820392"/>
        </a:xfrm>
        <a:custGeom>
          <a:avLst/>
          <a:gdLst/>
          <a:ahLst/>
          <a:cxnLst/>
          <a:rect l="0" t="0" r="0" b="0"/>
          <a:pathLst>
            <a:path>
              <a:moveTo>
                <a:pt x="0" y="0"/>
              </a:moveTo>
              <a:lnTo>
                <a:pt x="0" y="410196"/>
              </a:lnTo>
              <a:lnTo>
                <a:pt x="1999707" y="410196"/>
              </a:lnTo>
              <a:lnTo>
                <a:pt x="1999707" y="820392"/>
              </a:lnTo>
            </a:path>
          </a:pathLst>
        </a:custGeom>
        <a:noFill/>
        <a:ln w="6350" cap="flat" cmpd="sng" algn="in">
          <a:solidFill>
            <a:schemeClr val="tx1"/>
          </a:solidFill>
          <a:prstDash val="solid"/>
        </a:ln>
        <a:effectLst/>
      </dsp:spPr>
      <dsp:style>
        <a:lnRef idx="1">
          <a:scrgbClr r="0" g="0" b="0"/>
        </a:lnRef>
        <a:fillRef idx="0">
          <a:scrgbClr r="0" g="0" b="0"/>
        </a:fillRef>
        <a:effectRef idx="0">
          <a:scrgbClr r="0" g="0" b="0"/>
        </a:effectRef>
        <a:fontRef idx="minor"/>
      </dsp:style>
    </dsp:sp>
    <dsp:sp modelId="{BD89E54B-2BEE-5246-9918-B540C0ED186F}">
      <dsp:nvSpPr>
        <dsp:cNvPr id="0" name=""/>
        <dsp:cNvSpPr/>
      </dsp:nvSpPr>
      <dsp:spPr>
        <a:xfrm>
          <a:off x="4001142" y="2988049"/>
          <a:ext cx="3076472" cy="2050981"/>
        </a:xfrm>
        <a:prstGeom prst="roundRect">
          <a:avLst>
            <a:gd name="adj" fmla="val 10000"/>
          </a:avLst>
        </a:prstGeom>
        <a:noFill/>
        <a:ln>
          <a:solidFill>
            <a:schemeClr val="tx1"/>
          </a:solid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GB" sz="2600" kern="1200" dirty="0">
              <a:ln>
                <a:noFill/>
              </a:ln>
              <a:solidFill>
                <a:sysClr val="windowText" lastClr="000000"/>
              </a:solidFill>
            </a:rPr>
            <a:t>No </a:t>
          </a:r>
          <a:r>
            <a:rPr lang="en-GB" sz="2600" kern="1200" dirty="0" smtClean="0">
              <a:ln>
                <a:noFill/>
              </a:ln>
              <a:solidFill>
                <a:sysClr val="windowText" lastClr="000000"/>
              </a:solidFill>
            </a:rPr>
            <a:t>additional pathology</a:t>
          </a:r>
        </a:p>
        <a:p>
          <a:pPr lvl="0" algn="ctr" defTabSz="1155700">
            <a:lnSpc>
              <a:spcPct val="90000"/>
            </a:lnSpc>
            <a:spcBef>
              <a:spcPct val="0"/>
            </a:spcBef>
            <a:spcAft>
              <a:spcPct val="35000"/>
            </a:spcAft>
          </a:pPr>
          <a:r>
            <a:rPr lang="en-GB" sz="2600" kern="1200" dirty="0" smtClean="0">
              <a:ln>
                <a:noFill/>
              </a:ln>
              <a:solidFill>
                <a:sysClr val="windowText" lastClr="000000"/>
              </a:solidFill>
            </a:rPr>
            <a:t>n </a:t>
          </a:r>
          <a:r>
            <a:rPr lang="en-GB" sz="2600" kern="1200" dirty="0">
              <a:ln>
                <a:noFill/>
              </a:ln>
              <a:solidFill>
                <a:sysClr val="windowText" lastClr="000000"/>
              </a:solidFill>
            </a:rPr>
            <a:t>= </a:t>
          </a:r>
          <a:r>
            <a:rPr lang="en-GB" sz="2600" kern="1200" dirty="0" smtClean="0">
              <a:ln>
                <a:noFill/>
              </a:ln>
              <a:solidFill>
                <a:sysClr val="windowText" lastClr="000000"/>
              </a:solidFill>
            </a:rPr>
            <a:t>33</a:t>
          </a:r>
        </a:p>
        <a:p>
          <a:pPr lvl="0" algn="ctr" defTabSz="1155700">
            <a:lnSpc>
              <a:spcPct val="90000"/>
            </a:lnSpc>
            <a:spcBef>
              <a:spcPct val="0"/>
            </a:spcBef>
            <a:spcAft>
              <a:spcPct val="35000"/>
            </a:spcAft>
          </a:pPr>
          <a:r>
            <a:rPr lang="en-GB" sz="2600" kern="1200" dirty="0" smtClean="0">
              <a:ln>
                <a:noFill/>
              </a:ln>
              <a:solidFill>
                <a:sysClr val="windowText" lastClr="000000"/>
              </a:solidFill>
            </a:rPr>
            <a:t>(35%)</a:t>
          </a:r>
          <a:endParaRPr lang="en-GB" sz="2600" kern="1200" dirty="0">
            <a:ln>
              <a:noFill/>
            </a:ln>
            <a:solidFill>
              <a:sysClr val="windowText" lastClr="000000"/>
            </a:solidFill>
          </a:endParaRPr>
        </a:p>
      </dsp:txBody>
      <dsp:txXfrm>
        <a:off x="4061213" y="3048120"/>
        <a:ext cx="2956330" cy="193083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9D5D05-34B8-1F43-8423-DBC2782F556E}">
      <dsp:nvSpPr>
        <dsp:cNvPr id="0" name=""/>
        <dsp:cNvSpPr/>
      </dsp:nvSpPr>
      <dsp:spPr>
        <a:xfrm>
          <a:off x="4646690" y="0"/>
          <a:ext cx="1566094" cy="1044062"/>
        </a:xfrm>
        <a:prstGeom prst="roundRect">
          <a:avLst>
            <a:gd name="adj" fmla="val 10000"/>
          </a:avLst>
        </a:prstGeom>
        <a:noFill/>
        <a:ln>
          <a:solidFill>
            <a:schemeClr val="tx1"/>
          </a:solid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ln>
                <a:noFill/>
              </a:ln>
              <a:solidFill>
                <a:sysClr val="windowText" lastClr="000000"/>
              </a:solidFill>
            </a:rPr>
            <a:t>94 patients included</a:t>
          </a:r>
        </a:p>
      </dsp:txBody>
      <dsp:txXfrm>
        <a:off x="4677270" y="30580"/>
        <a:ext cx="1504934" cy="982902"/>
      </dsp:txXfrm>
    </dsp:sp>
    <dsp:sp modelId="{E74F6578-1038-C145-B01C-D44285E2234A}">
      <dsp:nvSpPr>
        <dsp:cNvPr id="0" name=""/>
        <dsp:cNvSpPr/>
      </dsp:nvSpPr>
      <dsp:spPr>
        <a:xfrm>
          <a:off x="4411776" y="1044062"/>
          <a:ext cx="1017961" cy="417625"/>
        </a:xfrm>
        <a:custGeom>
          <a:avLst/>
          <a:gdLst/>
          <a:ahLst/>
          <a:cxnLst/>
          <a:rect l="0" t="0" r="0" b="0"/>
          <a:pathLst>
            <a:path>
              <a:moveTo>
                <a:pt x="1017961" y="0"/>
              </a:moveTo>
              <a:lnTo>
                <a:pt x="1017961" y="208812"/>
              </a:lnTo>
              <a:lnTo>
                <a:pt x="0" y="208812"/>
              </a:lnTo>
              <a:lnTo>
                <a:pt x="0" y="417625"/>
              </a:lnTo>
            </a:path>
          </a:pathLst>
        </a:custGeom>
        <a:noFill/>
        <a:ln w="6350" cap="flat" cmpd="sng" algn="in">
          <a:solidFill>
            <a:schemeClr val="tx1"/>
          </a:solidFill>
          <a:prstDash val="solid"/>
        </a:ln>
        <a:effectLst/>
      </dsp:spPr>
      <dsp:style>
        <a:lnRef idx="1">
          <a:scrgbClr r="0" g="0" b="0"/>
        </a:lnRef>
        <a:fillRef idx="0">
          <a:scrgbClr r="0" g="0" b="0"/>
        </a:fillRef>
        <a:effectRef idx="0">
          <a:scrgbClr r="0" g="0" b="0"/>
        </a:effectRef>
        <a:fontRef idx="minor"/>
      </dsp:style>
    </dsp:sp>
    <dsp:sp modelId="{1DA495B2-0BDC-BC46-824C-94270BBC5962}">
      <dsp:nvSpPr>
        <dsp:cNvPr id="0" name=""/>
        <dsp:cNvSpPr/>
      </dsp:nvSpPr>
      <dsp:spPr>
        <a:xfrm>
          <a:off x="3628728" y="1461688"/>
          <a:ext cx="1566094" cy="1044062"/>
        </a:xfrm>
        <a:prstGeom prst="roundRect">
          <a:avLst>
            <a:gd name="adj" fmla="val 10000"/>
          </a:avLst>
        </a:prstGeom>
        <a:noFill/>
        <a:ln>
          <a:solidFill>
            <a:schemeClr val="tx1"/>
          </a:solid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ln>
                <a:noFill/>
              </a:ln>
              <a:solidFill>
                <a:sysClr val="windowText" lastClr="000000"/>
              </a:solidFill>
            </a:rPr>
            <a:t>New finding, </a:t>
          </a:r>
          <a:endParaRPr lang="en-GB" sz="1600" kern="1200" dirty="0" smtClean="0">
            <a:ln>
              <a:noFill/>
            </a:ln>
            <a:solidFill>
              <a:sysClr val="windowText" lastClr="000000"/>
            </a:solidFill>
          </a:endParaRPr>
        </a:p>
        <a:p>
          <a:pPr lvl="0" algn="ctr" defTabSz="711200">
            <a:lnSpc>
              <a:spcPct val="90000"/>
            </a:lnSpc>
            <a:spcBef>
              <a:spcPct val="0"/>
            </a:spcBef>
            <a:spcAft>
              <a:spcPct val="35000"/>
            </a:spcAft>
          </a:pPr>
          <a:r>
            <a:rPr lang="en-GB" sz="1600" kern="1200" dirty="0" smtClean="0">
              <a:ln>
                <a:noFill/>
              </a:ln>
              <a:solidFill>
                <a:sysClr val="windowText" lastClr="000000"/>
              </a:solidFill>
            </a:rPr>
            <a:t>n </a:t>
          </a:r>
          <a:r>
            <a:rPr lang="en-GB" sz="1600" b="0" kern="1200" dirty="0">
              <a:ln>
                <a:noFill/>
              </a:ln>
              <a:solidFill>
                <a:schemeClr val="tx1"/>
              </a:solidFill>
            </a:rPr>
            <a:t>= </a:t>
          </a:r>
          <a:r>
            <a:rPr lang="en-GB" sz="1600" b="0" kern="1200" dirty="0" smtClean="0">
              <a:ln>
                <a:noFill/>
              </a:ln>
              <a:solidFill>
                <a:schemeClr val="tx1"/>
              </a:solidFill>
            </a:rPr>
            <a:t>61</a:t>
          </a:r>
        </a:p>
        <a:p>
          <a:pPr lvl="0" algn="ctr" defTabSz="711200">
            <a:lnSpc>
              <a:spcPct val="90000"/>
            </a:lnSpc>
            <a:spcBef>
              <a:spcPct val="0"/>
            </a:spcBef>
            <a:spcAft>
              <a:spcPct val="35000"/>
            </a:spcAft>
          </a:pPr>
          <a:r>
            <a:rPr lang="en-GB" sz="1600" b="0" kern="1200" dirty="0" smtClean="0">
              <a:ln>
                <a:noFill/>
              </a:ln>
              <a:solidFill>
                <a:schemeClr val="tx1"/>
              </a:solidFill>
            </a:rPr>
            <a:t>65%</a:t>
          </a:r>
          <a:endParaRPr lang="en-GB" sz="1600" b="0" kern="1200" dirty="0">
            <a:ln>
              <a:noFill/>
            </a:ln>
            <a:solidFill>
              <a:schemeClr val="tx1"/>
            </a:solidFill>
          </a:endParaRPr>
        </a:p>
      </dsp:txBody>
      <dsp:txXfrm>
        <a:off x="3659308" y="1492268"/>
        <a:ext cx="1504934" cy="982902"/>
      </dsp:txXfrm>
    </dsp:sp>
    <dsp:sp modelId="{BF6CA0FA-4015-C644-A17E-9D827118D03C}">
      <dsp:nvSpPr>
        <dsp:cNvPr id="0" name=""/>
        <dsp:cNvSpPr/>
      </dsp:nvSpPr>
      <dsp:spPr>
        <a:xfrm>
          <a:off x="2375853" y="2505750"/>
          <a:ext cx="2035922" cy="417625"/>
        </a:xfrm>
        <a:custGeom>
          <a:avLst/>
          <a:gdLst/>
          <a:ahLst/>
          <a:cxnLst/>
          <a:rect l="0" t="0" r="0" b="0"/>
          <a:pathLst>
            <a:path>
              <a:moveTo>
                <a:pt x="2035922" y="0"/>
              </a:moveTo>
              <a:lnTo>
                <a:pt x="2035922" y="208812"/>
              </a:lnTo>
              <a:lnTo>
                <a:pt x="0" y="208812"/>
              </a:lnTo>
              <a:lnTo>
                <a:pt x="0" y="417625"/>
              </a:lnTo>
            </a:path>
          </a:pathLst>
        </a:custGeom>
        <a:noFill/>
        <a:ln w="6350" cap="flat" cmpd="sng" algn="in">
          <a:solidFill>
            <a:schemeClr val="tx1"/>
          </a:solidFill>
          <a:prstDash val="solid"/>
        </a:ln>
        <a:effectLst/>
      </dsp:spPr>
      <dsp:style>
        <a:lnRef idx="1">
          <a:scrgbClr r="0" g="0" b="0"/>
        </a:lnRef>
        <a:fillRef idx="0">
          <a:scrgbClr r="0" g="0" b="0"/>
        </a:fillRef>
        <a:effectRef idx="0">
          <a:scrgbClr r="0" g="0" b="0"/>
        </a:effectRef>
        <a:fontRef idx="minor"/>
      </dsp:style>
    </dsp:sp>
    <dsp:sp modelId="{36AAF3AF-0952-2449-901F-8ACCF6294168}">
      <dsp:nvSpPr>
        <dsp:cNvPr id="0" name=""/>
        <dsp:cNvSpPr/>
      </dsp:nvSpPr>
      <dsp:spPr>
        <a:xfrm>
          <a:off x="1592806" y="2923376"/>
          <a:ext cx="1566094" cy="1044062"/>
        </a:xfrm>
        <a:prstGeom prst="roundRect">
          <a:avLst>
            <a:gd name="adj" fmla="val 10000"/>
          </a:avLst>
        </a:prstGeom>
        <a:noFill/>
        <a:ln>
          <a:solidFill>
            <a:schemeClr val="tx1"/>
          </a:solidFill>
        </a:ln>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kern="1200" dirty="0" smtClean="0">
              <a:ln>
                <a:noFill/>
              </a:ln>
              <a:solidFill>
                <a:sysClr val="windowText" lastClr="000000"/>
              </a:solidFill>
            </a:rPr>
            <a:t>Demonstrated </a:t>
          </a:r>
          <a:r>
            <a:rPr lang="en-GB" sz="1200" kern="1200" dirty="0">
              <a:ln>
                <a:noFill/>
              </a:ln>
              <a:solidFill>
                <a:sysClr val="windowText" lastClr="000000"/>
              </a:solidFill>
            </a:rPr>
            <a:t>on FDG-PET, </a:t>
          </a:r>
          <a:r>
            <a:rPr lang="en-GB" sz="1200" kern="1200" dirty="0" smtClean="0">
              <a:ln>
                <a:noFill/>
              </a:ln>
              <a:solidFill>
                <a:sysClr val="windowText" lastClr="000000"/>
              </a:solidFill>
            </a:rPr>
            <a:t>n </a:t>
          </a:r>
          <a:r>
            <a:rPr lang="en-GB" sz="1200" kern="1200" dirty="0">
              <a:ln>
                <a:noFill/>
              </a:ln>
              <a:solidFill>
                <a:sysClr val="windowText" lastClr="000000"/>
              </a:solidFill>
            </a:rPr>
            <a:t>= </a:t>
          </a:r>
          <a:r>
            <a:rPr lang="en-GB" sz="1200" kern="1200" dirty="0" smtClean="0">
              <a:ln>
                <a:noFill/>
              </a:ln>
              <a:solidFill>
                <a:sysClr val="windowText" lastClr="000000"/>
              </a:solidFill>
            </a:rPr>
            <a:t>26</a:t>
          </a:r>
        </a:p>
        <a:p>
          <a:pPr lvl="0" algn="ctr" defTabSz="533400">
            <a:lnSpc>
              <a:spcPct val="90000"/>
            </a:lnSpc>
            <a:spcBef>
              <a:spcPct val="0"/>
            </a:spcBef>
            <a:spcAft>
              <a:spcPct val="35000"/>
            </a:spcAft>
          </a:pPr>
          <a:r>
            <a:rPr lang="en-GB" sz="1200" kern="1200" dirty="0" smtClean="0">
              <a:ln>
                <a:noFill/>
              </a:ln>
              <a:solidFill>
                <a:sysClr val="windowText" lastClr="000000"/>
              </a:solidFill>
            </a:rPr>
            <a:t>43% of patients with new findings</a:t>
          </a:r>
        </a:p>
        <a:p>
          <a:pPr lvl="0" algn="ctr" defTabSz="533400">
            <a:lnSpc>
              <a:spcPct val="90000"/>
            </a:lnSpc>
            <a:spcBef>
              <a:spcPct val="0"/>
            </a:spcBef>
            <a:spcAft>
              <a:spcPct val="35000"/>
            </a:spcAft>
          </a:pPr>
          <a:endParaRPr lang="en-GB" sz="1200" kern="1200" dirty="0">
            <a:ln>
              <a:noFill/>
            </a:ln>
            <a:solidFill>
              <a:sysClr val="windowText" lastClr="000000"/>
            </a:solidFill>
          </a:endParaRPr>
        </a:p>
      </dsp:txBody>
      <dsp:txXfrm>
        <a:off x="1623386" y="2953956"/>
        <a:ext cx="1504934" cy="982902"/>
      </dsp:txXfrm>
    </dsp:sp>
    <dsp:sp modelId="{2AF98552-F406-1E43-96FD-82CDFC89BF31}">
      <dsp:nvSpPr>
        <dsp:cNvPr id="0" name=""/>
        <dsp:cNvSpPr/>
      </dsp:nvSpPr>
      <dsp:spPr>
        <a:xfrm>
          <a:off x="1357892" y="3967438"/>
          <a:ext cx="1017961" cy="417625"/>
        </a:xfrm>
        <a:custGeom>
          <a:avLst/>
          <a:gdLst/>
          <a:ahLst/>
          <a:cxnLst/>
          <a:rect l="0" t="0" r="0" b="0"/>
          <a:pathLst>
            <a:path>
              <a:moveTo>
                <a:pt x="1017961" y="0"/>
              </a:moveTo>
              <a:lnTo>
                <a:pt x="1017961" y="208812"/>
              </a:lnTo>
              <a:lnTo>
                <a:pt x="0" y="208812"/>
              </a:lnTo>
              <a:lnTo>
                <a:pt x="0" y="417625"/>
              </a:lnTo>
            </a:path>
          </a:pathLst>
        </a:custGeom>
        <a:noFill/>
        <a:ln w="6350" cap="flat" cmpd="sng" algn="in">
          <a:solidFill>
            <a:schemeClr val="tx1"/>
          </a:solidFill>
          <a:prstDash val="solid"/>
        </a:ln>
        <a:effectLst/>
      </dsp:spPr>
      <dsp:style>
        <a:lnRef idx="1">
          <a:scrgbClr r="0" g="0" b="0"/>
        </a:lnRef>
        <a:fillRef idx="0">
          <a:scrgbClr r="0" g="0" b="0"/>
        </a:fillRef>
        <a:effectRef idx="0">
          <a:scrgbClr r="0" g="0" b="0"/>
        </a:effectRef>
        <a:fontRef idx="minor"/>
      </dsp:style>
    </dsp:sp>
    <dsp:sp modelId="{23566D7D-AB85-5943-A37D-DC0DADBFF649}">
      <dsp:nvSpPr>
        <dsp:cNvPr id="0" name=""/>
        <dsp:cNvSpPr/>
      </dsp:nvSpPr>
      <dsp:spPr>
        <a:xfrm>
          <a:off x="574844" y="4385064"/>
          <a:ext cx="1566094" cy="1044062"/>
        </a:xfrm>
        <a:prstGeom prst="roundRect">
          <a:avLst>
            <a:gd name="adj" fmla="val 10000"/>
          </a:avLst>
        </a:prstGeom>
        <a:noFill/>
        <a:ln>
          <a:solidFill>
            <a:schemeClr val="tx1"/>
          </a:solid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smtClean="0">
              <a:ln>
                <a:noFill/>
              </a:ln>
              <a:solidFill>
                <a:sysClr val="windowText" lastClr="000000"/>
              </a:solidFill>
            </a:rPr>
            <a:t>Malignant, </a:t>
          </a:r>
        </a:p>
        <a:p>
          <a:pPr lvl="0" algn="ctr" defTabSz="711200">
            <a:lnSpc>
              <a:spcPct val="90000"/>
            </a:lnSpc>
            <a:spcBef>
              <a:spcPct val="0"/>
            </a:spcBef>
            <a:spcAft>
              <a:spcPct val="35000"/>
            </a:spcAft>
          </a:pPr>
          <a:r>
            <a:rPr lang="en-GB" sz="1600" kern="1200" dirty="0" smtClean="0">
              <a:ln>
                <a:noFill/>
              </a:ln>
              <a:solidFill>
                <a:sysClr val="windowText" lastClr="000000"/>
              </a:solidFill>
            </a:rPr>
            <a:t>n = 7</a:t>
          </a:r>
        </a:p>
        <a:p>
          <a:pPr lvl="0" algn="ctr" defTabSz="711200">
            <a:lnSpc>
              <a:spcPct val="90000"/>
            </a:lnSpc>
            <a:spcBef>
              <a:spcPct val="0"/>
            </a:spcBef>
            <a:spcAft>
              <a:spcPct val="35000"/>
            </a:spcAft>
          </a:pPr>
          <a:r>
            <a:rPr lang="en-GB" sz="1600" kern="1200" dirty="0" smtClean="0">
              <a:ln>
                <a:noFill/>
              </a:ln>
              <a:solidFill>
                <a:sysClr val="windowText" lastClr="000000"/>
              </a:solidFill>
            </a:rPr>
            <a:t>27%</a:t>
          </a:r>
          <a:endParaRPr lang="en-GB" sz="1600" kern="1200" dirty="0">
            <a:ln>
              <a:noFill/>
            </a:ln>
            <a:solidFill>
              <a:sysClr val="windowText" lastClr="000000"/>
            </a:solidFill>
          </a:endParaRPr>
        </a:p>
      </dsp:txBody>
      <dsp:txXfrm>
        <a:off x="605424" y="4415644"/>
        <a:ext cx="1504934" cy="982902"/>
      </dsp:txXfrm>
    </dsp:sp>
    <dsp:sp modelId="{AFF84D0C-3E77-EE47-9837-06A6526C683C}">
      <dsp:nvSpPr>
        <dsp:cNvPr id="0" name=""/>
        <dsp:cNvSpPr/>
      </dsp:nvSpPr>
      <dsp:spPr>
        <a:xfrm>
          <a:off x="2375853" y="3967438"/>
          <a:ext cx="1017961" cy="417625"/>
        </a:xfrm>
        <a:custGeom>
          <a:avLst/>
          <a:gdLst/>
          <a:ahLst/>
          <a:cxnLst/>
          <a:rect l="0" t="0" r="0" b="0"/>
          <a:pathLst>
            <a:path>
              <a:moveTo>
                <a:pt x="0" y="0"/>
              </a:moveTo>
              <a:lnTo>
                <a:pt x="0" y="208812"/>
              </a:lnTo>
              <a:lnTo>
                <a:pt x="1017961" y="208812"/>
              </a:lnTo>
              <a:lnTo>
                <a:pt x="1017961" y="417625"/>
              </a:lnTo>
            </a:path>
          </a:pathLst>
        </a:custGeom>
        <a:noFill/>
        <a:ln w="6350" cap="flat" cmpd="sng" algn="in">
          <a:solidFill>
            <a:schemeClr val="tx1"/>
          </a:solidFill>
          <a:prstDash val="solid"/>
        </a:ln>
        <a:effectLst/>
      </dsp:spPr>
      <dsp:style>
        <a:lnRef idx="1">
          <a:scrgbClr r="0" g="0" b="0"/>
        </a:lnRef>
        <a:fillRef idx="0">
          <a:scrgbClr r="0" g="0" b="0"/>
        </a:fillRef>
        <a:effectRef idx="0">
          <a:scrgbClr r="0" g="0" b="0"/>
        </a:effectRef>
        <a:fontRef idx="minor"/>
      </dsp:style>
    </dsp:sp>
    <dsp:sp modelId="{B3A8D155-6E3B-E74E-ADC2-4749DF40C435}">
      <dsp:nvSpPr>
        <dsp:cNvPr id="0" name=""/>
        <dsp:cNvSpPr/>
      </dsp:nvSpPr>
      <dsp:spPr>
        <a:xfrm>
          <a:off x="2610767" y="4385064"/>
          <a:ext cx="1566094" cy="1044062"/>
        </a:xfrm>
        <a:prstGeom prst="roundRect">
          <a:avLst>
            <a:gd name="adj" fmla="val 10000"/>
          </a:avLst>
        </a:prstGeom>
        <a:noFill/>
        <a:ln>
          <a:solidFill>
            <a:schemeClr val="tx1"/>
          </a:solid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smtClean="0">
              <a:ln>
                <a:noFill/>
              </a:ln>
              <a:solidFill>
                <a:sysClr val="windowText" lastClr="000000"/>
              </a:solidFill>
            </a:rPr>
            <a:t>Benign, </a:t>
          </a:r>
        </a:p>
        <a:p>
          <a:pPr lvl="0" algn="ctr" defTabSz="711200">
            <a:lnSpc>
              <a:spcPct val="90000"/>
            </a:lnSpc>
            <a:spcBef>
              <a:spcPct val="0"/>
            </a:spcBef>
            <a:spcAft>
              <a:spcPct val="35000"/>
            </a:spcAft>
          </a:pPr>
          <a:r>
            <a:rPr lang="en-GB" sz="1600" kern="1200" dirty="0" smtClean="0">
              <a:ln>
                <a:noFill/>
              </a:ln>
              <a:solidFill>
                <a:sysClr val="windowText" lastClr="000000"/>
              </a:solidFill>
            </a:rPr>
            <a:t>n = 19</a:t>
          </a:r>
        </a:p>
        <a:p>
          <a:pPr lvl="0" algn="ctr" defTabSz="711200">
            <a:lnSpc>
              <a:spcPct val="90000"/>
            </a:lnSpc>
            <a:spcBef>
              <a:spcPct val="0"/>
            </a:spcBef>
            <a:spcAft>
              <a:spcPct val="35000"/>
            </a:spcAft>
          </a:pPr>
          <a:r>
            <a:rPr lang="en-GB" sz="1600" kern="1200" dirty="0" smtClean="0">
              <a:ln>
                <a:noFill/>
              </a:ln>
              <a:solidFill>
                <a:sysClr val="windowText" lastClr="000000"/>
              </a:solidFill>
            </a:rPr>
            <a:t>73%</a:t>
          </a:r>
          <a:endParaRPr lang="en-GB" sz="1600" kern="1200" dirty="0">
            <a:ln>
              <a:noFill/>
            </a:ln>
            <a:solidFill>
              <a:sysClr val="windowText" lastClr="000000"/>
            </a:solidFill>
          </a:endParaRPr>
        </a:p>
      </dsp:txBody>
      <dsp:txXfrm>
        <a:off x="2641347" y="4415644"/>
        <a:ext cx="1504934" cy="982902"/>
      </dsp:txXfrm>
    </dsp:sp>
    <dsp:sp modelId="{E0AF4D3C-3E9C-EE4B-8406-6AFC529B35D1}">
      <dsp:nvSpPr>
        <dsp:cNvPr id="0" name=""/>
        <dsp:cNvSpPr/>
      </dsp:nvSpPr>
      <dsp:spPr>
        <a:xfrm>
          <a:off x="4411776" y="2505750"/>
          <a:ext cx="2035922" cy="417625"/>
        </a:xfrm>
        <a:custGeom>
          <a:avLst/>
          <a:gdLst/>
          <a:ahLst/>
          <a:cxnLst/>
          <a:rect l="0" t="0" r="0" b="0"/>
          <a:pathLst>
            <a:path>
              <a:moveTo>
                <a:pt x="0" y="0"/>
              </a:moveTo>
              <a:lnTo>
                <a:pt x="0" y="208812"/>
              </a:lnTo>
              <a:lnTo>
                <a:pt x="2035922" y="208812"/>
              </a:lnTo>
              <a:lnTo>
                <a:pt x="2035922" y="417625"/>
              </a:lnTo>
            </a:path>
          </a:pathLst>
        </a:custGeom>
        <a:noFill/>
        <a:ln w="6350" cap="flat" cmpd="sng" algn="in">
          <a:solidFill>
            <a:schemeClr val="tx1"/>
          </a:solidFill>
          <a:prstDash val="solid"/>
        </a:ln>
        <a:effectLst/>
      </dsp:spPr>
      <dsp:style>
        <a:lnRef idx="1">
          <a:scrgbClr r="0" g="0" b="0"/>
        </a:lnRef>
        <a:fillRef idx="0">
          <a:scrgbClr r="0" g="0" b="0"/>
        </a:fillRef>
        <a:effectRef idx="0">
          <a:scrgbClr r="0" g="0" b="0"/>
        </a:effectRef>
        <a:fontRef idx="minor"/>
      </dsp:style>
    </dsp:sp>
    <dsp:sp modelId="{C0D0AAFD-BDD7-5C4D-8261-800829AC5C42}">
      <dsp:nvSpPr>
        <dsp:cNvPr id="0" name=""/>
        <dsp:cNvSpPr/>
      </dsp:nvSpPr>
      <dsp:spPr>
        <a:xfrm>
          <a:off x="5664651" y="2923376"/>
          <a:ext cx="1566094" cy="1044062"/>
        </a:xfrm>
        <a:prstGeom prst="roundRect">
          <a:avLst>
            <a:gd name="adj" fmla="val 10000"/>
          </a:avLst>
        </a:prstGeom>
        <a:noFill/>
        <a:ln>
          <a:solidFill>
            <a:schemeClr val="accent5">
              <a:lumMod val="75000"/>
            </a:schemeClr>
          </a:solid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b="1" kern="1200" dirty="0" smtClean="0">
              <a:ln>
                <a:noFill/>
              </a:ln>
              <a:solidFill>
                <a:schemeClr val="accent5">
                  <a:lumMod val="75000"/>
                </a:schemeClr>
              </a:solidFill>
            </a:rPr>
            <a:t>Demonstrated on CT, n </a:t>
          </a:r>
          <a:r>
            <a:rPr lang="en-GB" sz="1600" b="1" kern="1200" dirty="0">
              <a:ln>
                <a:noFill/>
              </a:ln>
              <a:solidFill>
                <a:schemeClr val="accent5">
                  <a:lumMod val="75000"/>
                </a:schemeClr>
              </a:solidFill>
            </a:rPr>
            <a:t>= </a:t>
          </a:r>
          <a:r>
            <a:rPr lang="en-GB" sz="1600" b="1" kern="1200" dirty="0" smtClean="0">
              <a:ln>
                <a:noFill/>
              </a:ln>
              <a:solidFill>
                <a:schemeClr val="accent5">
                  <a:lumMod val="75000"/>
                </a:schemeClr>
              </a:solidFill>
            </a:rPr>
            <a:t>47</a:t>
          </a:r>
        </a:p>
        <a:p>
          <a:pPr lvl="0" algn="ctr" defTabSz="711200">
            <a:lnSpc>
              <a:spcPct val="90000"/>
            </a:lnSpc>
            <a:spcBef>
              <a:spcPct val="0"/>
            </a:spcBef>
            <a:spcAft>
              <a:spcPct val="35000"/>
            </a:spcAft>
          </a:pPr>
          <a:r>
            <a:rPr lang="en-GB" sz="1600" b="1" kern="1200" dirty="0" smtClean="0">
              <a:ln>
                <a:noFill/>
              </a:ln>
              <a:solidFill>
                <a:schemeClr val="accent5">
                  <a:lumMod val="75000"/>
                </a:schemeClr>
              </a:solidFill>
            </a:rPr>
            <a:t>83% of patients with new findings </a:t>
          </a:r>
          <a:endParaRPr lang="en-GB" sz="1600" b="1" kern="1200" dirty="0">
            <a:ln>
              <a:noFill/>
            </a:ln>
            <a:solidFill>
              <a:schemeClr val="accent5">
                <a:lumMod val="75000"/>
              </a:schemeClr>
            </a:solidFill>
          </a:endParaRPr>
        </a:p>
      </dsp:txBody>
      <dsp:txXfrm>
        <a:off x="5695231" y="2953956"/>
        <a:ext cx="1504934" cy="982902"/>
      </dsp:txXfrm>
    </dsp:sp>
    <dsp:sp modelId="{6C7F5C84-7A04-5C4E-B888-A3AC434A53B1}">
      <dsp:nvSpPr>
        <dsp:cNvPr id="0" name=""/>
        <dsp:cNvSpPr/>
      </dsp:nvSpPr>
      <dsp:spPr>
        <a:xfrm>
          <a:off x="5429737" y="3967438"/>
          <a:ext cx="1017961" cy="417625"/>
        </a:xfrm>
        <a:custGeom>
          <a:avLst/>
          <a:gdLst/>
          <a:ahLst/>
          <a:cxnLst/>
          <a:rect l="0" t="0" r="0" b="0"/>
          <a:pathLst>
            <a:path>
              <a:moveTo>
                <a:pt x="1017961" y="0"/>
              </a:moveTo>
              <a:lnTo>
                <a:pt x="1017961" y="208812"/>
              </a:lnTo>
              <a:lnTo>
                <a:pt x="0" y="208812"/>
              </a:lnTo>
              <a:lnTo>
                <a:pt x="0" y="417625"/>
              </a:lnTo>
            </a:path>
          </a:pathLst>
        </a:custGeom>
        <a:noFill/>
        <a:ln w="6350" cap="flat" cmpd="sng" algn="in">
          <a:solidFill>
            <a:schemeClr val="accent5">
              <a:lumMod val="75000"/>
            </a:schemeClr>
          </a:solidFill>
          <a:prstDash val="solid"/>
        </a:ln>
        <a:effectLst/>
      </dsp:spPr>
      <dsp:style>
        <a:lnRef idx="1">
          <a:scrgbClr r="0" g="0" b="0"/>
        </a:lnRef>
        <a:fillRef idx="0">
          <a:scrgbClr r="0" g="0" b="0"/>
        </a:fillRef>
        <a:effectRef idx="0">
          <a:scrgbClr r="0" g="0" b="0"/>
        </a:effectRef>
        <a:fontRef idx="minor"/>
      </dsp:style>
    </dsp:sp>
    <dsp:sp modelId="{1D0DCFF9-0FBC-054D-8E53-72EEB3FDB248}">
      <dsp:nvSpPr>
        <dsp:cNvPr id="0" name=""/>
        <dsp:cNvSpPr/>
      </dsp:nvSpPr>
      <dsp:spPr>
        <a:xfrm>
          <a:off x="4646690" y="4385064"/>
          <a:ext cx="1566094" cy="1044062"/>
        </a:xfrm>
        <a:prstGeom prst="roundRect">
          <a:avLst>
            <a:gd name="adj" fmla="val 10000"/>
          </a:avLst>
        </a:prstGeom>
        <a:noFill/>
        <a:ln>
          <a:solidFill>
            <a:schemeClr val="accent5">
              <a:lumMod val="75000"/>
            </a:schemeClr>
          </a:solid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b="1" kern="1200" dirty="0" smtClean="0">
              <a:solidFill>
                <a:schemeClr val="accent5">
                  <a:lumMod val="75000"/>
                </a:schemeClr>
              </a:solidFill>
            </a:rPr>
            <a:t>Malignant,</a:t>
          </a:r>
        </a:p>
        <a:p>
          <a:pPr lvl="0" algn="ctr" defTabSz="711200">
            <a:lnSpc>
              <a:spcPct val="90000"/>
            </a:lnSpc>
            <a:spcBef>
              <a:spcPct val="0"/>
            </a:spcBef>
            <a:spcAft>
              <a:spcPct val="35000"/>
            </a:spcAft>
          </a:pPr>
          <a:r>
            <a:rPr lang="en-GB" sz="1600" b="1" kern="1200" dirty="0" smtClean="0">
              <a:solidFill>
                <a:schemeClr val="accent5">
                  <a:lumMod val="75000"/>
                </a:schemeClr>
              </a:solidFill>
            </a:rPr>
            <a:t>n = 9</a:t>
          </a:r>
        </a:p>
        <a:p>
          <a:pPr lvl="0" algn="ctr" defTabSz="711200">
            <a:lnSpc>
              <a:spcPct val="90000"/>
            </a:lnSpc>
            <a:spcBef>
              <a:spcPct val="0"/>
            </a:spcBef>
            <a:spcAft>
              <a:spcPct val="35000"/>
            </a:spcAft>
          </a:pPr>
          <a:r>
            <a:rPr lang="en-GB" sz="1600" b="1" kern="1200" dirty="0" smtClean="0">
              <a:solidFill>
                <a:schemeClr val="accent5">
                  <a:lumMod val="75000"/>
                </a:schemeClr>
              </a:solidFill>
            </a:rPr>
            <a:t>19%</a:t>
          </a:r>
          <a:endParaRPr lang="en-GB" sz="1600" b="1" kern="1200" dirty="0">
            <a:solidFill>
              <a:schemeClr val="accent5">
                <a:lumMod val="75000"/>
              </a:schemeClr>
            </a:solidFill>
          </a:endParaRPr>
        </a:p>
      </dsp:txBody>
      <dsp:txXfrm>
        <a:off x="4677270" y="4415644"/>
        <a:ext cx="1504934" cy="982902"/>
      </dsp:txXfrm>
    </dsp:sp>
    <dsp:sp modelId="{E7EA10DD-D478-9A4E-BADC-4C5691C41362}">
      <dsp:nvSpPr>
        <dsp:cNvPr id="0" name=""/>
        <dsp:cNvSpPr/>
      </dsp:nvSpPr>
      <dsp:spPr>
        <a:xfrm>
          <a:off x="6447698" y="3967438"/>
          <a:ext cx="1017961" cy="417625"/>
        </a:xfrm>
        <a:custGeom>
          <a:avLst/>
          <a:gdLst/>
          <a:ahLst/>
          <a:cxnLst/>
          <a:rect l="0" t="0" r="0" b="0"/>
          <a:pathLst>
            <a:path>
              <a:moveTo>
                <a:pt x="0" y="0"/>
              </a:moveTo>
              <a:lnTo>
                <a:pt x="0" y="208812"/>
              </a:lnTo>
              <a:lnTo>
                <a:pt x="1017961" y="208812"/>
              </a:lnTo>
              <a:lnTo>
                <a:pt x="1017961" y="417625"/>
              </a:lnTo>
            </a:path>
          </a:pathLst>
        </a:custGeom>
        <a:noFill/>
        <a:ln w="6350" cap="flat" cmpd="sng" algn="in">
          <a:solidFill>
            <a:schemeClr val="accent5">
              <a:lumMod val="75000"/>
            </a:schemeClr>
          </a:solidFill>
          <a:prstDash val="solid"/>
        </a:ln>
        <a:effectLst/>
      </dsp:spPr>
      <dsp:style>
        <a:lnRef idx="1">
          <a:scrgbClr r="0" g="0" b="0"/>
        </a:lnRef>
        <a:fillRef idx="0">
          <a:scrgbClr r="0" g="0" b="0"/>
        </a:fillRef>
        <a:effectRef idx="0">
          <a:scrgbClr r="0" g="0" b="0"/>
        </a:effectRef>
        <a:fontRef idx="minor"/>
      </dsp:style>
    </dsp:sp>
    <dsp:sp modelId="{1BD493B5-9290-CE41-8FEE-98764155AC77}">
      <dsp:nvSpPr>
        <dsp:cNvPr id="0" name=""/>
        <dsp:cNvSpPr/>
      </dsp:nvSpPr>
      <dsp:spPr>
        <a:xfrm>
          <a:off x="6682612" y="4385064"/>
          <a:ext cx="1566094" cy="1044062"/>
        </a:xfrm>
        <a:prstGeom prst="roundRect">
          <a:avLst>
            <a:gd name="adj" fmla="val 10000"/>
          </a:avLst>
        </a:prstGeom>
        <a:noFill/>
        <a:ln>
          <a:solidFill>
            <a:schemeClr val="accent5">
              <a:lumMod val="75000"/>
            </a:schemeClr>
          </a:solid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b="1" kern="1200" dirty="0" smtClean="0">
              <a:solidFill>
                <a:schemeClr val="accent5">
                  <a:lumMod val="75000"/>
                </a:schemeClr>
              </a:solidFill>
            </a:rPr>
            <a:t>Benign,</a:t>
          </a:r>
        </a:p>
        <a:p>
          <a:pPr lvl="0" algn="ctr" defTabSz="711200">
            <a:lnSpc>
              <a:spcPct val="90000"/>
            </a:lnSpc>
            <a:spcBef>
              <a:spcPct val="0"/>
            </a:spcBef>
            <a:spcAft>
              <a:spcPct val="35000"/>
            </a:spcAft>
          </a:pPr>
          <a:r>
            <a:rPr lang="en-GB" sz="1600" b="1" kern="1200" dirty="0" smtClean="0">
              <a:solidFill>
                <a:schemeClr val="accent5">
                  <a:lumMod val="75000"/>
                </a:schemeClr>
              </a:solidFill>
            </a:rPr>
            <a:t>n </a:t>
          </a:r>
          <a:r>
            <a:rPr lang="en-GB" sz="1600" b="1" kern="1200" dirty="0">
              <a:solidFill>
                <a:schemeClr val="accent5">
                  <a:lumMod val="75000"/>
                </a:schemeClr>
              </a:solidFill>
            </a:rPr>
            <a:t>= </a:t>
          </a:r>
          <a:r>
            <a:rPr lang="en-GB" sz="1600" b="1" kern="1200" dirty="0" smtClean="0">
              <a:solidFill>
                <a:schemeClr val="accent5">
                  <a:lumMod val="75000"/>
                </a:schemeClr>
              </a:solidFill>
            </a:rPr>
            <a:t>38</a:t>
          </a:r>
        </a:p>
        <a:p>
          <a:pPr lvl="0" algn="ctr" defTabSz="711200">
            <a:lnSpc>
              <a:spcPct val="90000"/>
            </a:lnSpc>
            <a:spcBef>
              <a:spcPct val="0"/>
            </a:spcBef>
            <a:spcAft>
              <a:spcPct val="35000"/>
            </a:spcAft>
          </a:pPr>
          <a:r>
            <a:rPr lang="en-GB" sz="1600" b="1" kern="1200" dirty="0" smtClean="0">
              <a:solidFill>
                <a:schemeClr val="accent5">
                  <a:lumMod val="75000"/>
                </a:schemeClr>
              </a:solidFill>
            </a:rPr>
            <a:t>81%</a:t>
          </a:r>
          <a:endParaRPr lang="en-GB" sz="1600" b="1" kern="1200" dirty="0">
            <a:solidFill>
              <a:schemeClr val="accent5">
                <a:lumMod val="75000"/>
              </a:schemeClr>
            </a:solidFill>
          </a:endParaRPr>
        </a:p>
      </dsp:txBody>
      <dsp:txXfrm>
        <a:off x="6713192" y="4415644"/>
        <a:ext cx="1504934" cy="982902"/>
      </dsp:txXfrm>
    </dsp:sp>
    <dsp:sp modelId="{0177779C-2FCC-1E49-A62B-824CB8D12F2B}">
      <dsp:nvSpPr>
        <dsp:cNvPr id="0" name=""/>
        <dsp:cNvSpPr/>
      </dsp:nvSpPr>
      <dsp:spPr>
        <a:xfrm>
          <a:off x="5429737" y="1044062"/>
          <a:ext cx="1017961" cy="417625"/>
        </a:xfrm>
        <a:custGeom>
          <a:avLst/>
          <a:gdLst/>
          <a:ahLst/>
          <a:cxnLst/>
          <a:rect l="0" t="0" r="0" b="0"/>
          <a:pathLst>
            <a:path>
              <a:moveTo>
                <a:pt x="0" y="0"/>
              </a:moveTo>
              <a:lnTo>
                <a:pt x="0" y="208812"/>
              </a:lnTo>
              <a:lnTo>
                <a:pt x="1017961" y="208812"/>
              </a:lnTo>
              <a:lnTo>
                <a:pt x="1017961" y="417625"/>
              </a:lnTo>
            </a:path>
          </a:pathLst>
        </a:custGeom>
        <a:noFill/>
        <a:ln w="6350" cap="flat" cmpd="sng" algn="in">
          <a:solidFill>
            <a:schemeClr val="tx1"/>
          </a:solidFill>
          <a:prstDash val="solid"/>
        </a:ln>
        <a:effectLst/>
      </dsp:spPr>
      <dsp:style>
        <a:lnRef idx="1">
          <a:scrgbClr r="0" g="0" b="0"/>
        </a:lnRef>
        <a:fillRef idx="0">
          <a:scrgbClr r="0" g="0" b="0"/>
        </a:fillRef>
        <a:effectRef idx="0">
          <a:scrgbClr r="0" g="0" b="0"/>
        </a:effectRef>
        <a:fontRef idx="minor"/>
      </dsp:style>
    </dsp:sp>
    <dsp:sp modelId="{BD89E54B-2BEE-5246-9918-B540C0ED186F}">
      <dsp:nvSpPr>
        <dsp:cNvPr id="0" name=""/>
        <dsp:cNvSpPr/>
      </dsp:nvSpPr>
      <dsp:spPr>
        <a:xfrm>
          <a:off x="5664651" y="1461688"/>
          <a:ext cx="1566094" cy="1044062"/>
        </a:xfrm>
        <a:prstGeom prst="roundRect">
          <a:avLst>
            <a:gd name="adj" fmla="val 10000"/>
          </a:avLst>
        </a:prstGeom>
        <a:noFill/>
        <a:ln>
          <a:solidFill>
            <a:schemeClr val="tx1"/>
          </a:solid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ln>
                <a:noFill/>
              </a:ln>
              <a:solidFill>
                <a:sysClr val="windowText" lastClr="000000"/>
              </a:solidFill>
            </a:rPr>
            <a:t>No new finding</a:t>
          </a:r>
          <a:r>
            <a:rPr lang="en-GB" sz="1600" kern="1200" dirty="0" smtClean="0">
              <a:ln>
                <a:noFill/>
              </a:ln>
              <a:solidFill>
                <a:sysClr val="windowText" lastClr="000000"/>
              </a:solidFill>
            </a:rPr>
            <a:t>,</a:t>
          </a:r>
        </a:p>
        <a:p>
          <a:pPr lvl="0" algn="ctr" defTabSz="711200">
            <a:lnSpc>
              <a:spcPct val="90000"/>
            </a:lnSpc>
            <a:spcBef>
              <a:spcPct val="0"/>
            </a:spcBef>
            <a:spcAft>
              <a:spcPct val="35000"/>
            </a:spcAft>
          </a:pPr>
          <a:r>
            <a:rPr lang="en-GB" sz="1600" kern="1200" dirty="0" smtClean="0">
              <a:ln>
                <a:noFill/>
              </a:ln>
              <a:solidFill>
                <a:sysClr val="windowText" lastClr="000000"/>
              </a:solidFill>
            </a:rPr>
            <a:t> </a:t>
          </a:r>
          <a:r>
            <a:rPr lang="en-GB" sz="1600" kern="1200" dirty="0">
              <a:ln>
                <a:noFill/>
              </a:ln>
              <a:solidFill>
                <a:sysClr val="windowText" lastClr="000000"/>
              </a:solidFill>
            </a:rPr>
            <a:t>n = </a:t>
          </a:r>
          <a:r>
            <a:rPr lang="en-GB" sz="1600" kern="1200" dirty="0" smtClean="0">
              <a:ln>
                <a:noFill/>
              </a:ln>
              <a:solidFill>
                <a:sysClr val="windowText" lastClr="000000"/>
              </a:solidFill>
            </a:rPr>
            <a:t>33</a:t>
          </a:r>
        </a:p>
        <a:p>
          <a:pPr lvl="0" algn="ctr" defTabSz="711200">
            <a:lnSpc>
              <a:spcPct val="90000"/>
            </a:lnSpc>
            <a:spcBef>
              <a:spcPct val="0"/>
            </a:spcBef>
            <a:spcAft>
              <a:spcPct val="35000"/>
            </a:spcAft>
          </a:pPr>
          <a:r>
            <a:rPr lang="en-GB" sz="1600" kern="1200" dirty="0" smtClean="0">
              <a:ln>
                <a:noFill/>
              </a:ln>
              <a:solidFill>
                <a:sysClr val="windowText" lastClr="000000"/>
              </a:solidFill>
            </a:rPr>
            <a:t>35%</a:t>
          </a:r>
          <a:endParaRPr lang="en-GB" sz="1600" kern="1200" dirty="0">
            <a:ln>
              <a:noFill/>
            </a:ln>
            <a:solidFill>
              <a:sysClr val="windowText" lastClr="000000"/>
            </a:solidFill>
          </a:endParaRPr>
        </a:p>
      </dsp:txBody>
      <dsp:txXfrm>
        <a:off x="5695231" y="1492268"/>
        <a:ext cx="1504934" cy="9829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9D5D05-34B8-1F43-8423-DBC2782F556E}">
      <dsp:nvSpPr>
        <dsp:cNvPr id="0" name=""/>
        <dsp:cNvSpPr/>
      </dsp:nvSpPr>
      <dsp:spPr>
        <a:xfrm>
          <a:off x="4646690" y="0"/>
          <a:ext cx="1566094" cy="1044062"/>
        </a:xfrm>
        <a:prstGeom prst="roundRect">
          <a:avLst>
            <a:gd name="adj" fmla="val 10000"/>
          </a:avLst>
        </a:prstGeom>
        <a:noFill/>
        <a:ln>
          <a:solidFill>
            <a:schemeClr val="tx1"/>
          </a:solid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ln>
                <a:noFill/>
              </a:ln>
              <a:solidFill>
                <a:sysClr val="windowText" lastClr="000000"/>
              </a:solidFill>
            </a:rPr>
            <a:t>94 patients included</a:t>
          </a:r>
        </a:p>
      </dsp:txBody>
      <dsp:txXfrm>
        <a:off x="4677270" y="30580"/>
        <a:ext cx="1504934" cy="982902"/>
      </dsp:txXfrm>
    </dsp:sp>
    <dsp:sp modelId="{E74F6578-1038-C145-B01C-D44285E2234A}">
      <dsp:nvSpPr>
        <dsp:cNvPr id="0" name=""/>
        <dsp:cNvSpPr/>
      </dsp:nvSpPr>
      <dsp:spPr>
        <a:xfrm>
          <a:off x="4411776" y="1044062"/>
          <a:ext cx="1017961" cy="417625"/>
        </a:xfrm>
        <a:custGeom>
          <a:avLst/>
          <a:gdLst/>
          <a:ahLst/>
          <a:cxnLst/>
          <a:rect l="0" t="0" r="0" b="0"/>
          <a:pathLst>
            <a:path>
              <a:moveTo>
                <a:pt x="1017961" y="0"/>
              </a:moveTo>
              <a:lnTo>
                <a:pt x="1017961" y="208812"/>
              </a:lnTo>
              <a:lnTo>
                <a:pt x="0" y="208812"/>
              </a:lnTo>
              <a:lnTo>
                <a:pt x="0" y="417625"/>
              </a:lnTo>
            </a:path>
          </a:pathLst>
        </a:custGeom>
        <a:noFill/>
        <a:ln w="6350" cap="flat" cmpd="sng" algn="in">
          <a:solidFill>
            <a:schemeClr val="tx1"/>
          </a:solidFill>
          <a:prstDash val="solid"/>
        </a:ln>
        <a:effectLst/>
      </dsp:spPr>
      <dsp:style>
        <a:lnRef idx="1">
          <a:scrgbClr r="0" g="0" b="0"/>
        </a:lnRef>
        <a:fillRef idx="0">
          <a:scrgbClr r="0" g="0" b="0"/>
        </a:fillRef>
        <a:effectRef idx="0">
          <a:scrgbClr r="0" g="0" b="0"/>
        </a:effectRef>
        <a:fontRef idx="minor"/>
      </dsp:style>
    </dsp:sp>
    <dsp:sp modelId="{1DA495B2-0BDC-BC46-824C-94270BBC5962}">
      <dsp:nvSpPr>
        <dsp:cNvPr id="0" name=""/>
        <dsp:cNvSpPr/>
      </dsp:nvSpPr>
      <dsp:spPr>
        <a:xfrm>
          <a:off x="3628728" y="1461688"/>
          <a:ext cx="1566094" cy="1044062"/>
        </a:xfrm>
        <a:prstGeom prst="roundRect">
          <a:avLst>
            <a:gd name="adj" fmla="val 10000"/>
          </a:avLst>
        </a:prstGeom>
        <a:noFill/>
        <a:ln>
          <a:solidFill>
            <a:schemeClr val="tx1"/>
          </a:solid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ln>
                <a:noFill/>
              </a:ln>
              <a:solidFill>
                <a:sysClr val="windowText" lastClr="000000"/>
              </a:solidFill>
            </a:rPr>
            <a:t>New finding, </a:t>
          </a:r>
          <a:endParaRPr lang="en-GB" sz="1600" kern="1200" dirty="0" smtClean="0">
            <a:ln>
              <a:noFill/>
            </a:ln>
            <a:solidFill>
              <a:sysClr val="windowText" lastClr="000000"/>
            </a:solidFill>
          </a:endParaRPr>
        </a:p>
        <a:p>
          <a:pPr lvl="0" algn="ctr" defTabSz="711200">
            <a:lnSpc>
              <a:spcPct val="90000"/>
            </a:lnSpc>
            <a:spcBef>
              <a:spcPct val="0"/>
            </a:spcBef>
            <a:spcAft>
              <a:spcPct val="35000"/>
            </a:spcAft>
          </a:pPr>
          <a:r>
            <a:rPr lang="en-GB" sz="1600" kern="1200" dirty="0" smtClean="0">
              <a:ln>
                <a:noFill/>
              </a:ln>
              <a:solidFill>
                <a:sysClr val="windowText" lastClr="000000"/>
              </a:solidFill>
            </a:rPr>
            <a:t>n </a:t>
          </a:r>
          <a:r>
            <a:rPr lang="en-GB" sz="1600" b="0" kern="1200" dirty="0">
              <a:ln>
                <a:noFill/>
              </a:ln>
              <a:solidFill>
                <a:schemeClr val="tx1"/>
              </a:solidFill>
            </a:rPr>
            <a:t>= </a:t>
          </a:r>
          <a:r>
            <a:rPr lang="en-GB" sz="1600" b="0" kern="1200" dirty="0" smtClean="0">
              <a:ln>
                <a:noFill/>
              </a:ln>
              <a:solidFill>
                <a:schemeClr val="tx1"/>
              </a:solidFill>
            </a:rPr>
            <a:t>61</a:t>
          </a:r>
        </a:p>
        <a:p>
          <a:pPr lvl="0" algn="ctr" defTabSz="711200">
            <a:lnSpc>
              <a:spcPct val="90000"/>
            </a:lnSpc>
            <a:spcBef>
              <a:spcPct val="0"/>
            </a:spcBef>
            <a:spcAft>
              <a:spcPct val="35000"/>
            </a:spcAft>
          </a:pPr>
          <a:r>
            <a:rPr lang="en-GB" sz="1600" b="0" kern="1200" dirty="0" smtClean="0">
              <a:ln>
                <a:noFill/>
              </a:ln>
              <a:solidFill>
                <a:schemeClr val="tx1"/>
              </a:solidFill>
            </a:rPr>
            <a:t>65%</a:t>
          </a:r>
          <a:endParaRPr lang="en-GB" sz="1600" b="0" kern="1200" dirty="0">
            <a:ln>
              <a:noFill/>
            </a:ln>
            <a:solidFill>
              <a:schemeClr val="tx1"/>
            </a:solidFill>
          </a:endParaRPr>
        </a:p>
      </dsp:txBody>
      <dsp:txXfrm>
        <a:off x="3659308" y="1492268"/>
        <a:ext cx="1504934" cy="982902"/>
      </dsp:txXfrm>
    </dsp:sp>
    <dsp:sp modelId="{BF6CA0FA-4015-C644-A17E-9D827118D03C}">
      <dsp:nvSpPr>
        <dsp:cNvPr id="0" name=""/>
        <dsp:cNvSpPr/>
      </dsp:nvSpPr>
      <dsp:spPr>
        <a:xfrm>
          <a:off x="2375853" y="2505750"/>
          <a:ext cx="2035922" cy="417625"/>
        </a:xfrm>
        <a:custGeom>
          <a:avLst/>
          <a:gdLst/>
          <a:ahLst/>
          <a:cxnLst/>
          <a:rect l="0" t="0" r="0" b="0"/>
          <a:pathLst>
            <a:path>
              <a:moveTo>
                <a:pt x="2035922" y="0"/>
              </a:moveTo>
              <a:lnTo>
                <a:pt x="2035922" y="208812"/>
              </a:lnTo>
              <a:lnTo>
                <a:pt x="0" y="208812"/>
              </a:lnTo>
              <a:lnTo>
                <a:pt x="0" y="417625"/>
              </a:lnTo>
            </a:path>
          </a:pathLst>
        </a:custGeom>
        <a:noFill/>
        <a:ln w="6350" cap="flat" cmpd="sng" algn="in">
          <a:solidFill>
            <a:schemeClr val="tx1"/>
          </a:solidFill>
          <a:prstDash val="solid"/>
        </a:ln>
        <a:effectLst/>
      </dsp:spPr>
      <dsp:style>
        <a:lnRef idx="1">
          <a:scrgbClr r="0" g="0" b="0"/>
        </a:lnRef>
        <a:fillRef idx="0">
          <a:scrgbClr r="0" g="0" b="0"/>
        </a:fillRef>
        <a:effectRef idx="0">
          <a:scrgbClr r="0" g="0" b="0"/>
        </a:effectRef>
        <a:fontRef idx="minor"/>
      </dsp:style>
    </dsp:sp>
    <dsp:sp modelId="{36AAF3AF-0952-2449-901F-8ACCF6294168}">
      <dsp:nvSpPr>
        <dsp:cNvPr id="0" name=""/>
        <dsp:cNvSpPr/>
      </dsp:nvSpPr>
      <dsp:spPr>
        <a:xfrm>
          <a:off x="1592806" y="2923376"/>
          <a:ext cx="1566094" cy="1044062"/>
        </a:xfrm>
        <a:prstGeom prst="roundRect">
          <a:avLst>
            <a:gd name="adj" fmla="val 10000"/>
          </a:avLst>
        </a:prstGeom>
        <a:noFill/>
        <a:ln w="12700">
          <a:solidFill>
            <a:schemeClr val="accent5">
              <a:lumMod val="75000"/>
            </a:schemeClr>
          </a:solidFill>
        </a:ln>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b="1" kern="1200" dirty="0" smtClean="0">
              <a:ln>
                <a:noFill/>
              </a:ln>
              <a:solidFill>
                <a:schemeClr val="accent5">
                  <a:lumMod val="75000"/>
                </a:schemeClr>
              </a:solidFill>
            </a:rPr>
            <a:t>Demonstrated </a:t>
          </a:r>
          <a:r>
            <a:rPr lang="en-GB" sz="1200" b="1" kern="1200" dirty="0">
              <a:ln>
                <a:noFill/>
              </a:ln>
              <a:solidFill>
                <a:schemeClr val="accent5">
                  <a:lumMod val="75000"/>
                </a:schemeClr>
              </a:solidFill>
            </a:rPr>
            <a:t>on FDG-PET, </a:t>
          </a:r>
          <a:r>
            <a:rPr lang="en-GB" sz="1200" b="1" kern="1200" dirty="0" smtClean="0">
              <a:ln>
                <a:noFill/>
              </a:ln>
              <a:solidFill>
                <a:schemeClr val="accent5">
                  <a:lumMod val="75000"/>
                </a:schemeClr>
              </a:solidFill>
            </a:rPr>
            <a:t>n </a:t>
          </a:r>
          <a:r>
            <a:rPr lang="en-GB" sz="1200" b="1" kern="1200" dirty="0">
              <a:ln>
                <a:noFill/>
              </a:ln>
              <a:solidFill>
                <a:schemeClr val="accent5">
                  <a:lumMod val="75000"/>
                </a:schemeClr>
              </a:solidFill>
            </a:rPr>
            <a:t>= </a:t>
          </a:r>
          <a:r>
            <a:rPr lang="en-GB" sz="1200" b="1" kern="1200" dirty="0" smtClean="0">
              <a:ln>
                <a:noFill/>
              </a:ln>
              <a:solidFill>
                <a:schemeClr val="accent5">
                  <a:lumMod val="75000"/>
                </a:schemeClr>
              </a:solidFill>
            </a:rPr>
            <a:t>26</a:t>
          </a:r>
        </a:p>
        <a:p>
          <a:pPr lvl="0" algn="ctr" defTabSz="533400">
            <a:lnSpc>
              <a:spcPct val="90000"/>
            </a:lnSpc>
            <a:spcBef>
              <a:spcPct val="0"/>
            </a:spcBef>
            <a:spcAft>
              <a:spcPct val="35000"/>
            </a:spcAft>
          </a:pPr>
          <a:r>
            <a:rPr lang="en-GB" sz="1200" b="1" kern="1200" dirty="0" smtClean="0">
              <a:ln>
                <a:noFill/>
              </a:ln>
              <a:solidFill>
                <a:schemeClr val="accent5">
                  <a:lumMod val="75000"/>
                </a:schemeClr>
              </a:solidFill>
            </a:rPr>
            <a:t>43% of patients with new findings</a:t>
          </a:r>
        </a:p>
        <a:p>
          <a:pPr lvl="0" algn="ctr" defTabSz="533400">
            <a:lnSpc>
              <a:spcPct val="90000"/>
            </a:lnSpc>
            <a:spcBef>
              <a:spcPct val="0"/>
            </a:spcBef>
            <a:spcAft>
              <a:spcPct val="35000"/>
            </a:spcAft>
          </a:pPr>
          <a:endParaRPr lang="en-GB" sz="1200" b="1" kern="1200" dirty="0">
            <a:ln>
              <a:noFill/>
            </a:ln>
            <a:solidFill>
              <a:schemeClr val="accent5">
                <a:lumMod val="75000"/>
              </a:schemeClr>
            </a:solidFill>
          </a:endParaRPr>
        </a:p>
      </dsp:txBody>
      <dsp:txXfrm>
        <a:off x="1623386" y="2953956"/>
        <a:ext cx="1504934" cy="982902"/>
      </dsp:txXfrm>
    </dsp:sp>
    <dsp:sp modelId="{2AF98552-F406-1E43-96FD-82CDFC89BF31}">
      <dsp:nvSpPr>
        <dsp:cNvPr id="0" name=""/>
        <dsp:cNvSpPr/>
      </dsp:nvSpPr>
      <dsp:spPr>
        <a:xfrm>
          <a:off x="1357892" y="3967438"/>
          <a:ext cx="1017961" cy="417625"/>
        </a:xfrm>
        <a:custGeom>
          <a:avLst/>
          <a:gdLst/>
          <a:ahLst/>
          <a:cxnLst/>
          <a:rect l="0" t="0" r="0" b="0"/>
          <a:pathLst>
            <a:path>
              <a:moveTo>
                <a:pt x="1017961" y="0"/>
              </a:moveTo>
              <a:lnTo>
                <a:pt x="1017961" y="208812"/>
              </a:lnTo>
              <a:lnTo>
                <a:pt x="0" y="208812"/>
              </a:lnTo>
              <a:lnTo>
                <a:pt x="0" y="417625"/>
              </a:lnTo>
            </a:path>
          </a:pathLst>
        </a:custGeom>
        <a:noFill/>
        <a:ln w="12700" cap="flat" cmpd="sng" algn="in">
          <a:solidFill>
            <a:schemeClr val="accent5">
              <a:lumMod val="75000"/>
            </a:schemeClr>
          </a:solidFill>
          <a:prstDash val="solid"/>
        </a:ln>
        <a:effectLst/>
      </dsp:spPr>
      <dsp:style>
        <a:lnRef idx="1">
          <a:scrgbClr r="0" g="0" b="0"/>
        </a:lnRef>
        <a:fillRef idx="0">
          <a:scrgbClr r="0" g="0" b="0"/>
        </a:fillRef>
        <a:effectRef idx="0">
          <a:scrgbClr r="0" g="0" b="0"/>
        </a:effectRef>
        <a:fontRef idx="minor"/>
      </dsp:style>
    </dsp:sp>
    <dsp:sp modelId="{23566D7D-AB85-5943-A37D-DC0DADBFF649}">
      <dsp:nvSpPr>
        <dsp:cNvPr id="0" name=""/>
        <dsp:cNvSpPr/>
      </dsp:nvSpPr>
      <dsp:spPr>
        <a:xfrm>
          <a:off x="574844" y="4385064"/>
          <a:ext cx="1566094" cy="1044062"/>
        </a:xfrm>
        <a:prstGeom prst="roundRect">
          <a:avLst>
            <a:gd name="adj" fmla="val 10000"/>
          </a:avLst>
        </a:prstGeom>
        <a:noFill/>
        <a:ln w="12700">
          <a:solidFill>
            <a:schemeClr val="accent5">
              <a:lumMod val="75000"/>
            </a:schemeClr>
          </a:solid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b="1" kern="1200" dirty="0" smtClean="0">
              <a:ln>
                <a:noFill/>
              </a:ln>
              <a:solidFill>
                <a:schemeClr val="accent5">
                  <a:lumMod val="75000"/>
                </a:schemeClr>
              </a:solidFill>
            </a:rPr>
            <a:t>Malignant, </a:t>
          </a:r>
        </a:p>
        <a:p>
          <a:pPr lvl="0" algn="ctr" defTabSz="711200">
            <a:lnSpc>
              <a:spcPct val="90000"/>
            </a:lnSpc>
            <a:spcBef>
              <a:spcPct val="0"/>
            </a:spcBef>
            <a:spcAft>
              <a:spcPct val="35000"/>
            </a:spcAft>
          </a:pPr>
          <a:r>
            <a:rPr lang="en-GB" sz="1600" b="1" kern="1200" dirty="0" smtClean="0">
              <a:ln>
                <a:noFill/>
              </a:ln>
              <a:solidFill>
                <a:schemeClr val="accent5">
                  <a:lumMod val="75000"/>
                </a:schemeClr>
              </a:solidFill>
            </a:rPr>
            <a:t>n = 7</a:t>
          </a:r>
        </a:p>
        <a:p>
          <a:pPr lvl="0" algn="ctr" defTabSz="711200">
            <a:lnSpc>
              <a:spcPct val="90000"/>
            </a:lnSpc>
            <a:spcBef>
              <a:spcPct val="0"/>
            </a:spcBef>
            <a:spcAft>
              <a:spcPct val="35000"/>
            </a:spcAft>
          </a:pPr>
          <a:r>
            <a:rPr lang="en-GB" sz="1600" b="1" kern="1200" dirty="0" smtClean="0">
              <a:ln>
                <a:noFill/>
              </a:ln>
              <a:solidFill>
                <a:schemeClr val="accent5">
                  <a:lumMod val="75000"/>
                </a:schemeClr>
              </a:solidFill>
            </a:rPr>
            <a:t>27%</a:t>
          </a:r>
          <a:endParaRPr lang="en-GB" sz="1600" b="1" kern="1200" dirty="0">
            <a:ln>
              <a:noFill/>
            </a:ln>
            <a:solidFill>
              <a:schemeClr val="accent5">
                <a:lumMod val="75000"/>
              </a:schemeClr>
            </a:solidFill>
          </a:endParaRPr>
        </a:p>
      </dsp:txBody>
      <dsp:txXfrm>
        <a:off x="605424" y="4415644"/>
        <a:ext cx="1504934" cy="982902"/>
      </dsp:txXfrm>
    </dsp:sp>
    <dsp:sp modelId="{AFF84D0C-3E77-EE47-9837-06A6526C683C}">
      <dsp:nvSpPr>
        <dsp:cNvPr id="0" name=""/>
        <dsp:cNvSpPr/>
      </dsp:nvSpPr>
      <dsp:spPr>
        <a:xfrm>
          <a:off x="2375853" y="3967438"/>
          <a:ext cx="1017961" cy="417625"/>
        </a:xfrm>
        <a:custGeom>
          <a:avLst/>
          <a:gdLst/>
          <a:ahLst/>
          <a:cxnLst/>
          <a:rect l="0" t="0" r="0" b="0"/>
          <a:pathLst>
            <a:path>
              <a:moveTo>
                <a:pt x="0" y="0"/>
              </a:moveTo>
              <a:lnTo>
                <a:pt x="0" y="208812"/>
              </a:lnTo>
              <a:lnTo>
                <a:pt x="1017961" y="208812"/>
              </a:lnTo>
              <a:lnTo>
                <a:pt x="1017961" y="417625"/>
              </a:lnTo>
            </a:path>
          </a:pathLst>
        </a:custGeom>
        <a:noFill/>
        <a:ln w="12700" cap="flat" cmpd="sng" algn="in">
          <a:solidFill>
            <a:schemeClr val="accent5">
              <a:lumMod val="75000"/>
            </a:schemeClr>
          </a:solidFill>
          <a:prstDash val="solid"/>
        </a:ln>
        <a:effectLst/>
      </dsp:spPr>
      <dsp:style>
        <a:lnRef idx="1">
          <a:scrgbClr r="0" g="0" b="0"/>
        </a:lnRef>
        <a:fillRef idx="0">
          <a:scrgbClr r="0" g="0" b="0"/>
        </a:fillRef>
        <a:effectRef idx="0">
          <a:scrgbClr r="0" g="0" b="0"/>
        </a:effectRef>
        <a:fontRef idx="minor"/>
      </dsp:style>
    </dsp:sp>
    <dsp:sp modelId="{B3A8D155-6E3B-E74E-ADC2-4749DF40C435}">
      <dsp:nvSpPr>
        <dsp:cNvPr id="0" name=""/>
        <dsp:cNvSpPr/>
      </dsp:nvSpPr>
      <dsp:spPr>
        <a:xfrm>
          <a:off x="2610767" y="4385064"/>
          <a:ext cx="1566094" cy="1044062"/>
        </a:xfrm>
        <a:prstGeom prst="roundRect">
          <a:avLst>
            <a:gd name="adj" fmla="val 10000"/>
          </a:avLst>
        </a:prstGeom>
        <a:noFill/>
        <a:ln w="12700">
          <a:solidFill>
            <a:schemeClr val="accent5">
              <a:lumMod val="75000"/>
            </a:schemeClr>
          </a:solid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b="1" kern="1200" dirty="0" smtClean="0">
              <a:ln>
                <a:noFill/>
              </a:ln>
              <a:solidFill>
                <a:schemeClr val="accent5">
                  <a:lumMod val="75000"/>
                </a:schemeClr>
              </a:solidFill>
            </a:rPr>
            <a:t>Benign, </a:t>
          </a:r>
        </a:p>
        <a:p>
          <a:pPr lvl="0" algn="ctr" defTabSz="711200">
            <a:lnSpc>
              <a:spcPct val="90000"/>
            </a:lnSpc>
            <a:spcBef>
              <a:spcPct val="0"/>
            </a:spcBef>
            <a:spcAft>
              <a:spcPct val="35000"/>
            </a:spcAft>
          </a:pPr>
          <a:r>
            <a:rPr lang="en-GB" sz="1600" b="1" kern="1200" dirty="0" smtClean="0">
              <a:ln>
                <a:noFill/>
              </a:ln>
              <a:solidFill>
                <a:schemeClr val="accent5">
                  <a:lumMod val="75000"/>
                </a:schemeClr>
              </a:solidFill>
            </a:rPr>
            <a:t>n = 19</a:t>
          </a:r>
        </a:p>
        <a:p>
          <a:pPr lvl="0" algn="ctr" defTabSz="711200">
            <a:lnSpc>
              <a:spcPct val="90000"/>
            </a:lnSpc>
            <a:spcBef>
              <a:spcPct val="0"/>
            </a:spcBef>
            <a:spcAft>
              <a:spcPct val="35000"/>
            </a:spcAft>
          </a:pPr>
          <a:r>
            <a:rPr lang="en-GB" sz="1600" b="1" kern="1200" dirty="0" smtClean="0">
              <a:ln>
                <a:noFill/>
              </a:ln>
              <a:solidFill>
                <a:schemeClr val="accent5">
                  <a:lumMod val="75000"/>
                </a:schemeClr>
              </a:solidFill>
            </a:rPr>
            <a:t>73%</a:t>
          </a:r>
          <a:endParaRPr lang="en-GB" sz="1600" b="1" kern="1200" dirty="0">
            <a:ln>
              <a:noFill/>
            </a:ln>
            <a:solidFill>
              <a:schemeClr val="accent5">
                <a:lumMod val="75000"/>
              </a:schemeClr>
            </a:solidFill>
          </a:endParaRPr>
        </a:p>
      </dsp:txBody>
      <dsp:txXfrm>
        <a:off x="2641347" y="4415644"/>
        <a:ext cx="1504934" cy="982902"/>
      </dsp:txXfrm>
    </dsp:sp>
    <dsp:sp modelId="{E0AF4D3C-3E9C-EE4B-8406-6AFC529B35D1}">
      <dsp:nvSpPr>
        <dsp:cNvPr id="0" name=""/>
        <dsp:cNvSpPr/>
      </dsp:nvSpPr>
      <dsp:spPr>
        <a:xfrm>
          <a:off x="4411776" y="2505750"/>
          <a:ext cx="1999354" cy="446054"/>
        </a:xfrm>
        <a:custGeom>
          <a:avLst/>
          <a:gdLst/>
          <a:ahLst/>
          <a:cxnLst/>
          <a:rect l="0" t="0" r="0" b="0"/>
          <a:pathLst>
            <a:path>
              <a:moveTo>
                <a:pt x="0" y="0"/>
              </a:moveTo>
              <a:lnTo>
                <a:pt x="0" y="223027"/>
              </a:lnTo>
              <a:lnTo>
                <a:pt x="1999354" y="223027"/>
              </a:lnTo>
              <a:lnTo>
                <a:pt x="1999354" y="446054"/>
              </a:lnTo>
            </a:path>
          </a:pathLst>
        </a:custGeom>
        <a:noFill/>
        <a:ln w="6350" cap="flat" cmpd="sng" algn="in">
          <a:solidFill>
            <a:schemeClr val="tx1"/>
          </a:solidFill>
          <a:prstDash val="solid"/>
        </a:ln>
        <a:effectLst/>
      </dsp:spPr>
      <dsp:style>
        <a:lnRef idx="1">
          <a:scrgbClr r="0" g="0" b="0"/>
        </a:lnRef>
        <a:fillRef idx="0">
          <a:scrgbClr r="0" g="0" b="0"/>
        </a:fillRef>
        <a:effectRef idx="0">
          <a:scrgbClr r="0" g="0" b="0"/>
        </a:effectRef>
        <a:fontRef idx="minor"/>
      </dsp:style>
    </dsp:sp>
    <dsp:sp modelId="{C0D0AAFD-BDD7-5C4D-8261-800829AC5C42}">
      <dsp:nvSpPr>
        <dsp:cNvPr id="0" name=""/>
        <dsp:cNvSpPr/>
      </dsp:nvSpPr>
      <dsp:spPr>
        <a:xfrm>
          <a:off x="5628083" y="2951805"/>
          <a:ext cx="1566094" cy="1044062"/>
        </a:xfrm>
        <a:prstGeom prst="roundRect">
          <a:avLst>
            <a:gd name="adj" fmla="val 10000"/>
          </a:avLst>
        </a:prstGeom>
        <a:noFill/>
        <a:ln>
          <a:solidFill>
            <a:schemeClr val="tx1"/>
          </a:solid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b="0" kern="1200" dirty="0" smtClean="0">
              <a:ln>
                <a:noFill/>
              </a:ln>
              <a:solidFill>
                <a:schemeClr val="tx1"/>
              </a:solidFill>
            </a:rPr>
            <a:t>Demonstrated on CT, n </a:t>
          </a:r>
          <a:r>
            <a:rPr lang="en-GB" sz="1600" b="0" kern="1200" dirty="0">
              <a:ln>
                <a:noFill/>
              </a:ln>
              <a:solidFill>
                <a:schemeClr val="tx1"/>
              </a:solidFill>
            </a:rPr>
            <a:t>= </a:t>
          </a:r>
          <a:r>
            <a:rPr lang="en-GB" sz="1600" b="0" kern="1200" dirty="0" smtClean="0">
              <a:ln>
                <a:noFill/>
              </a:ln>
              <a:solidFill>
                <a:schemeClr val="tx1"/>
              </a:solidFill>
            </a:rPr>
            <a:t>47</a:t>
          </a:r>
        </a:p>
        <a:p>
          <a:pPr lvl="0" algn="ctr" defTabSz="711200">
            <a:lnSpc>
              <a:spcPct val="90000"/>
            </a:lnSpc>
            <a:spcBef>
              <a:spcPct val="0"/>
            </a:spcBef>
            <a:spcAft>
              <a:spcPct val="35000"/>
            </a:spcAft>
          </a:pPr>
          <a:r>
            <a:rPr lang="en-GB" sz="1600" b="0" kern="1200" dirty="0" smtClean="0">
              <a:ln>
                <a:noFill/>
              </a:ln>
              <a:solidFill>
                <a:schemeClr val="tx1"/>
              </a:solidFill>
            </a:rPr>
            <a:t>83% of patients with new findings </a:t>
          </a:r>
          <a:endParaRPr lang="en-GB" sz="1600" b="0" kern="1200" dirty="0">
            <a:ln>
              <a:noFill/>
            </a:ln>
            <a:solidFill>
              <a:schemeClr val="tx1"/>
            </a:solidFill>
          </a:endParaRPr>
        </a:p>
      </dsp:txBody>
      <dsp:txXfrm>
        <a:off x="5658663" y="2982385"/>
        <a:ext cx="1504934" cy="982902"/>
      </dsp:txXfrm>
    </dsp:sp>
    <dsp:sp modelId="{6C7F5C84-7A04-5C4E-B888-A3AC434A53B1}">
      <dsp:nvSpPr>
        <dsp:cNvPr id="0" name=""/>
        <dsp:cNvSpPr/>
      </dsp:nvSpPr>
      <dsp:spPr>
        <a:xfrm>
          <a:off x="5429737" y="3995868"/>
          <a:ext cx="981393" cy="389195"/>
        </a:xfrm>
        <a:custGeom>
          <a:avLst/>
          <a:gdLst/>
          <a:ahLst/>
          <a:cxnLst/>
          <a:rect l="0" t="0" r="0" b="0"/>
          <a:pathLst>
            <a:path>
              <a:moveTo>
                <a:pt x="981393" y="0"/>
              </a:moveTo>
              <a:lnTo>
                <a:pt x="981393" y="194597"/>
              </a:lnTo>
              <a:lnTo>
                <a:pt x="0" y="194597"/>
              </a:lnTo>
              <a:lnTo>
                <a:pt x="0" y="389195"/>
              </a:lnTo>
            </a:path>
          </a:pathLst>
        </a:custGeom>
        <a:noFill/>
        <a:ln w="6350" cap="flat" cmpd="sng" algn="in">
          <a:solidFill>
            <a:schemeClr val="tx1"/>
          </a:solidFill>
          <a:prstDash val="solid"/>
        </a:ln>
        <a:effectLst/>
      </dsp:spPr>
      <dsp:style>
        <a:lnRef idx="1">
          <a:scrgbClr r="0" g="0" b="0"/>
        </a:lnRef>
        <a:fillRef idx="0">
          <a:scrgbClr r="0" g="0" b="0"/>
        </a:fillRef>
        <a:effectRef idx="0">
          <a:scrgbClr r="0" g="0" b="0"/>
        </a:effectRef>
        <a:fontRef idx="minor"/>
      </dsp:style>
    </dsp:sp>
    <dsp:sp modelId="{1D0DCFF9-0FBC-054D-8E53-72EEB3FDB248}">
      <dsp:nvSpPr>
        <dsp:cNvPr id="0" name=""/>
        <dsp:cNvSpPr/>
      </dsp:nvSpPr>
      <dsp:spPr>
        <a:xfrm>
          <a:off x="4646690" y="4385064"/>
          <a:ext cx="1566094" cy="1044062"/>
        </a:xfrm>
        <a:prstGeom prst="roundRect">
          <a:avLst>
            <a:gd name="adj" fmla="val 10000"/>
          </a:avLst>
        </a:prstGeom>
        <a:noFill/>
        <a:ln>
          <a:solidFill>
            <a:schemeClr val="tx1"/>
          </a:solid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b="0" kern="1200" dirty="0" smtClean="0">
              <a:solidFill>
                <a:schemeClr val="tx1"/>
              </a:solidFill>
            </a:rPr>
            <a:t>Malignant,</a:t>
          </a:r>
        </a:p>
        <a:p>
          <a:pPr lvl="0" algn="ctr" defTabSz="711200">
            <a:lnSpc>
              <a:spcPct val="90000"/>
            </a:lnSpc>
            <a:spcBef>
              <a:spcPct val="0"/>
            </a:spcBef>
            <a:spcAft>
              <a:spcPct val="35000"/>
            </a:spcAft>
          </a:pPr>
          <a:r>
            <a:rPr lang="en-GB" sz="1600" b="0" kern="1200" dirty="0" smtClean="0">
              <a:solidFill>
                <a:schemeClr val="tx1"/>
              </a:solidFill>
            </a:rPr>
            <a:t>n = 9</a:t>
          </a:r>
        </a:p>
        <a:p>
          <a:pPr lvl="0" algn="ctr" defTabSz="711200">
            <a:lnSpc>
              <a:spcPct val="90000"/>
            </a:lnSpc>
            <a:spcBef>
              <a:spcPct val="0"/>
            </a:spcBef>
            <a:spcAft>
              <a:spcPct val="35000"/>
            </a:spcAft>
          </a:pPr>
          <a:r>
            <a:rPr lang="en-GB" sz="1600" b="0" kern="1200" dirty="0" smtClean="0">
              <a:solidFill>
                <a:schemeClr val="tx1"/>
              </a:solidFill>
            </a:rPr>
            <a:t>19%</a:t>
          </a:r>
          <a:endParaRPr lang="en-GB" sz="1600" b="0" kern="1200" dirty="0">
            <a:solidFill>
              <a:schemeClr val="tx1"/>
            </a:solidFill>
          </a:endParaRPr>
        </a:p>
      </dsp:txBody>
      <dsp:txXfrm>
        <a:off x="4677270" y="4415644"/>
        <a:ext cx="1504934" cy="982902"/>
      </dsp:txXfrm>
    </dsp:sp>
    <dsp:sp modelId="{E7EA10DD-D478-9A4E-BADC-4C5691C41362}">
      <dsp:nvSpPr>
        <dsp:cNvPr id="0" name=""/>
        <dsp:cNvSpPr/>
      </dsp:nvSpPr>
      <dsp:spPr>
        <a:xfrm>
          <a:off x="6411130" y="3995868"/>
          <a:ext cx="1054529" cy="389195"/>
        </a:xfrm>
        <a:custGeom>
          <a:avLst/>
          <a:gdLst/>
          <a:ahLst/>
          <a:cxnLst/>
          <a:rect l="0" t="0" r="0" b="0"/>
          <a:pathLst>
            <a:path>
              <a:moveTo>
                <a:pt x="0" y="0"/>
              </a:moveTo>
              <a:lnTo>
                <a:pt x="0" y="194597"/>
              </a:lnTo>
              <a:lnTo>
                <a:pt x="1054529" y="194597"/>
              </a:lnTo>
              <a:lnTo>
                <a:pt x="1054529" y="389195"/>
              </a:lnTo>
            </a:path>
          </a:pathLst>
        </a:custGeom>
        <a:noFill/>
        <a:ln w="6350" cap="flat" cmpd="sng" algn="in">
          <a:solidFill>
            <a:schemeClr val="tx1"/>
          </a:solidFill>
          <a:prstDash val="solid"/>
        </a:ln>
        <a:effectLst/>
      </dsp:spPr>
      <dsp:style>
        <a:lnRef idx="1">
          <a:scrgbClr r="0" g="0" b="0"/>
        </a:lnRef>
        <a:fillRef idx="0">
          <a:scrgbClr r="0" g="0" b="0"/>
        </a:fillRef>
        <a:effectRef idx="0">
          <a:scrgbClr r="0" g="0" b="0"/>
        </a:effectRef>
        <a:fontRef idx="minor"/>
      </dsp:style>
    </dsp:sp>
    <dsp:sp modelId="{1BD493B5-9290-CE41-8FEE-98764155AC77}">
      <dsp:nvSpPr>
        <dsp:cNvPr id="0" name=""/>
        <dsp:cNvSpPr/>
      </dsp:nvSpPr>
      <dsp:spPr>
        <a:xfrm>
          <a:off x="6682612" y="4385064"/>
          <a:ext cx="1566094" cy="1044062"/>
        </a:xfrm>
        <a:prstGeom prst="roundRect">
          <a:avLst>
            <a:gd name="adj" fmla="val 10000"/>
          </a:avLst>
        </a:prstGeom>
        <a:noFill/>
        <a:ln>
          <a:solidFill>
            <a:schemeClr val="tx1"/>
          </a:solid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b="0" kern="1200" dirty="0" smtClean="0">
              <a:solidFill>
                <a:schemeClr val="tx1"/>
              </a:solidFill>
            </a:rPr>
            <a:t>Benign,</a:t>
          </a:r>
        </a:p>
        <a:p>
          <a:pPr lvl="0" algn="ctr" defTabSz="711200">
            <a:lnSpc>
              <a:spcPct val="90000"/>
            </a:lnSpc>
            <a:spcBef>
              <a:spcPct val="0"/>
            </a:spcBef>
            <a:spcAft>
              <a:spcPct val="35000"/>
            </a:spcAft>
          </a:pPr>
          <a:r>
            <a:rPr lang="en-GB" sz="1600" b="0" kern="1200" dirty="0" smtClean="0">
              <a:solidFill>
                <a:schemeClr val="tx1"/>
              </a:solidFill>
            </a:rPr>
            <a:t>n </a:t>
          </a:r>
          <a:r>
            <a:rPr lang="en-GB" sz="1600" b="0" kern="1200" dirty="0">
              <a:solidFill>
                <a:schemeClr val="tx1"/>
              </a:solidFill>
            </a:rPr>
            <a:t>= </a:t>
          </a:r>
          <a:r>
            <a:rPr lang="en-GB" sz="1600" b="0" kern="1200" dirty="0" smtClean="0">
              <a:solidFill>
                <a:schemeClr val="tx1"/>
              </a:solidFill>
            </a:rPr>
            <a:t>38</a:t>
          </a:r>
        </a:p>
        <a:p>
          <a:pPr lvl="0" algn="ctr" defTabSz="711200">
            <a:lnSpc>
              <a:spcPct val="90000"/>
            </a:lnSpc>
            <a:spcBef>
              <a:spcPct val="0"/>
            </a:spcBef>
            <a:spcAft>
              <a:spcPct val="35000"/>
            </a:spcAft>
          </a:pPr>
          <a:r>
            <a:rPr lang="en-GB" sz="1600" b="0" kern="1200" dirty="0" smtClean="0">
              <a:solidFill>
                <a:schemeClr val="tx1"/>
              </a:solidFill>
            </a:rPr>
            <a:t>81%</a:t>
          </a:r>
          <a:endParaRPr lang="en-GB" sz="1600" b="0" kern="1200" dirty="0">
            <a:solidFill>
              <a:schemeClr val="tx1"/>
            </a:solidFill>
          </a:endParaRPr>
        </a:p>
      </dsp:txBody>
      <dsp:txXfrm>
        <a:off x="6713192" y="4415644"/>
        <a:ext cx="1504934" cy="982902"/>
      </dsp:txXfrm>
    </dsp:sp>
    <dsp:sp modelId="{0177779C-2FCC-1E49-A62B-824CB8D12F2B}">
      <dsp:nvSpPr>
        <dsp:cNvPr id="0" name=""/>
        <dsp:cNvSpPr/>
      </dsp:nvSpPr>
      <dsp:spPr>
        <a:xfrm>
          <a:off x="5429737" y="1044062"/>
          <a:ext cx="1017961" cy="417625"/>
        </a:xfrm>
        <a:custGeom>
          <a:avLst/>
          <a:gdLst/>
          <a:ahLst/>
          <a:cxnLst/>
          <a:rect l="0" t="0" r="0" b="0"/>
          <a:pathLst>
            <a:path>
              <a:moveTo>
                <a:pt x="0" y="0"/>
              </a:moveTo>
              <a:lnTo>
                <a:pt x="0" y="208812"/>
              </a:lnTo>
              <a:lnTo>
                <a:pt x="1017961" y="208812"/>
              </a:lnTo>
              <a:lnTo>
                <a:pt x="1017961" y="417625"/>
              </a:lnTo>
            </a:path>
          </a:pathLst>
        </a:custGeom>
        <a:noFill/>
        <a:ln w="6350" cap="flat" cmpd="sng" algn="in">
          <a:solidFill>
            <a:schemeClr val="tx1"/>
          </a:solidFill>
          <a:prstDash val="solid"/>
        </a:ln>
        <a:effectLst/>
      </dsp:spPr>
      <dsp:style>
        <a:lnRef idx="1">
          <a:scrgbClr r="0" g="0" b="0"/>
        </a:lnRef>
        <a:fillRef idx="0">
          <a:scrgbClr r="0" g="0" b="0"/>
        </a:fillRef>
        <a:effectRef idx="0">
          <a:scrgbClr r="0" g="0" b="0"/>
        </a:effectRef>
        <a:fontRef idx="minor"/>
      </dsp:style>
    </dsp:sp>
    <dsp:sp modelId="{BD89E54B-2BEE-5246-9918-B540C0ED186F}">
      <dsp:nvSpPr>
        <dsp:cNvPr id="0" name=""/>
        <dsp:cNvSpPr/>
      </dsp:nvSpPr>
      <dsp:spPr>
        <a:xfrm>
          <a:off x="5664651" y="1461688"/>
          <a:ext cx="1566094" cy="1044062"/>
        </a:xfrm>
        <a:prstGeom prst="roundRect">
          <a:avLst>
            <a:gd name="adj" fmla="val 10000"/>
          </a:avLst>
        </a:prstGeom>
        <a:noFill/>
        <a:ln>
          <a:solidFill>
            <a:schemeClr val="tx1"/>
          </a:solid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ln>
                <a:noFill/>
              </a:ln>
              <a:solidFill>
                <a:sysClr val="windowText" lastClr="000000"/>
              </a:solidFill>
            </a:rPr>
            <a:t>No new finding</a:t>
          </a:r>
          <a:r>
            <a:rPr lang="en-GB" sz="1600" kern="1200" dirty="0" smtClean="0">
              <a:ln>
                <a:noFill/>
              </a:ln>
              <a:solidFill>
                <a:sysClr val="windowText" lastClr="000000"/>
              </a:solidFill>
            </a:rPr>
            <a:t>,</a:t>
          </a:r>
        </a:p>
        <a:p>
          <a:pPr lvl="0" algn="ctr" defTabSz="711200">
            <a:lnSpc>
              <a:spcPct val="90000"/>
            </a:lnSpc>
            <a:spcBef>
              <a:spcPct val="0"/>
            </a:spcBef>
            <a:spcAft>
              <a:spcPct val="35000"/>
            </a:spcAft>
          </a:pPr>
          <a:r>
            <a:rPr lang="en-GB" sz="1600" kern="1200" dirty="0" smtClean="0">
              <a:ln>
                <a:noFill/>
              </a:ln>
              <a:solidFill>
                <a:sysClr val="windowText" lastClr="000000"/>
              </a:solidFill>
            </a:rPr>
            <a:t> </a:t>
          </a:r>
          <a:r>
            <a:rPr lang="en-GB" sz="1600" kern="1200" dirty="0">
              <a:ln>
                <a:noFill/>
              </a:ln>
              <a:solidFill>
                <a:sysClr val="windowText" lastClr="000000"/>
              </a:solidFill>
            </a:rPr>
            <a:t>n = </a:t>
          </a:r>
          <a:r>
            <a:rPr lang="en-GB" sz="1600" kern="1200" dirty="0" smtClean="0">
              <a:ln>
                <a:noFill/>
              </a:ln>
              <a:solidFill>
                <a:sysClr val="windowText" lastClr="000000"/>
              </a:solidFill>
            </a:rPr>
            <a:t>33</a:t>
          </a:r>
        </a:p>
        <a:p>
          <a:pPr lvl="0" algn="ctr" defTabSz="711200">
            <a:lnSpc>
              <a:spcPct val="90000"/>
            </a:lnSpc>
            <a:spcBef>
              <a:spcPct val="0"/>
            </a:spcBef>
            <a:spcAft>
              <a:spcPct val="35000"/>
            </a:spcAft>
          </a:pPr>
          <a:r>
            <a:rPr lang="en-GB" sz="1600" kern="1200" dirty="0" smtClean="0">
              <a:ln>
                <a:noFill/>
              </a:ln>
              <a:solidFill>
                <a:sysClr val="windowText" lastClr="000000"/>
              </a:solidFill>
            </a:rPr>
            <a:t>35%</a:t>
          </a:r>
          <a:endParaRPr lang="en-GB" sz="1600" kern="1200" dirty="0">
            <a:ln>
              <a:noFill/>
            </a:ln>
            <a:solidFill>
              <a:sysClr val="windowText" lastClr="000000"/>
            </a:solidFill>
          </a:endParaRPr>
        </a:p>
      </dsp:txBody>
      <dsp:txXfrm>
        <a:off x="5695231" y="1492268"/>
        <a:ext cx="1504934" cy="98290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0B877E5-BF60-0A47-ACD5-A86D54170792}" type="datetimeFigureOut">
              <a:rPr lang="en-US" smtClean="0"/>
              <a:t>6/29/18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C79302-AA83-FB4B-90CB-EC41214E62E4}" type="slidenum">
              <a:rPr lang="en-US" smtClean="0"/>
              <a:t>‹#›</a:t>
            </a:fld>
            <a:endParaRPr lang="en-US"/>
          </a:p>
        </p:txBody>
      </p:sp>
    </p:spTree>
    <p:extLst>
      <p:ext uri="{BB962C8B-B14F-4D97-AF65-F5344CB8AC3E}">
        <p14:creationId xmlns:p14="http://schemas.microsoft.com/office/powerpoint/2010/main" val="19505991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5C79302-AA83-FB4B-90CB-EC41214E62E4}" type="slidenum">
              <a:rPr lang="en-US" smtClean="0"/>
              <a:t>1</a:t>
            </a:fld>
            <a:endParaRPr lang="en-US"/>
          </a:p>
        </p:txBody>
      </p:sp>
    </p:spTree>
    <p:extLst>
      <p:ext uri="{BB962C8B-B14F-4D97-AF65-F5344CB8AC3E}">
        <p14:creationId xmlns:p14="http://schemas.microsoft.com/office/powerpoint/2010/main" val="123655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PET-CT is increasingly used in the setting of head and neck cancer, for both staging of newly diagnosed </a:t>
            </a:r>
            <a:r>
              <a:rPr lang="en-US" baseline="0" dirty="0" err="1" smtClean="0"/>
              <a:t>tumours</a:t>
            </a:r>
            <a:r>
              <a:rPr lang="en-US" baseline="0" dirty="0" smtClean="0"/>
              <a:t>, and for monitoring of response to treatment. It provides both structural and biological information and by its nature covers the whole body.</a:t>
            </a:r>
          </a:p>
          <a:p>
            <a:endParaRPr lang="en-US" baseline="0" dirty="0" smtClean="0"/>
          </a:p>
          <a:p>
            <a:r>
              <a:rPr lang="en-US" baseline="0" dirty="0" smtClean="0"/>
              <a:t>It is </a:t>
            </a:r>
            <a:r>
              <a:rPr lang="en-US" baseline="0" dirty="0" err="1" smtClean="0"/>
              <a:t>recognised</a:t>
            </a:r>
            <a:r>
              <a:rPr lang="en-US" baseline="0" dirty="0" smtClean="0"/>
              <a:t> that scans of this nature will generate incidental findings, but there is limited data regarding this in the context of head and neck cancer, particularly in the UK cohort.</a:t>
            </a:r>
            <a:endParaRPr lang="en-US" baseline="0" dirty="0" smtClean="0"/>
          </a:p>
        </p:txBody>
      </p:sp>
      <p:sp>
        <p:nvSpPr>
          <p:cNvPr id="4" name="Slide Number Placeholder 3"/>
          <p:cNvSpPr>
            <a:spLocks noGrp="1"/>
          </p:cNvSpPr>
          <p:nvPr>
            <p:ph type="sldNum" sz="quarter" idx="10"/>
          </p:nvPr>
        </p:nvSpPr>
        <p:spPr/>
        <p:txBody>
          <a:bodyPr/>
          <a:lstStyle/>
          <a:p>
            <a:fld id="{F5C79302-AA83-FB4B-90CB-EC41214E62E4}" type="slidenum">
              <a:rPr lang="en-US" smtClean="0"/>
              <a:t>2</a:t>
            </a:fld>
            <a:endParaRPr lang="en-US"/>
          </a:p>
        </p:txBody>
      </p:sp>
    </p:spTree>
    <p:extLst>
      <p:ext uri="{BB962C8B-B14F-4D97-AF65-F5344CB8AC3E}">
        <p14:creationId xmlns:p14="http://schemas.microsoft.com/office/powerpoint/2010/main" val="2340043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 therefore aimed to establish the rate of incidental findings in patients with</a:t>
            </a:r>
            <a:r>
              <a:rPr lang="en-US" baseline="0" dirty="0" smtClean="0"/>
              <a:t> head and neck cancer </a:t>
            </a:r>
            <a:r>
              <a:rPr lang="en-US" baseline="0" dirty="0" err="1" smtClean="0"/>
              <a:t>underoing</a:t>
            </a:r>
            <a:r>
              <a:rPr lang="en-US" baseline="0" dirty="0" smtClean="0"/>
              <a:t> PET-CT in our UK tertiary </a:t>
            </a:r>
            <a:r>
              <a:rPr lang="en-US" baseline="0" dirty="0" err="1" smtClean="0"/>
              <a:t>centre</a:t>
            </a:r>
            <a:r>
              <a:rPr lang="en-US" baseline="0" dirty="0" smtClean="0"/>
              <a:t>. </a:t>
            </a:r>
          </a:p>
          <a:p>
            <a:endParaRPr lang="en-US" baseline="0" dirty="0" smtClean="0"/>
          </a:p>
          <a:p>
            <a:r>
              <a:rPr lang="en-US" baseline="0" dirty="0" smtClean="0"/>
              <a:t>We also evaluated this with regards to whether the various scan results were attributable to the standard CT element of the scan, or the additional PET component.</a:t>
            </a:r>
            <a:endParaRPr lang="en-US" dirty="0"/>
          </a:p>
        </p:txBody>
      </p:sp>
      <p:sp>
        <p:nvSpPr>
          <p:cNvPr id="4" name="Slide Number Placeholder 3"/>
          <p:cNvSpPr>
            <a:spLocks noGrp="1"/>
          </p:cNvSpPr>
          <p:nvPr>
            <p:ph type="sldNum" sz="quarter" idx="10"/>
          </p:nvPr>
        </p:nvSpPr>
        <p:spPr/>
        <p:txBody>
          <a:bodyPr/>
          <a:lstStyle/>
          <a:p>
            <a:fld id="{F5C79302-AA83-FB4B-90CB-EC41214E62E4}" type="slidenum">
              <a:rPr lang="en-US" smtClean="0"/>
              <a:t>3</a:t>
            </a:fld>
            <a:endParaRPr lang="en-US"/>
          </a:p>
        </p:txBody>
      </p:sp>
    </p:spTree>
    <p:extLst>
      <p:ext uri="{BB962C8B-B14F-4D97-AF65-F5344CB8AC3E}">
        <p14:creationId xmlns:p14="http://schemas.microsoft.com/office/powerpoint/2010/main" val="15658329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a:t>
            </a:r>
            <a:r>
              <a:rPr lang="en-US" baseline="0" dirty="0" smtClean="0"/>
              <a:t> undertook a case notes review of all patients discussed in the head and neck MDT in the Thames Valley area, over a 15 month period, undergoing PETCT.</a:t>
            </a:r>
          </a:p>
          <a:p>
            <a:endParaRPr lang="en-US" baseline="0" dirty="0" smtClean="0"/>
          </a:p>
          <a:p>
            <a:r>
              <a:rPr lang="en-US" baseline="0" dirty="0" smtClean="0"/>
              <a:t>All patients had a head and neck malignancy </a:t>
            </a:r>
            <a:r>
              <a:rPr lang="mr-IN" baseline="0" dirty="0" smtClean="0"/>
              <a:t>–</a:t>
            </a:r>
            <a:r>
              <a:rPr lang="en-US" baseline="0" dirty="0" smtClean="0"/>
              <a:t> thyroid malignancies are discussed in a separate MDT.</a:t>
            </a:r>
          </a:p>
          <a:p>
            <a:endParaRPr lang="en-US" baseline="0" dirty="0" smtClean="0"/>
          </a:p>
          <a:p>
            <a:r>
              <a:rPr lang="en-US" baseline="0" dirty="0" smtClean="0"/>
              <a:t>The information on the scan report was noted and the findings were classified. (excluding the index primary and neck nodes) </a:t>
            </a:r>
          </a:p>
          <a:p>
            <a:endParaRPr lang="en-US" baseline="0" dirty="0" smtClean="0"/>
          </a:p>
          <a:p>
            <a:r>
              <a:rPr lang="en-US" baseline="0" dirty="0" smtClean="0"/>
              <a:t>A consultant radiologist additionally looked through all images to advise whether the findings were CT findings or PET findings.</a:t>
            </a:r>
          </a:p>
          <a:p>
            <a:endParaRPr lang="en-US" baseline="0" dirty="0" smtClean="0"/>
          </a:p>
          <a:p>
            <a:r>
              <a:rPr lang="en-US" baseline="0" dirty="0" smtClean="0"/>
              <a:t>Some patients had multiple new findings, in these cases we sought to </a:t>
            </a:r>
            <a:r>
              <a:rPr lang="en-US" baseline="0" dirty="0" err="1" smtClean="0"/>
              <a:t>categorise</a:t>
            </a:r>
            <a:r>
              <a:rPr lang="en-US" baseline="0" dirty="0" smtClean="0"/>
              <a:t> each.</a:t>
            </a:r>
            <a:endParaRPr lang="en-US" dirty="0"/>
          </a:p>
        </p:txBody>
      </p:sp>
      <p:sp>
        <p:nvSpPr>
          <p:cNvPr id="4" name="Slide Number Placeholder 3"/>
          <p:cNvSpPr>
            <a:spLocks noGrp="1"/>
          </p:cNvSpPr>
          <p:nvPr>
            <p:ph type="sldNum" sz="quarter" idx="10"/>
          </p:nvPr>
        </p:nvSpPr>
        <p:spPr/>
        <p:txBody>
          <a:bodyPr/>
          <a:lstStyle/>
          <a:p>
            <a:fld id="{F5C79302-AA83-FB4B-90CB-EC41214E62E4}" type="slidenum">
              <a:rPr lang="en-US" smtClean="0"/>
              <a:t>4</a:t>
            </a:fld>
            <a:endParaRPr lang="en-US"/>
          </a:p>
        </p:txBody>
      </p:sp>
    </p:spTree>
    <p:extLst>
      <p:ext uri="{BB962C8B-B14F-4D97-AF65-F5344CB8AC3E}">
        <p14:creationId xmlns:p14="http://schemas.microsoft.com/office/powerpoint/2010/main" val="12506406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274 case notes </a:t>
            </a:r>
            <a:r>
              <a:rPr lang="en-US" dirty="0" smtClean="0"/>
              <a:t>reviewed</a:t>
            </a:r>
          </a:p>
          <a:p>
            <a:endParaRPr lang="en-US" dirty="0" smtClean="0"/>
          </a:p>
          <a:p>
            <a:r>
              <a:rPr lang="en-US" dirty="0" smtClean="0"/>
              <a:t>94 had undergone PET-CT for suspected/confirmed </a:t>
            </a:r>
            <a:r>
              <a:rPr lang="en-US" dirty="0" smtClean="0"/>
              <a:t>HNC</a:t>
            </a:r>
          </a:p>
          <a:p>
            <a:endParaRPr lang="en-US" dirty="0" smtClean="0"/>
          </a:p>
          <a:p>
            <a:r>
              <a:rPr lang="en-US" dirty="0" smtClean="0"/>
              <a:t>The majority of patients had oropharyngeal</a:t>
            </a:r>
            <a:r>
              <a:rPr lang="en-US" baseline="0" dirty="0" smtClean="0"/>
              <a:t> </a:t>
            </a:r>
            <a:r>
              <a:rPr lang="en-US" baseline="0" dirty="0" err="1" smtClean="0"/>
              <a:t>tumours</a:t>
            </a:r>
            <a:r>
              <a:rPr lang="en-US" baseline="0" dirty="0" smtClean="0"/>
              <a:t>. </a:t>
            </a:r>
          </a:p>
          <a:p>
            <a:endParaRPr lang="en-US" baseline="0" dirty="0" smtClean="0"/>
          </a:p>
          <a:p>
            <a:r>
              <a:rPr lang="en-US" baseline="0" dirty="0" smtClean="0"/>
              <a:t>65% patients had new findings beyond the primary </a:t>
            </a:r>
            <a:r>
              <a:rPr lang="en-US" baseline="0" dirty="0" err="1" smtClean="0"/>
              <a:t>tumour</a:t>
            </a:r>
            <a:r>
              <a:rPr lang="en-US" baseline="0" dirty="0" smtClean="0"/>
              <a:t> and neck nodes.</a:t>
            </a:r>
          </a:p>
          <a:p>
            <a:r>
              <a:rPr lang="en-US" baseline="0" dirty="0" smtClean="0"/>
              <a:t>- This includes metastases, synchronous primary </a:t>
            </a:r>
            <a:r>
              <a:rPr lang="en-US" baseline="0" dirty="0" err="1" smtClean="0"/>
              <a:t>tumours</a:t>
            </a:r>
            <a:r>
              <a:rPr lang="en-US" baseline="0" dirty="0" smtClean="0"/>
              <a:t>, benign incidental findings</a:t>
            </a:r>
            <a:endParaRPr lang="en-US" dirty="0" smtClean="0"/>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F5C79302-AA83-FB4B-90CB-EC41214E62E4}" type="slidenum">
              <a:rPr lang="en-US" smtClean="0"/>
              <a:t>5</a:t>
            </a:fld>
            <a:endParaRPr lang="en-US"/>
          </a:p>
        </p:txBody>
      </p:sp>
    </p:spTree>
    <p:extLst>
      <p:ext uri="{BB962C8B-B14F-4D97-AF65-F5344CB8AC3E}">
        <p14:creationId xmlns:p14="http://schemas.microsoft.com/office/powerpoint/2010/main" val="19030228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As stated, we then established whether the new findings were attributable to the standard CT or PET elements.</a:t>
            </a:r>
          </a:p>
          <a:p>
            <a:endParaRPr lang="en-US" baseline="0" dirty="0" smtClean="0"/>
          </a:p>
          <a:p>
            <a:r>
              <a:rPr lang="en-US" baseline="0" dirty="0" smtClean="0"/>
              <a:t>Some patients had </a:t>
            </a:r>
            <a:r>
              <a:rPr lang="en-US" baseline="0" dirty="0" err="1" smtClean="0"/>
              <a:t>mulitple</a:t>
            </a:r>
            <a:r>
              <a:rPr lang="en-US" baseline="0" dirty="0" smtClean="0"/>
              <a:t> </a:t>
            </a:r>
            <a:r>
              <a:rPr lang="en-US" baseline="0" dirty="0" err="1" smtClean="0"/>
              <a:t>finidngs</a:t>
            </a:r>
            <a:r>
              <a:rPr lang="en-US" baseline="0" dirty="0" smtClean="0"/>
              <a:t> which complicate the numbers here.</a:t>
            </a:r>
          </a:p>
          <a:p>
            <a:endParaRPr lang="en-US" baseline="0" dirty="0" smtClean="0"/>
          </a:p>
          <a:p>
            <a:r>
              <a:rPr lang="en-US" baseline="0" dirty="0" smtClean="0"/>
              <a:t>83% of patients with new findings had findings demonstrated on CT where the PET did not change diagnosis. </a:t>
            </a:r>
          </a:p>
          <a:p>
            <a:endParaRPr lang="en-US" baseline="0" dirty="0" smtClean="0"/>
          </a:p>
          <a:p>
            <a:r>
              <a:rPr lang="en-US" baseline="0" dirty="0" smtClean="0"/>
              <a:t>19% of these (or 10% of all patients) were malignant, </a:t>
            </a:r>
          </a:p>
          <a:p>
            <a:r>
              <a:rPr lang="en-US" baseline="0" dirty="0" smtClean="0"/>
              <a:t>including 7 </a:t>
            </a:r>
            <a:r>
              <a:rPr lang="en-US" baseline="0" dirty="0" err="1" smtClean="0"/>
              <a:t>mets</a:t>
            </a:r>
            <a:r>
              <a:rPr lang="en-US" baseline="0" dirty="0" smtClean="0"/>
              <a:t> (liver, bone, lung, adrenal) and </a:t>
            </a:r>
          </a:p>
          <a:p>
            <a:r>
              <a:rPr lang="en-US" baseline="0" dirty="0" smtClean="0"/>
              <a:t>2 synchronous primaries (lung and </a:t>
            </a:r>
            <a:r>
              <a:rPr lang="en-US" baseline="0" dirty="0" err="1" smtClean="0"/>
              <a:t>oesoph</a:t>
            </a:r>
            <a:r>
              <a:rPr lang="en-US" baseline="0" dirty="0" smtClean="0"/>
              <a:t>) (NEW/synchronous malignancy rate = 2%).</a:t>
            </a:r>
          </a:p>
          <a:p>
            <a:endParaRPr lang="en-US" baseline="0" dirty="0" smtClean="0"/>
          </a:p>
          <a:p>
            <a:r>
              <a:rPr lang="en-US" baseline="0" dirty="0" smtClean="0"/>
              <a:t>81% of the CT findings were benign </a:t>
            </a:r>
            <a:r>
              <a:rPr lang="mr-IN" baseline="0" dirty="0" smtClean="0"/>
              <a:t>–</a:t>
            </a:r>
            <a:r>
              <a:rPr lang="en-US" baseline="0" dirty="0" smtClean="0"/>
              <a:t> this number included for example hernias, diverticular disease, lung nodes and nodules</a:t>
            </a:r>
            <a:endParaRPr lang="en-US" baseline="0" dirty="0" smtClean="0"/>
          </a:p>
        </p:txBody>
      </p:sp>
      <p:sp>
        <p:nvSpPr>
          <p:cNvPr id="4" name="Slide Number Placeholder 3"/>
          <p:cNvSpPr>
            <a:spLocks noGrp="1"/>
          </p:cNvSpPr>
          <p:nvPr>
            <p:ph type="sldNum" sz="quarter" idx="10"/>
          </p:nvPr>
        </p:nvSpPr>
        <p:spPr/>
        <p:txBody>
          <a:bodyPr/>
          <a:lstStyle/>
          <a:p>
            <a:fld id="{F5C79302-AA83-FB4B-90CB-EC41214E62E4}" type="slidenum">
              <a:rPr lang="en-US" smtClean="0"/>
              <a:t>6</a:t>
            </a:fld>
            <a:endParaRPr lang="en-US"/>
          </a:p>
        </p:txBody>
      </p:sp>
    </p:spTree>
    <p:extLst>
      <p:ext uri="{BB962C8B-B14F-4D97-AF65-F5344CB8AC3E}">
        <p14:creationId xmlns:p14="http://schemas.microsoft.com/office/powerpoint/2010/main" val="17416057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In 43% of cases, the PET element of the scan identified further pathology, which in the opinion of our radiologist were not identifiable on the standard CT. </a:t>
            </a:r>
          </a:p>
          <a:p>
            <a:endParaRPr lang="en-US" baseline="0" dirty="0" smtClean="0"/>
          </a:p>
          <a:p>
            <a:r>
              <a:rPr lang="en-US" baseline="0" dirty="0" smtClean="0"/>
              <a:t>Of these, 27% were malignant </a:t>
            </a:r>
            <a:r>
              <a:rPr lang="mr-IN" baseline="0" dirty="0" smtClean="0"/>
              <a:t>–</a:t>
            </a:r>
            <a:r>
              <a:rPr lang="en-US" baseline="0" dirty="0" smtClean="0"/>
              <a:t>7% of all patients in the study. </a:t>
            </a:r>
          </a:p>
          <a:p>
            <a:r>
              <a:rPr lang="en-US" baseline="0" dirty="0" smtClean="0"/>
              <a:t>These included metastases in the bones, adrenals and lung, </a:t>
            </a:r>
          </a:p>
          <a:p>
            <a:r>
              <a:rPr lang="en-US" baseline="0" dirty="0" smtClean="0"/>
              <a:t>and one synchronous malignancy in the form of a papillary thyroid cancer = 1% of all patients.</a:t>
            </a:r>
          </a:p>
          <a:p>
            <a:endParaRPr lang="en-US" baseline="0" dirty="0" smtClean="0"/>
          </a:p>
          <a:p>
            <a:r>
              <a:rPr lang="en-US" baseline="0" dirty="0" smtClean="0"/>
              <a:t>73% of patients had benign processes identified by PET. The majority of these were colorectal findings, typically polyps, as well as changes in the prostate that the radiologist did not think were likely to be malignant.</a:t>
            </a:r>
            <a:endParaRPr lang="en-US" baseline="0" dirty="0" smtClean="0"/>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F5C79302-AA83-FB4B-90CB-EC41214E62E4}" type="slidenum">
              <a:rPr lang="en-US" smtClean="0"/>
              <a:t>7</a:t>
            </a:fld>
            <a:endParaRPr lang="en-US"/>
          </a:p>
        </p:txBody>
      </p:sp>
    </p:spTree>
    <p:extLst>
      <p:ext uri="{BB962C8B-B14F-4D97-AF65-F5344CB8AC3E}">
        <p14:creationId xmlns:p14="http://schemas.microsoft.com/office/powerpoint/2010/main" val="17413855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summary, 65% of</a:t>
            </a:r>
            <a:r>
              <a:rPr lang="en-US" baseline="0" dirty="0" smtClean="0"/>
              <a:t> patients had incidental findings.</a:t>
            </a:r>
          </a:p>
          <a:p>
            <a:endParaRPr lang="en-US" baseline="0" dirty="0" smtClean="0"/>
          </a:p>
          <a:p>
            <a:r>
              <a:rPr lang="en-US" baseline="0" dirty="0" smtClean="0"/>
              <a:t>Some of these would have been identified on CT staging of the neck/chest/abdomen alone, but in many cases </a:t>
            </a:r>
            <a:r>
              <a:rPr lang="mr-IN" baseline="0" dirty="0" smtClean="0"/>
              <a:t>–</a:t>
            </a:r>
            <a:r>
              <a:rPr lang="en-US" baseline="0" dirty="0" smtClean="0"/>
              <a:t> 28% -  the PET specifically identifies other pathology and offers further information.</a:t>
            </a:r>
          </a:p>
          <a:p>
            <a:endParaRPr lang="en-US" baseline="0" dirty="0" smtClean="0"/>
          </a:p>
          <a:p>
            <a:r>
              <a:rPr lang="en-US" baseline="0" dirty="0" smtClean="0"/>
              <a:t>These additional findings may warrant further investigation, discussion, treatment</a:t>
            </a:r>
          </a:p>
          <a:p>
            <a:r>
              <a:rPr lang="en-US" baseline="0" dirty="0" smtClean="0"/>
              <a:t>- This has an impact in terms of health economics and is likely to be concerning for the patient, and is a subject for further investigation.</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F5C79302-AA83-FB4B-90CB-EC41214E62E4}" type="slidenum">
              <a:rPr lang="en-US" smtClean="0"/>
              <a:t>8</a:t>
            </a:fld>
            <a:endParaRPr lang="en-US"/>
          </a:p>
        </p:txBody>
      </p:sp>
    </p:spTree>
    <p:extLst>
      <p:ext uri="{BB962C8B-B14F-4D97-AF65-F5344CB8AC3E}">
        <p14:creationId xmlns:p14="http://schemas.microsoft.com/office/powerpoint/2010/main" val="3366994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2" name="Freeform 6" title="Page Number Shape"/>
          <p:cNvSpPr/>
          <p:nvPr/>
        </p:nvSpPr>
        <p:spPr bwMode="auto">
          <a:xfrm>
            <a:off x="11784011" y="1189204"/>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2"/>
          </a:solidFill>
          <a:ln w="0">
            <a:noFill/>
            <a:prstDash val="solid"/>
            <a:round/>
            <a:headEnd/>
            <a:tailEnd/>
          </a:ln>
        </p:spPr>
      </p:sp>
      <p:sp>
        <p:nvSpPr>
          <p:cNvPr id="2" name="Title 1"/>
          <p:cNvSpPr>
            <a:spLocks noGrp="1"/>
          </p:cNvSpPr>
          <p:nvPr>
            <p:ph type="ctrTitle"/>
          </p:nvPr>
        </p:nvSpPr>
        <p:spPr>
          <a:xfrm>
            <a:off x="1088913" y="1143293"/>
            <a:ext cx="7034362" cy="4268965"/>
          </a:xfrm>
        </p:spPr>
        <p:txBody>
          <a:bodyPr anchor="t">
            <a:normAutofit/>
          </a:bodyPr>
          <a:lstStyle>
            <a:lvl1pPr algn="l">
              <a:lnSpc>
                <a:spcPct val="85000"/>
              </a:lnSpc>
              <a:defRPr sz="7700" cap="all" baseline="0">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088914" y="5537925"/>
            <a:ext cx="7034362" cy="706355"/>
          </a:xfrm>
        </p:spPr>
        <p:txBody>
          <a:bodyPr>
            <a:normAutofit/>
          </a:bodyPr>
          <a:lstStyle>
            <a:lvl1pPr marL="0" indent="0" algn="l">
              <a:lnSpc>
                <a:spcPct val="114000"/>
              </a:lnSpc>
              <a:spcBef>
                <a:spcPts val="0"/>
              </a:spcBef>
              <a:buNone/>
              <a:defRPr sz="2000" b="0" i="1"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1088913" y="6314440"/>
            <a:ext cx="1596622" cy="365125"/>
          </a:xfrm>
        </p:spPr>
        <p:txBody>
          <a:bodyPr/>
          <a:lstStyle>
            <a:lvl1pPr algn="l">
              <a:defRPr sz="1200">
                <a:solidFill>
                  <a:schemeClr val="tx2"/>
                </a:solidFill>
              </a:defRPr>
            </a:lvl1pPr>
          </a:lstStyle>
          <a:p>
            <a:fld id="{87DE6118-2437-4B30-8E3C-4D2BE6020583}" type="datetimeFigureOut">
              <a:rPr lang="en-US" smtClean="0"/>
              <a:pPr/>
              <a:t>6/29/18</a:t>
            </a:fld>
            <a:endParaRPr lang="en-US" dirty="0"/>
          </a:p>
        </p:txBody>
      </p:sp>
      <p:sp>
        <p:nvSpPr>
          <p:cNvPr id="5" name="Footer Placeholder 4"/>
          <p:cNvSpPr>
            <a:spLocks noGrp="1"/>
          </p:cNvSpPr>
          <p:nvPr>
            <p:ph type="ftr" sz="quarter" idx="11"/>
          </p:nvPr>
        </p:nvSpPr>
        <p:spPr>
          <a:xfrm>
            <a:off x="3000591" y="6314440"/>
            <a:ext cx="5122683" cy="365125"/>
          </a:xfrm>
        </p:spPr>
        <p:txBody>
          <a:bodyPr/>
          <a:lstStyle>
            <a:lvl1pPr algn="l">
              <a:defRPr b="0">
                <a:solidFill>
                  <a:schemeClr val="tx2"/>
                </a:solidFill>
              </a:defRPr>
            </a:lvl1pPr>
          </a:lstStyle>
          <a:p>
            <a:endParaRPr lang="en-US" dirty="0"/>
          </a:p>
        </p:txBody>
      </p:sp>
      <p:sp>
        <p:nvSpPr>
          <p:cNvPr id="6" name="Slide Number Placeholder 5"/>
          <p:cNvSpPr>
            <a:spLocks noGrp="1"/>
          </p:cNvSpPr>
          <p:nvPr>
            <p:ph type="sldNum" sz="quarter" idx="12"/>
          </p:nvPr>
        </p:nvSpPr>
        <p:spPr>
          <a:xfrm>
            <a:off x="11784011" y="1416216"/>
            <a:ext cx="407988" cy="365125"/>
          </a:xfrm>
        </p:spPr>
        <p:txBody>
          <a:bodyPr/>
          <a:lstStyle>
            <a:lvl1pPr algn="r">
              <a:defRPr>
                <a:solidFill>
                  <a:schemeClr val="bg2"/>
                </a:solidFill>
              </a:defRPr>
            </a:lvl1pPr>
          </a:lstStyle>
          <a:p>
            <a:fld id="{69E57DC2-970A-4B3E-BB1C-7A09969E49DF}" type="slidenum">
              <a:rPr lang="en-US" smtClean="0"/>
              <a:pPr/>
              <a:t>‹#›</a:t>
            </a:fld>
            <a:endParaRPr lang="en-US" dirty="0"/>
          </a:p>
        </p:txBody>
      </p:sp>
      <p:cxnSp>
        <p:nvCxnSpPr>
          <p:cNvPr id="9" name="Straight Connector 8" title="Verticle Rule Line"/>
          <p:cNvCxnSpPr/>
          <p:nvPr/>
        </p:nvCxnSpPr>
        <p:spPr>
          <a:xfrm>
            <a:off x="773855" y="1257300"/>
            <a:ext cx="0" cy="560070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extLst mod="1">
    <p:ext uri="{DCECCB84-F9BA-43D5-87BE-67443E8EF086}">
      <p15:sldGuideLst xmlns:p15="http://schemas.microsoft.com/office/powerpoint/2012/main">
        <p15:guide id="1" orient="horz" pos="792">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smtClean="0"/>
              <a:t>6/29/18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7" name="Freeform 6" title="Page Number Shape"/>
          <p:cNvSpPr/>
          <p:nvPr/>
        </p:nvSpPr>
        <p:spPr bwMode="auto">
          <a:xfrm>
            <a:off x="11784011" y="1393748"/>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sp>
      <p:sp>
        <p:nvSpPr>
          <p:cNvPr id="2" name="Title 1"/>
          <p:cNvSpPr>
            <a:spLocks noGrp="1"/>
          </p:cNvSpPr>
          <p:nvPr>
            <p:ph type="title"/>
          </p:nvPr>
        </p:nvSpPr>
        <p:spPr>
          <a:xfrm>
            <a:off x="1947673" y="2571722"/>
            <a:ext cx="8296654" cy="3286153"/>
          </a:xfrm>
        </p:spPr>
        <p:txBody>
          <a:bodyPr anchor="t">
            <a:normAutofit/>
          </a:bodyPr>
          <a:lstStyle>
            <a:lvl1pPr>
              <a:lnSpc>
                <a:spcPct val="85000"/>
              </a:lnSpc>
              <a:defRPr sz="7700" cap="all" baseline="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947673" y="1393748"/>
            <a:ext cx="8401429" cy="819150"/>
          </a:xfrm>
        </p:spPr>
        <p:txBody>
          <a:bodyPr anchor="ctr">
            <a:normAutofit/>
          </a:bodyPr>
          <a:lstStyle>
            <a:lvl1pPr marL="0" indent="0" algn="r">
              <a:lnSpc>
                <a:spcPct val="113000"/>
              </a:lnSpc>
              <a:spcBef>
                <a:spcPts val="0"/>
              </a:spcBef>
              <a:buNone/>
              <a:defRPr sz="2000" b="0" i="1" baseline="0">
                <a:solidFill>
                  <a:schemeClr val="tx1">
                    <a:lumMod val="85000"/>
                    <a:lumOff val="1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8742955" y="6314439"/>
            <a:ext cx="1596622" cy="365125"/>
          </a:xfrm>
        </p:spPr>
        <p:txBody>
          <a:bodyPr/>
          <a:lstStyle>
            <a:lvl1pPr>
              <a:defRPr sz="1200">
                <a:solidFill>
                  <a:schemeClr val="tx1">
                    <a:lumMod val="85000"/>
                    <a:lumOff val="15000"/>
                  </a:schemeClr>
                </a:solidFill>
              </a:defRPr>
            </a:lvl1pPr>
          </a:lstStyle>
          <a:p>
            <a:fld id="{87DE6118-2437-4B30-8E3C-4D2BE6020583}" type="datetimeFigureOut">
              <a:rPr lang="en-US" smtClean="0"/>
              <a:pPr/>
              <a:t>6/29/18</a:t>
            </a:fld>
            <a:endParaRPr lang="en-US" dirty="0"/>
          </a:p>
        </p:txBody>
      </p:sp>
      <p:sp>
        <p:nvSpPr>
          <p:cNvPr id="5" name="Footer Placeholder 4"/>
          <p:cNvSpPr>
            <a:spLocks noGrp="1"/>
          </p:cNvSpPr>
          <p:nvPr>
            <p:ph type="ftr" sz="quarter" idx="11"/>
          </p:nvPr>
        </p:nvSpPr>
        <p:spPr>
          <a:xfrm>
            <a:off x="1947673" y="6314440"/>
            <a:ext cx="6480226" cy="365125"/>
          </a:xfrm>
        </p:spPr>
        <p:txBody>
          <a:bodyPr/>
          <a:lstStyle>
            <a:lvl1pPr>
              <a:defRPr b="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11784011" y="1620760"/>
            <a:ext cx="407988" cy="365125"/>
          </a:xfrm>
        </p:spPr>
        <p:txBody>
          <a:bodyPr/>
          <a:lstStyle>
            <a:lvl1pPr>
              <a:defRPr>
                <a:solidFill>
                  <a:schemeClr val="bg2"/>
                </a:solidFill>
              </a:defRPr>
            </a:lvl1pPr>
          </a:lstStyle>
          <a:p>
            <a:fld id="{69E57DC2-970A-4B3E-BB1C-7A09969E49DF}" type="slidenum">
              <a:rPr lang="en-US" smtClean="0"/>
              <a:pPr/>
              <a:t>‹#›</a:t>
            </a:fld>
            <a:endParaRPr lang="en-US" dirty="0"/>
          </a:p>
        </p:txBody>
      </p:sp>
      <p:cxnSp>
        <p:nvCxnSpPr>
          <p:cNvPr id="10" name="Straight Connector 9" title="Horizontal Rule Line"/>
          <p:cNvCxnSpPr/>
          <p:nvPr/>
        </p:nvCxnSpPr>
        <p:spPr>
          <a:xfrm flipH="1">
            <a:off x="1" y="6178167"/>
            <a:ext cx="10244326"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extLst mod="1">
    <p:ext uri="{DCECCB84-F9BA-43D5-87BE-67443E8EF086}">
      <p15:sldGuideLst xmlns:p15="http://schemas.microsoft.com/office/powerpoint/2012/main">
        <p15:guide id="1" pos="6456">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181600" y="540628"/>
            <a:ext cx="6248400" cy="248894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81600" y="3712467"/>
            <a:ext cx="6248400" cy="248222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smtClean="0"/>
              <a:t>6/29/18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62000" y="557784"/>
            <a:ext cx="3831336" cy="495604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5181600" y="558065"/>
            <a:ext cx="6245352" cy="914400"/>
          </a:xfrm>
        </p:spPr>
        <p:txBody>
          <a:bodyPr anchor="b">
            <a:normAutofit/>
          </a:bodyPr>
          <a:lstStyle>
            <a:lvl1pPr marL="0" indent="0">
              <a:lnSpc>
                <a:spcPct val="113000"/>
              </a:lnSpc>
              <a:spcBef>
                <a:spcPts val="0"/>
              </a:spcBef>
              <a:buNone/>
              <a:defRPr sz="2400" b="0" i="1" baseline="0">
                <a:solidFill>
                  <a:schemeClr val="tx1">
                    <a:lumMod val="85000"/>
                    <a:lumOff val="1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181600" y="1526671"/>
            <a:ext cx="6245352" cy="175564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81600" y="3700826"/>
            <a:ext cx="6248400" cy="914400"/>
          </a:xfrm>
        </p:spPr>
        <p:txBody>
          <a:bodyPr anchor="b">
            <a:normAutofit/>
          </a:bodyPr>
          <a:lstStyle>
            <a:lvl1pPr marL="0" indent="0">
              <a:buNone/>
              <a:defRPr sz="2400" b="0" i="1" baseline="0">
                <a:solidFill>
                  <a:schemeClr val="tx1">
                    <a:lumMod val="85000"/>
                    <a:lumOff val="1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81600" y="4669432"/>
            <a:ext cx="6245352" cy="175564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smtClean="0"/>
              <a:t>6/29/18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smtClean="0"/>
              <a:t>6/29/18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smtClean="0"/>
              <a:t>6/29/18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E57DC2-970A-4B3E-BB1C-7A09969E49DF}"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62000" y="555479"/>
            <a:ext cx="3838776" cy="1921022"/>
          </a:xfrm>
        </p:spPr>
        <p:txBody>
          <a:bodyPr anchor="t">
            <a:noAutofit/>
          </a:bodyPr>
          <a:lstStyle>
            <a:lvl1pPr>
              <a:lnSpc>
                <a:spcPct val="93000"/>
              </a:lnSpc>
              <a:defRPr sz="4000"/>
            </a:lvl1pPr>
          </a:lstStyle>
          <a:p>
            <a:r>
              <a:rPr lang="en-US" smtClean="0"/>
              <a:t>Click to edit Master title style</a:t>
            </a:r>
            <a:endParaRPr lang="en-US" dirty="0"/>
          </a:p>
        </p:txBody>
      </p:sp>
      <p:sp>
        <p:nvSpPr>
          <p:cNvPr id="3" name="Content Placeholder 2"/>
          <p:cNvSpPr>
            <a:spLocks noGrp="1"/>
          </p:cNvSpPr>
          <p:nvPr>
            <p:ph idx="1"/>
          </p:nvPr>
        </p:nvSpPr>
        <p:spPr>
          <a:xfrm>
            <a:off x="5181600" y="564147"/>
            <a:ext cx="6248400" cy="5622644"/>
          </a:xfrm>
        </p:spPr>
        <p:txBody>
          <a:bodyPr/>
          <a:lstStyle>
            <a:lvl1pPr>
              <a:lnSpc>
                <a:spcPct val="112000"/>
              </a:lnSpc>
              <a:defRPr sz="2000"/>
            </a:lvl1pPr>
            <a:lvl2pPr>
              <a:lnSpc>
                <a:spcPct val="112000"/>
              </a:lnSpc>
              <a:defRPr sz="1800"/>
            </a:lvl2pPr>
            <a:lvl3pPr>
              <a:lnSpc>
                <a:spcPct val="112000"/>
              </a:lnSpc>
              <a:defRPr sz="1600"/>
            </a:lvl3pPr>
            <a:lvl4pPr>
              <a:lnSpc>
                <a:spcPct val="112000"/>
              </a:lnSpc>
              <a:defRPr sz="1400"/>
            </a:lvl4pPr>
            <a:lvl5pPr>
              <a:lnSpc>
                <a:spcPct val="112000"/>
              </a:lnSpc>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62000" y="2621512"/>
            <a:ext cx="3838776" cy="3239537"/>
          </a:xfrm>
        </p:spPr>
        <p:txBody>
          <a:bodyPr/>
          <a:lstStyle>
            <a:lvl1pPr marL="0" indent="0" algn="r">
              <a:lnSpc>
                <a:spcPct val="125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DE6118-2437-4B30-8E3C-4D2BE6020583}" type="datetimeFigureOut">
              <a:rPr lang="en-US" smtClean="0"/>
              <a:pPr/>
              <a:t>6/29/18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8952" y="557261"/>
            <a:ext cx="3840480" cy="1919239"/>
          </a:xfrm>
        </p:spPr>
        <p:txBody>
          <a:bodyPr anchor="t">
            <a:noAutofit/>
          </a:bodyPr>
          <a:lstStyle>
            <a:lvl1pPr>
              <a:lnSpc>
                <a:spcPct val="93000"/>
              </a:lnSpc>
              <a:defRPr sz="40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257800" y="0"/>
            <a:ext cx="6172200"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758952" y="2621512"/>
            <a:ext cx="3840480" cy="3236976"/>
          </a:xfrm>
        </p:spPr>
        <p:txBody>
          <a:bodyPr/>
          <a:lstStyle>
            <a:lvl1pPr marL="0" indent="0" algn="r">
              <a:lnSpc>
                <a:spcPct val="125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DE6118-2437-4B30-8E3C-4D2BE6020583}" type="datetimeFigureOut">
              <a:rPr lang="en-US" smtClean="0"/>
              <a:pPr/>
              <a:t>6/29/18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181600" y="640080"/>
            <a:ext cx="6248398" cy="558414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smtClean="0"/>
              <a:t>6/29/18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12" name="Freeform 6" title="Page Number Shape"/>
          <p:cNvSpPr/>
          <p:nvPr/>
        </p:nvSpPr>
        <p:spPr bwMode="auto">
          <a:xfrm>
            <a:off x="11784011" y="5380580"/>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w="0">
            <a:noFill/>
            <a:prstDash val="solid"/>
            <a:round/>
            <a:headEnd/>
            <a:tailEnd/>
          </a:ln>
        </p:spPr>
      </p:sp>
      <p:sp>
        <p:nvSpPr>
          <p:cNvPr id="2" name="Vertical Title 1"/>
          <p:cNvSpPr>
            <a:spLocks noGrp="1"/>
          </p:cNvSpPr>
          <p:nvPr>
            <p:ph type="title" orient="vert"/>
          </p:nvPr>
        </p:nvSpPr>
        <p:spPr>
          <a:xfrm>
            <a:off x="7990765" y="642931"/>
            <a:ext cx="2446670" cy="4678106"/>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642932"/>
            <a:ext cx="7070678" cy="467810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6536187" y="5927131"/>
            <a:ext cx="3814856" cy="365125"/>
          </a:xfrm>
        </p:spPr>
        <p:txBody>
          <a:bodyPr/>
          <a:lstStyle/>
          <a:p>
            <a:fld id="{87DE6118-2437-4B30-8E3C-4D2BE6020583}" type="datetimeFigureOut">
              <a:rPr lang="en-US" smtClean="0"/>
              <a:t>6/29/18</a:t>
            </a:fld>
            <a:endParaRPr lang="en-US" dirty="0"/>
          </a:p>
        </p:txBody>
      </p:sp>
      <p:sp>
        <p:nvSpPr>
          <p:cNvPr id="5" name="Footer Placeholder 4"/>
          <p:cNvSpPr>
            <a:spLocks noGrp="1"/>
          </p:cNvSpPr>
          <p:nvPr>
            <p:ph type="ftr" sz="quarter" idx="11"/>
          </p:nvPr>
        </p:nvSpPr>
        <p:spPr>
          <a:xfrm>
            <a:off x="6536187" y="6315949"/>
            <a:ext cx="3814856" cy="365125"/>
          </a:xfrm>
        </p:spPr>
        <p:txBody>
          <a:bodyPr/>
          <a:lstStyle/>
          <a:p>
            <a:endParaRPr lang="en-US" dirty="0"/>
          </a:p>
        </p:txBody>
      </p:sp>
      <p:sp>
        <p:nvSpPr>
          <p:cNvPr id="6" name="Slide Number Placeholder 5"/>
          <p:cNvSpPr>
            <a:spLocks noGrp="1"/>
          </p:cNvSpPr>
          <p:nvPr>
            <p:ph type="sldNum" sz="quarter" idx="12"/>
          </p:nvPr>
        </p:nvSpPr>
        <p:spPr>
          <a:xfrm>
            <a:off x="11784011" y="5607592"/>
            <a:ext cx="407988" cy="365125"/>
          </a:xfrm>
        </p:spPr>
        <p:txBody>
          <a:bodyPr/>
          <a:lstStyle/>
          <a:p>
            <a:fld id="{69E57DC2-970A-4B3E-BB1C-7A09969E49DF}" type="slidenum">
              <a:rPr lang="en-US" smtClean="0"/>
              <a:t>‹#›</a:t>
            </a:fld>
            <a:endParaRPr lang="en-US" dirty="0"/>
          </a:p>
        </p:txBody>
      </p:sp>
      <p:cxnSp>
        <p:nvCxnSpPr>
          <p:cNvPr id="13" name="Straight Connector 12" title="Horizontal Rule Line"/>
          <p:cNvCxnSpPr/>
          <p:nvPr/>
        </p:nvCxnSpPr>
        <p:spPr>
          <a:xfrm>
            <a:off x="0" y="6199730"/>
            <a:ext cx="10260011"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extLst mod="1">
    <p:ext uri="{DCECCB84-F9BA-43D5-87BE-67443E8EF086}">
      <p15:sldGuideLst xmlns:p15="http://schemas.microsoft.com/office/powerpoint/2012/main">
        <p15:guide id="1" pos="6456">
          <p15:clr>
            <a:srgbClr val="FBAE40"/>
          </p15:clr>
        </p15:guide>
      </p15:sldGuideLst>
    </p:ext>
  </p:extLst>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0" name="Freeform 6" title="Page Number Shape"/>
          <p:cNvSpPr/>
          <p:nvPr/>
        </p:nvSpPr>
        <p:spPr bwMode="auto">
          <a:xfrm>
            <a:off x="11784011" y="5380580"/>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sp>
      <p:sp>
        <p:nvSpPr>
          <p:cNvPr id="2" name="Title Placeholder 1"/>
          <p:cNvSpPr>
            <a:spLocks noGrp="1"/>
          </p:cNvSpPr>
          <p:nvPr>
            <p:ph type="title"/>
          </p:nvPr>
        </p:nvSpPr>
        <p:spPr>
          <a:xfrm>
            <a:off x="762000" y="559678"/>
            <a:ext cx="3833906" cy="4952492"/>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181600" y="569066"/>
            <a:ext cx="6248398" cy="565515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2001" y="5930060"/>
            <a:ext cx="3814856" cy="365125"/>
          </a:xfrm>
          <a:prstGeom prst="rect">
            <a:avLst/>
          </a:prstGeom>
        </p:spPr>
        <p:txBody>
          <a:bodyPr vert="horz" lIns="91440" tIns="45720" rIns="91440" bIns="45720" rtlCol="0" anchor="t"/>
          <a:lstStyle>
            <a:lvl1pPr algn="r">
              <a:defRPr sz="1000" b="0" i="1" baseline="0">
                <a:solidFill>
                  <a:schemeClr val="tx1">
                    <a:lumMod val="85000"/>
                    <a:lumOff val="15000"/>
                  </a:schemeClr>
                </a:solidFill>
                <a:latin typeface="+mj-lt"/>
              </a:defRPr>
            </a:lvl1pPr>
          </a:lstStyle>
          <a:p>
            <a:fld id="{87DE6118-2437-4B30-8E3C-4D2BE6020583}" type="datetimeFigureOut">
              <a:rPr lang="en-US" smtClean="0"/>
              <a:pPr/>
              <a:t>6/29/18</a:t>
            </a:fld>
            <a:endParaRPr lang="en-US" dirty="0"/>
          </a:p>
        </p:txBody>
      </p:sp>
      <p:sp>
        <p:nvSpPr>
          <p:cNvPr id="5" name="Footer Placeholder 4"/>
          <p:cNvSpPr>
            <a:spLocks noGrp="1"/>
          </p:cNvSpPr>
          <p:nvPr>
            <p:ph type="ftr" sz="quarter" idx="3"/>
          </p:nvPr>
        </p:nvSpPr>
        <p:spPr>
          <a:xfrm>
            <a:off x="762001" y="6314440"/>
            <a:ext cx="3814856" cy="365125"/>
          </a:xfrm>
          <a:prstGeom prst="rect">
            <a:avLst/>
          </a:prstGeom>
        </p:spPr>
        <p:txBody>
          <a:bodyPr vert="horz" lIns="91440" tIns="45720" rIns="91440" bIns="45720" rtlCol="0" anchor="t"/>
          <a:lstStyle>
            <a:lvl1pPr algn="r">
              <a:defRPr sz="1200" b="1" i="1" baseline="0">
                <a:solidFill>
                  <a:schemeClr val="tx1">
                    <a:lumMod val="85000"/>
                    <a:lumOff val="15000"/>
                  </a:schemeClr>
                </a:solidFill>
                <a:latin typeface="+mj-lt"/>
              </a:defRPr>
            </a:lvl1pPr>
          </a:lstStyle>
          <a:p>
            <a:endParaRPr lang="en-US" dirty="0"/>
          </a:p>
        </p:txBody>
      </p:sp>
      <p:sp>
        <p:nvSpPr>
          <p:cNvPr id="6" name="Slide Number Placeholder 5"/>
          <p:cNvSpPr>
            <a:spLocks noGrp="1"/>
          </p:cNvSpPr>
          <p:nvPr>
            <p:ph type="sldNum" sz="quarter" idx="4"/>
          </p:nvPr>
        </p:nvSpPr>
        <p:spPr>
          <a:xfrm>
            <a:off x="11784011" y="5607592"/>
            <a:ext cx="407988" cy="365125"/>
          </a:xfrm>
          <a:prstGeom prst="rect">
            <a:avLst/>
          </a:prstGeom>
        </p:spPr>
        <p:txBody>
          <a:bodyPr vert="horz" lIns="91440" tIns="45720" rIns="91440" bIns="45720" rtlCol="0" anchor="ctr"/>
          <a:lstStyle>
            <a:lvl1pPr algn="r">
              <a:defRPr sz="1200" b="0" i="1" baseline="0">
                <a:solidFill>
                  <a:schemeClr val="bg2"/>
                </a:solidFill>
                <a:latin typeface="+mj-lt"/>
              </a:defRPr>
            </a:lvl1pPr>
          </a:lstStyle>
          <a:p>
            <a:fld id="{69E57DC2-970A-4B3E-BB1C-7A09969E49DF}" type="slidenum">
              <a:rPr lang="en-US" smtClean="0"/>
              <a:pPr/>
              <a:t>‹#›</a:t>
            </a:fld>
            <a:endParaRPr lang="en-US" dirty="0"/>
          </a:p>
        </p:txBody>
      </p:sp>
      <p:cxnSp>
        <p:nvCxnSpPr>
          <p:cNvPr id="10" name="Straight Connector 9" title="Horizontal Rule Line"/>
          <p:cNvCxnSpPr/>
          <p:nvPr/>
        </p:nvCxnSpPr>
        <p:spPr>
          <a:xfrm>
            <a:off x="0" y="6199730"/>
            <a:ext cx="4495800"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2855537"/>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Lst>
  <p:txStyles>
    <p:titleStyle>
      <a:lvl1pPr algn="r" defTabSz="914400" rtl="0" eaLnBrk="1" latinLnBrk="0" hangingPunct="1">
        <a:lnSpc>
          <a:spcPct val="90000"/>
        </a:lnSpc>
        <a:spcBef>
          <a:spcPct val="0"/>
        </a:spcBef>
        <a:buNone/>
        <a:defRPr sz="5000" b="0" i="1" kern="1200" baseline="0">
          <a:solidFill>
            <a:schemeClr val="tx1">
              <a:lumMod val="85000"/>
              <a:lumOff val="15000"/>
            </a:schemeClr>
          </a:solidFill>
          <a:latin typeface="+mj-lt"/>
          <a:ea typeface="+mj-ea"/>
          <a:cs typeface="+mj-cs"/>
        </a:defRPr>
      </a:lvl1pPr>
    </p:titleStyle>
    <p:bodyStyle>
      <a:lvl1pPr marL="283464" indent="-283464" algn="l" defTabSz="914400" rtl="0" eaLnBrk="1" latinLnBrk="0" hangingPunct="1">
        <a:lnSpc>
          <a:spcPct val="112000"/>
        </a:lnSpc>
        <a:spcBef>
          <a:spcPts val="900"/>
        </a:spcBef>
        <a:buFont typeface="Arial" panose="020B0604020202020204" pitchFamily="34" charset="0"/>
        <a:buChar char="•"/>
        <a:defRPr sz="2000" kern="1200" baseline="0">
          <a:solidFill>
            <a:schemeClr val="tx1">
              <a:lumMod val="85000"/>
              <a:lumOff val="15000"/>
            </a:schemeClr>
          </a:solidFill>
          <a:latin typeface="+mn-lt"/>
          <a:ea typeface="+mn-ea"/>
          <a:cs typeface="+mn-cs"/>
        </a:defRPr>
      </a:lvl1pPr>
      <a:lvl2pPr marL="283464" indent="-283464" algn="l" defTabSz="914400" rtl="0" eaLnBrk="1" latinLnBrk="0" hangingPunct="1">
        <a:lnSpc>
          <a:spcPct val="112000"/>
        </a:lnSpc>
        <a:spcBef>
          <a:spcPts val="900"/>
        </a:spcBef>
        <a:buFont typeface="Corbel" panose="020B0503020204020204" pitchFamily="34" charset="0"/>
        <a:buChar char="–"/>
        <a:defRPr sz="1800" kern="1200" baseline="0">
          <a:solidFill>
            <a:schemeClr val="tx1">
              <a:lumMod val="85000"/>
              <a:lumOff val="15000"/>
            </a:schemeClr>
          </a:solidFill>
          <a:latin typeface="+mn-lt"/>
          <a:ea typeface="+mn-ea"/>
          <a:cs typeface="+mn-cs"/>
        </a:defRPr>
      </a:lvl2pPr>
      <a:lvl3pPr marL="283464" indent="-283464" algn="l" defTabSz="914400" rtl="0" eaLnBrk="1" latinLnBrk="0" hangingPunct="1">
        <a:lnSpc>
          <a:spcPct val="112000"/>
        </a:lnSpc>
        <a:spcBef>
          <a:spcPts val="900"/>
        </a:spcBef>
        <a:buFont typeface="Arial" panose="020B0604020202020204" pitchFamily="34" charset="0"/>
        <a:buChar char="•"/>
        <a:defRPr sz="1600" kern="1200" baseline="0">
          <a:solidFill>
            <a:schemeClr val="tx1">
              <a:lumMod val="85000"/>
              <a:lumOff val="15000"/>
            </a:schemeClr>
          </a:solidFill>
          <a:latin typeface="+mn-lt"/>
          <a:ea typeface="+mn-ea"/>
          <a:cs typeface="+mn-cs"/>
        </a:defRPr>
      </a:lvl3pPr>
      <a:lvl4pPr marL="283464" indent="-283464" algn="l" defTabSz="914400" rtl="0" eaLnBrk="1" latinLnBrk="0" hangingPunct="1">
        <a:lnSpc>
          <a:spcPct val="112000"/>
        </a:lnSpc>
        <a:spcBef>
          <a:spcPts val="900"/>
        </a:spcBef>
        <a:buFont typeface="Corbel" panose="020B0503020204020204" pitchFamily="34" charset="0"/>
        <a:buChar char="–"/>
        <a:defRPr sz="1400" kern="1200" baseline="0">
          <a:solidFill>
            <a:schemeClr val="tx1">
              <a:lumMod val="85000"/>
              <a:lumOff val="15000"/>
            </a:schemeClr>
          </a:solidFill>
          <a:latin typeface="+mn-lt"/>
          <a:ea typeface="+mn-ea"/>
          <a:cs typeface="+mn-cs"/>
        </a:defRPr>
      </a:lvl4pPr>
      <a:lvl5pPr marL="283464" indent="-283464" algn="l" defTabSz="914400" rtl="0" eaLnBrk="1" latinLnBrk="0" hangingPunct="1">
        <a:lnSpc>
          <a:spcPct val="112000"/>
        </a:lnSpc>
        <a:spcBef>
          <a:spcPts val="9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5pPr>
      <a:lvl6pPr marL="283464"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6pPr>
      <a:lvl7pPr marL="283464" indent="-283464" algn="l" defTabSz="914400" rtl="0" eaLnBrk="1" latinLnBrk="0" hangingPunct="1">
        <a:lnSpc>
          <a:spcPct val="112000"/>
        </a:lnSpc>
        <a:spcBef>
          <a:spcPts val="1300"/>
        </a:spcBef>
        <a:buFont typeface="Arial" panose="020B0604020202020204" pitchFamily="34" charset="0"/>
        <a:buChar char="•"/>
        <a:defRPr sz="1400" i="1" kern="1200">
          <a:solidFill>
            <a:schemeClr val="tx1">
              <a:lumMod val="85000"/>
              <a:lumOff val="15000"/>
            </a:schemeClr>
          </a:solidFill>
          <a:latin typeface="+mn-lt"/>
          <a:ea typeface="+mn-ea"/>
          <a:cs typeface="+mn-cs"/>
        </a:defRPr>
      </a:lvl7pPr>
      <a:lvl8pPr marL="283464"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8pPr>
      <a:lvl9pPr marL="283464" indent="-283464" algn="l" defTabSz="914400" rtl="0" eaLnBrk="1" latinLnBrk="0" hangingPunct="1">
        <a:lnSpc>
          <a:spcPct val="112000"/>
        </a:lnSpc>
        <a:spcBef>
          <a:spcPts val="13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2832">
          <p15:clr>
            <a:srgbClr val="F26B43"/>
          </p15:clr>
        </p15:guide>
        <p15:guide id="2" pos="480">
          <p15:clr>
            <a:srgbClr val="F26B43"/>
          </p15:clr>
        </p15:guide>
        <p15:guide id="3" orient="horz" pos="432">
          <p15:clr>
            <a:srgbClr val="F26B43"/>
          </p15:clr>
        </p15:guide>
        <p15:guide id="4" pos="7200">
          <p15:clr>
            <a:srgbClr val="F26B43"/>
          </p15:clr>
        </p15:guide>
        <p15:guide id="5" pos="32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4" Type="http://schemas.openxmlformats.org/officeDocument/2006/relationships/diagramLayout" Target="../diagrams/layout2.xml"/><Relationship Id="rId5" Type="http://schemas.openxmlformats.org/officeDocument/2006/relationships/diagramQuickStyle" Target="../diagrams/quickStyle2.xml"/><Relationship Id="rId6" Type="http://schemas.openxmlformats.org/officeDocument/2006/relationships/diagramColors" Target="../diagrams/colors2.xml"/><Relationship Id="rId7" Type="http://schemas.microsoft.com/office/2007/relationships/diagramDrawing" Target="../diagrams/drawing2.xml"/><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4" Type="http://schemas.openxmlformats.org/officeDocument/2006/relationships/diagramLayout" Target="../diagrams/layout3.xml"/><Relationship Id="rId5" Type="http://schemas.openxmlformats.org/officeDocument/2006/relationships/diagramQuickStyle" Target="../diagrams/quickStyle3.xml"/><Relationship Id="rId6" Type="http://schemas.openxmlformats.org/officeDocument/2006/relationships/diagramColors" Target="../diagrams/colors3.xml"/><Relationship Id="rId7" Type="http://schemas.microsoft.com/office/2007/relationships/diagramDrawing" Target="../diagrams/drawing3.xml"/><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sz="5400" dirty="0"/>
              <a:t>Incidental findings on 18-FDG PET-CT in head and neck cancer</a:t>
            </a:r>
            <a:r>
              <a:rPr lang="en-US" sz="5400" dirty="0" smtClean="0"/>
              <a:t>.</a:t>
            </a:r>
            <a:br>
              <a:rPr lang="en-US" sz="5400" dirty="0" smtClean="0"/>
            </a:br>
            <a:r>
              <a:rPr lang="en-US" sz="2400" dirty="0"/>
              <a:t>A retrospective case-control study of incidental findings on 18-FDG PET-CT in patients with head </a:t>
            </a:r>
            <a:br>
              <a:rPr lang="en-US" sz="2400" dirty="0"/>
            </a:br>
            <a:r>
              <a:rPr lang="en-US" sz="2400" dirty="0"/>
              <a:t>and neck cancer </a:t>
            </a:r>
            <a:endParaRPr lang="en-US" dirty="0"/>
          </a:p>
        </p:txBody>
      </p:sp>
      <p:sp>
        <p:nvSpPr>
          <p:cNvPr id="3" name="Subtitle 2"/>
          <p:cNvSpPr>
            <a:spLocks noGrp="1"/>
          </p:cNvSpPr>
          <p:nvPr>
            <p:ph type="subTitle" idx="1"/>
          </p:nvPr>
        </p:nvSpPr>
        <p:spPr/>
        <p:txBody>
          <a:bodyPr>
            <a:normAutofit fontScale="92500" lnSpcReduction="10000"/>
          </a:bodyPr>
          <a:lstStyle/>
          <a:p>
            <a:r>
              <a:rPr lang="en-US" dirty="0" smtClean="0"/>
              <a:t>Elizabeth Casselden, </a:t>
            </a:r>
            <a:r>
              <a:rPr lang="en-US" dirty="0" err="1" smtClean="0"/>
              <a:t>Fintan</a:t>
            </a:r>
            <a:r>
              <a:rPr lang="en-US" dirty="0" smtClean="0"/>
              <a:t> Sheerin, Stuart Winter</a:t>
            </a:r>
          </a:p>
          <a:p>
            <a:r>
              <a:rPr lang="en-US" dirty="0" smtClean="0"/>
              <a:t>Oxford University Hospitals</a:t>
            </a:r>
            <a:endParaRPr lang="en-US" dirty="0"/>
          </a:p>
        </p:txBody>
      </p:sp>
    </p:spTree>
    <p:extLst>
      <p:ext uri="{BB962C8B-B14F-4D97-AF65-F5344CB8AC3E}">
        <p14:creationId xmlns:p14="http://schemas.microsoft.com/office/powerpoint/2010/main" val="8987678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8454" y="574192"/>
            <a:ext cx="3833906" cy="4952492"/>
          </a:xfrm>
        </p:spPr>
        <p:txBody>
          <a:bodyPr/>
          <a:lstStyle/>
          <a:p>
            <a:pPr algn="l"/>
            <a:r>
              <a:rPr lang="en-US" dirty="0" smtClean="0"/>
              <a:t>Background</a:t>
            </a:r>
            <a:endParaRPr lang="en-US" dirty="0"/>
          </a:p>
        </p:txBody>
      </p:sp>
      <p:sp>
        <p:nvSpPr>
          <p:cNvPr id="3" name="Content Placeholder 2"/>
          <p:cNvSpPr>
            <a:spLocks noGrp="1"/>
          </p:cNvSpPr>
          <p:nvPr>
            <p:ph idx="1"/>
          </p:nvPr>
        </p:nvSpPr>
        <p:spPr>
          <a:xfrm>
            <a:off x="418454" y="1487836"/>
            <a:ext cx="11011544" cy="4288850"/>
          </a:xfrm>
        </p:spPr>
        <p:txBody>
          <a:bodyPr>
            <a:normAutofit/>
          </a:bodyPr>
          <a:lstStyle/>
          <a:p>
            <a:r>
              <a:rPr lang="en-US" sz="2800" dirty="0" smtClean="0"/>
              <a:t>PET-CT </a:t>
            </a:r>
            <a:r>
              <a:rPr lang="mr-IN" sz="2800" dirty="0" smtClean="0"/>
              <a:t>–</a:t>
            </a:r>
            <a:r>
              <a:rPr lang="en-US" sz="2800" dirty="0" smtClean="0"/>
              <a:t> increasingly used in HNSSC</a:t>
            </a:r>
          </a:p>
          <a:p>
            <a:r>
              <a:rPr lang="en-US" sz="2800" dirty="0"/>
              <a:t>Staging, monitoring response to treatment</a:t>
            </a:r>
          </a:p>
          <a:p>
            <a:r>
              <a:rPr lang="en-US" sz="2800" dirty="0" smtClean="0"/>
              <a:t>Provides structural and biological information</a:t>
            </a:r>
          </a:p>
          <a:p>
            <a:r>
              <a:rPr lang="en-US" sz="2800" dirty="0" smtClean="0"/>
              <a:t>Covers the whole body</a:t>
            </a:r>
          </a:p>
          <a:p>
            <a:endParaRPr lang="en-US" sz="2800" dirty="0" smtClean="0"/>
          </a:p>
          <a:p>
            <a:r>
              <a:rPr lang="en-US" sz="2800" dirty="0" smtClean="0"/>
              <a:t>Recognised incidental findings</a:t>
            </a:r>
          </a:p>
          <a:p>
            <a:r>
              <a:rPr lang="en-US" sz="2800" dirty="0" smtClean="0"/>
              <a:t>Limited data in the setting of HNC, and the UK</a:t>
            </a:r>
            <a:endParaRPr lang="en-US" sz="2800" dirty="0"/>
          </a:p>
        </p:txBody>
      </p:sp>
    </p:spTree>
    <p:extLst>
      <p:ext uri="{BB962C8B-B14F-4D97-AF65-F5344CB8AC3E}">
        <p14:creationId xmlns:p14="http://schemas.microsoft.com/office/powerpoint/2010/main" val="1904584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5464" y="516135"/>
            <a:ext cx="3833906" cy="4952492"/>
          </a:xfrm>
        </p:spPr>
        <p:txBody>
          <a:bodyPr/>
          <a:lstStyle/>
          <a:p>
            <a:pPr algn="l"/>
            <a:r>
              <a:rPr lang="en-US" dirty="0" smtClean="0"/>
              <a:t>Aim</a:t>
            </a:r>
            <a:endParaRPr lang="en-US" dirty="0"/>
          </a:p>
        </p:txBody>
      </p:sp>
      <p:sp>
        <p:nvSpPr>
          <p:cNvPr id="3" name="Content Placeholder 2"/>
          <p:cNvSpPr>
            <a:spLocks noGrp="1"/>
          </p:cNvSpPr>
          <p:nvPr>
            <p:ph idx="1"/>
          </p:nvPr>
        </p:nvSpPr>
        <p:spPr>
          <a:xfrm>
            <a:off x="325464" y="1379348"/>
            <a:ext cx="11104534" cy="4844873"/>
          </a:xfrm>
        </p:spPr>
        <p:txBody>
          <a:bodyPr>
            <a:normAutofit/>
          </a:bodyPr>
          <a:lstStyle/>
          <a:p>
            <a:r>
              <a:rPr lang="en-GB" sz="2800" dirty="0"/>
              <a:t>Evaluate the rate of incidental findings in patients with HNSCC undergoing </a:t>
            </a:r>
            <a:r>
              <a:rPr lang="en-GB" sz="2800" dirty="0" smtClean="0"/>
              <a:t>PET-CT</a:t>
            </a:r>
          </a:p>
          <a:p>
            <a:pPr lvl="3"/>
            <a:r>
              <a:rPr lang="en-GB" sz="2200" dirty="0" smtClean="0"/>
              <a:t> CT vs 18-FDG PET-CT</a:t>
            </a:r>
            <a:endParaRPr lang="en-US" sz="2200" dirty="0"/>
          </a:p>
        </p:txBody>
      </p:sp>
    </p:spTree>
    <p:extLst>
      <p:ext uri="{BB962C8B-B14F-4D97-AF65-F5344CB8AC3E}">
        <p14:creationId xmlns:p14="http://schemas.microsoft.com/office/powerpoint/2010/main" val="20603532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458" y="545164"/>
            <a:ext cx="3833906" cy="4952492"/>
          </a:xfrm>
        </p:spPr>
        <p:txBody>
          <a:bodyPr/>
          <a:lstStyle/>
          <a:p>
            <a:pPr algn="l"/>
            <a:r>
              <a:rPr lang="en-US" dirty="0" smtClean="0"/>
              <a:t>Methods</a:t>
            </a:r>
            <a:endParaRPr lang="en-US" dirty="0"/>
          </a:p>
        </p:txBody>
      </p:sp>
      <p:sp>
        <p:nvSpPr>
          <p:cNvPr id="3" name="Content Placeholder 2"/>
          <p:cNvSpPr>
            <a:spLocks noGrp="1"/>
          </p:cNvSpPr>
          <p:nvPr>
            <p:ph idx="1"/>
          </p:nvPr>
        </p:nvSpPr>
        <p:spPr>
          <a:xfrm>
            <a:off x="387458" y="1503336"/>
            <a:ext cx="11042540" cy="4720886"/>
          </a:xfrm>
        </p:spPr>
        <p:txBody>
          <a:bodyPr>
            <a:normAutofit/>
          </a:bodyPr>
          <a:lstStyle/>
          <a:p>
            <a:r>
              <a:rPr lang="en-US" sz="3200" dirty="0" smtClean="0"/>
              <a:t>Head and Neck regional MDT</a:t>
            </a:r>
            <a:endParaRPr lang="en-US" sz="3200" dirty="0" smtClean="0"/>
          </a:p>
          <a:p>
            <a:r>
              <a:rPr lang="en-US" sz="3200" dirty="0" smtClean="0"/>
              <a:t>Retrospective case </a:t>
            </a:r>
            <a:r>
              <a:rPr lang="en-US" sz="3200" dirty="0" smtClean="0"/>
              <a:t>control</a:t>
            </a:r>
          </a:p>
          <a:p>
            <a:r>
              <a:rPr lang="en-US" sz="3200" dirty="0" smtClean="0"/>
              <a:t>All patients with a HN malignancy (excluding thyroid)</a:t>
            </a:r>
          </a:p>
          <a:p>
            <a:r>
              <a:rPr lang="en-US" sz="3200" dirty="0" smtClean="0"/>
              <a:t>PET-CT as part of investigation</a:t>
            </a:r>
          </a:p>
          <a:p>
            <a:r>
              <a:rPr lang="en-US" sz="3200" dirty="0" smtClean="0"/>
              <a:t>Characterised/classified the  findings</a:t>
            </a:r>
            <a:endParaRPr lang="en-US" sz="2400" dirty="0"/>
          </a:p>
        </p:txBody>
      </p:sp>
    </p:spTree>
    <p:extLst>
      <p:ext uri="{BB962C8B-B14F-4D97-AF65-F5344CB8AC3E}">
        <p14:creationId xmlns:p14="http://schemas.microsoft.com/office/powerpoint/2010/main" val="88202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1086" y="559678"/>
            <a:ext cx="3833906" cy="4952492"/>
          </a:xfrm>
        </p:spPr>
        <p:txBody>
          <a:bodyPr/>
          <a:lstStyle/>
          <a:p>
            <a:pPr algn="l"/>
            <a:r>
              <a:rPr lang="en-US" dirty="0" smtClean="0"/>
              <a:t>Results</a:t>
            </a:r>
            <a:endParaRPr lang="en-US" dirty="0"/>
          </a:p>
        </p:txBody>
      </p:sp>
      <p:graphicFrame>
        <p:nvGraphicFramePr>
          <p:cNvPr id="4" name="Diagram 3"/>
          <p:cNvGraphicFramePr/>
          <p:nvPr>
            <p:extLst>
              <p:ext uri="{D42A27DB-BD31-4B8C-83A1-F6EECF244321}">
                <p14:modId xmlns:p14="http://schemas.microsoft.com/office/powerpoint/2010/main" val="1293469018"/>
              </p:ext>
            </p:extLst>
          </p:nvPr>
        </p:nvGraphicFramePr>
        <p:xfrm>
          <a:off x="4621876" y="356461"/>
          <a:ext cx="7079344" cy="51557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p:cNvSpPr txBox="1"/>
          <p:nvPr/>
        </p:nvSpPr>
        <p:spPr>
          <a:xfrm>
            <a:off x="341086" y="1286955"/>
            <a:ext cx="4081449" cy="1200329"/>
          </a:xfrm>
          <a:prstGeom prst="rect">
            <a:avLst/>
          </a:prstGeom>
          <a:noFill/>
        </p:spPr>
        <p:txBody>
          <a:bodyPr wrap="square" rtlCol="0">
            <a:spAutoFit/>
          </a:bodyPr>
          <a:lstStyle/>
          <a:p>
            <a:pPr marL="285750" indent="-285750">
              <a:buFont typeface="Arial" charset="0"/>
              <a:buChar char="•"/>
            </a:pPr>
            <a:r>
              <a:rPr lang="en-US" sz="2400" dirty="0" smtClean="0"/>
              <a:t>Identified pathology</a:t>
            </a:r>
            <a:endParaRPr lang="en-US" sz="2400" dirty="0"/>
          </a:p>
          <a:p>
            <a:pPr marL="285750" indent="-285750">
              <a:buFont typeface="Arial" charset="0"/>
              <a:buChar char="•"/>
            </a:pPr>
            <a:r>
              <a:rPr lang="en-US" sz="2400" dirty="0"/>
              <a:t>E</a:t>
            </a:r>
            <a:r>
              <a:rPr lang="en-US" sz="2400" dirty="0" smtClean="0"/>
              <a:t>xcluding the index primary </a:t>
            </a:r>
            <a:r>
              <a:rPr lang="en-US" sz="2400" dirty="0" err="1" smtClean="0"/>
              <a:t>tumour</a:t>
            </a:r>
            <a:r>
              <a:rPr lang="en-US" sz="2400" dirty="0" smtClean="0"/>
              <a:t> and neck nodes</a:t>
            </a:r>
            <a:endParaRPr lang="en-US" sz="2400" dirty="0"/>
          </a:p>
        </p:txBody>
      </p:sp>
      <p:graphicFrame>
        <p:nvGraphicFramePr>
          <p:cNvPr id="5" name="Table 4"/>
          <p:cNvGraphicFramePr>
            <a:graphicFrameLocks noGrp="1"/>
          </p:cNvGraphicFramePr>
          <p:nvPr>
            <p:extLst>
              <p:ext uri="{D42A27DB-BD31-4B8C-83A1-F6EECF244321}">
                <p14:modId xmlns:p14="http://schemas.microsoft.com/office/powerpoint/2010/main" val="212375578"/>
              </p:ext>
            </p:extLst>
          </p:nvPr>
        </p:nvGraphicFramePr>
        <p:xfrm>
          <a:off x="274585" y="2700592"/>
          <a:ext cx="4147949" cy="3252200"/>
        </p:xfrm>
        <a:graphic>
          <a:graphicData uri="http://schemas.openxmlformats.org/drawingml/2006/table">
            <a:tbl>
              <a:tblPr firstRow="1" firstCol="1" bandRow="1">
                <a:tableStyleId>{5C22544A-7EE6-4342-B048-85BDC9FD1C3A}</a:tableStyleId>
              </a:tblPr>
              <a:tblGrid>
                <a:gridCol w="2302517"/>
                <a:gridCol w="1845432"/>
              </a:tblGrid>
              <a:tr h="436927">
                <a:tc>
                  <a:txBody>
                    <a:bodyPr/>
                    <a:lstStyle/>
                    <a:p>
                      <a:pPr marL="0" marR="0">
                        <a:spcBef>
                          <a:spcPts val="0"/>
                        </a:spcBef>
                        <a:spcAft>
                          <a:spcPts val="0"/>
                        </a:spcAft>
                      </a:pPr>
                      <a:r>
                        <a:rPr lang="en-GB" sz="3200" dirty="0" smtClean="0">
                          <a:effectLst/>
                        </a:rPr>
                        <a:t>Subsite</a:t>
                      </a:r>
                      <a:endParaRPr lang="en-GB" sz="3200" dirty="0">
                        <a:effectLst/>
                        <a:latin typeface="Calibri" charset="0"/>
                        <a:ea typeface="Calibri" charset="0"/>
                        <a:cs typeface="Times New Roman" charset="0"/>
                      </a:endParaRPr>
                    </a:p>
                  </a:txBody>
                  <a:tcPr marL="68580" marR="68580" marT="0" marB="0"/>
                </a:tc>
                <a:tc>
                  <a:txBody>
                    <a:bodyPr/>
                    <a:lstStyle/>
                    <a:p>
                      <a:pPr marL="0" marR="0">
                        <a:spcBef>
                          <a:spcPts val="0"/>
                        </a:spcBef>
                        <a:spcAft>
                          <a:spcPts val="0"/>
                        </a:spcAft>
                      </a:pPr>
                      <a:r>
                        <a:rPr lang="en-GB" sz="3200" dirty="0" smtClean="0">
                          <a:effectLst/>
                        </a:rPr>
                        <a:t>%</a:t>
                      </a:r>
                      <a:endParaRPr lang="en-GB" sz="3200" dirty="0">
                        <a:effectLst/>
                        <a:latin typeface="Calibri" charset="0"/>
                        <a:ea typeface="Calibri" charset="0"/>
                        <a:cs typeface="Times New Roman" charset="0"/>
                      </a:endParaRPr>
                    </a:p>
                  </a:txBody>
                  <a:tcPr marL="68580" marR="68580" marT="0" marB="0"/>
                </a:tc>
              </a:tr>
              <a:tr h="337308">
                <a:tc>
                  <a:txBody>
                    <a:bodyPr/>
                    <a:lstStyle/>
                    <a:p>
                      <a:pPr marL="0" marR="0">
                        <a:spcBef>
                          <a:spcPts val="0"/>
                        </a:spcBef>
                        <a:spcAft>
                          <a:spcPts val="0"/>
                        </a:spcAft>
                      </a:pPr>
                      <a:r>
                        <a:rPr lang="en-GB" sz="2000">
                          <a:effectLst/>
                        </a:rPr>
                        <a:t>Oropharynx</a:t>
                      </a:r>
                      <a:endParaRPr lang="en-GB" sz="3200">
                        <a:effectLst/>
                        <a:latin typeface="Calibri" charset="0"/>
                        <a:ea typeface="Calibri" charset="0"/>
                        <a:cs typeface="Times New Roman" charset="0"/>
                      </a:endParaRPr>
                    </a:p>
                  </a:txBody>
                  <a:tcPr marL="68580" marR="68580" marT="0" marB="0"/>
                </a:tc>
                <a:tc>
                  <a:txBody>
                    <a:bodyPr/>
                    <a:lstStyle/>
                    <a:p>
                      <a:pPr marL="0" marR="0">
                        <a:spcBef>
                          <a:spcPts val="0"/>
                        </a:spcBef>
                        <a:spcAft>
                          <a:spcPts val="0"/>
                        </a:spcAft>
                      </a:pPr>
                      <a:r>
                        <a:rPr lang="en-GB" sz="2000" dirty="0">
                          <a:effectLst/>
                        </a:rPr>
                        <a:t>60.6</a:t>
                      </a:r>
                      <a:endParaRPr lang="en-GB" sz="3200" dirty="0">
                        <a:effectLst/>
                        <a:latin typeface="Calibri" charset="0"/>
                        <a:ea typeface="Calibri" charset="0"/>
                        <a:cs typeface="Times New Roman" charset="0"/>
                      </a:endParaRPr>
                    </a:p>
                  </a:txBody>
                  <a:tcPr marL="68580" marR="68580" marT="0" marB="0"/>
                </a:tc>
              </a:tr>
              <a:tr h="337308">
                <a:tc>
                  <a:txBody>
                    <a:bodyPr/>
                    <a:lstStyle/>
                    <a:p>
                      <a:pPr marL="0" marR="0">
                        <a:spcBef>
                          <a:spcPts val="0"/>
                        </a:spcBef>
                        <a:spcAft>
                          <a:spcPts val="0"/>
                        </a:spcAft>
                      </a:pPr>
                      <a:r>
                        <a:rPr lang="en-GB" sz="2000">
                          <a:effectLst/>
                        </a:rPr>
                        <a:t>Hypopharynx</a:t>
                      </a:r>
                      <a:endParaRPr lang="en-GB" sz="3200">
                        <a:effectLst/>
                        <a:latin typeface="Calibri" charset="0"/>
                        <a:ea typeface="Calibri" charset="0"/>
                        <a:cs typeface="Times New Roman" charset="0"/>
                      </a:endParaRPr>
                    </a:p>
                  </a:txBody>
                  <a:tcPr marL="68580" marR="68580" marT="0" marB="0"/>
                </a:tc>
                <a:tc>
                  <a:txBody>
                    <a:bodyPr/>
                    <a:lstStyle/>
                    <a:p>
                      <a:pPr marL="0" marR="0">
                        <a:spcBef>
                          <a:spcPts val="0"/>
                        </a:spcBef>
                        <a:spcAft>
                          <a:spcPts val="0"/>
                        </a:spcAft>
                      </a:pPr>
                      <a:r>
                        <a:rPr lang="en-GB" sz="2000" dirty="0">
                          <a:effectLst/>
                        </a:rPr>
                        <a:t>9.6</a:t>
                      </a:r>
                      <a:endParaRPr lang="en-GB" sz="3200" dirty="0">
                        <a:effectLst/>
                        <a:latin typeface="Calibri" charset="0"/>
                        <a:ea typeface="Calibri" charset="0"/>
                        <a:cs typeface="Times New Roman" charset="0"/>
                      </a:endParaRPr>
                    </a:p>
                  </a:txBody>
                  <a:tcPr marL="68580" marR="68580" marT="0" marB="0"/>
                </a:tc>
              </a:tr>
              <a:tr h="337308">
                <a:tc>
                  <a:txBody>
                    <a:bodyPr/>
                    <a:lstStyle/>
                    <a:p>
                      <a:pPr marL="0" marR="0">
                        <a:spcBef>
                          <a:spcPts val="0"/>
                        </a:spcBef>
                        <a:spcAft>
                          <a:spcPts val="0"/>
                        </a:spcAft>
                      </a:pPr>
                      <a:r>
                        <a:rPr lang="en-GB" sz="2000">
                          <a:effectLst/>
                        </a:rPr>
                        <a:t>Larynx</a:t>
                      </a:r>
                      <a:endParaRPr lang="en-GB" sz="3200">
                        <a:effectLst/>
                        <a:latin typeface="Calibri" charset="0"/>
                        <a:ea typeface="Calibri" charset="0"/>
                        <a:cs typeface="Times New Roman" charset="0"/>
                      </a:endParaRPr>
                    </a:p>
                  </a:txBody>
                  <a:tcPr marL="68580" marR="68580" marT="0" marB="0"/>
                </a:tc>
                <a:tc>
                  <a:txBody>
                    <a:bodyPr/>
                    <a:lstStyle/>
                    <a:p>
                      <a:pPr marL="0" marR="0">
                        <a:spcBef>
                          <a:spcPts val="0"/>
                        </a:spcBef>
                        <a:spcAft>
                          <a:spcPts val="0"/>
                        </a:spcAft>
                      </a:pPr>
                      <a:r>
                        <a:rPr lang="en-GB" sz="2000" dirty="0" smtClean="0">
                          <a:effectLst/>
                          <a:latin typeface="+mn-lt"/>
                          <a:ea typeface="+mn-ea"/>
                          <a:cs typeface="+mn-cs"/>
                        </a:rPr>
                        <a:t>8.5</a:t>
                      </a:r>
                      <a:endParaRPr lang="en-GB" sz="3200" dirty="0">
                        <a:effectLst/>
                        <a:latin typeface="Calibri" charset="0"/>
                        <a:ea typeface="Calibri" charset="0"/>
                        <a:cs typeface="Times New Roman" charset="0"/>
                      </a:endParaRPr>
                    </a:p>
                  </a:txBody>
                  <a:tcPr marL="68580" marR="68580" marT="0" marB="0"/>
                </a:tc>
              </a:tr>
              <a:tr h="337308">
                <a:tc>
                  <a:txBody>
                    <a:bodyPr/>
                    <a:lstStyle/>
                    <a:p>
                      <a:pPr marL="0" marR="0">
                        <a:spcBef>
                          <a:spcPts val="0"/>
                        </a:spcBef>
                        <a:spcAft>
                          <a:spcPts val="0"/>
                        </a:spcAft>
                      </a:pPr>
                      <a:r>
                        <a:rPr lang="en-GB" sz="2000">
                          <a:effectLst/>
                        </a:rPr>
                        <a:t>Nasopharynx</a:t>
                      </a:r>
                      <a:endParaRPr lang="en-GB" sz="3200">
                        <a:effectLst/>
                        <a:latin typeface="Calibri" charset="0"/>
                        <a:ea typeface="Calibri" charset="0"/>
                        <a:cs typeface="Times New Roman" charset="0"/>
                      </a:endParaRPr>
                    </a:p>
                  </a:txBody>
                  <a:tcPr marL="68580" marR="68580" marT="0" marB="0"/>
                </a:tc>
                <a:tc>
                  <a:txBody>
                    <a:bodyPr/>
                    <a:lstStyle/>
                    <a:p>
                      <a:pPr marL="0" marR="0">
                        <a:spcBef>
                          <a:spcPts val="0"/>
                        </a:spcBef>
                        <a:spcAft>
                          <a:spcPts val="0"/>
                        </a:spcAft>
                      </a:pPr>
                      <a:r>
                        <a:rPr lang="en-GB" sz="2000">
                          <a:effectLst/>
                        </a:rPr>
                        <a:t>4.3</a:t>
                      </a:r>
                      <a:endParaRPr lang="en-GB" sz="3200">
                        <a:effectLst/>
                        <a:latin typeface="Calibri" charset="0"/>
                        <a:ea typeface="Calibri" charset="0"/>
                        <a:cs typeface="Times New Roman" charset="0"/>
                      </a:endParaRPr>
                    </a:p>
                  </a:txBody>
                  <a:tcPr marL="68580" marR="68580" marT="0" marB="0"/>
                </a:tc>
              </a:tr>
              <a:tr h="337308">
                <a:tc>
                  <a:txBody>
                    <a:bodyPr/>
                    <a:lstStyle/>
                    <a:p>
                      <a:pPr marL="0" marR="0">
                        <a:spcBef>
                          <a:spcPts val="0"/>
                        </a:spcBef>
                        <a:spcAft>
                          <a:spcPts val="0"/>
                        </a:spcAft>
                      </a:pPr>
                      <a:r>
                        <a:rPr lang="en-GB" sz="2000">
                          <a:effectLst/>
                        </a:rPr>
                        <a:t>Salivary gland</a:t>
                      </a:r>
                      <a:endParaRPr lang="en-GB" sz="3200">
                        <a:effectLst/>
                        <a:latin typeface="Calibri" charset="0"/>
                        <a:ea typeface="Calibri" charset="0"/>
                        <a:cs typeface="Times New Roman" charset="0"/>
                      </a:endParaRPr>
                    </a:p>
                  </a:txBody>
                  <a:tcPr marL="68580" marR="68580" marT="0" marB="0"/>
                </a:tc>
                <a:tc>
                  <a:txBody>
                    <a:bodyPr/>
                    <a:lstStyle/>
                    <a:p>
                      <a:pPr marL="0" marR="0">
                        <a:spcBef>
                          <a:spcPts val="0"/>
                        </a:spcBef>
                        <a:spcAft>
                          <a:spcPts val="0"/>
                        </a:spcAft>
                      </a:pPr>
                      <a:r>
                        <a:rPr lang="en-GB" sz="2000">
                          <a:effectLst/>
                        </a:rPr>
                        <a:t>8.5</a:t>
                      </a:r>
                      <a:endParaRPr lang="en-GB" sz="3200">
                        <a:effectLst/>
                        <a:latin typeface="Calibri" charset="0"/>
                        <a:ea typeface="Calibri" charset="0"/>
                        <a:cs typeface="Times New Roman" charset="0"/>
                      </a:endParaRPr>
                    </a:p>
                  </a:txBody>
                  <a:tcPr marL="68580" marR="68580" marT="0" marB="0"/>
                </a:tc>
              </a:tr>
              <a:tr h="337308">
                <a:tc>
                  <a:txBody>
                    <a:bodyPr/>
                    <a:lstStyle/>
                    <a:p>
                      <a:pPr marL="0" marR="0">
                        <a:spcBef>
                          <a:spcPts val="0"/>
                        </a:spcBef>
                        <a:spcAft>
                          <a:spcPts val="0"/>
                        </a:spcAft>
                      </a:pPr>
                      <a:r>
                        <a:rPr lang="en-GB" sz="2000" dirty="0" smtClean="0">
                          <a:effectLst/>
                        </a:rPr>
                        <a:t>CUP</a:t>
                      </a:r>
                      <a:endParaRPr lang="en-GB" sz="3200" dirty="0">
                        <a:effectLst/>
                        <a:latin typeface="Calibri" charset="0"/>
                        <a:ea typeface="Calibri" charset="0"/>
                        <a:cs typeface="Times New Roman" charset="0"/>
                      </a:endParaRPr>
                    </a:p>
                  </a:txBody>
                  <a:tcPr marL="68580" marR="68580" marT="0" marB="0"/>
                </a:tc>
                <a:tc>
                  <a:txBody>
                    <a:bodyPr/>
                    <a:lstStyle/>
                    <a:p>
                      <a:pPr marL="0" marR="0">
                        <a:spcBef>
                          <a:spcPts val="0"/>
                        </a:spcBef>
                        <a:spcAft>
                          <a:spcPts val="0"/>
                        </a:spcAft>
                      </a:pPr>
                      <a:r>
                        <a:rPr lang="en-GB" sz="2000">
                          <a:effectLst/>
                        </a:rPr>
                        <a:t>5.3</a:t>
                      </a:r>
                      <a:endParaRPr lang="en-GB" sz="3200">
                        <a:effectLst/>
                        <a:latin typeface="Calibri" charset="0"/>
                        <a:ea typeface="Calibri" charset="0"/>
                        <a:cs typeface="Times New Roman" charset="0"/>
                      </a:endParaRPr>
                    </a:p>
                  </a:txBody>
                  <a:tcPr marL="68580" marR="68580" marT="0" marB="0"/>
                </a:tc>
              </a:tr>
              <a:tr h="337308">
                <a:tc>
                  <a:txBody>
                    <a:bodyPr/>
                    <a:lstStyle/>
                    <a:p>
                      <a:pPr marL="0" marR="0">
                        <a:spcBef>
                          <a:spcPts val="0"/>
                        </a:spcBef>
                        <a:spcAft>
                          <a:spcPts val="0"/>
                        </a:spcAft>
                      </a:pPr>
                      <a:r>
                        <a:rPr lang="en-GB" sz="2000">
                          <a:effectLst/>
                        </a:rPr>
                        <a:t>Other</a:t>
                      </a:r>
                      <a:endParaRPr lang="en-GB" sz="3200">
                        <a:effectLst/>
                        <a:latin typeface="Calibri" charset="0"/>
                        <a:ea typeface="Calibri" charset="0"/>
                        <a:cs typeface="Times New Roman" charset="0"/>
                      </a:endParaRPr>
                    </a:p>
                  </a:txBody>
                  <a:tcPr marL="68580" marR="68580" marT="0" marB="0"/>
                </a:tc>
                <a:tc>
                  <a:txBody>
                    <a:bodyPr/>
                    <a:lstStyle/>
                    <a:p>
                      <a:pPr marL="0" marR="0">
                        <a:spcBef>
                          <a:spcPts val="0"/>
                        </a:spcBef>
                        <a:spcAft>
                          <a:spcPts val="0"/>
                        </a:spcAft>
                      </a:pPr>
                      <a:r>
                        <a:rPr lang="en-GB" sz="2000" dirty="0" smtClean="0">
                          <a:effectLst/>
                          <a:latin typeface="+mn-lt"/>
                          <a:ea typeface="+mn-ea"/>
                          <a:cs typeface="+mn-cs"/>
                        </a:rPr>
                        <a:t>1.1</a:t>
                      </a:r>
                      <a:endParaRPr lang="en-GB" sz="3200" dirty="0">
                        <a:effectLst/>
                        <a:latin typeface="Calibri" charset="0"/>
                        <a:ea typeface="Calibri" charset="0"/>
                        <a:cs typeface="Times New Roman" charset="0"/>
                      </a:endParaRPr>
                    </a:p>
                  </a:txBody>
                  <a:tcPr marL="68580" marR="68580" marT="0" marB="0"/>
                </a:tc>
              </a:tr>
              <a:tr h="403364">
                <a:tc>
                  <a:txBody>
                    <a:bodyPr/>
                    <a:lstStyle/>
                    <a:p>
                      <a:pPr marL="0" marR="0">
                        <a:spcBef>
                          <a:spcPts val="0"/>
                        </a:spcBef>
                        <a:spcAft>
                          <a:spcPts val="0"/>
                        </a:spcAft>
                      </a:pPr>
                      <a:r>
                        <a:rPr lang="en-GB" sz="2000">
                          <a:effectLst/>
                        </a:rPr>
                        <a:t>Lymphoma</a:t>
                      </a:r>
                      <a:endParaRPr lang="en-GB" sz="3200">
                        <a:effectLst/>
                        <a:latin typeface="Calibri" charset="0"/>
                        <a:ea typeface="Calibri" charset="0"/>
                        <a:cs typeface="Times New Roman" charset="0"/>
                      </a:endParaRPr>
                    </a:p>
                  </a:txBody>
                  <a:tcPr marL="68580" marR="68580" marT="0" marB="0"/>
                </a:tc>
                <a:tc>
                  <a:txBody>
                    <a:bodyPr/>
                    <a:lstStyle/>
                    <a:p>
                      <a:pPr marL="0" marR="0">
                        <a:spcBef>
                          <a:spcPts val="0"/>
                        </a:spcBef>
                        <a:spcAft>
                          <a:spcPts val="0"/>
                        </a:spcAft>
                      </a:pPr>
                      <a:r>
                        <a:rPr lang="en-GB" sz="2000" dirty="0">
                          <a:effectLst/>
                        </a:rPr>
                        <a:t>5.3</a:t>
                      </a:r>
                      <a:endParaRPr lang="en-GB" sz="3200" dirty="0">
                        <a:effectLst/>
                        <a:latin typeface="Calibri" charset="0"/>
                        <a:ea typeface="Calibri" charset="0"/>
                        <a:cs typeface="Times New Roman" charset="0"/>
                      </a:endParaRPr>
                    </a:p>
                  </a:txBody>
                  <a:tcPr marL="68580" marR="68580" marT="0" marB="0"/>
                </a:tc>
              </a:tr>
            </a:tbl>
          </a:graphicData>
        </a:graphic>
      </p:graphicFrame>
    </p:spTree>
    <p:extLst>
      <p:ext uri="{BB962C8B-B14F-4D97-AF65-F5344CB8AC3E}">
        <p14:creationId xmlns:p14="http://schemas.microsoft.com/office/powerpoint/2010/main" val="83306651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6571" y="487107"/>
            <a:ext cx="3833906" cy="4952492"/>
          </a:xfrm>
        </p:spPr>
        <p:txBody>
          <a:bodyPr/>
          <a:lstStyle/>
          <a:p>
            <a:pPr algn="l"/>
            <a:r>
              <a:rPr lang="en-US" dirty="0" smtClean="0"/>
              <a:t>Results - CT</a:t>
            </a:r>
            <a:endParaRPr lang="en-US" dirty="0"/>
          </a:p>
        </p:txBody>
      </p:sp>
      <p:graphicFrame>
        <p:nvGraphicFramePr>
          <p:cNvPr id="6" name="Diagram 5"/>
          <p:cNvGraphicFramePr/>
          <p:nvPr>
            <p:extLst>
              <p:ext uri="{D42A27DB-BD31-4B8C-83A1-F6EECF244321}">
                <p14:modId xmlns:p14="http://schemas.microsoft.com/office/powerpoint/2010/main" val="515785748"/>
              </p:ext>
            </p:extLst>
          </p:nvPr>
        </p:nvGraphicFramePr>
        <p:xfrm>
          <a:off x="3099266" y="487107"/>
          <a:ext cx="8823552" cy="54300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p:cNvSpPr txBox="1"/>
          <p:nvPr/>
        </p:nvSpPr>
        <p:spPr>
          <a:xfrm>
            <a:off x="441017" y="1652621"/>
            <a:ext cx="4377726" cy="2677656"/>
          </a:xfrm>
          <a:prstGeom prst="rect">
            <a:avLst/>
          </a:prstGeom>
          <a:noFill/>
        </p:spPr>
        <p:txBody>
          <a:bodyPr wrap="square" rtlCol="0">
            <a:spAutoFit/>
          </a:bodyPr>
          <a:lstStyle/>
          <a:p>
            <a:pPr marL="285750" indent="-285750">
              <a:buFont typeface="Arial" charset="0"/>
              <a:buChar char="•"/>
            </a:pPr>
            <a:r>
              <a:rPr lang="en-US" sz="2400" dirty="0" smtClean="0"/>
              <a:t>Identification of pathology with CT chest/</a:t>
            </a:r>
            <a:r>
              <a:rPr lang="en-US" sz="2400" dirty="0" err="1" smtClean="0"/>
              <a:t>abdo</a:t>
            </a:r>
            <a:endParaRPr lang="en-US" sz="2400" dirty="0" smtClean="0"/>
          </a:p>
          <a:p>
            <a:pPr marL="285750" indent="-285750">
              <a:buFont typeface="Arial" charset="0"/>
              <a:buChar char="•"/>
            </a:pPr>
            <a:r>
              <a:rPr lang="en-US" sz="2400" dirty="0"/>
              <a:t>Excluding the index primary </a:t>
            </a:r>
            <a:r>
              <a:rPr lang="en-US" sz="2400" dirty="0" err="1"/>
              <a:t>tumour</a:t>
            </a:r>
            <a:r>
              <a:rPr lang="en-US" sz="2400" dirty="0"/>
              <a:t> and neck </a:t>
            </a:r>
            <a:r>
              <a:rPr lang="en-US" sz="2400" dirty="0" smtClean="0"/>
              <a:t>nodes</a:t>
            </a:r>
          </a:p>
          <a:p>
            <a:pPr marL="285750" indent="-285750">
              <a:buFont typeface="Arial" charset="0"/>
              <a:buChar char="•"/>
            </a:pPr>
            <a:r>
              <a:rPr lang="en-US" sz="2400" dirty="0" smtClean="0"/>
              <a:t>Note some patients had multiple new findings</a:t>
            </a:r>
          </a:p>
          <a:p>
            <a:pPr marL="285750" indent="-285750">
              <a:buFont typeface="Arial" charset="0"/>
              <a:buChar char="•"/>
            </a:pPr>
            <a:r>
              <a:rPr lang="en-US" sz="2400" dirty="0" smtClean="0"/>
              <a:t>n = number of patients</a:t>
            </a:r>
            <a:endParaRPr lang="en-US" sz="2400" dirty="0"/>
          </a:p>
        </p:txBody>
      </p:sp>
    </p:spTree>
    <p:extLst>
      <p:ext uri="{BB962C8B-B14F-4D97-AF65-F5344CB8AC3E}">
        <p14:creationId xmlns:p14="http://schemas.microsoft.com/office/powerpoint/2010/main" val="99673434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0458" y="470153"/>
            <a:ext cx="7148286" cy="4952492"/>
          </a:xfrm>
        </p:spPr>
        <p:txBody>
          <a:bodyPr/>
          <a:lstStyle/>
          <a:p>
            <a:pPr algn="l"/>
            <a:r>
              <a:rPr lang="en-US" dirty="0" smtClean="0"/>
              <a:t>Results </a:t>
            </a:r>
            <a:r>
              <a:rPr lang="mr-IN" dirty="0" smtClean="0"/>
              <a:t>–</a:t>
            </a:r>
            <a:r>
              <a:rPr lang="en-US" dirty="0" smtClean="0"/>
              <a:t> 18-FDG PET</a:t>
            </a:r>
            <a:endParaRPr lang="en-US" dirty="0"/>
          </a:p>
        </p:txBody>
      </p:sp>
      <p:sp>
        <p:nvSpPr>
          <p:cNvPr id="5" name="TextBox 4"/>
          <p:cNvSpPr txBox="1"/>
          <p:nvPr/>
        </p:nvSpPr>
        <p:spPr>
          <a:xfrm>
            <a:off x="441017" y="1652621"/>
            <a:ext cx="4377726" cy="2308324"/>
          </a:xfrm>
          <a:prstGeom prst="rect">
            <a:avLst/>
          </a:prstGeom>
          <a:noFill/>
        </p:spPr>
        <p:txBody>
          <a:bodyPr wrap="square" rtlCol="0">
            <a:spAutoFit/>
          </a:bodyPr>
          <a:lstStyle/>
          <a:p>
            <a:pPr marL="285750" indent="-285750">
              <a:buFont typeface="Arial" charset="0"/>
              <a:buChar char="•"/>
            </a:pPr>
            <a:r>
              <a:rPr lang="en-US" sz="2400" dirty="0" smtClean="0"/>
              <a:t>Additional identification of pathology with PET</a:t>
            </a:r>
          </a:p>
          <a:p>
            <a:pPr marL="285750" indent="-285750">
              <a:buFont typeface="Arial" charset="0"/>
              <a:buChar char="•"/>
            </a:pPr>
            <a:r>
              <a:rPr lang="en-US" sz="2400" dirty="0"/>
              <a:t>Excluding the index primary </a:t>
            </a:r>
            <a:r>
              <a:rPr lang="en-US" sz="2400" dirty="0" err="1"/>
              <a:t>tumour</a:t>
            </a:r>
            <a:r>
              <a:rPr lang="en-US" sz="2400" dirty="0"/>
              <a:t> and neck </a:t>
            </a:r>
            <a:r>
              <a:rPr lang="en-US" sz="2400" dirty="0" smtClean="0"/>
              <a:t>nodes</a:t>
            </a:r>
          </a:p>
          <a:p>
            <a:pPr marL="285750" indent="-285750">
              <a:buFont typeface="Arial" charset="0"/>
              <a:buChar char="•"/>
            </a:pPr>
            <a:r>
              <a:rPr lang="en-US" sz="2400" dirty="0"/>
              <a:t>Note some patients had multiple new </a:t>
            </a:r>
            <a:r>
              <a:rPr lang="en-US" sz="2400" dirty="0" smtClean="0"/>
              <a:t>findings</a:t>
            </a:r>
            <a:endParaRPr lang="en-US" sz="2400" dirty="0"/>
          </a:p>
        </p:txBody>
      </p:sp>
      <p:graphicFrame>
        <p:nvGraphicFramePr>
          <p:cNvPr id="7" name="Diagram 6"/>
          <p:cNvGraphicFramePr/>
          <p:nvPr>
            <p:extLst>
              <p:ext uri="{D42A27DB-BD31-4B8C-83A1-F6EECF244321}">
                <p14:modId xmlns:p14="http://schemas.microsoft.com/office/powerpoint/2010/main" val="623711906"/>
              </p:ext>
            </p:extLst>
          </p:nvPr>
        </p:nvGraphicFramePr>
        <p:xfrm>
          <a:off x="3099266" y="487107"/>
          <a:ext cx="8823552" cy="54300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467206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8969" y="501621"/>
            <a:ext cx="3833906" cy="4952492"/>
          </a:xfrm>
        </p:spPr>
        <p:txBody>
          <a:bodyPr/>
          <a:lstStyle/>
          <a:p>
            <a:pPr algn="l"/>
            <a:r>
              <a:rPr lang="en-US" dirty="0" smtClean="0"/>
              <a:t>Conclusions</a:t>
            </a:r>
            <a:endParaRPr lang="en-US" dirty="0"/>
          </a:p>
        </p:txBody>
      </p:sp>
      <p:sp>
        <p:nvSpPr>
          <p:cNvPr id="3" name="Content Placeholder 2"/>
          <p:cNvSpPr>
            <a:spLocks noGrp="1"/>
          </p:cNvSpPr>
          <p:nvPr>
            <p:ph idx="1"/>
          </p:nvPr>
        </p:nvSpPr>
        <p:spPr>
          <a:xfrm>
            <a:off x="278969" y="1213658"/>
            <a:ext cx="11151029" cy="5070764"/>
          </a:xfrm>
        </p:spPr>
        <p:txBody>
          <a:bodyPr>
            <a:normAutofit fontScale="62500" lnSpcReduction="20000"/>
          </a:bodyPr>
          <a:lstStyle/>
          <a:p>
            <a:pPr lvl="2"/>
            <a:r>
              <a:rPr lang="en-US" sz="3800" dirty="0" smtClean="0"/>
              <a:t>65% of patients had incidental findings</a:t>
            </a:r>
          </a:p>
          <a:p>
            <a:pPr lvl="2"/>
            <a:endParaRPr lang="en-US" sz="3000" dirty="0" smtClean="0"/>
          </a:p>
          <a:p>
            <a:pPr lvl="2"/>
            <a:r>
              <a:rPr lang="en-US" sz="3000" dirty="0" smtClean="0"/>
              <a:t>CT screening of chest/</a:t>
            </a:r>
            <a:r>
              <a:rPr lang="en-US" sz="3000" dirty="0" err="1" smtClean="0"/>
              <a:t>abdo</a:t>
            </a:r>
            <a:r>
              <a:rPr lang="en-US" sz="3000" dirty="0" smtClean="0"/>
              <a:t> alone </a:t>
            </a:r>
          </a:p>
          <a:p>
            <a:pPr lvl="4"/>
            <a:r>
              <a:rPr lang="en-US" sz="2800" dirty="0" smtClean="0"/>
              <a:t>40% all patients scanned - benign finding</a:t>
            </a:r>
          </a:p>
          <a:p>
            <a:pPr lvl="4"/>
            <a:r>
              <a:rPr lang="en-US" sz="2800" dirty="0" smtClean="0"/>
              <a:t>2% synchronous malignancy</a:t>
            </a:r>
          </a:p>
          <a:p>
            <a:pPr lvl="4"/>
            <a:endParaRPr lang="en-US" sz="2800" dirty="0"/>
          </a:p>
          <a:p>
            <a:pPr lvl="2"/>
            <a:r>
              <a:rPr lang="en-US" sz="3000" dirty="0" smtClean="0"/>
              <a:t>PET-CT identified additional pathology in 28% of patients scanned</a:t>
            </a:r>
          </a:p>
          <a:p>
            <a:pPr lvl="6"/>
            <a:r>
              <a:rPr lang="en-US" sz="2800" dirty="0"/>
              <a:t>20% </a:t>
            </a:r>
            <a:r>
              <a:rPr lang="en-US" sz="2800" dirty="0" smtClean="0"/>
              <a:t>all patients scanned </a:t>
            </a:r>
            <a:r>
              <a:rPr lang="mr-IN" sz="2800" dirty="0" smtClean="0"/>
              <a:t>–</a:t>
            </a:r>
            <a:r>
              <a:rPr lang="en-US" sz="2800" dirty="0" smtClean="0"/>
              <a:t> benign finding</a:t>
            </a:r>
          </a:p>
          <a:p>
            <a:pPr lvl="6"/>
            <a:r>
              <a:rPr lang="en-US" sz="2800" dirty="0" smtClean="0"/>
              <a:t>1% synchronous malignancy</a:t>
            </a:r>
          </a:p>
          <a:p>
            <a:pPr lvl="4"/>
            <a:endParaRPr lang="en-US" sz="2800" dirty="0" smtClean="0"/>
          </a:p>
          <a:p>
            <a:pPr lvl="4"/>
            <a:r>
              <a:rPr lang="en-US" sz="3400" dirty="0" smtClean="0"/>
              <a:t>These additional findings require investigation and treatment</a:t>
            </a:r>
          </a:p>
          <a:p>
            <a:pPr lvl="4"/>
            <a:r>
              <a:rPr lang="en-US" sz="3400" dirty="0" smtClean="0"/>
              <a:t>This has an additional health economic impact and can be very concerning for the patient</a:t>
            </a:r>
            <a:endParaRPr lang="en-US" sz="2800" dirty="0" smtClean="0"/>
          </a:p>
        </p:txBody>
      </p:sp>
    </p:spTree>
    <p:extLst>
      <p:ext uri="{BB962C8B-B14F-4D97-AF65-F5344CB8AC3E}">
        <p14:creationId xmlns:p14="http://schemas.microsoft.com/office/powerpoint/2010/main" val="362378527"/>
      </p:ext>
    </p:extLst>
  </p:cSld>
  <p:clrMapOvr>
    <a:masterClrMapping/>
  </p:clrMapOvr>
  <p:timing>
    <p:tnLst>
      <p:par>
        <p:cTn id="1" dur="indefinite" restart="never" nodeType="tmRoot"/>
      </p:par>
    </p:tnLst>
  </p:timing>
</p:sld>
</file>

<file path=ppt/theme/theme1.xml><?xml version="1.0" encoding="utf-8"?>
<a:theme xmlns:a="http://schemas.openxmlformats.org/drawingml/2006/main" name="Headlines">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Headlines">
      <a:majorFont>
        <a:latin typeface="Century Schoolbook" panose="02040604050505020304"/>
        <a:ea typeface=""/>
        <a:cs typeface=""/>
      </a:majorFont>
      <a:minorFont>
        <a:latin typeface="Corbel" panose="020B0503020204020204"/>
        <a:ea typeface=""/>
        <a:cs typeface=""/>
      </a:minorFont>
    </a:fontScheme>
    <a:fmtScheme name="Headlines">
      <a:fillStyleLst>
        <a:solidFill>
          <a:schemeClr val="phClr"/>
        </a:solidFill>
        <a:solidFill>
          <a:schemeClr val="phClr">
            <a:tint val="67000"/>
            <a:satMod val="105000"/>
          </a:schemeClr>
        </a:solidFill>
        <a:gradFill rotWithShape="1">
          <a:gsLst>
            <a:gs pos="0">
              <a:schemeClr val="phClr">
                <a:tint val="100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6350" cap="flat" cmpd="sng" algn="in">
          <a:solidFill>
            <a:schemeClr val="phClr"/>
          </a:solidFill>
          <a:prstDash val="solid"/>
        </a:ln>
        <a:ln w="12700" cap="flat" cmpd="sng" algn="in">
          <a:solidFill>
            <a:schemeClr val="phClr"/>
          </a:solidFill>
          <a:prstDash val="solid"/>
        </a:ln>
        <a:ln w="19050" cap="flat" cmpd="sng" algn="in">
          <a:solidFill>
            <a:schemeClr val="phClr">
              <a:satMod val="150000"/>
            </a:schemeClr>
          </a:solidFill>
          <a:prstDash val="solid"/>
        </a:ln>
      </a:lnStyleLst>
      <a:effectStyleLst>
        <a:effectStyle>
          <a:effectLst/>
        </a:effectStyle>
        <a:effectStyle>
          <a:effectLst/>
        </a:effectStyle>
        <a:effectStyle>
          <a:effectLst>
            <a:innerShdw blurRad="88900" dist="25400" dir="10800000">
              <a:srgbClr val="000000">
                <a:alpha val="25000"/>
              </a:srgbClr>
            </a:innerShdw>
            <a:outerShdw blurRad="25400" dist="25400" dir="5400000" rotWithShape="0">
              <a:srgbClr val="FFFFFF">
                <a:alpha val="1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adlines" id="{3841520A-25F2-4EB8-BE4C-611DB5ABEED9}" vid="{ECD25A4C-D97E-4C12-84B1-63580BFFAEE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Berlin</Template>
  <TotalTime>6455</TotalTime>
  <Words>1045</Words>
  <Application>Microsoft Macintosh PowerPoint</Application>
  <PresentationFormat>Widescreen</PresentationFormat>
  <Paragraphs>171</Paragraphs>
  <Slides>8</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Calibri</vt:lpstr>
      <vt:lpstr>Century Schoolbook</vt:lpstr>
      <vt:lpstr>Corbel</vt:lpstr>
      <vt:lpstr>Mangal</vt:lpstr>
      <vt:lpstr>Times New Roman</vt:lpstr>
      <vt:lpstr>Arial</vt:lpstr>
      <vt:lpstr>Headlines</vt:lpstr>
      <vt:lpstr>Incidental findings on 18-FDG PET-CT in head and neck cancer. A retrospective case-control study of incidental findings on 18-FDG PET-CT in patients with head  and neck cancer </vt:lpstr>
      <vt:lpstr>Background</vt:lpstr>
      <vt:lpstr>Aim</vt:lpstr>
      <vt:lpstr>Methods</vt:lpstr>
      <vt:lpstr>Results</vt:lpstr>
      <vt:lpstr>Results - CT</vt:lpstr>
      <vt:lpstr>Results – 18-FDG PET</vt:lpstr>
      <vt:lpstr>Conclusions</vt:lpstr>
    </vt:vector>
  </TitlesOfParts>
  <Company/>
  <LinksUpToDate>false</LinksUpToDate>
  <SharedDoc>false</SharedDoc>
  <HyperlinksChanged>false</HyperlinksChanged>
  <AppVersion>15.0041</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Incidental findings on 18-FDG PET-CT in head and neck cancer.</dc:title>
  <dc:creator>Lizzie Casselden</dc:creator>
  <cp:lastModifiedBy>Lizzie Casselden</cp:lastModifiedBy>
  <cp:revision>53</cp:revision>
  <dcterms:created xsi:type="dcterms:W3CDTF">2018-06-23T15:29:27Z</dcterms:created>
  <dcterms:modified xsi:type="dcterms:W3CDTF">2018-07-01T18:59:48Z</dcterms:modified>
</cp:coreProperties>
</file>