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0" r:id="rId2"/>
    <p:sldId id="279" r:id="rId3"/>
    <p:sldId id="267" r:id="rId4"/>
    <p:sldId id="284" r:id="rId5"/>
    <p:sldId id="258" r:id="rId6"/>
    <p:sldId id="277" r:id="rId7"/>
    <p:sldId id="286" r:id="rId8"/>
    <p:sldId id="285" r:id="rId9"/>
  </p:sldIdLst>
  <p:sldSz cx="6858000" cy="9144000" type="screen4x3"/>
  <p:notesSz cx="6669088" cy="9928225"/>
  <p:custDataLst>
    <p:tags r:id="rId11"/>
  </p:custDataLst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18" autoAdjust="0"/>
    <p:restoredTop sz="95565" autoAdjust="0"/>
  </p:normalViewPr>
  <p:slideViewPr>
    <p:cSldViewPr>
      <p:cViewPr>
        <p:scale>
          <a:sx n="104" d="100"/>
          <a:sy n="104" d="100"/>
        </p:scale>
        <p:origin x="2268" y="-181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ert3029\Desktop\Oxfod%20Univerity\Lab\Resazurin%20assay\2015-11-27%20assembly%20of%20chains%20on%20MDA-MB-23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024918504962805"/>
          <c:y val="5.5992486371919774E-2"/>
          <c:w val="0.88818655494845911"/>
          <c:h val="0.67429447107985707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chemeClr val="tx1"/>
                </a:gs>
                <a:gs pos="50000">
                  <a:srgbClr val="0070C0"/>
                </a:gs>
                <a:gs pos="100000">
                  <a:schemeClr val="tx1"/>
                </a:gs>
              </a:gsLst>
              <a:lin ang="10800000" scaled="1"/>
            </a:gradFill>
          </c:spPr>
          <c:invertIfNegative val="0"/>
          <c:errBars>
            <c:errBarType val="both"/>
            <c:errValType val="cust"/>
            <c:noEndCap val="0"/>
            <c:plus>
              <c:numRef>
                <c:f>Sheet1!$C$46:$C$59</c:f>
                <c:numCache>
                  <c:formatCode>General</c:formatCode>
                  <c:ptCount val="14"/>
                  <c:pt idx="0">
                    <c:v>1.2020468631891541</c:v>
                  </c:pt>
                  <c:pt idx="1">
                    <c:v>3.7165303774468597</c:v>
                  </c:pt>
                  <c:pt idx="2">
                    <c:v>3.3452841171170289</c:v>
                  </c:pt>
                  <c:pt idx="3">
                    <c:v>5.3477020737861505</c:v>
                  </c:pt>
                  <c:pt idx="4">
                    <c:v>4.0898648314059018</c:v>
                  </c:pt>
                  <c:pt idx="5">
                    <c:v>2.6955583508930725</c:v>
                  </c:pt>
                  <c:pt idx="6">
                    <c:v>1.8438597557771401</c:v>
                  </c:pt>
                  <c:pt idx="7">
                    <c:v>2.2130625859629887</c:v>
                  </c:pt>
                  <c:pt idx="8">
                    <c:v>0.83394643878154173</c:v>
                  </c:pt>
                  <c:pt idx="9">
                    <c:v>1.0678215375293494</c:v>
                  </c:pt>
                  <c:pt idx="10">
                    <c:v>3.8855373607026209</c:v>
                  </c:pt>
                  <c:pt idx="11">
                    <c:v>5.0037091052949307</c:v>
                  </c:pt>
                  <c:pt idx="12">
                    <c:v>4.5093878039163666</c:v>
                  </c:pt>
                  <c:pt idx="13">
                    <c:v>0.70135402912360301</c:v>
                  </c:pt>
                </c:numCache>
              </c:numRef>
            </c:plus>
            <c:minus>
              <c:numRef>
                <c:f>Sheet1!$C$46:$C$59</c:f>
                <c:numCache>
                  <c:formatCode>General</c:formatCode>
                  <c:ptCount val="14"/>
                  <c:pt idx="0">
                    <c:v>1.2020468631891541</c:v>
                  </c:pt>
                  <c:pt idx="1">
                    <c:v>3.7165303774468597</c:v>
                  </c:pt>
                  <c:pt idx="2">
                    <c:v>3.3452841171170289</c:v>
                  </c:pt>
                  <c:pt idx="3">
                    <c:v>5.3477020737861505</c:v>
                  </c:pt>
                  <c:pt idx="4">
                    <c:v>4.0898648314059018</c:v>
                  </c:pt>
                  <c:pt idx="5">
                    <c:v>2.6955583508930725</c:v>
                  </c:pt>
                  <c:pt idx="6">
                    <c:v>1.8438597557771401</c:v>
                  </c:pt>
                  <c:pt idx="7">
                    <c:v>2.2130625859629887</c:v>
                  </c:pt>
                  <c:pt idx="8">
                    <c:v>0.83394643878154173</c:v>
                  </c:pt>
                  <c:pt idx="9">
                    <c:v>1.0678215375293494</c:v>
                  </c:pt>
                  <c:pt idx="10">
                    <c:v>3.8855373607026209</c:v>
                  </c:pt>
                  <c:pt idx="11">
                    <c:v>5.0037091052949307</c:v>
                  </c:pt>
                  <c:pt idx="12">
                    <c:v>4.5093878039163666</c:v>
                  </c:pt>
                  <c:pt idx="13">
                    <c:v>0.70135402912360301</c:v>
                  </c:pt>
                </c:numCache>
              </c:numRef>
            </c:minus>
          </c:errBars>
          <c:cat>
            <c:strRef>
              <c:f>Sheet1!$A$46:$A$59</c:f>
              <c:strCache>
                <c:ptCount val="14"/>
                <c:pt idx="0">
                  <c:v>Cells</c:v>
                </c:pt>
                <c:pt idx="1">
                  <c:v>HHHHH</c:v>
                </c:pt>
                <c:pt idx="2">
                  <c:v>IIIII</c:v>
                </c:pt>
                <c:pt idx="3">
                  <c:v>EEEEE</c:v>
                </c:pt>
                <c:pt idx="4">
                  <c:v>TTTTT</c:v>
                </c:pt>
                <c:pt idx="5">
                  <c:v>NEEEE</c:v>
                </c:pt>
                <c:pt idx="6">
                  <c:v>NTTTT</c:v>
                </c:pt>
                <c:pt idx="7">
                  <c:v>NNEEE</c:v>
                </c:pt>
                <c:pt idx="8">
                  <c:v>NNTTT</c:v>
                </c:pt>
                <c:pt idx="9">
                  <c:v>NNNEE</c:v>
                </c:pt>
                <c:pt idx="10">
                  <c:v>NNNTT</c:v>
                </c:pt>
                <c:pt idx="11">
                  <c:v>NNNNE</c:v>
                </c:pt>
                <c:pt idx="12">
                  <c:v>NNNNT</c:v>
                </c:pt>
                <c:pt idx="13">
                  <c:v>NNNNN</c:v>
                </c:pt>
              </c:strCache>
            </c:strRef>
          </c:cat>
          <c:val>
            <c:numRef>
              <c:f>Sheet1!$B$46:$B$59</c:f>
              <c:numCache>
                <c:formatCode>General</c:formatCode>
                <c:ptCount val="14"/>
                <c:pt idx="0">
                  <c:v>100</c:v>
                </c:pt>
                <c:pt idx="1">
                  <c:v>97.08402940755478</c:v>
                </c:pt>
                <c:pt idx="2">
                  <c:v>104.22308510341925</c:v>
                </c:pt>
                <c:pt idx="3">
                  <c:v>105.36693638642134</c:v>
                </c:pt>
                <c:pt idx="4">
                  <c:v>105.46943821886975</c:v>
                </c:pt>
                <c:pt idx="5">
                  <c:v>104.4154081292503</c:v>
                </c:pt>
                <c:pt idx="6">
                  <c:v>106.35463328456412</c:v>
                </c:pt>
                <c:pt idx="7">
                  <c:v>105.35819443070176</c:v>
                </c:pt>
                <c:pt idx="8">
                  <c:v>105.85427640142677</c:v>
                </c:pt>
                <c:pt idx="9">
                  <c:v>89.067848143583262</c:v>
                </c:pt>
                <c:pt idx="10">
                  <c:v>102.52123766879897</c:v>
                </c:pt>
                <c:pt idx="11">
                  <c:v>32.516184626262181</c:v>
                </c:pt>
                <c:pt idx="12">
                  <c:v>81.325405372171971</c:v>
                </c:pt>
                <c:pt idx="13">
                  <c:v>15.958920493353711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0091888"/>
        <c:axId val="300092280"/>
      </c:barChart>
      <c:catAx>
        <c:axId val="3000918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00092280"/>
        <c:crosses val="autoZero"/>
        <c:auto val="1"/>
        <c:lblAlgn val="ctr"/>
        <c:lblOffset val="100"/>
        <c:noMultiLvlLbl val="0"/>
      </c:catAx>
      <c:valAx>
        <c:axId val="30009228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% Cell viability</a:t>
                </a:r>
              </a:p>
            </c:rich>
          </c:tx>
          <c:layout>
            <c:manualLayout>
              <c:xMode val="edge"/>
              <c:yMode val="edge"/>
              <c:x val="1.934193557033733E-3"/>
              <c:y val="0.16159183818049694"/>
            </c:manualLayout>
          </c:layout>
          <c:overlay val="0"/>
        </c:title>
        <c:numFmt formatCode="General" sourceLinked="1"/>
        <c:majorTickMark val="out"/>
        <c:minorTickMark val="out"/>
        <c:tickLblPos val="nextTo"/>
        <c:crossAx val="300091888"/>
        <c:crosses val="autoZero"/>
        <c:crossBetween val="between"/>
        <c:minorUnit val="10"/>
      </c:valAx>
    </c:plotArea>
    <c:plotVisOnly val="1"/>
    <c:dispBlanksAs val="gap"/>
    <c:showDLblsOverMax val="0"/>
  </c:chart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1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3AE7C8-BB04-467B-B3E2-A98EF87AAA71}" type="datetimeFigureOut">
              <a:rPr lang="en-GB" smtClean="0"/>
              <a:t>02/12/2015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79625" y="1241425"/>
            <a:ext cx="2509838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78376"/>
            <a:ext cx="533558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1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9751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BBEB9-103D-477B-BEF8-8D3913A60B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671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BBEB9-103D-477B-BEF8-8D3913A60B2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399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BBEB9-103D-477B-BEF8-8D3913A60B2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22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939925" y="746125"/>
            <a:ext cx="2789238" cy="3721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GB" altLang="ja-JP" smtClean="0"/>
              <a:t>24 April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320A7-52E3-4DF2-88D0-5836089B6478}" type="slidenum">
              <a:rPr kumimoji="1" lang="ja-JP" altLang="en-US" smtClean="0"/>
              <a:t>4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30119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B better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BBEB9-103D-477B-BEF8-8D3913A60B2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1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A better data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BBEB9-103D-477B-BEF8-8D3913A60B2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208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A: show 16% gel</a:t>
            </a:r>
          </a:p>
          <a:p>
            <a:r>
              <a:rPr lang="en-GB" smtClean="0"/>
              <a:t>Fix blue colour like others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BBEB9-103D-477B-BEF8-8D3913A60B2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275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A better data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BBEB9-103D-477B-BEF8-8D3913A60B2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20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9497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2702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90755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1482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3295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24612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97929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26743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3941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694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06519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4AA2F-BBE2-4E72-98EA-E24BF41D5010}" type="datetimeFigureOut">
              <a:rPr kumimoji="1" lang="ja-JP" altLang="en-US" smtClean="0"/>
              <a:t>2015/12/2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0DB10-F908-4C46-B14A-7C654F341F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2687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tiff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9"/>
          <p:cNvSpPr txBox="1">
            <a:spLocks noChangeArrowheads="1"/>
          </p:cNvSpPr>
          <p:nvPr/>
        </p:nvSpPr>
        <p:spPr bwMode="auto">
          <a:xfrm>
            <a:off x="490709" y="1980857"/>
            <a:ext cx="5954894" cy="341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Supplementary Figures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b="1" smtClean="0"/>
              <a:t>Programmable </a:t>
            </a:r>
            <a:r>
              <a:rPr lang="en-GB" sz="1400" b="1"/>
              <a:t>polyproteams built using twin peptide superglues</a:t>
            </a:r>
            <a:endParaRPr lang="en-GB" sz="1400" smtClean="0"/>
          </a:p>
          <a:p>
            <a:r>
              <a:rPr lang="en-US" sz="1400" b="1" smtClean="0"/>
              <a:t> </a:t>
            </a:r>
            <a:endParaRPr lang="en-GB" sz="1400" smtClean="0"/>
          </a:p>
          <a:p>
            <a:r>
              <a:rPr lang="en-US" sz="1400" smtClean="0"/>
              <a:t>Gianluca Veggiani</a:t>
            </a:r>
            <a:r>
              <a:rPr lang="en-US" sz="1400" baseline="30000" smtClean="0"/>
              <a:t>1</a:t>
            </a:r>
            <a:r>
              <a:rPr lang="en-US" sz="1400" smtClean="0"/>
              <a:t>, Tomohiko Nakamura</a:t>
            </a:r>
            <a:r>
              <a:rPr lang="en-US" sz="1400" baseline="30000" smtClean="0"/>
              <a:t>1,2</a:t>
            </a:r>
            <a:r>
              <a:rPr lang="en-US" sz="1400" smtClean="0"/>
              <a:t>, Michael </a:t>
            </a:r>
            <a:r>
              <a:rPr lang="en-US" sz="1400"/>
              <a:t>D. </a:t>
            </a:r>
            <a:r>
              <a:rPr lang="en-US" sz="1400" smtClean="0"/>
              <a:t>Brenner</a:t>
            </a:r>
            <a:r>
              <a:rPr lang="en-US" sz="1400" baseline="30000" smtClean="0"/>
              <a:t>1</a:t>
            </a:r>
            <a:r>
              <a:rPr lang="en-US" sz="1400" smtClean="0"/>
              <a:t>, Raphaël </a:t>
            </a:r>
            <a:r>
              <a:rPr lang="en-US" sz="1400"/>
              <a:t>V. </a:t>
            </a:r>
            <a:r>
              <a:rPr lang="en-US" sz="1400" smtClean="0"/>
              <a:t>Gayet</a:t>
            </a:r>
            <a:r>
              <a:rPr lang="en-US" sz="1400" baseline="30000" smtClean="0"/>
              <a:t>1,3</a:t>
            </a:r>
            <a:r>
              <a:rPr lang="en-US" sz="1400" smtClean="0"/>
              <a:t>, Jun Yan</a:t>
            </a:r>
            <a:r>
              <a:rPr lang="en-US" sz="1400" baseline="30000" smtClean="0"/>
              <a:t>4</a:t>
            </a:r>
            <a:r>
              <a:rPr lang="en-US" sz="1400" smtClean="0"/>
              <a:t>, Carol </a:t>
            </a:r>
            <a:r>
              <a:rPr lang="en-US" sz="1400"/>
              <a:t>V. </a:t>
            </a:r>
            <a:r>
              <a:rPr lang="en-US" sz="1400" smtClean="0"/>
              <a:t>Robinson</a:t>
            </a:r>
            <a:r>
              <a:rPr lang="en-US" sz="1400" baseline="30000" smtClean="0"/>
              <a:t>4</a:t>
            </a:r>
            <a:r>
              <a:rPr lang="en-US" sz="1400" smtClean="0"/>
              <a:t> &amp; Mark </a:t>
            </a:r>
            <a:r>
              <a:rPr lang="en-US" sz="1400"/>
              <a:t>Howarth</a:t>
            </a:r>
            <a:r>
              <a:rPr lang="en-US" sz="1400" baseline="30000"/>
              <a:t>1*</a:t>
            </a:r>
            <a:endParaRPr lang="en-GB" sz="1400"/>
          </a:p>
          <a:p>
            <a:r>
              <a:rPr lang="en-US" sz="1400"/>
              <a:t> </a:t>
            </a:r>
            <a:endParaRPr lang="en-GB" sz="1400"/>
          </a:p>
          <a:p>
            <a:r>
              <a:rPr lang="en-US" sz="1400" baseline="30000"/>
              <a:t>1</a:t>
            </a:r>
            <a:r>
              <a:rPr lang="en-US" sz="1400"/>
              <a:t>Department of Biochemistry, University of Oxford, South Parks Road, Oxford, OX1 3QU, UK. </a:t>
            </a:r>
            <a:r>
              <a:rPr lang="en-US" sz="1400" baseline="30000"/>
              <a:t>2</a:t>
            </a:r>
            <a:r>
              <a:rPr lang="en-US" sz="1400"/>
              <a:t>LOC Development Department, R&amp;D Division, Medical Business Unit, Sony Corporation, 1-5-45 Yushima, Bunkyo-ku, Tokyo 113-8510, Japan. </a:t>
            </a:r>
            <a:r>
              <a:rPr lang="en-US" sz="1400" baseline="30000"/>
              <a:t>3</a:t>
            </a:r>
            <a:r>
              <a:rPr lang="en-US" sz="1400"/>
              <a:t>Ecole Normale Supérieure de Lyon, 46 Allée d'Italie, 69364 Lyon Cedex 07, France. </a:t>
            </a:r>
            <a:r>
              <a:rPr lang="en-US" sz="1400" baseline="30000"/>
              <a:t>4</a:t>
            </a:r>
            <a:r>
              <a:rPr lang="en-US" sz="1400"/>
              <a:t>Department of Chemistry, Physical and Theoretical Chemistry Laboratory, University of Oxford, South Parks Road, Oxford, OX1 3QZ, UK.</a:t>
            </a:r>
            <a:endParaRPr lang="en-GB" sz="1400"/>
          </a:p>
          <a:p>
            <a:r>
              <a:rPr lang="en-US" sz="1400" baseline="30000"/>
              <a:t> </a:t>
            </a:r>
            <a:endParaRPr lang="en-GB" sz="1400"/>
          </a:p>
          <a:p>
            <a:r>
              <a:rPr lang="en-US" sz="1400" baseline="30000"/>
              <a:t>*</a:t>
            </a:r>
            <a:r>
              <a:rPr lang="en-US" sz="1400"/>
              <a:t>Corresponding author. E-mail: mark.howarth@bioch.ox.ac.uk (M.H.).</a:t>
            </a: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254333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8"/>
          <p:cNvSpPr txBox="1"/>
          <p:nvPr/>
        </p:nvSpPr>
        <p:spPr>
          <a:xfrm>
            <a:off x="2769467" y="118857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テキスト ボックス 8"/>
          <p:cNvSpPr txBox="1"/>
          <p:nvPr/>
        </p:nvSpPr>
        <p:spPr>
          <a:xfrm>
            <a:off x="61216" y="302305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0000134975\Desktop\Mark Lab\101_report\01_Mutagenesis\20150311_Time course_40uMRT-10uMRC\Tomohiko Nakamura 2015-03-13 10hr 44min_TCR_40uMRT_10uMRC_32_64_128.t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4" t="16611" r="9624" b="23258"/>
          <a:stretch/>
        </p:blipFill>
        <p:spPr bwMode="auto">
          <a:xfrm>
            <a:off x="1079198" y="3792370"/>
            <a:ext cx="3971210" cy="193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線コネクタ 2"/>
          <p:cNvCxnSpPr/>
          <p:nvPr/>
        </p:nvCxnSpPr>
        <p:spPr>
          <a:xfrm>
            <a:off x="1159243" y="3228900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/>
          <p:cNvSpPr txBox="1"/>
          <p:nvPr/>
        </p:nvSpPr>
        <p:spPr>
          <a:xfrm>
            <a:off x="1319671" y="3090784"/>
            <a:ext cx="4725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Tag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1901444" y="3090784"/>
            <a:ext cx="8114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Catcher</a:t>
            </a:r>
            <a:endParaRPr kumimoji="1" lang="en-US" altLang="ja-JP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876869" y="3483150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直線コネクタ 28"/>
          <p:cNvCxnSpPr/>
          <p:nvPr/>
        </p:nvCxnSpPr>
        <p:spPr>
          <a:xfrm>
            <a:off x="3451609" y="3429951"/>
            <a:ext cx="0" cy="365927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テキスト ボックス 29"/>
          <p:cNvSpPr txBox="1"/>
          <p:nvPr/>
        </p:nvSpPr>
        <p:spPr>
          <a:xfrm>
            <a:off x="3639929" y="3483150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64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4352085" y="3483150"/>
            <a:ext cx="482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128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42814" y="3477915"/>
            <a:ext cx="10323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Time (min</a:t>
            </a:r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2924944" y="3090784"/>
            <a:ext cx="19136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Tag and Catcher</a:t>
            </a:r>
            <a:r>
              <a:rPr kumimoji="1"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 (4:1)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2160467" y="3483150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1426435" y="3483150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直線矢印コネクタ 35"/>
          <p:cNvCxnSpPr/>
          <p:nvPr/>
        </p:nvCxnSpPr>
        <p:spPr>
          <a:xfrm>
            <a:off x="2737469" y="3377093"/>
            <a:ext cx="2178822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/>
          <p:nvPr/>
        </p:nvCxnSpPr>
        <p:spPr>
          <a:xfrm flipH="1">
            <a:off x="5079365" y="3976846"/>
            <a:ext cx="38054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/>
          <p:nvPr/>
        </p:nvCxnSpPr>
        <p:spPr>
          <a:xfrm flipH="1">
            <a:off x="5079365" y="4232214"/>
            <a:ext cx="38054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/>
          <p:nvPr/>
        </p:nvCxnSpPr>
        <p:spPr>
          <a:xfrm flipH="1">
            <a:off x="5079365" y="5436096"/>
            <a:ext cx="38054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テキスト ボックス 42"/>
          <p:cNvSpPr txBox="1"/>
          <p:nvPr/>
        </p:nvSpPr>
        <p:spPr>
          <a:xfrm>
            <a:off x="5396515" y="3605549"/>
            <a:ext cx="1488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SnoopTag-MBP:</a:t>
            </a:r>
          </a:p>
          <a:p>
            <a:r>
              <a:rPr kumimoji="1"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SnoopCatcher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5403339" y="4073120"/>
            <a:ext cx="1439177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SnoopTag</a:t>
            </a:r>
            <a:r>
              <a:rPr kumimoji="1"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-MBP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5387035" y="5276644"/>
            <a:ext cx="1329210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SnoopCatcher</a:t>
            </a:r>
            <a:endParaRPr kumimoji="1" lang="en-US" altLang="ja-JP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8" name="直線コネクタ 37"/>
          <p:cNvCxnSpPr/>
          <p:nvPr/>
        </p:nvCxnSpPr>
        <p:spPr>
          <a:xfrm>
            <a:off x="1923365" y="3227465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>
            <a:off x="2687487" y="3227465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/>
        </p:nvCxnSpPr>
        <p:spPr>
          <a:xfrm>
            <a:off x="4211609" y="3417413"/>
            <a:ext cx="0" cy="365927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コネクタ 45"/>
          <p:cNvCxnSpPr/>
          <p:nvPr/>
        </p:nvCxnSpPr>
        <p:spPr>
          <a:xfrm>
            <a:off x="4992079" y="3227465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2"/>
          <p:cNvCxnSpPr/>
          <p:nvPr/>
        </p:nvCxnSpPr>
        <p:spPr>
          <a:xfrm>
            <a:off x="2928743" y="1076263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テキスト ボックス 7"/>
          <p:cNvSpPr txBox="1"/>
          <p:nvPr/>
        </p:nvSpPr>
        <p:spPr>
          <a:xfrm>
            <a:off x="3040387" y="986561"/>
            <a:ext cx="4725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Tag</a:t>
            </a:r>
          </a:p>
        </p:txBody>
      </p:sp>
      <p:sp>
        <p:nvSpPr>
          <p:cNvPr id="52" name="テキスト ボックス 22"/>
          <p:cNvSpPr txBox="1"/>
          <p:nvPr/>
        </p:nvSpPr>
        <p:spPr>
          <a:xfrm>
            <a:off x="3655793" y="986561"/>
            <a:ext cx="8114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Catcher</a:t>
            </a:r>
            <a:endParaRPr kumimoji="1" lang="en-US" altLang="ja-JP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テキスト ボックス 23"/>
          <p:cNvSpPr txBox="1"/>
          <p:nvPr/>
        </p:nvSpPr>
        <p:spPr>
          <a:xfrm>
            <a:off x="4467911" y="1355584"/>
            <a:ext cx="7216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32 min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テキスト ボックス 27"/>
          <p:cNvSpPr txBox="1"/>
          <p:nvPr/>
        </p:nvSpPr>
        <p:spPr>
          <a:xfrm>
            <a:off x="4440990" y="736992"/>
            <a:ext cx="8701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Tag and </a:t>
            </a:r>
          </a:p>
          <a:p>
            <a:pPr algn="ctr"/>
            <a:r>
              <a:rPr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Catcher</a:t>
            </a:r>
            <a:r>
              <a:rPr kumimoji="1"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kumimoji="1"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(1:2)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テキスト ボックス 33"/>
          <p:cNvSpPr txBox="1"/>
          <p:nvPr/>
        </p:nvSpPr>
        <p:spPr>
          <a:xfrm>
            <a:off x="3949671" y="135558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テキスト ボックス 34"/>
          <p:cNvSpPr txBox="1"/>
          <p:nvPr/>
        </p:nvSpPr>
        <p:spPr>
          <a:xfrm>
            <a:off x="3127245" y="135558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2" name="直線コネクタ 37"/>
          <p:cNvCxnSpPr/>
          <p:nvPr/>
        </p:nvCxnSpPr>
        <p:spPr>
          <a:xfrm>
            <a:off x="3634552" y="1076263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コネクタ 38"/>
          <p:cNvCxnSpPr/>
          <p:nvPr/>
        </p:nvCxnSpPr>
        <p:spPr>
          <a:xfrm>
            <a:off x="4478112" y="1076263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コネクタ 45"/>
          <p:cNvCxnSpPr/>
          <p:nvPr/>
        </p:nvCxnSpPr>
        <p:spPr>
          <a:xfrm>
            <a:off x="5232999" y="1076263"/>
            <a:ext cx="4122" cy="56079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8" t="37478" r="53887" b="50987"/>
          <a:stretch/>
        </p:blipFill>
        <p:spPr bwMode="auto">
          <a:xfrm>
            <a:off x="2846614" y="1642721"/>
            <a:ext cx="2448272" cy="91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テキスト ボックス 8"/>
          <p:cNvSpPr txBox="1"/>
          <p:nvPr/>
        </p:nvSpPr>
        <p:spPr>
          <a:xfrm>
            <a:off x="44624" y="10750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5"/>
          <a:srcRect l="7003" t="23960" r="67482" b="31520"/>
          <a:stretch/>
        </p:blipFill>
        <p:spPr>
          <a:xfrm>
            <a:off x="174352" y="535342"/>
            <a:ext cx="2204622" cy="2163795"/>
          </a:xfrm>
          <a:prstGeom prst="rect">
            <a:avLst/>
          </a:prstGeom>
        </p:spPr>
      </p:pic>
      <p:sp>
        <p:nvSpPr>
          <p:cNvPr id="56" name="テキスト ボックス 1"/>
          <p:cNvSpPr txBox="1">
            <a:spLocks noChangeArrowheads="1"/>
          </p:cNvSpPr>
          <p:nvPr/>
        </p:nvSpPr>
        <p:spPr bwMode="auto">
          <a:xfrm>
            <a:off x="1806296" y="989743"/>
            <a:ext cx="104002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1" lang="en-US" altLang="ja-JP" sz="1400" smtClean="0">
                <a:solidFill>
                  <a:srgbClr val="CC00CC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SnoopTag </a:t>
            </a:r>
          </a:p>
        </p:txBody>
      </p:sp>
      <p:sp>
        <p:nvSpPr>
          <p:cNvPr id="57" name="テキスト ボックス 1"/>
          <p:cNvSpPr txBox="1">
            <a:spLocks noChangeArrowheads="1"/>
          </p:cNvSpPr>
          <p:nvPr/>
        </p:nvSpPr>
        <p:spPr bwMode="auto">
          <a:xfrm>
            <a:off x="1897653" y="2063767"/>
            <a:ext cx="88197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1" lang="en-US" altLang="ja-JP" sz="1400" smtClean="0">
                <a:ln w="6350">
                  <a:solidFill>
                    <a:srgbClr val="002060">
                      <a:alpha val="33000"/>
                    </a:srgbClr>
                  </a:solidFill>
                </a:ln>
                <a:solidFill>
                  <a:srgbClr val="FFFF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Reactive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ja-JP" sz="1400" smtClean="0">
                <a:ln w="6350">
                  <a:solidFill>
                    <a:srgbClr val="002060">
                      <a:alpha val="33000"/>
                    </a:srgbClr>
                  </a:solidFill>
                </a:ln>
                <a:solidFill>
                  <a:srgbClr val="FFFF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triad</a:t>
            </a:r>
            <a:endParaRPr kumimoji="1" lang="en-US" altLang="ja-JP" sz="1400">
              <a:ln w="6350">
                <a:solidFill>
                  <a:srgbClr val="002060">
                    <a:alpha val="33000"/>
                  </a:srgbClr>
                </a:solidFill>
              </a:ln>
              <a:solidFill>
                <a:srgbClr val="FFFF0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1" name="テキスト ボックス 1"/>
          <p:cNvSpPr txBox="1">
            <a:spLocks noChangeArrowheads="1"/>
          </p:cNvSpPr>
          <p:nvPr/>
        </p:nvSpPr>
        <p:spPr bwMode="auto">
          <a:xfrm>
            <a:off x="1878915" y="648386"/>
            <a:ext cx="6126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1" lang="en-US" altLang="ja-JP" sz="1400" smtClean="0">
                <a:solidFill>
                  <a:srgbClr val="00B0F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D848</a:t>
            </a:r>
            <a:endParaRPr kumimoji="1" lang="en-US" altLang="ja-JP" sz="1400">
              <a:solidFill>
                <a:srgbClr val="00B0F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4" name="テキスト ボックス 1"/>
          <p:cNvSpPr txBox="1">
            <a:spLocks noChangeArrowheads="1"/>
          </p:cNvSpPr>
          <p:nvPr/>
        </p:nvSpPr>
        <p:spPr bwMode="auto">
          <a:xfrm>
            <a:off x="116632" y="1376037"/>
            <a:ext cx="6864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ja-JP" sz="1600">
                <a:solidFill>
                  <a:srgbClr val="00B0F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G</a:t>
            </a:r>
            <a:r>
              <a:rPr kumimoji="1" lang="en-US" altLang="ja-JP" sz="1600" smtClean="0">
                <a:solidFill>
                  <a:srgbClr val="00B0F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842</a:t>
            </a:r>
            <a:endParaRPr kumimoji="1" lang="en-US" altLang="ja-JP" sz="1600">
              <a:solidFill>
                <a:srgbClr val="00B0F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7" name="テキスト ボックス 1"/>
          <p:cNvSpPr txBox="1">
            <a:spLocks noChangeArrowheads="1"/>
          </p:cNvSpPr>
          <p:nvPr/>
        </p:nvSpPr>
        <p:spPr bwMode="auto">
          <a:xfrm>
            <a:off x="289792" y="209108"/>
            <a:ext cx="236314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Residues mutated</a:t>
            </a:r>
            <a:r>
              <a:rPr kumimoji="1"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 to make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SnoopCatcher</a:t>
            </a:r>
            <a:endParaRPr kumimoji="1" lang="en-US" altLang="ja-JP" sz="140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400">
                <a:ea typeface="ＭＳ Ｐゴシック" panose="020B0600070205080204" pitchFamily="34" charset="-128"/>
                <a:cs typeface="Arial" panose="020B0604020202020204" pitchFamily="34" charset="0"/>
              </a:rPr>
              <a:t>       </a:t>
            </a:r>
          </a:p>
        </p:txBody>
      </p:sp>
      <p:cxnSp>
        <p:nvCxnSpPr>
          <p:cNvPr id="68" name="直線矢印コネクタ 40"/>
          <p:cNvCxnSpPr/>
          <p:nvPr/>
        </p:nvCxnSpPr>
        <p:spPr>
          <a:xfrm flipH="1">
            <a:off x="5278496" y="1965160"/>
            <a:ext cx="2160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テキスト ボックス 42"/>
          <p:cNvSpPr txBox="1"/>
          <p:nvPr/>
        </p:nvSpPr>
        <p:spPr>
          <a:xfrm>
            <a:off x="5433763" y="1600508"/>
            <a:ext cx="1488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SnoopTag-MBP:</a:t>
            </a:r>
          </a:p>
          <a:p>
            <a:r>
              <a:rPr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SnoopCatcher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テキスト ボックス 46"/>
          <p:cNvSpPr txBox="1"/>
          <p:nvPr/>
        </p:nvSpPr>
        <p:spPr>
          <a:xfrm>
            <a:off x="5433763" y="2042368"/>
            <a:ext cx="14391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smtClean="0">
                <a:latin typeface="Arial" panose="020B0604020202020204" pitchFamily="34" charset="0"/>
                <a:cs typeface="Arial" panose="020B0604020202020204" pitchFamily="34" charset="0"/>
              </a:rPr>
              <a:t>SnoopTag-MBP</a:t>
            </a:r>
            <a:endParaRPr kumimoji="1" lang="ja-JP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2" name="直線矢印コネクタ 40"/>
          <p:cNvCxnSpPr/>
          <p:nvPr/>
        </p:nvCxnSpPr>
        <p:spPr>
          <a:xfrm flipH="1">
            <a:off x="5289747" y="2207089"/>
            <a:ext cx="2160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316466" y="6012160"/>
            <a:ext cx="60995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Supplementary Figure 1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 and SnoopCatcher reacted to completion. (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Point mutations to make SnoopCatcher. From the C-terminal domain of RrgA in cartoon format (based on PDB 2WW8), residues mutated are shown in space-fill with carbons in cyan (G842 was changed to T and D848 to G). The Lys, Asn and Glu involved in isopeptide bond formation are shown in stick-format in yellow and the rest of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colored magenta.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Sample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gel to test for quantitative reaction of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SnoopTag.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10 µM SnoopTag-MBP and 20 µM SnoopCatcher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are shown alone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or mixed for 32 min (triplicate samples), before SDS-PAGE with Coomassie staining.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Sample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gel to test for quantitative reaction of SnoopCatcher. 10 µM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SnoopCatcher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and 40 µM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SnoopTag-MBP are shown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alone or mixed for the indicated times (triplicate samples), before SDS-PAGE with Coomassie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staining.</a:t>
            </a:r>
          </a:p>
        </p:txBody>
      </p:sp>
    </p:spTree>
    <p:extLst>
      <p:ext uri="{BB962C8B-B14F-4D97-AF65-F5344CB8AC3E}">
        <p14:creationId xmlns:p14="http://schemas.microsoft.com/office/powerpoint/2010/main" val="378165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6" t="43999" r="57014" b="29428"/>
          <a:stretch>
            <a:fillRect/>
          </a:stretch>
        </p:blipFill>
        <p:spPr bwMode="auto">
          <a:xfrm>
            <a:off x="692696" y="323826"/>
            <a:ext cx="30575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Line 25"/>
          <p:cNvSpPr>
            <a:spLocks noChangeShapeType="1"/>
          </p:cNvSpPr>
          <p:nvPr/>
        </p:nvSpPr>
        <p:spPr bwMode="auto">
          <a:xfrm flipV="1">
            <a:off x="2435771" y="728638"/>
            <a:ext cx="0" cy="3587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" name="Text Box 26"/>
          <p:cNvSpPr txBox="1">
            <a:spLocks noChangeArrowheads="1"/>
          </p:cNvSpPr>
          <p:nvPr/>
        </p:nvSpPr>
        <p:spPr bwMode="auto">
          <a:xfrm>
            <a:off x="2407196" y="720701"/>
            <a:ext cx="3825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28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63" name="テキスト ボックス 1"/>
          <p:cNvSpPr txBox="1">
            <a:spLocks noChangeArrowheads="1"/>
          </p:cNvSpPr>
          <p:nvPr/>
        </p:nvSpPr>
        <p:spPr bwMode="auto">
          <a:xfrm>
            <a:off x="4114355" y="539552"/>
            <a:ext cx="2402966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kumimoji="1"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1. Let </a:t>
            </a:r>
            <a:r>
              <a:rPr kumimoji="1" lang="en-US" altLang="ja-JP" sz="1400">
                <a:ea typeface="ＭＳ Ｐゴシック" panose="020B0600070205080204" pitchFamily="34" charset="-128"/>
                <a:cs typeface="Arial" panose="020B0604020202020204" pitchFamily="34" charset="0"/>
              </a:rPr>
              <a:t>SnoopCatcher react </a:t>
            </a:r>
            <a:endParaRPr kumimoji="1" lang="en-US" altLang="ja-JP" sz="1400" smtClean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ja-JP" sz="140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   </a:t>
            </a:r>
            <a:r>
              <a:rPr kumimoji="1"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with </a:t>
            </a:r>
            <a:r>
              <a:rPr kumimoji="1" lang="en-US" altLang="ja-JP" sz="1400">
                <a:ea typeface="ＭＳ Ｐゴシック" panose="020B0600070205080204" pitchFamily="34" charset="-128"/>
                <a:cs typeface="Arial" panose="020B0604020202020204" pitchFamily="34" charset="0"/>
              </a:rPr>
              <a:t>SnoopTag-MBP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400">
                <a:ea typeface="ＭＳ Ｐゴシック" panose="020B0600070205080204" pitchFamily="34" charset="-128"/>
                <a:cs typeface="Arial" panose="020B0604020202020204" pitchFamily="34" charset="0"/>
              </a:rPr>
              <a:t>2. Add </a:t>
            </a:r>
            <a:r>
              <a:rPr kumimoji="1"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overnight competing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ja-JP" sz="140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   </a:t>
            </a:r>
            <a:r>
              <a:rPr kumimoji="1" lang="en-US" altLang="ja-JP" sz="1400" smtClean="0">
                <a:ea typeface="ＭＳ Ｐゴシック" panose="020B0600070205080204" pitchFamily="34" charset="-128"/>
                <a:cs typeface="Arial" panose="020B0604020202020204" pitchFamily="34" charset="0"/>
              </a:rPr>
              <a:t>SnoopTag-Affibody</a:t>
            </a:r>
            <a:endParaRPr kumimoji="1" lang="en-US" altLang="ja-JP" sz="140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400">
                <a:ea typeface="ＭＳ Ｐゴシック" panose="020B0600070205080204" pitchFamily="34" charset="-128"/>
                <a:cs typeface="Arial" panose="020B0604020202020204" pitchFamily="34" charset="0"/>
              </a:rPr>
              <a:t>       </a:t>
            </a:r>
          </a:p>
        </p:txBody>
      </p:sp>
      <p:sp>
        <p:nvSpPr>
          <p:cNvPr id="75" name="Line 25"/>
          <p:cNvSpPr>
            <a:spLocks noChangeShapeType="1"/>
          </p:cNvSpPr>
          <p:nvPr/>
        </p:nvSpPr>
        <p:spPr bwMode="auto">
          <a:xfrm>
            <a:off x="4244238" y="1313304"/>
            <a:ext cx="0" cy="43060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7" name="TextBox 76"/>
          <p:cNvSpPr txBox="1"/>
          <p:nvPr/>
        </p:nvSpPr>
        <p:spPr>
          <a:xfrm>
            <a:off x="316466" y="7668344"/>
            <a:ext cx="60995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Supplementary Figure 2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SnoopCatcher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reaction with SnoopTag was not reversible. (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Reaction not reversed by competing SnoopTag. In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lanes 1-8 SnoopCatcher, SnoopCatcher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NA non-reactive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control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), SnoopTag-MBP and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SnoopTag-Affibody (SnoopTag-AffiHER2-SpyTag)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are shown alone (each at 10 µM) or after mixing for 6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h.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In lane 9, 10 µM SnoopCatcher was reacted with 15 µM SnoopTag-MBP for 6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and then we added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SnoopTag-AffiHER2-SpyTag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to 130 µM for 16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h,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to look for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SnoopTag-AffiHER2-SpyTag:SnoopCatcher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formation.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Reaction not reversed by competing ammonia. We incubated SnoopTag-MBP with SnoopCatcher for 2 h in TBS with TMAO. We then added NH</a:t>
            </a:r>
            <a:r>
              <a:rPr lang="en-GB" sz="80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Cl pH 9.0 to 1 M final concentration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the indicated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samples (+ NH</a:t>
            </a:r>
            <a:r>
              <a:rPr lang="en-GB" sz="1000" baseline="-2500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for 16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(all at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25°C),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before SDS-PAGE with Coomassie staining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. (The ammonium ion’s pKa is 9.2.)</a:t>
            </a: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テキスト ボックス 8"/>
          <p:cNvSpPr txBox="1"/>
          <p:nvPr/>
        </p:nvSpPr>
        <p:spPr>
          <a:xfrm>
            <a:off x="34050" y="4315906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1" lang="en-US" altLang="ja-JP" sz="2000" b="1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テキスト ボックス 8"/>
          <p:cNvSpPr txBox="1"/>
          <p:nvPr/>
        </p:nvSpPr>
        <p:spPr>
          <a:xfrm>
            <a:off x="44624" y="17951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8343" t="37399" r="33935" b="22470"/>
          <a:stretch/>
        </p:blipFill>
        <p:spPr>
          <a:xfrm>
            <a:off x="486205" y="1773089"/>
            <a:ext cx="5572516" cy="26358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29210" t="19759" r="23068" b="11560"/>
          <a:stretch/>
        </p:blipFill>
        <p:spPr>
          <a:xfrm>
            <a:off x="833842" y="4488736"/>
            <a:ext cx="3928660" cy="318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8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000134975\Desktop\Mark Lab\101_report\01_Mutagenesis\20150519_SnoopTag-mEGFP-SpyTag_SpyCatcher_2h\Tomohiko Nakamura 2015-05-22 14hr 06min_12gel_mEGFPSpT_SpyCatcher.t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2000" contras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094" t="25111" r="19524" b="14524"/>
          <a:stretch/>
        </p:blipFill>
        <p:spPr bwMode="auto">
          <a:xfrm>
            <a:off x="1322021" y="784453"/>
            <a:ext cx="3264589" cy="211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直線矢印コネクタ 22"/>
          <p:cNvCxnSpPr/>
          <p:nvPr/>
        </p:nvCxnSpPr>
        <p:spPr>
          <a:xfrm flipH="1">
            <a:off x="4631787" y="1405032"/>
            <a:ext cx="380742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/>
          <p:nvPr/>
        </p:nvCxnSpPr>
        <p:spPr>
          <a:xfrm flipH="1">
            <a:off x="4631787" y="2324690"/>
            <a:ext cx="380742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テキスト ボックス 51"/>
          <p:cNvSpPr txBox="1"/>
          <p:nvPr/>
        </p:nvSpPr>
        <p:spPr>
          <a:xfrm>
            <a:off x="4962232" y="2149072"/>
            <a:ext cx="1779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SnoopTag-mEGFP-SpyTag</a:t>
            </a:r>
            <a:endParaRPr lang="en-US" altLang="ja-JP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直線コネクタ 30"/>
          <p:cNvCxnSpPr/>
          <p:nvPr/>
        </p:nvCxnSpPr>
        <p:spPr>
          <a:xfrm>
            <a:off x="1153919" y="969119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>
            <a:off x="1153919" y="1428615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1153919" y="1906517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>
            <a:off x="1153919" y="2488703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テキスト ボックス 41"/>
          <p:cNvSpPr txBox="1"/>
          <p:nvPr/>
        </p:nvSpPr>
        <p:spPr>
          <a:xfrm>
            <a:off x="811309" y="794839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811309" y="1254335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55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811309" y="1743526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811309" y="2303134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テキスト ボックス 73"/>
          <p:cNvSpPr txBox="1"/>
          <p:nvPr/>
        </p:nvSpPr>
        <p:spPr>
          <a:xfrm>
            <a:off x="4962232" y="3984647"/>
            <a:ext cx="1380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smtClean="0">
                <a:latin typeface="Arial" panose="020B0604020202020204" pitchFamily="34" charset="0"/>
                <a:cs typeface="Arial" panose="020B0604020202020204" pitchFamily="34" charset="0"/>
              </a:rPr>
              <a:t>SpyCatcher:</a:t>
            </a:r>
          </a:p>
          <a:p>
            <a:r>
              <a:rPr lang="en-US" altLang="ja-JP" sz="1600" smtClean="0">
                <a:latin typeface="Arial" panose="020B0604020202020204" pitchFamily="34" charset="0"/>
                <a:cs typeface="Arial" panose="020B0604020202020204" pitchFamily="34" charset="0"/>
              </a:rPr>
              <a:t>SpyTag-MBP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テキスト ボックス 74"/>
          <p:cNvSpPr txBox="1"/>
          <p:nvPr/>
        </p:nvSpPr>
        <p:spPr>
          <a:xfrm>
            <a:off x="4962232" y="4516995"/>
            <a:ext cx="13801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SpyTag</a:t>
            </a:r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-MBP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テキスト ボックス 75"/>
          <p:cNvSpPr txBox="1"/>
          <p:nvPr/>
        </p:nvSpPr>
        <p:spPr>
          <a:xfrm>
            <a:off x="4962232" y="5700438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SpyCatcher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8" name="直線矢印コネクタ 77"/>
          <p:cNvCxnSpPr/>
          <p:nvPr/>
        </p:nvCxnSpPr>
        <p:spPr>
          <a:xfrm flipH="1">
            <a:off x="4631787" y="4406911"/>
            <a:ext cx="380742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矢印コネクタ 78"/>
          <p:cNvCxnSpPr/>
          <p:nvPr/>
        </p:nvCxnSpPr>
        <p:spPr>
          <a:xfrm flipH="1">
            <a:off x="4631787" y="5880812"/>
            <a:ext cx="380742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/>
          <p:nvPr/>
        </p:nvCxnSpPr>
        <p:spPr>
          <a:xfrm flipH="1">
            <a:off x="4631787" y="4694943"/>
            <a:ext cx="380742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テキスト ボックス 85"/>
          <p:cNvSpPr txBox="1"/>
          <p:nvPr/>
        </p:nvSpPr>
        <p:spPr>
          <a:xfrm>
            <a:off x="2640058" y="3614817"/>
            <a:ext cx="5145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Tag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テキスト ボックス 86"/>
          <p:cNvSpPr txBox="1"/>
          <p:nvPr/>
        </p:nvSpPr>
        <p:spPr>
          <a:xfrm>
            <a:off x="1440337" y="3614817"/>
            <a:ext cx="902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Catcher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テキスト ボックス 87"/>
          <p:cNvSpPr txBox="1"/>
          <p:nvPr/>
        </p:nvSpPr>
        <p:spPr>
          <a:xfrm>
            <a:off x="3672928" y="3614817"/>
            <a:ext cx="6062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Both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2" name="直線コネクタ 91"/>
          <p:cNvCxnSpPr/>
          <p:nvPr/>
        </p:nvCxnSpPr>
        <p:spPr>
          <a:xfrm>
            <a:off x="2420888" y="3579612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" name="Picture 2" descr="C:\Users\0000134975\Desktop\Mark Lab\101_report\01_Mutagenesis\20150424_SpyTag-MBP_SpyCatcher\Tomohiko Nakamura 2015-04-24 18hr 21min_Spy_ST2_SC1_32min.t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7" t="6402" r="27738" b="22605"/>
          <a:stretch/>
        </p:blipFill>
        <p:spPr bwMode="auto">
          <a:xfrm>
            <a:off x="1325270" y="4045596"/>
            <a:ext cx="3261340" cy="243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4" name="直線コネクタ 113"/>
          <p:cNvCxnSpPr/>
          <p:nvPr/>
        </p:nvCxnSpPr>
        <p:spPr>
          <a:xfrm>
            <a:off x="1160192" y="6303685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線コネクタ 114"/>
          <p:cNvCxnSpPr/>
          <p:nvPr/>
        </p:nvCxnSpPr>
        <p:spPr>
          <a:xfrm>
            <a:off x="1160192" y="5501581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線コネクタ 115"/>
          <p:cNvCxnSpPr/>
          <p:nvPr/>
        </p:nvCxnSpPr>
        <p:spPr>
          <a:xfrm>
            <a:off x="1160192" y="5167055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線コネクタ 116"/>
          <p:cNvCxnSpPr/>
          <p:nvPr/>
        </p:nvCxnSpPr>
        <p:spPr>
          <a:xfrm>
            <a:off x="1160192" y="4863525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線コネクタ 117"/>
          <p:cNvCxnSpPr/>
          <p:nvPr/>
        </p:nvCxnSpPr>
        <p:spPr>
          <a:xfrm>
            <a:off x="1160192" y="4652983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線コネクタ 118"/>
          <p:cNvCxnSpPr/>
          <p:nvPr/>
        </p:nvCxnSpPr>
        <p:spPr>
          <a:xfrm>
            <a:off x="1160192" y="4415979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線コネクタ 119"/>
          <p:cNvCxnSpPr/>
          <p:nvPr/>
        </p:nvCxnSpPr>
        <p:spPr>
          <a:xfrm>
            <a:off x="1160192" y="4302959"/>
            <a:ext cx="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テキスト ボックス 120"/>
          <p:cNvSpPr txBox="1"/>
          <p:nvPr/>
        </p:nvSpPr>
        <p:spPr>
          <a:xfrm>
            <a:off x="808857" y="4268839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テキスト ボックス 121"/>
          <p:cNvSpPr txBox="1"/>
          <p:nvPr/>
        </p:nvSpPr>
        <p:spPr>
          <a:xfrm>
            <a:off x="808857" y="4475977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55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テキスト ボックス 122"/>
          <p:cNvSpPr txBox="1"/>
          <p:nvPr/>
        </p:nvSpPr>
        <p:spPr>
          <a:xfrm>
            <a:off x="808857" y="4692001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テキスト ボックス 123"/>
          <p:cNvSpPr txBox="1"/>
          <p:nvPr/>
        </p:nvSpPr>
        <p:spPr>
          <a:xfrm>
            <a:off x="808857" y="4991041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テキスト ボックス 124"/>
          <p:cNvSpPr txBox="1"/>
          <p:nvPr/>
        </p:nvSpPr>
        <p:spPr>
          <a:xfrm>
            <a:off x="700056" y="4079829"/>
            <a:ext cx="5261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テキスト ボックス 125"/>
          <p:cNvSpPr txBox="1"/>
          <p:nvPr/>
        </p:nvSpPr>
        <p:spPr>
          <a:xfrm>
            <a:off x="808857" y="5324575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テキスト ボックス 126"/>
          <p:cNvSpPr txBox="1"/>
          <p:nvPr/>
        </p:nvSpPr>
        <p:spPr>
          <a:xfrm>
            <a:off x="808857" y="6116663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テキスト ボックス 8"/>
          <p:cNvSpPr txBox="1"/>
          <p:nvPr/>
        </p:nvSpPr>
        <p:spPr>
          <a:xfrm>
            <a:off x="44624" y="10750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テキスト ボックス 8"/>
          <p:cNvSpPr txBox="1"/>
          <p:nvPr/>
        </p:nvSpPr>
        <p:spPr>
          <a:xfrm>
            <a:off x="60122" y="3347864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3" name="直線コネクタ 91"/>
          <p:cNvCxnSpPr/>
          <p:nvPr/>
        </p:nvCxnSpPr>
        <p:spPr>
          <a:xfrm>
            <a:off x="3501008" y="3581050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コネクタ 91"/>
          <p:cNvCxnSpPr/>
          <p:nvPr/>
        </p:nvCxnSpPr>
        <p:spPr>
          <a:xfrm>
            <a:off x="4520137" y="3572562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コネクタ 91"/>
          <p:cNvCxnSpPr/>
          <p:nvPr/>
        </p:nvCxnSpPr>
        <p:spPr>
          <a:xfrm>
            <a:off x="1354020" y="3581463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テキスト ボックス 85"/>
          <p:cNvSpPr txBox="1"/>
          <p:nvPr/>
        </p:nvSpPr>
        <p:spPr>
          <a:xfrm>
            <a:off x="2615594" y="343662"/>
            <a:ext cx="5145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Tag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テキスト ボックス 86"/>
          <p:cNvSpPr txBox="1"/>
          <p:nvPr/>
        </p:nvSpPr>
        <p:spPr>
          <a:xfrm>
            <a:off x="1404584" y="343662"/>
            <a:ext cx="902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Catcher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テキスト ボックス 87"/>
          <p:cNvSpPr txBox="1"/>
          <p:nvPr/>
        </p:nvSpPr>
        <p:spPr>
          <a:xfrm>
            <a:off x="3648464" y="343662"/>
            <a:ext cx="6062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Both</a:t>
            </a:r>
            <a:endParaRPr kumimoji="1" lang="ja-JP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線コネクタ 91"/>
          <p:cNvCxnSpPr/>
          <p:nvPr/>
        </p:nvCxnSpPr>
        <p:spPr>
          <a:xfrm>
            <a:off x="2396424" y="308457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線コネクタ 91"/>
          <p:cNvCxnSpPr/>
          <p:nvPr/>
        </p:nvCxnSpPr>
        <p:spPr>
          <a:xfrm>
            <a:off x="3476544" y="309895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コネクタ 91"/>
          <p:cNvCxnSpPr/>
          <p:nvPr/>
        </p:nvCxnSpPr>
        <p:spPr>
          <a:xfrm>
            <a:off x="4495673" y="306573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コネクタ 91"/>
          <p:cNvCxnSpPr/>
          <p:nvPr/>
        </p:nvCxnSpPr>
        <p:spPr>
          <a:xfrm>
            <a:off x="1343003" y="310308"/>
            <a:ext cx="0" cy="43560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316466" y="6744434"/>
            <a:ext cx="609957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Supplementary Figure 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. SpyTag and SpyCatcher reacted to a high degree of completion. (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SpyTag with excess SpyCatcher. 20 µM SnoopTag-mEGFP-SpyTag was incubated with 40 µM SpyCatcher for 120 min at 25°C, before SDS-PAGE with Coomassie staining showing triplicate samples. (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SpyCatcher with excess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SpyTag.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µM SpyCatcher was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incubated with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20 µM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SpyTag-MBP for 32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min at 25°C,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before SDS-PAGE with Coomassie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staining showing triplicate samples. </a:t>
            </a: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テキスト ボックス 51"/>
          <p:cNvSpPr txBox="1"/>
          <p:nvPr/>
        </p:nvSpPr>
        <p:spPr>
          <a:xfrm>
            <a:off x="4989781" y="989136"/>
            <a:ext cx="18682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smtClean="0">
                <a:latin typeface="Arial" panose="020B0604020202020204" pitchFamily="34" charset="0"/>
                <a:cs typeface="Arial" panose="020B0604020202020204" pitchFamily="34" charset="0"/>
              </a:rPr>
              <a:t>SpyCatcher:</a:t>
            </a:r>
          </a:p>
          <a:p>
            <a:r>
              <a:rPr lang="en-US" altLang="ja-JP" sz="1600" smtClean="0">
                <a:latin typeface="Arial" panose="020B0604020202020204" pitchFamily="34" charset="0"/>
                <a:cs typeface="Arial" panose="020B0604020202020204" pitchFamily="34" charset="0"/>
              </a:rPr>
              <a:t>SnoopTag-mEGFP-SpyTag</a:t>
            </a:r>
            <a:endParaRPr lang="en-US" altLang="ja-JP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10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6" t="10362" r="15457"/>
          <a:stretch/>
        </p:blipFill>
        <p:spPr bwMode="auto">
          <a:xfrm>
            <a:off x="707592" y="2961191"/>
            <a:ext cx="3295881" cy="268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9" t="27890" r="14892" b="9739"/>
          <a:stretch/>
        </p:blipFill>
        <p:spPr bwMode="auto">
          <a:xfrm>
            <a:off x="714784" y="5732496"/>
            <a:ext cx="3288689" cy="1868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rot="10800000">
            <a:off x="4029177" y="6921960"/>
            <a:ext cx="182880" cy="1587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4026890" y="7293325"/>
            <a:ext cx="182880" cy="1587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4025967" y="6529666"/>
            <a:ext cx="182880" cy="1587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8" name="Oval 247"/>
          <p:cNvSpPr/>
          <p:nvPr/>
        </p:nvSpPr>
        <p:spPr>
          <a:xfrm>
            <a:off x="4240755" y="4987816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Rectangle 248"/>
          <p:cNvSpPr/>
          <p:nvPr/>
        </p:nvSpPr>
        <p:spPr>
          <a:xfrm>
            <a:off x="4637229" y="4996702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0" name="Straight Connector 249"/>
          <p:cNvCxnSpPr/>
          <p:nvPr/>
        </p:nvCxnSpPr>
        <p:spPr>
          <a:xfrm>
            <a:off x="4347834" y="5050423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1" name="Straight Connector 250"/>
          <p:cNvCxnSpPr/>
          <p:nvPr/>
        </p:nvCxnSpPr>
        <p:spPr>
          <a:xfrm>
            <a:off x="4528822" y="5051599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2" name="Isosceles Triangle 251"/>
          <p:cNvSpPr/>
          <p:nvPr/>
        </p:nvSpPr>
        <p:spPr>
          <a:xfrm>
            <a:off x="4435293" y="4991355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240735" y="6858625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240755" y="6471992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/>
          <p:cNvSpPr/>
          <p:nvPr/>
        </p:nvSpPr>
        <p:spPr>
          <a:xfrm>
            <a:off x="4240754" y="7226438"/>
            <a:ext cx="94571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272076" y="4143778"/>
            <a:ext cx="27654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n-GB" sz="1600" dirty="0">
                <a:latin typeface="Arial" pitchFamily="34" charset="0"/>
                <a:cs typeface="Arial" pitchFamily="34" charset="0"/>
              </a:rPr>
              <a:t>8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% SDS-PAGE</a:t>
            </a:r>
            <a:endParaRPr lang="en-GB" sz="1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114263" y="6409290"/>
            <a:ext cx="27654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n-GB" sz="1600" dirty="0" smtClean="0">
                <a:latin typeface="Arial" pitchFamily="34" charset="0"/>
                <a:cs typeface="Arial" pitchFamily="34" charset="0"/>
              </a:rPr>
              <a:t>16% SDS-PAGE</a:t>
            </a:r>
            <a:endParaRPr lang="en-GB" sz="1600" baseline="30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031680" y="5055806"/>
            <a:ext cx="161703" cy="869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/>
          <p:cNvGrpSpPr/>
          <p:nvPr/>
        </p:nvGrpSpPr>
        <p:grpSpPr>
          <a:xfrm>
            <a:off x="4031680" y="3749329"/>
            <a:ext cx="182373" cy="39684"/>
            <a:chOff x="4776135" y="2237188"/>
            <a:chExt cx="182373" cy="39684"/>
          </a:xfrm>
        </p:grpSpPr>
        <p:cxnSp>
          <p:nvCxnSpPr>
            <p:cNvPr id="244" name="Straight Arrow Connector 243"/>
            <p:cNvCxnSpPr/>
            <p:nvPr/>
          </p:nvCxnSpPr>
          <p:spPr>
            <a:xfrm rot="10800000">
              <a:off x="4776135" y="2237188"/>
              <a:ext cx="144000" cy="1587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5" name="Group 244"/>
            <p:cNvGrpSpPr/>
            <p:nvPr/>
          </p:nvGrpSpPr>
          <p:grpSpPr>
            <a:xfrm flipH="1" flipV="1">
              <a:off x="4852889" y="2240579"/>
              <a:ext cx="105619" cy="36293"/>
              <a:chOff x="638044" y="1407436"/>
              <a:chExt cx="105619" cy="36293"/>
            </a:xfrm>
          </p:grpSpPr>
          <p:cxnSp>
            <p:nvCxnSpPr>
              <p:cNvPr id="246" name="Straight Connector 245"/>
              <p:cNvCxnSpPr/>
              <p:nvPr/>
            </p:nvCxnSpPr>
            <p:spPr>
              <a:xfrm>
                <a:off x="638044" y="1407436"/>
                <a:ext cx="36000" cy="360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 flipH="1">
                <a:off x="671663" y="1443729"/>
                <a:ext cx="7200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37" name="Oval 236"/>
          <p:cNvSpPr/>
          <p:nvPr/>
        </p:nvSpPr>
        <p:spPr>
          <a:xfrm>
            <a:off x="4242474" y="4634239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Rectangle 237"/>
          <p:cNvSpPr/>
          <p:nvPr/>
        </p:nvSpPr>
        <p:spPr>
          <a:xfrm>
            <a:off x="4635200" y="4643125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9" name="Straight Connector 238"/>
          <p:cNvCxnSpPr/>
          <p:nvPr/>
        </p:nvCxnSpPr>
        <p:spPr>
          <a:xfrm>
            <a:off x="4349552" y="4696846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0" name="Straight Connector 239"/>
          <p:cNvCxnSpPr/>
          <p:nvPr/>
        </p:nvCxnSpPr>
        <p:spPr>
          <a:xfrm>
            <a:off x="4745405" y="4702721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1" name="Straight Connector 240"/>
          <p:cNvCxnSpPr/>
          <p:nvPr/>
        </p:nvCxnSpPr>
        <p:spPr>
          <a:xfrm>
            <a:off x="4526792" y="4698022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2" name="Isosceles Triangle 241"/>
          <p:cNvSpPr/>
          <p:nvPr/>
        </p:nvSpPr>
        <p:spPr>
          <a:xfrm>
            <a:off x="4437012" y="4637778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Isosceles Triangle 242"/>
          <p:cNvSpPr/>
          <p:nvPr/>
        </p:nvSpPr>
        <p:spPr>
          <a:xfrm>
            <a:off x="4833239" y="4640154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/>
          <p:cNvSpPr/>
          <p:nvPr/>
        </p:nvSpPr>
        <p:spPr>
          <a:xfrm>
            <a:off x="4241381" y="3964071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Rectangle 230"/>
          <p:cNvSpPr/>
          <p:nvPr/>
        </p:nvSpPr>
        <p:spPr>
          <a:xfrm>
            <a:off x="4630359" y="3972957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2" name="Straight Connector 231"/>
          <p:cNvCxnSpPr/>
          <p:nvPr/>
        </p:nvCxnSpPr>
        <p:spPr>
          <a:xfrm>
            <a:off x="4348459" y="4026678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3" name="Straight Connector 232"/>
          <p:cNvCxnSpPr/>
          <p:nvPr/>
        </p:nvCxnSpPr>
        <p:spPr>
          <a:xfrm>
            <a:off x="4740564" y="4032553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4" name="Straight Connector 233"/>
          <p:cNvCxnSpPr/>
          <p:nvPr/>
        </p:nvCxnSpPr>
        <p:spPr>
          <a:xfrm>
            <a:off x="4521951" y="4027854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5" name="Isosceles Triangle 234"/>
          <p:cNvSpPr/>
          <p:nvPr/>
        </p:nvSpPr>
        <p:spPr>
          <a:xfrm>
            <a:off x="4432171" y="3967610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Isosceles Triangle 235"/>
          <p:cNvSpPr/>
          <p:nvPr/>
        </p:nvSpPr>
        <p:spPr>
          <a:xfrm>
            <a:off x="4828398" y="3969986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Rectangle 227"/>
          <p:cNvSpPr/>
          <p:nvPr/>
        </p:nvSpPr>
        <p:spPr>
          <a:xfrm>
            <a:off x="5027005" y="3973472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9" name="Straight Connector 228"/>
          <p:cNvCxnSpPr/>
          <p:nvPr/>
        </p:nvCxnSpPr>
        <p:spPr>
          <a:xfrm>
            <a:off x="4918598" y="4028370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5" name="Straight Connector 224"/>
          <p:cNvCxnSpPr/>
          <p:nvPr/>
        </p:nvCxnSpPr>
        <p:spPr>
          <a:xfrm>
            <a:off x="5139240" y="4031337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6" name="Isosceles Triangle 225"/>
          <p:cNvSpPr/>
          <p:nvPr/>
        </p:nvSpPr>
        <p:spPr>
          <a:xfrm>
            <a:off x="5227074" y="3968771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/>
          <p:cNvSpPr/>
          <p:nvPr/>
        </p:nvSpPr>
        <p:spPr>
          <a:xfrm>
            <a:off x="4240573" y="3780211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Rectangle 217"/>
          <p:cNvSpPr/>
          <p:nvPr/>
        </p:nvSpPr>
        <p:spPr>
          <a:xfrm>
            <a:off x="4633299" y="3789097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9" name="Straight Connector 218"/>
          <p:cNvCxnSpPr/>
          <p:nvPr/>
        </p:nvCxnSpPr>
        <p:spPr>
          <a:xfrm>
            <a:off x="4347651" y="3842818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>
            <a:off x="4743504" y="3848693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1" name="Straight Connector 220"/>
          <p:cNvCxnSpPr/>
          <p:nvPr/>
        </p:nvCxnSpPr>
        <p:spPr>
          <a:xfrm>
            <a:off x="4524891" y="3843994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2" name="Isosceles Triangle 221"/>
          <p:cNvSpPr/>
          <p:nvPr/>
        </p:nvSpPr>
        <p:spPr>
          <a:xfrm>
            <a:off x="4435111" y="3783750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Isosceles Triangle 222"/>
          <p:cNvSpPr/>
          <p:nvPr/>
        </p:nvSpPr>
        <p:spPr>
          <a:xfrm>
            <a:off x="4831338" y="3786126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Rectangle 214"/>
          <p:cNvSpPr/>
          <p:nvPr/>
        </p:nvSpPr>
        <p:spPr>
          <a:xfrm>
            <a:off x="5026197" y="3789612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6" name="Straight Connector 215"/>
          <p:cNvCxnSpPr/>
          <p:nvPr/>
        </p:nvCxnSpPr>
        <p:spPr>
          <a:xfrm>
            <a:off x="4917790" y="3844510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2" name="Straight Connector 211"/>
          <p:cNvCxnSpPr/>
          <p:nvPr/>
        </p:nvCxnSpPr>
        <p:spPr>
          <a:xfrm>
            <a:off x="5134684" y="3847477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3" name="Isosceles Triangle 212"/>
          <p:cNvSpPr/>
          <p:nvPr/>
        </p:nvSpPr>
        <p:spPr>
          <a:xfrm>
            <a:off x="5222518" y="3784911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Rectangle 208"/>
          <p:cNvSpPr/>
          <p:nvPr/>
        </p:nvSpPr>
        <p:spPr>
          <a:xfrm>
            <a:off x="5419855" y="3783735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0" name="Straight Connector 209"/>
          <p:cNvCxnSpPr/>
          <p:nvPr/>
        </p:nvCxnSpPr>
        <p:spPr>
          <a:xfrm>
            <a:off x="5311448" y="3838633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985029" y="2654270"/>
            <a:ext cx="27654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n-GB" sz="1600">
                <a:latin typeface="Arial" pitchFamily="34" charset="0"/>
                <a:cs typeface="Arial" pitchFamily="34" charset="0"/>
              </a:rPr>
              <a:t>b</a:t>
            </a:r>
            <a:r>
              <a:rPr lang="en-GB" sz="1600" smtClean="0">
                <a:latin typeface="Arial" pitchFamily="34" charset="0"/>
                <a:cs typeface="Arial" pitchFamily="34" charset="0"/>
              </a:rPr>
              <a:t>iotin-SpyCatcher</a:t>
            </a:r>
            <a:endParaRPr lang="en-GB" sz="1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21613" y="2770135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979709" y="2353019"/>
            <a:ext cx="302255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n-GB" sz="1600" smtClean="0">
                <a:latin typeface="Arial" pitchFamily="34" charset="0"/>
                <a:cs typeface="Arial" pitchFamily="34" charset="0"/>
              </a:rPr>
              <a:t>SnoopTag-AffiHER2-SpyTag</a:t>
            </a:r>
            <a:endParaRPr lang="en-GB" sz="1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Isosceles Triangle 23"/>
          <p:cNvSpPr/>
          <p:nvPr/>
        </p:nvSpPr>
        <p:spPr>
          <a:xfrm>
            <a:off x="6666836" y="2472662"/>
            <a:ext cx="94571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530848" y="2169132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" name="Group 25"/>
          <p:cNvGrpSpPr/>
          <p:nvPr/>
        </p:nvGrpSpPr>
        <p:grpSpPr>
          <a:xfrm>
            <a:off x="4034171" y="4188520"/>
            <a:ext cx="182373" cy="111684"/>
            <a:chOff x="4776135" y="2237188"/>
            <a:chExt cx="182373" cy="111684"/>
          </a:xfrm>
        </p:grpSpPr>
        <p:cxnSp>
          <p:nvCxnSpPr>
            <p:cNvPr id="204" name="Straight Arrow Connector 203"/>
            <p:cNvCxnSpPr/>
            <p:nvPr/>
          </p:nvCxnSpPr>
          <p:spPr>
            <a:xfrm rot="10800000">
              <a:off x="4776135" y="2237188"/>
              <a:ext cx="144000" cy="1587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5" name="Group 204"/>
            <p:cNvGrpSpPr/>
            <p:nvPr/>
          </p:nvGrpSpPr>
          <p:grpSpPr>
            <a:xfrm flipH="1" flipV="1">
              <a:off x="4852889" y="2240579"/>
              <a:ext cx="105619" cy="108293"/>
              <a:chOff x="638044" y="1335436"/>
              <a:chExt cx="105619" cy="108293"/>
            </a:xfrm>
          </p:grpSpPr>
          <p:cxnSp>
            <p:nvCxnSpPr>
              <p:cNvPr id="206" name="Straight Connector 205"/>
              <p:cNvCxnSpPr/>
              <p:nvPr/>
            </p:nvCxnSpPr>
            <p:spPr>
              <a:xfrm>
                <a:off x="638044" y="1335436"/>
                <a:ext cx="36000" cy="1080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7" name="Straight Connector 206"/>
              <p:cNvCxnSpPr/>
              <p:nvPr/>
            </p:nvCxnSpPr>
            <p:spPr>
              <a:xfrm flipH="1">
                <a:off x="671663" y="1443729"/>
                <a:ext cx="7200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197" name="Oval 196"/>
          <p:cNvSpPr/>
          <p:nvPr/>
        </p:nvSpPr>
        <p:spPr>
          <a:xfrm>
            <a:off x="4243246" y="4304275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Rectangle 197"/>
          <p:cNvSpPr/>
          <p:nvPr/>
        </p:nvSpPr>
        <p:spPr>
          <a:xfrm>
            <a:off x="4632224" y="4313161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9" name="Straight Connector 198"/>
          <p:cNvCxnSpPr/>
          <p:nvPr/>
        </p:nvCxnSpPr>
        <p:spPr>
          <a:xfrm>
            <a:off x="4350324" y="4366882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0" name="Straight Connector 199"/>
          <p:cNvCxnSpPr/>
          <p:nvPr/>
        </p:nvCxnSpPr>
        <p:spPr>
          <a:xfrm>
            <a:off x="4742429" y="4372757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4523816" y="4368058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2" name="Isosceles Triangle 201"/>
          <p:cNvSpPr/>
          <p:nvPr/>
        </p:nvSpPr>
        <p:spPr>
          <a:xfrm>
            <a:off x="4437784" y="4307814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Isosceles Triangle 202"/>
          <p:cNvSpPr/>
          <p:nvPr/>
        </p:nvSpPr>
        <p:spPr>
          <a:xfrm>
            <a:off x="4830263" y="4310190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Rectangle 194"/>
          <p:cNvSpPr/>
          <p:nvPr/>
        </p:nvSpPr>
        <p:spPr>
          <a:xfrm>
            <a:off x="5025122" y="4313676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6" name="Straight Connector 195"/>
          <p:cNvCxnSpPr/>
          <p:nvPr/>
        </p:nvCxnSpPr>
        <p:spPr>
          <a:xfrm>
            <a:off x="4916715" y="4368574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8" name="Group 27"/>
          <p:cNvGrpSpPr/>
          <p:nvPr/>
        </p:nvGrpSpPr>
        <p:grpSpPr>
          <a:xfrm flipV="1">
            <a:off x="4030962" y="3341868"/>
            <a:ext cx="182373" cy="110609"/>
            <a:chOff x="4776135" y="2237188"/>
            <a:chExt cx="182373" cy="110609"/>
          </a:xfrm>
        </p:grpSpPr>
        <p:cxnSp>
          <p:nvCxnSpPr>
            <p:cNvPr id="190" name="Straight Arrow Connector 189"/>
            <p:cNvCxnSpPr/>
            <p:nvPr/>
          </p:nvCxnSpPr>
          <p:spPr>
            <a:xfrm rot="10800000">
              <a:off x="4776135" y="2237188"/>
              <a:ext cx="144000" cy="1587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1" name="Group 190"/>
            <p:cNvGrpSpPr/>
            <p:nvPr/>
          </p:nvGrpSpPr>
          <p:grpSpPr>
            <a:xfrm flipH="1" flipV="1">
              <a:off x="4852889" y="2239797"/>
              <a:ext cx="105619" cy="108000"/>
              <a:chOff x="638044" y="1336511"/>
              <a:chExt cx="105619" cy="108000"/>
            </a:xfrm>
          </p:grpSpPr>
          <p:cxnSp>
            <p:nvCxnSpPr>
              <p:cNvPr id="192" name="Straight Connector 191"/>
              <p:cNvCxnSpPr/>
              <p:nvPr/>
            </p:nvCxnSpPr>
            <p:spPr>
              <a:xfrm>
                <a:off x="638044" y="1336511"/>
                <a:ext cx="36000" cy="1080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 flipH="1">
                <a:off x="671663" y="1443729"/>
                <a:ext cx="7200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183" name="Oval 182"/>
          <p:cNvSpPr/>
          <p:nvPr/>
        </p:nvSpPr>
        <p:spPr>
          <a:xfrm>
            <a:off x="4240103" y="3611165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Rectangle 183"/>
          <p:cNvSpPr/>
          <p:nvPr/>
        </p:nvSpPr>
        <p:spPr>
          <a:xfrm>
            <a:off x="4636577" y="3620051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5" name="Straight Connector 184"/>
          <p:cNvCxnSpPr/>
          <p:nvPr/>
        </p:nvCxnSpPr>
        <p:spPr>
          <a:xfrm>
            <a:off x="4347181" y="3673772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6" name="Straight Connector 185"/>
          <p:cNvCxnSpPr/>
          <p:nvPr/>
        </p:nvCxnSpPr>
        <p:spPr>
          <a:xfrm>
            <a:off x="4743034" y="3679647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/>
          <p:nvPr/>
        </p:nvCxnSpPr>
        <p:spPr>
          <a:xfrm>
            <a:off x="4528169" y="3674948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8" name="Isosceles Triangle 187"/>
          <p:cNvSpPr/>
          <p:nvPr/>
        </p:nvSpPr>
        <p:spPr>
          <a:xfrm>
            <a:off x="4434641" y="3614704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Isosceles Triangle 188"/>
          <p:cNvSpPr/>
          <p:nvPr/>
        </p:nvSpPr>
        <p:spPr>
          <a:xfrm>
            <a:off x="4830868" y="3617080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Rectangle 180"/>
          <p:cNvSpPr/>
          <p:nvPr/>
        </p:nvSpPr>
        <p:spPr>
          <a:xfrm>
            <a:off x="5029475" y="3620566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2" name="Straight Connector 181"/>
          <p:cNvCxnSpPr/>
          <p:nvPr/>
        </p:nvCxnSpPr>
        <p:spPr>
          <a:xfrm>
            <a:off x="4921068" y="3675464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8" name="Straight Connector 177"/>
          <p:cNvCxnSpPr/>
          <p:nvPr/>
        </p:nvCxnSpPr>
        <p:spPr>
          <a:xfrm>
            <a:off x="5134214" y="3678431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9" name="Isosceles Triangle 178"/>
          <p:cNvSpPr/>
          <p:nvPr/>
        </p:nvSpPr>
        <p:spPr>
          <a:xfrm>
            <a:off x="5222048" y="3615865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Rectangle 174"/>
          <p:cNvSpPr/>
          <p:nvPr/>
        </p:nvSpPr>
        <p:spPr>
          <a:xfrm>
            <a:off x="5419385" y="3622185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6" name="Straight Connector 175"/>
          <p:cNvCxnSpPr/>
          <p:nvPr/>
        </p:nvCxnSpPr>
        <p:spPr>
          <a:xfrm>
            <a:off x="5310978" y="3677083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/>
          <p:nvPr/>
        </p:nvCxnSpPr>
        <p:spPr>
          <a:xfrm>
            <a:off x="5525870" y="3677927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3" name="Isosceles Triangle 172"/>
          <p:cNvSpPr/>
          <p:nvPr/>
        </p:nvSpPr>
        <p:spPr>
          <a:xfrm>
            <a:off x="5613704" y="3615360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/>
          <p:cNvSpPr/>
          <p:nvPr/>
        </p:nvSpPr>
        <p:spPr>
          <a:xfrm>
            <a:off x="4239526" y="3239323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Rectangle 164"/>
          <p:cNvSpPr/>
          <p:nvPr/>
        </p:nvSpPr>
        <p:spPr>
          <a:xfrm>
            <a:off x="4628504" y="3248209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6" name="Straight Connector 165"/>
          <p:cNvCxnSpPr/>
          <p:nvPr/>
        </p:nvCxnSpPr>
        <p:spPr>
          <a:xfrm>
            <a:off x="4346604" y="3301930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/>
          <p:nvPr/>
        </p:nvCxnSpPr>
        <p:spPr>
          <a:xfrm>
            <a:off x="4738709" y="3307805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>
            <a:off x="4520096" y="3303106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9" name="Isosceles Triangle 168"/>
          <p:cNvSpPr/>
          <p:nvPr/>
        </p:nvSpPr>
        <p:spPr>
          <a:xfrm>
            <a:off x="4434064" y="3242862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Isosceles Triangle 169"/>
          <p:cNvSpPr/>
          <p:nvPr/>
        </p:nvSpPr>
        <p:spPr>
          <a:xfrm>
            <a:off x="4826543" y="3245238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Rectangle 161"/>
          <p:cNvSpPr/>
          <p:nvPr/>
        </p:nvSpPr>
        <p:spPr>
          <a:xfrm>
            <a:off x="5021402" y="3248724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3" name="Straight Connector 162"/>
          <p:cNvCxnSpPr/>
          <p:nvPr/>
        </p:nvCxnSpPr>
        <p:spPr>
          <a:xfrm>
            <a:off x="4912995" y="3303622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>
            <a:off x="5129889" y="3306589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0" name="Isosceles Triangle 159"/>
          <p:cNvSpPr/>
          <p:nvPr/>
        </p:nvSpPr>
        <p:spPr>
          <a:xfrm>
            <a:off x="5217723" y="3244023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/>
          <p:cNvSpPr/>
          <p:nvPr/>
        </p:nvSpPr>
        <p:spPr>
          <a:xfrm>
            <a:off x="5415060" y="3242847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7" name="Straight Connector 156"/>
          <p:cNvCxnSpPr/>
          <p:nvPr/>
        </p:nvCxnSpPr>
        <p:spPr>
          <a:xfrm>
            <a:off x="5306653" y="3297745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>
            <a:off x="5525294" y="3298589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4" name="Isosceles Triangle 153"/>
          <p:cNvSpPr/>
          <p:nvPr/>
        </p:nvSpPr>
        <p:spPr>
          <a:xfrm>
            <a:off x="5613128" y="3236022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/>
          <p:cNvSpPr/>
          <p:nvPr/>
        </p:nvSpPr>
        <p:spPr>
          <a:xfrm>
            <a:off x="5809369" y="3242215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9" name="Straight Connector 148"/>
          <p:cNvCxnSpPr/>
          <p:nvPr/>
        </p:nvCxnSpPr>
        <p:spPr>
          <a:xfrm>
            <a:off x="5700961" y="3297113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/>
          <p:nvPr/>
        </p:nvCxnSpPr>
        <p:spPr>
          <a:xfrm>
            <a:off x="5915854" y="3294209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1" name="Isosceles Triangle 150"/>
          <p:cNvSpPr/>
          <p:nvPr/>
        </p:nvSpPr>
        <p:spPr>
          <a:xfrm>
            <a:off x="6003688" y="3231642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/>
          <p:cNvGrpSpPr/>
          <p:nvPr/>
        </p:nvGrpSpPr>
        <p:grpSpPr>
          <a:xfrm flipV="1">
            <a:off x="4029010" y="3470137"/>
            <a:ext cx="182373" cy="39684"/>
            <a:chOff x="4776135" y="2237188"/>
            <a:chExt cx="182373" cy="39684"/>
          </a:xfrm>
        </p:grpSpPr>
        <p:cxnSp>
          <p:nvCxnSpPr>
            <p:cNvPr id="143" name="Straight Arrow Connector 142"/>
            <p:cNvCxnSpPr/>
            <p:nvPr/>
          </p:nvCxnSpPr>
          <p:spPr>
            <a:xfrm rot="10800000">
              <a:off x="4776135" y="2237188"/>
              <a:ext cx="144000" cy="1587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4" name="Group 143"/>
            <p:cNvGrpSpPr/>
            <p:nvPr/>
          </p:nvGrpSpPr>
          <p:grpSpPr>
            <a:xfrm flipH="1" flipV="1">
              <a:off x="4852889" y="2240579"/>
              <a:ext cx="105619" cy="36293"/>
              <a:chOff x="638044" y="1407436"/>
              <a:chExt cx="105619" cy="36293"/>
            </a:xfrm>
          </p:grpSpPr>
          <p:cxnSp>
            <p:nvCxnSpPr>
              <p:cNvPr id="145" name="Straight Connector 144"/>
              <p:cNvCxnSpPr/>
              <p:nvPr/>
            </p:nvCxnSpPr>
            <p:spPr>
              <a:xfrm>
                <a:off x="638044" y="1407436"/>
                <a:ext cx="36000" cy="360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 flipH="1">
                <a:off x="671663" y="1443729"/>
                <a:ext cx="7200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136" name="Oval 135"/>
          <p:cNvSpPr/>
          <p:nvPr/>
        </p:nvSpPr>
        <p:spPr>
          <a:xfrm>
            <a:off x="4240827" y="3420311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/>
          <p:cNvSpPr/>
          <p:nvPr/>
        </p:nvSpPr>
        <p:spPr>
          <a:xfrm>
            <a:off x="4629805" y="3425449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8" name="Straight Connector 137"/>
          <p:cNvCxnSpPr/>
          <p:nvPr/>
        </p:nvCxnSpPr>
        <p:spPr>
          <a:xfrm>
            <a:off x="4347905" y="3482918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4740010" y="3485045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4521397" y="3480346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1" name="Isosceles Triangle 140"/>
          <p:cNvSpPr/>
          <p:nvPr/>
        </p:nvSpPr>
        <p:spPr>
          <a:xfrm>
            <a:off x="4431617" y="3423850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Isosceles Triangle 141"/>
          <p:cNvSpPr/>
          <p:nvPr/>
        </p:nvSpPr>
        <p:spPr>
          <a:xfrm>
            <a:off x="4827844" y="3422478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/>
          <p:cNvSpPr/>
          <p:nvPr/>
        </p:nvSpPr>
        <p:spPr>
          <a:xfrm>
            <a:off x="5026451" y="3425964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5" name="Straight Connector 134"/>
          <p:cNvCxnSpPr/>
          <p:nvPr/>
        </p:nvCxnSpPr>
        <p:spPr>
          <a:xfrm>
            <a:off x="4918044" y="3480862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5134938" y="3480081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2" name="Isosceles Triangle 131"/>
          <p:cNvSpPr/>
          <p:nvPr/>
        </p:nvSpPr>
        <p:spPr>
          <a:xfrm>
            <a:off x="5222772" y="3421263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 127"/>
          <p:cNvSpPr/>
          <p:nvPr/>
        </p:nvSpPr>
        <p:spPr>
          <a:xfrm>
            <a:off x="5420109" y="3423835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9" name="Straight Connector 128"/>
          <p:cNvCxnSpPr/>
          <p:nvPr/>
        </p:nvCxnSpPr>
        <p:spPr>
          <a:xfrm>
            <a:off x="5311702" y="3478733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>
            <a:off x="5530343" y="3475829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6" name="Isosceles Triangle 125"/>
          <p:cNvSpPr/>
          <p:nvPr/>
        </p:nvSpPr>
        <p:spPr>
          <a:xfrm>
            <a:off x="5618177" y="3417010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 121"/>
          <p:cNvSpPr/>
          <p:nvPr/>
        </p:nvSpPr>
        <p:spPr>
          <a:xfrm>
            <a:off x="5810939" y="3420317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3" name="Straight Connector 122"/>
          <p:cNvCxnSpPr/>
          <p:nvPr/>
        </p:nvCxnSpPr>
        <p:spPr>
          <a:xfrm>
            <a:off x="5702532" y="3475215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204909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2692991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448995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2205114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2693196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2449200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901993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-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669036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+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1182423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>
                <a:latin typeface="Arial" pitchFamily="34" charset="0"/>
                <a:cs typeface="Arial" pitchFamily="34" charset="0"/>
              </a:rPr>
              <a:t>-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1433881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1692736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1954892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902198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smtClean="0">
                <a:latin typeface="Arial" pitchFamily="34" charset="0"/>
                <a:cs typeface="Arial" pitchFamily="34" charset="0"/>
              </a:rPr>
              <a:t>+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669241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-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1182628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smtClean="0">
                <a:latin typeface="Arial" pitchFamily="34" charset="0"/>
                <a:cs typeface="Arial" pitchFamily="34" charset="0"/>
              </a:rPr>
              <a:t>-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1434086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>
                <a:latin typeface="Arial" pitchFamily="34" charset="0"/>
                <a:cs typeface="Arial" pitchFamily="34" charset="0"/>
              </a:rPr>
              <a:t>-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1692941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1955097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3192658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3192863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2941071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2941276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3699841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3460198" y="2654270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3700046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5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3460403" y="2353019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975374" y="2047752"/>
            <a:ext cx="288894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n-GB" sz="1600" dirty="0" err="1" smtClean="0">
                <a:latin typeface="Arial" pitchFamily="34" charset="0"/>
                <a:cs typeface="Arial" pitchFamily="34" charset="0"/>
              </a:rPr>
              <a:t>SpyCatcher-SnoopCatcher</a:t>
            </a:r>
            <a:endParaRPr lang="en-GB" sz="1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200779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2688861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2444865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897863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>
                <a:latin typeface="Arial" pitchFamily="34" charset="0"/>
                <a:cs typeface="Arial" pitchFamily="34" charset="0"/>
              </a:rPr>
              <a:t>-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664906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-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1178293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smtClean="0">
                <a:latin typeface="Arial" pitchFamily="34" charset="0"/>
                <a:cs typeface="Arial" pitchFamily="34" charset="0"/>
              </a:rPr>
              <a:t>+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1429751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>
                <a:latin typeface="Arial" pitchFamily="34" charset="0"/>
                <a:cs typeface="Arial" pitchFamily="34" charset="0"/>
              </a:rPr>
              <a:t>-</a:t>
            </a: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1688606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-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1950762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3188528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2936941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3695711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3456068" y="2047752"/>
            <a:ext cx="377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9" name="Straight Connector 88"/>
          <p:cNvCxnSpPr/>
          <p:nvPr/>
        </p:nvCxnSpPr>
        <p:spPr>
          <a:xfrm flipH="1">
            <a:off x="572109" y="6649308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>
            <a:off x="572408" y="6114174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574073" y="5917985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H="1">
            <a:off x="573006" y="5038920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>
            <a:off x="575568" y="4400293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H="1">
            <a:off x="575568" y="3781752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H="1">
            <a:off x="572139" y="3256336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6" name="Group 95"/>
          <p:cNvGrpSpPr/>
          <p:nvPr/>
        </p:nvGrpSpPr>
        <p:grpSpPr>
          <a:xfrm>
            <a:off x="573186" y="3155935"/>
            <a:ext cx="105619" cy="36293"/>
            <a:chOff x="638044" y="1407436"/>
            <a:chExt cx="105619" cy="36293"/>
          </a:xfrm>
        </p:grpSpPr>
        <p:cxnSp>
          <p:nvCxnSpPr>
            <p:cNvPr id="119" name="Straight Connector 118"/>
            <p:cNvCxnSpPr/>
            <p:nvPr/>
          </p:nvCxnSpPr>
          <p:spPr>
            <a:xfrm>
              <a:off x="638044" y="1407436"/>
              <a:ext cx="36000" cy="36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flipH="1">
              <a:off x="671663" y="1443729"/>
              <a:ext cx="7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573931" y="2958172"/>
            <a:ext cx="105619" cy="73280"/>
            <a:chOff x="638044" y="1370449"/>
            <a:chExt cx="105619" cy="73280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638044" y="1370449"/>
              <a:ext cx="36000" cy="72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 flipH="1">
              <a:off x="671663" y="1443729"/>
              <a:ext cx="7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8" name="Group 97"/>
          <p:cNvGrpSpPr/>
          <p:nvPr/>
        </p:nvGrpSpPr>
        <p:grpSpPr>
          <a:xfrm>
            <a:off x="577131" y="5711318"/>
            <a:ext cx="105619" cy="36293"/>
            <a:chOff x="638044" y="1407436"/>
            <a:chExt cx="105619" cy="36293"/>
          </a:xfrm>
        </p:grpSpPr>
        <p:cxnSp>
          <p:nvCxnSpPr>
            <p:cNvPr id="115" name="Straight Connector 114"/>
            <p:cNvCxnSpPr/>
            <p:nvPr/>
          </p:nvCxnSpPr>
          <p:spPr>
            <a:xfrm>
              <a:off x="638044" y="1407436"/>
              <a:ext cx="36000" cy="36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 flipH="1">
              <a:off x="671663" y="1443729"/>
              <a:ext cx="7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99" name="Straight Connector 98"/>
          <p:cNvCxnSpPr/>
          <p:nvPr/>
        </p:nvCxnSpPr>
        <p:spPr>
          <a:xfrm flipH="1">
            <a:off x="573680" y="4011055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0" name="TextBox 37"/>
          <p:cNvSpPr txBox="1"/>
          <p:nvPr/>
        </p:nvSpPr>
        <p:spPr>
          <a:xfrm>
            <a:off x="-126193" y="6497230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26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Box 37"/>
          <p:cNvSpPr txBox="1"/>
          <p:nvPr/>
        </p:nvSpPr>
        <p:spPr>
          <a:xfrm>
            <a:off x="-124406" y="5764810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55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37"/>
          <p:cNvSpPr txBox="1"/>
          <p:nvPr/>
        </p:nvSpPr>
        <p:spPr>
          <a:xfrm>
            <a:off x="-115029" y="5964604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43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Box 37"/>
          <p:cNvSpPr txBox="1"/>
          <p:nvPr/>
        </p:nvSpPr>
        <p:spPr>
          <a:xfrm>
            <a:off x="-118240" y="4881186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72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-125629" y="5498246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72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37"/>
          <p:cNvSpPr txBox="1"/>
          <p:nvPr/>
        </p:nvSpPr>
        <p:spPr>
          <a:xfrm>
            <a:off x="-114340" y="4242559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117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37"/>
          <p:cNvSpPr txBox="1"/>
          <p:nvPr/>
        </p:nvSpPr>
        <p:spPr>
          <a:xfrm>
            <a:off x="-114340" y="3624018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171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37"/>
          <p:cNvSpPr txBox="1"/>
          <p:nvPr/>
        </p:nvSpPr>
        <p:spPr>
          <a:xfrm>
            <a:off x="-119560" y="3100983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238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-119577" y="2930390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268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-118999" y="2755421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460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37"/>
          <p:cNvSpPr txBox="1"/>
          <p:nvPr/>
        </p:nvSpPr>
        <p:spPr>
          <a:xfrm>
            <a:off x="-117214" y="3853321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130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1" name="Straight Connector 110"/>
          <p:cNvCxnSpPr/>
          <p:nvPr/>
        </p:nvCxnSpPr>
        <p:spPr>
          <a:xfrm flipH="1">
            <a:off x="569917" y="6350715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2" name="TextBox 37"/>
          <p:cNvSpPr txBox="1"/>
          <p:nvPr/>
        </p:nvSpPr>
        <p:spPr>
          <a:xfrm>
            <a:off x="-117520" y="6201145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34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3" name="Straight Connector 112"/>
          <p:cNvCxnSpPr/>
          <p:nvPr/>
        </p:nvCxnSpPr>
        <p:spPr>
          <a:xfrm flipH="1">
            <a:off x="569491" y="7275038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4" name="TextBox 37"/>
          <p:cNvSpPr txBox="1"/>
          <p:nvPr/>
        </p:nvSpPr>
        <p:spPr>
          <a:xfrm>
            <a:off x="-128811" y="7100382"/>
            <a:ext cx="767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17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4" name="Straight Arrow Connector 73"/>
          <p:cNvCxnSpPr/>
          <p:nvPr/>
        </p:nvCxnSpPr>
        <p:spPr>
          <a:xfrm flipH="1" flipV="1">
            <a:off x="4034078" y="3668897"/>
            <a:ext cx="159305" cy="255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 flipV="1">
            <a:off x="4034077" y="4024175"/>
            <a:ext cx="167245" cy="1543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H="1" flipV="1">
            <a:off x="4034077" y="4690373"/>
            <a:ext cx="159306" cy="2095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 rot="10800000">
            <a:off x="4031919" y="6288746"/>
            <a:ext cx="182880" cy="1587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Oval 85"/>
          <p:cNvSpPr/>
          <p:nvPr/>
        </p:nvSpPr>
        <p:spPr>
          <a:xfrm>
            <a:off x="4243497" y="6229133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7" name="Straight Connector 86"/>
          <p:cNvCxnSpPr/>
          <p:nvPr/>
        </p:nvCxnSpPr>
        <p:spPr>
          <a:xfrm>
            <a:off x="4350576" y="6291740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Isosceles Triangle 87"/>
          <p:cNvSpPr/>
          <p:nvPr/>
        </p:nvSpPr>
        <p:spPr>
          <a:xfrm>
            <a:off x="4438035" y="6232672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4243242" y="5731338"/>
            <a:ext cx="94570" cy="120687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4635968" y="5740224"/>
            <a:ext cx="94560" cy="10657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3" name="Straight Connector 82"/>
          <p:cNvCxnSpPr/>
          <p:nvPr/>
        </p:nvCxnSpPr>
        <p:spPr>
          <a:xfrm>
            <a:off x="4350321" y="5793945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4527561" y="5795121"/>
            <a:ext cx="945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5" name="Isosceles Triangle 84"/>
          <p:cNvSpPr/>
          <p:nvPr/>
        </p:nvSpPr>
        <p:spPr>
          <a:xfrm>
            <a:off x="4437780" y="5734877"/>
            <a:ext cx="94570" cy="10657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0" name="Straight Arrow Connector 79"/>
          <p:cNvCxnSpPr/>
          <p:nvPr/>
        </p:nvCxnSpPr>
        <p:spPr>
          <a:xfrm rot="10800000">
            <a:off x="4027728" y="5787318"/>
            <a:ext cx="182880" cy="1587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" name="Oval 255"/>
          <p:cNvSpPr/>
          <p:nvPr/>
        </p:nvSpPr>
        <p:spPr>
          <a:xfrm>
            <a:off x="4241645" y="3239416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Oval 256"/>
          <p:cNvSpPr/>
          <p:nvPr/>
        </p:nvSpPr>
        <p:spPr>
          <a:xfrm>
            <a:off x="4236367" y="3417944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Oval 257"/>
          <p:cNvSpPr/>
          <p:nvPr/>
        </p:nvSpPr>
        <p:spPr>
          <a:xfrm>
            <a:off x="4229248" y="3610260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Oval 258"/>
          <p:cNvSpPr/>
          <p:nvPr/>
        </p:nvSpPr>
        <p:spPr>
          <a:xfrm>
            <a:off x="4234646" y="3778212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Oval 259"/>
          <p:cNvSpPr/>
          <p:nvPr/>
        </p:nvSpPr>
        <p:spPr>
          <a:xfrm>
            <a:off x="4236276" y="3967198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2" name="Oval 261"/>
          <p:cNvSpPr/>
          <p:nvPr/>
        </p:nvSpPr>
        <p:spPr>
          <a:xfrm>
            <a:off x="4235082" y="4302180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3" name="Oval 262"/>
          <p:cNvSpPr/>
          <p:nvPr/>
        </p:nvSpPr>
        <p:spPr>
          <a:xfrm>
            <a:off x="4226741" y="4631982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6" name="Oval 265"/>
          <p:cNvSpPr/>
          <p:nvPr/>
        </p:nvSpPr>
        <p:spPr>
          <a:xfrm>
            <a:off x="4229295" y="4988210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8" name="Oval 267"/>
          <p:cNvSpPr/>
          <p:nvPr/>
        </p:nvSpPr>
        <p:spPr>
          <a:xfrm>
            <a:off x="4238149" y="5730515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9" name="Oval 268"/>
          <p:cNvSpPr/>
          <p:nvPr/>
        </p:nvSpPr>
        <p:spPr>
          <a:xfrm>
            <a:off x="4241381" y="6227707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0" name="Oval 269"/>
          <p:cNvSpPr/>
          <p:nvPr/>
        </p:nvSpPr>
        <p:spPr>
          <a:xfrm>
            <a:off x="4234848" y="6857180"/>
            <a:ext cx="111787" cy="12224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5" name="テキスト ボックス 8"/>
          <p:cNvSpPr txBox="1"/>
          <p:nvPr/>
        </p:nvSpPr>
        <p:spPr>
          <a:xfrm>
            <a:off x="34050" y="2051720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1" lang="en-US" altLang="ja-JP" sz="2000" b="1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1" name="テキスト ボックス 8"/>
          <p:cNvSpPr txBox="1"/>
          <p:nvPr/>
        </p:nvSpPr>
        <p:spPr>
          <a:xfrm>
            <a:off x="44624" y="17951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2" name="Picture 271"/>
          <p:cNvPicPr>
            <a:picLocks noChangeAspect="1"/>
          </p:cNvPicPr>
          <p:nvPr/>
        </p:nvPicPr>
        <p:blipFill rotWithShape="1">
          <a:blip r:embed="rId5"/>
          <a:srcRect l="8893" t="32360" r="65592" b="15561"/>
          <a:stretch/>
        </p:blipFill>
        <p:spPr>
          <a:xfrm>
            <a:off x="1396814" y="243898"/>
            <a:ext cx="1601207" cy="1838423"/>
          </a:xfrm>
          <a:prstGeom prst="rect">
            <a:avLst/>
          </a:prstGeom>
        </p:spPr>
      </p:pic>
      <p:sp>
        <p:nvSpPr>
          <p:cNvPr id="274" name="テキスト ボックス 1"/>
          <p:cNvSpPr txBox="1">
            <a:spLocks noChangeArrowheads="1"/>
          </p:cNvSpPr>
          <p:nvPr/>
        </p:nvSpPr>
        <p:spPr bwMode="auto">
          <a:xfrm>
            <a:off x="1204916" y="225362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600" b="1" smtClean="0">
                <a:ea typeface="ＭＳ Ｐゴシック" panose="020B0600070205080204" pitchFamily="34" charset="-128"/>
                <a:cs typeface="Arial" panose="020B0604020202020204" pitchFamily="34" charset="0"/>
              </a:rPr>
              <a:t>MBP</a:t>
            </a:r>
            <a:endParaRPr kumimoji="1" lang="en-US" altLang="ja-JP" sz="1600" b="1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600" b="1">
                <a:ea typeface="ＭＳ Ｐゴシック" panose="020B0600070205080204" pitchFamily="34" charset="-128"/>
                <a:cs typeface="Arial" panose="020B0604020202020204" pitchFamily="34" charset="0"/>
              </a:rPr>
              <a:t>       </a:t>
            </a:r>
          </a:p>
        </p:txBody>
      </p:sp>
      <p:sp>
        <p:nvSpPr>
          <p:cNvPr id="275" name="テキスト ボックス 1"/>
          <p:cNvSpPr txBox="1">
            <a:spLocks noChangeArrowheads="1"/>
          </p:cNvSpPr>
          <p:nvPr/>
        </p:nvSpPr>
        <p:spPr bwMode="auto">
          <a:xfrm>
            <a:off x="2791056" y="1155428"/>
            <a:ext cx="134684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600" smtClean="0">
                <a:solidFill>
                  <a:srgbClr val="CC00CC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Bound sugar</a:t>
            </a:r>
            <a:endParaRPr kumimoji="1" lang="en-US" altLang="ja-JP" sz="1600">
              <a:solidFill>
                <a:srgbClr val="CC00CC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600">
                <a:solidFill>
                  <a:srgbClr val="CC00CC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      </a:t>
            </a:r>
          </a:p>
        </p:txBody>
      </p:sp>
      <p:sp>
        <p:nvSpPr>
          <p:cNvPr id="276" name="テキスト ボックス 1"/>
          <p:cNvSpPr txBox="1">
            <a:spLocks noChangeArrowheads="1"/>
          </p:cNvSpPr>
          <p:nvPr/>
        </p:nvSpPr>
        <p:spPr bwMode="auto">
          <a:xfrm>
            <a:off x="2852565" y="733402"/>
            <a:ext cx="9364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600" smtClean="0">
                <a:solidFill>
                  <a:srgbClr val="00B05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172-173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ja-JP" sz="1600" smtClean="0">
                <a:solidFill>
                  <a:srgbClr val="00B05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175-176</a:t>
            </a:r>
            <a:endParaRPr kumimoji="1" lang="en-US" altLang="ja-JP" sz="1600">
              <a:solidFill>
                <a:srgbClr val="00B05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kumimoji="1" lang="en-US" altLang="ja-JP" sz="1600">
                <a:solidFill>
                  <a:srgbClr val="00B05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      </a:t>
            </a:r>
          </a:p>
        </p:txBody>
      </p:sp>
      <p:sp>
        <p:nvSpPr>
          <p:cNvPr id="277" name="テキスト ボックス 1"/>
          <p:cNvSpPr txBox="1">
            <a:spLocks noChangeArrowheads="1"/>
          </p:cNvSpPr>
          <p:nvPr/>
        </p:nvSpPr>
        <p:spPr bwMode="auto">
          <a:xfrm>
            <a:off x="956236" y="770354"/>
            <a:ext cx="6623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1" lang="en-US" altLang="ja-JP" sz="1600" smtClean="0">
                <a:solidFill>
                  <a:srgbClr val="00B05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A312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ja-JP" sz="1600" smtClean="0">
                <a:solidFill>
                  <a:srgbClr val="00B05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I317</a:t>
            </a:r>
            <a:endParaRPr kumimoji="1" lang="en-US" altLang="ja-JP" sz="1600">
              <a:solidFill>
                <a:srgbClr val="00B05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kumimoji="1" lang="en-US" altLang="ja-JP" sz="1600">
                <a:solidFill>
                  <a:srgbClr val="00B05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      </a:t>
            </a:r>
          </a:p>
        </p:txBody>
      </p:sp>
      <p:sp>
        <p:nvSpPr>
          <p:cNvPr id="278" name="TextBox 277"/>
          <p:cNvSpPr txBox="1"/>
          <p:nvPr/>
        </p:nvSpPr>
        <p:spPr>
          <a:xfrm>
            <a:off x="316466" y="7611432"/>
            <a:ext cx="609957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Supplementary Figure 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. Resin attachment for solid-phase polyprotein synthesis. (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Location of MBP mutations, based on PDB 1ANF. A312 was changed to V, I317 to V, and 172-173 and 175-176 were deleted. Mutated residues are shown in space-fill. The bound sugar part is shown in space-fill and colored magenta.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Solid-phase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polyprotein synthesis using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avidin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attachment. Lanes 1-3 show biotin-SpyCatcher,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SnoopTag-AffiHER2-SpyTag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and SpyCatcher-SnoopCatcher in isolation. For solid-phase synthesis, biotin-SpyCatcher was bound to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monomeric avidin resin.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Sequential addition of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SnoopTag-AffiHER2-SpyTag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and SpyCatcher-SnoopCatcher led to chain formation up to a decamer. After each stage,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sample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was eluted from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one aliquot of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resin with biotin (lanes 4-13). Samples, without any further purification, were analyzed by SDS-PAGE (both 8% and 16% gels) with Coomassie staining.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2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" contrast="4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940" t="14780" r="35639" b="11106"/>
          <a:stretch/>
        </p:blipFill>
        <p:spPr bwMode="auto">
          <a:xfrm>
            <a:off x="2132855" y="3582735"/>
            <a:ext cx="967371" cy="2706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2146937" y="3528885"/>
            <a:ext cx="0" cy="277517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8"/>
          <p:cNvSpPr txBox="1"/>
          <p:nvPr/>
        </p:nvSpPr>
        <p:spPr>
          <a:xfrm>
            <a:off x="44624" y="10750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テキスト ボックス 8"/>
          <p:cNvSpPr txBox="1"/>
          <p:nvPr/>
        </p:nvSpPr>
        <p:spPr>
          <a:xfrm>
            <a:off x="58912" y="3071185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0" t="21903" r="52727"/>
          <a:stretch/>
        </p:blipFill>
        <p:spPr bwMode="auto">
          <a:xfrm>
            <a:off x="2118402" y="505218"/>
            <a:ext cx="158417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 flipH="1">
            <a:off x="1989790" y="2750391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37"/>
          <p:cNvSpPr txBox="1"/>
          <p:nvPr/>
        </p:nvSpPr>
        <p:spPr>
          <a:xfrm>
            <a:off x="1408219" y="2594550"/>
            <a:ext cx="646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>
                <a:latin typeface="Arial" pitchFamily="34" charset="0"/>
                <a:cs typeface="Arial" pitchFamily="34" charset="0"/>
              </a:rPr>
              <a:t>9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5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1990888" y="2269600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37"/>
          <p:cNvSpPr txBox="1"/>
          <p:nvPr/>
        </p:nvSpPr>
        <p:spPr>
          <a:xfrm>
            <a:off x="1401492" y="2095202"/>
            <a:ext cx="646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116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1990388" y="1639898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37"/>
          <p:cNvSpPr txBox="1"/>
          <p:nvPr/>
        </p:nvSpPr>
        <p:spPr>
          <a:xfrm>
            <a:off x="1398693" y="1460941"/>
            <a:ext cx="646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180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990651" y="1810185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401255" y="1635787"/>
            <a:ext cx="646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130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1992950" y="908514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37"/>
          <p:cNvSpPr txBox="1"/>
          <p:nvPr/>
        </p:nvSpPr>
        <p:spPr>
          <a:xfrm>
            <a:off x="1401255" y="729557"/>
            <a:ext cx="646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290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1990017" y="624075"/>
            <a:ext cx="108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37"/>
          <p:cNvSpPr txBox="1"/>
          <p:nvPr/>
        </p:nvSpPr>
        <p:spPr>
          <a:xfrm>
            <a:off x="1398322" y="454696"/>
            <a:ext cx="646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500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96154" y="996678"/>
            <a:ext cx="646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240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V="1">
            <a:off x="1988896" y="1041619"/>
            <a:ext cx="105619" cy="36293"/>
            <a:chOff x="638044" y="1407436"/>
            <a:chExt cx="105619" cy="36293"/>
          </a:xfrm>
        </p:grpSpPr>
        <p:cxnSp>
          <p:nvCxnSpPr>
            <p:cNvPr id="23" name="Straight Connector 22"/>
            <p:cNvCxnSpPr/>
            <p:nvPr/>
          </p:nvCxnSpPr>
          <p:spPr>
            <a:xfrm>
              <a:off x="638044" y="1407436"/>
              <a:ext cx="36000" cy="36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>
              <a:off x="671663" y="1443729"/>
              <a:ext cx="7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" name="TextBox 37"/>
          <p:cNvSpPr txBox="1"/>
          <p:nvPr/>
        </p:nvSpPr>
        <p:spPr>
          <a:xfrm>
            <a:off x="2118402" y="217749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25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37"/>
          <p:cNvSpPr txBox="1"/>
          <p:nvPr/>
        </p:nvSpPr>
        <p:spPr>
          <a:xfrm>
            <a:off x="2411197" y="216623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37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37"/>
          <p:cNvSpPr txBox="1"/>
          <p:nvPr/>
        </p:nvSpPr>
        <p:spPr>
          <a:xfrm>
            <a:off x="2694466" y="218312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50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37"/>
          <p:cNvSpPr txBox="1"/>
          <p:nvPr/>
        </p:nvSpPr>
        <p:spPr>
          <a:xfrm>
            <a:off x="2996787" y="217186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60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37"/>
          <p:cNvSpPr txBox="1"/>
          <p:nvPr/>
        </p:nvSpPr>
        <p:spPr>
          <a:xfrm>
            <a:off x="3299671" y="218312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70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37"/>
          <p:cNvSpPr txBox="1"/>
          <p:nvPr/>
        </p:nvSpPr>
        <p:spPr>
          <a:xfrm>
            <a:off x="327671" y="217186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Temp (°C)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H="1">
            <a:off x="2021663" y="6094619"/>
            <a:ext cx="11378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2020539" y="5405669"/>
            <a:ext cx="11378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TextBox 37"/>
          <p:cNvSpPr txBox="1"/>
          <p:nvPr/>
        </p:nvSpPr>
        <p:spPr>
          <a:xfrm>
            <a:off x="1551288" y="5926204"/>
            <a:ext cx="531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72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7"/>
          <p:cNvSpPr txBox="1"/>
          <p:nvPr/>
        </p:nvSpPr>
        <p:spPr>
          <a:xfrm>
            <a:off x="1547741" y="5247935"/>
            <a:ext cx="53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117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2023238" y="4912661"/>
            <a:ext cx="11378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7"/>
          <p:cNvSpPr txBox="1"/>
          <p:nvPr/>
        </p:nvSpPr>
        <p:spPr>
          <a:xfrm>
            <a:off x="1550441" y="4754927"/>
            <a:ext cx="53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171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46828" y="3688394"/>
            <a:ext cx="53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268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2020729" y="3931829"/>
            <a:ext cx="111276" cy="36293"/>
            <a:chOff x="638044" y="1407436"/>
            <a:chExt cx="105619" cy="36293"/>
          </a:xfrm>
        </p:grpSpPr>
        <p:cxnSp>
          <p:nvCxnSpPr>
            <p:cNvPr id="40" name="Straight Connector 39"/>
            <p:cNvCxnSpPr/>
            <p:nvPr/>
          </p:nvCxnSpPr>
          <p:spPr>
            <a:xfrm>
              <a:off x="638044" y="1407436"/>
              <a:ext cx="36000" cy="36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H="1">
              <a:off x="671663" y="1443729"/>
              <a:ext cx="7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2" name="TextBox 41"/>
          <p:cNvSpPr txBox="1"/>
          <p:nvPr/>
        </p:nvSpPr>
        <p:spPr>
          <a:xfrm>
            <a:off x="1523549" y="3496883"/>
            <a:ext cx="53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460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2021514" y="3662646"/>
            <a:ext cx="111276" cy="36293"/>
            <a:chOff x="638044" y="1407436"/>
            <a:chExt cx="105619" cy="36293"/>
          </a:xfrm>
        </p:grpSpPr>
        <p:cxnSp>
          <p:nvCxnSpPr>
            <p:cNvPr id="44" name="Straight Connector 43"/>
            <p:cNvCxnSpPr/>
            <p:nvPr/>
          </p:nvCxnSpPr>
          <p:spPr>
            <a:xfrm>
              <a:off x="638044" y="1407436"/>
              <a:ext cx="36000" cy="36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>
              <a:off x="671663" y="1443729"/>
              <a:ext cx="7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" name="Group 45"/>
          <p:cNvGrpSpPr/>
          <p:nvPr/>
        </p:nvGrpSpPr>
        <p:grpSpPr>
          <a:xfrm flipV="1">
            <a:off x="2018423" y="4066775"/>
            <a:ext cx="111276" cy="36293"/>
            <a:chOff x="638044" y="1407436"/>
            <a:chExt cx="105619" cy="36293"/>
          </a:xfrm>
        </p:grpSpPr>
        <p:cxnSp>
          <p:nvCxnSpPr>
            <p:cNvPr id="47" name="Straight Connector 46"/>
            <p:cNvCxnSpPr/>
            <p:nvPr/>
          </p:nvCxnSpPr>
          <p:spPr>
            <a:xfrm>
              <a:off x="638044" y="1407436"/>
              <a:ext cx="36000" cy="36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671663" y="1443729"/>
              <a:ext cx="72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9" name="TextBox 48"/>
          <p:cNvSpPr txBox="1"/>
          <p:nvPr/>
        </p:nvSpPr>
        <p:spPr>
          <a:xfrm>
            <a:off x="1548791" y="3958355"/>
            <a:ext cx="53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dirty="0" smtClean="0">
                <a:latin typeface="Arial" pitchFamily="34" charset="0"/>
                <a:cs typeface="Arial" pitchFamily="34" charset="0"/>
              </a:rPr>
              <a:t>238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2337499" y="3288949"/>
            <a:ext cx="5598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24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2111549" y="3288949"/>
            <a:ext cx="397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0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2708580" y="3288949"/>
            <a:ext cx="4660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96</a:t>
            </a:r>
            <a:endParaRPr lang="en-GB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1167427" y="3288949"/>
            <a:ext cx="10930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600" dirty="0" smtClean="0">
                <a:latin typeface="Arial" pitchFamily="34" charset="0"/>
                <a:cs typeface="Arial" pitchFamily="34" charset="0"/>
              </a:rPr>
              <a:t>Time </a:t>
            </a:r>
            <a:r>
              <a:rPr lang="en-GB" sz="1600" smtClean="0">
                <a:latin typeface="Arial" pitchFamily="34" charset="0"/>
                <a:cs typeface="Arial" pitchFamily="34" charset="0"/>
              </a:rPr>
              <a:t>(h)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16466" y="6588224"/>
            <a:ext cx="609957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Supplementary Figure 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. Stability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of polyproteins.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ecamer thermostability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. MBPx-SpyCatcher:(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SnoopTag-AffiHER2-SpyTag:SpyCatcher-SnoopCatcher)</a:t>
            </a:r>
            <a:r>
              <a:rPr lang="en-GB" sz="1000" baseline="-2500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:SnoopTag-AffiHER2-SpyTag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was incubated at the indicated temperature for 3 min, centrifuged to remove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aggregates,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and analyzed by SDS-PAGE with Coomassie staining.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Decamer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time-dependent stability.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Biotin-SpyCatcher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:(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SnoopTag-AffiHER2-SpyTag:SpyCatcher-SnoopCatcher)</a:t>
            </a:r>
            <a:r>
              <a:rPr lang="en-GB" sz="1000" baseline="-2500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:SnoopTag-AffiHER2-SpyTag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was incubated at 25°C for the indicated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time, before boiling in SDS-loading buffer and analysis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by SDS-PAGE with Coomassie staining. </a:t>
            </a:r>
          </a:p>
        </p:txBody>
      </p:sp>
      <p:cxnSp>
        <p:nvCxnSpPr>
          <p:cNvPr id="55" name="Straight Connector 54"/>
          <p:cNvCxnSpPr/>
          <p:nvPr/>
        </p:nvCxnSpPr>
        <p:spPr>
          <a:xfrm>
            <a:off x="3098764" y="3551711"/>
            <a:ext cx="0" cy="277517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919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8"/>
          <p:cNvSpPr txBox="1"/>
          <p:nvPr/>
        </p:nvSpPr>
        <p:spPr>
          <a:xfrm>
            <a:off x="58912" y="4051015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4485" t="18920" r="27793" b="41332"/>
          <a:stretch/>
        </p:blipFill>
        <p:spPr>
          <a:xfrm>
            <a:off x="389128" y="4047055"/>
            <a:ext cx="6303738" cy="29533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6453" t="20600" r="19288" b="14722"/>
          <a:stretch/>
        </p:blipFill>
        <p:spPr>
          <a:xfrm>
            <a:off x="345908" y="592510"/>
            <a:ext cx="6104362" cy="3456147"/>
          </a:xfrm>
          <a:prstGeom prst="rect">
            <a:avLst/>
          </a:prstGeom>
        </p:spPr>
      </p:pic>
      <p:sp>
        <p:nvSpPr>
          <p:cNvPr id="8" name="テキスト ボックス 8"/>
          <p:cNvSpPr txBox="1"/>
          <p:nvPr/>
        </p:nvSpPr>
        <p:spPr>
          <a:xfrm>
            <a:off x="44624" y="57222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6466" y="7020272"/>
            <a:ext cx="60995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Supplementary Figure 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000" smtClean="0">
                <a:latin typeface="Arial" panose="020B0604020202020204" pitchFamily="34" charset="0"/>
                <a:cs typeface="Arial" panose="020B0604020202020204" pitchFamily="34" charset="0"/>
              </a:rPr>
              <a:t>Different </a:t>
            </a: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building blocks incorporated in polyproteams. (</a:t>
            </a:r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) Synthesis of fluorescent polyproteins. MBPx-SpyCatcher was bound by amylose resin and then extended iteratively with SnoopTag-mEGFP-SpyTag and SpyCatcher-SnoopCatcher. Samples were eluted at each stage with maltose and analyzed by SDS-PAGE with Coomassie staining. (</a:t>
            </a:r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1000">
                <a:latin typeface="Arial" panose="020B0604020202020204" pitchFamily="34" charset="0"/>
                <a:cs typeface="Arial" panose="020B0604020202020204" pitchFamily="34" charset="0"/>
              </a:rPr>
              <a:t>) Synthesis of branched polyproteins. As for (a), except using 3 tandemly-linked affibodies (SnoopTag-SpyTag-AffiHER2×3).</a:t>
            </a: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/>
              <a:t> </a:t>
            </a:r>
            <a:endParaRPr lang="en-GB" sz="1000"/>
          </a:p>
        </p:txBody>
      </p:sp>
    </p:spTree>
    <p:extLst>
      <p:ext uri="{BB962C8B-B14F-4D97-AF65-F5344CB8AC3E}">
        <p14:creationId xmlns:p14="http://schemas.microsoft.com/office/powerpoint/2010/main" val="191414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8"/>
          <p:cNvSpPr txBox="1"/>
          <p:nvPr/>
        </p:nvSpPr>
        <p:spPr>
          <a:xfrm>
            <a:off x="44624" y="10750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テキスト ボックス 8"/>
          <p:cNvSpPr txBox="1"/>
          <p:nvPr/>
        </p:nvSpPr>
        <p:spPr>
          <a:xfrm>
            <a:off x="58912" y="3419872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1" lang="ja-JP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16466" y="6590546"/>
            <a:ext cx="60995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Supplementary Figure 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Effect of valency on polyproteam activation of cell death. (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Synthesis of polyproteam homomultimers and polyproteams with varying numbers of nanobodies and affibodies to either EGFR or Taq polymerase. Synthesis was analyzed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by SDS-PAGE with Coomassie staining.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b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Polyproteam effect on viability of MDA-MB-231 after 40 h with each chain, analyzed by a resazurin assay with untreated cells set at 100% (mean ± 1 s.d., n = 3). A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ffibody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EGFR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E), triple affibody to HER2 (H), affibody to IGF1R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I), nanobody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to DR5 (N),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affibody to 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Taq polymerase </a:t>
            </a:r>
            <a:r>
              <a:rPr lang="en-GB" sz="1000" smtClean="0">
                <a:latin typeface="Arial" panose="020B0604020202020204" pitchFamily="34" charset="0"/>
                <a:cs typeface="Arial" panose="020B0604020202020204" pitchFamily="34" charset="0"/>
              </a:rPr>
              <a:t>(T).</a:t>
            </a: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96" name="Group 1595"/>
          <p:cNvGrpSpPr/>
          <p:nvPr/>
        </p:nvGrpSpPr>
        <p:grpSpPr>
          <a:xfrm rot="16200000">
            <a:off x="596867" y="1212218"/>
            <a:ext cx="1882334" cy="144594"/>
            <a:chOff x="2862063" y="2996952"/>
            <a:chExt cx="1882334" cy="144594"/>
          </a:xfrm>
        </p:grpSpPr>
        <p:sp>
          <p:nvSpPr>
            <p:cNvPr id="1597" name="Isosceles Triangle 1596"/>
            <p:cNvSpPr/>
            <p:nvPr/>
          </p:nvSpPr>
          <p:spPr>
            <a:xfrm rot="5400000">
              <a:off x="3040206" y="299695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8" name="Rectangle 1597"/>
            <p:cNvSpPr/>
            <p:nvPr/>
          </p:nvSpPr>
          <p:spPr>
            <a:xfrm>
              <a:off x="3244626" y="301674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9" name="Oval 1598"/>
            <p:cNvSpPr/>
            <p:nvPr/>
          </p:nvSpPr>
          <p:spPr>
            <a:xfrm>
              <a:off x="2862063" y="3016744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00" name="Straight Connector 1599"/>
            <p:cNvCxnSpPr/>
            <p:nvPr/>
          </p:nvCxnSpPr>
          <p:spPr>
            <a:xfrm>
              <a:off x="2975793" y="30697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1" name="Straight Connector 1600"/>
            <p:cNvCxnSpPr/>
            <p:nvPr/>
          </p:nvCxnSpPr>
          <p:spPr>
            <a:xfrm>
              <a:off x="3162793" y="30697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2" name="Isosceles Triangle 1601"/>
            <p:cNvSpPr/>
            <p:nvPr/>
          </p:nvSpPr>
          <p:spPr>
            <a:xfrm rot="5400000">
              <a:off x="3428944" y="299695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03" name="Straight Connector 1602"/>
            <p:cNvCxnSpPr/>
            <p:nvPr/>
          </p:nvCxnSpPr>
          <p:spPr>
            <a:xfrm>
              <a:off x="3364531" y="30697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4" name="Straight Connector 1603"/>
            <p:cNvCxnSpPr/>
            <p:nvPr/>
          </p:nvCxnSpPr>
          <p:spPr>
            <a:xfrm>
              <a:off x="3553912" y="30697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5" name="Rectangle 1604"/>
            <p:cNvSpPr/>
            <p:nvPr/>
          </p:nvSpPr>
          <p:spPr>
            <a:xfrm>
              <a:off x="3633515" y="301674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6" name="Isosceles Triangle 1605"/>
            <p:cNvSpPr/>
            <p:nvPr/>
          </p:nvSpPr>
          <p:spPr>
            <a:xfrm rot="5400000">
              <a:off x="3817833" y="299695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07" name="Straight Connector 1606"/>
            <p:cNvCxnSpPr/>
            <p:nvPr/>
          </p:nvCxnSpPr>
          <p:spPr>
            <a:xfrm>
              <a:off x="3753420" y="30697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8" name="Straight Connector 1607"/>
            <p:cNvCxnSpPr/>
            <p:nvPr/>
          </p:nvCxnSpPr>
          <p:spPr>
            <a:xfrm>
              <a:off x="3942801" y="30697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9" name="Rectangle 1608"/>
            <p:cNvSpPr/>
            <p:nvPr/>
          </p:nvSpPr>
          <p:spPr>
            <a:xfrm>
              <a:off x="4027650" y="3017338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0" name="Isosceles Triangle 1609"/>
            <p:cNvSpPr/>
            <p:nvPr/>
          </p:nvSpPr>
          <p:spPr>
            <a:xfrm rot="5400000">
              <a:off x="4211968" y="2997546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11" name="Straight Connector 1610"/>
            <p:cNvCxnSpPr/>
            <p:nvPr/>
          </p:nvCxnSpPr>
          <p:spPr>
            <a:xfrm>
              <a:off x="4147555" y="307029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2" name="Straight Connector 1611"/>
            <p:cNvCxnSpPr/>
            <p:nvPr/>
          </p:nvCxnSpPr>
          <p:spPr>
            <a:xfrm>
              <a:off x="4336936" y="307029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13" name="Rectangle 1612"/>
            <p:cNvSpPr/>
            <p:nvPr/>
          </p:nvSpPr>
          <p:spPr>
            <a:xfrm>
              <a:off x="4416079" y="301732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4" name="Isosceles Triangle 1613"/>
            <p:cNvSpPr/>
            <p:nvPr/>
          </p:nvSpPr>
          <p:spPr>
            <a:xfrm rot="5400000">
              <a:off x="4600397" y="2997530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15" name="Straight Connector 1614"/>
            <p:cNvCxnSpPr/>
            <p:nvPr/>
          </p:nvCxnSpPr>
          <p:spPr>
            <a:xfrm>
              <a:off x="4535984" y="307028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6" name="Group 1615"/>
          <p:cNvGrpSpPr/>
          <p:nvPr/>
        </p:nvGrpSpPr>
        <p:grpSpPr>
          <a:xfrm rot="16200000">
            <a:off x="2820168" y="1221286"/>
            <a:ext cx="1869827" cy="144594"/>
            <a:chOff x="2853332" y="3428422"/>
            <a:chExt cx="1869827" cy="144594"/>
          </a:xfrm>
        </p:grpSpPr>
        <p:sp>
          <p:nvSpPr>
            <p:cNvPr id="1617" name="Isosceles Triangle 1616"/>
            <p:cNvSpPr/>
            <p:nvPr/>
          </p:nvSpPr>
          <p:spPr>
            <a:xfrm rot="5400000">
              <a:off x="3031475" y="342842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8" name="Rectangle 1617"/>
            <p:cNvSpPr/>
            <p:nvPr/>
          </p:nvSpPr>
          <p:spPr>
            <a:xfrm>
              <a:off x="3235895" y="344821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9" name="Oval 1618"/>
            <p:cNvSpPr/>
            <p:nvPr/>
          </p:nvSpPr>
          <p:spPr>
            <a:xfrm>
              <a:off x="2853332" y="3448214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20" name="Straight Connector 1619"/>
            <p:cNvCxnSpPr/>
            <p:nvPr/>
          </p:nvCxnSpPr>
          <p:spPr>
            <a:xfrm>
              <a:off x="2967062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1" name="Straight Connector 1620"/>
            <p:cNvCxnSpPr/>
            <p:nvPr/>
          </p:nvCxnSpPr>
          <p:spPr>
            <a:xfrm>
              <a:off x="3156443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2" name="Isosceles Triangle 1621"/>
            <p:cNvSpPr/>
            <p:nvPr/>
          </p:nvSpPr>
          <p:spPr>
            <a:xfrm rot="5400000">
              <a:off x="3420213" y="342842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23" name="Straight Connector 1622"/>
            <p:cNvCxnSpPr/>
            <p:nvPr/>
          </p:nvCxnSpPr>
          <p:spPr>
            <a:xfrm>
              <a:off x="3355800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4" name="Straight Connector 1623"/>
            <p:cNvCxnSpPr/>
            <p:nvPr/>
          </p:nvCxnSpPr>
          <p:spPr>
            <a:xfrm>
              <a:off x="3545181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5" name="Rectangle 1624"/>
            <p:cNvSpPr/>
            <p:nvPr/>
          </p:nvSpPr>
          <p:spPr>
            <a:xfrm>
              <a:off x="3624784" y="344821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6" name="Isosceles Triangle 1625"/>
            <p:cNvSpPr/>
            <p:nvPr/>
          </p:nvSpPr>
          <p:spPr>
            <a:xfrm rot="5400000">
              <a:off x="3809102" y="342842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27" name="Straight Connector 1626"/>
            <p:cNvCxnSpPr/>
            <p:nvPr/>
          </p:nvCxnSpPr>
          <p:spPr>
            <a:xfrm>
              <a:off x="3744689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8" name="Straight Connector 1627"/>
            <p:cNvCxnSpPr/>
            <p:nvPr/>
          </p:nvCxnSpPr>
          <p:spPr>
            <a:xfrm>
              <a:off x="3934070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9" name="Rectangle 1628"/>
            <p:cNvSpPr/>
            <p:nvPr/>
          </p:nvSpPr>
          <p:spPr>
            <a:xfrm>
              <a:off x="4018919" y="3448808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0" name="Isosceles Triangle 1629"/>
            <p:cNvSpPr/>
            <p:nvPr/>
          </p:nvSpPr>
          <p:spPr>
            <a:xfrm rot="5400000">
              <a:off x="4203237" y="3429016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31" name="Straight Connector 1630"/>
            <p:cNvCxnSpPr/>
            <p:nvPr/>
          </p:nvCxnSpPr>
          <p:spPr>
            <a:xfrm>
              <a:off x="4138824" y="350176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2" name="Straight Connector 1631"/>
            <p:cNvCxnSpPr/>
            <p:nvPr/>
          </p:nvCxnSpPr>
          <p:spPr>
            <a:xfrm>
              <a:off x="4328205" y="350176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3" name="Rectangle 1632"/>
            <p:cNvSpPr/>
            <p:nvPr/>
          </p:nvSpPr>
          <p:spPr>
            <a:xfrm>
              <a:off x="4407348" y="344879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34" name="Straight Connector 1633"/>
            <p:cNvCxnSpPr/>
            <p:nvPr/>
          </p:nvCxnSpPr>
          <p:spPr>
            <a:xfrm>
              <a:off x="4527253" y="3501750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5" name="Isosceles Triangle 1634"/>
            <p:cNvSpPr/>
            <p:nvPr/>
          </p:nvSpPr>
          <p:spPr>
            <a:xfrm rot="16200000">
              <a:off x="4615159" y="3448048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36" name="Group 1635"/>
          <p:cNvGrpSpPr/>
          <p:nvPr/>
        </p:nvGrpSpPr>
        <p:grpSpPr>
          <a:xfrm rot="16200000">
            <a:off x="2564258" y="1220788"/>
            <a:ext cx="1867145" cy="144000"/>
            <a:chOff x="2862856" y="3795605"/>
            <a:chExt cx="1867145" cy="144000"/>
          </a:xfrm>
        </p:grpSpPr>
        <p:sp>
          <p:nvSpPr>
            <p:cNvPr id="1637" name="Isosceles Triangle 1636"/>
            <p:cNvSpPr/>
            <p:nvPr/>
          </p:nvSpPr>
          <p:spPr>
            <a:xfrm rot="5400000">
              <a:off x="3040999" y="3795605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8" name="Rectangle 1637"/>
            <p:cNvSpPr/>
            <p:nvPr/>
          </p:nvSpPr>
          <p:spPr>
            <a:xfrm>
              <a:off x="3245419" y="3815397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9" name="Oval 1638"/>
            <p:cNvSpPr/>
            <p:nvPr/>
          </p:nvSpPr>
          <p:spPr>
            <a:xfrm>
              <a:off x="2862856" y="3815397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40" name="Straight Connector 1639"/>
            <p:cNvCxnSpPr/>
            <p:nvPr/>
          </p:nvCxnSpPr>
          <p:spPr>
            <a:xfrm>
              <a:off x="2976586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1" name="Straight Connector 1640"/>
            <p:cNvCxnSpPr/>
            <p:nvPr/>
          </p:nvCxnSpPr>
          <p:spPr>
            <a:xfrm>
              <a:off x="3163586" y="386835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2" name="Isosceles Triangle 1641"/>
            <p:cNvSpPr/>
            <p:nvPr/>
          </p:nvSpPr>
          <p:spPr>
            <a:xfrm rot="5400000">
              <a:off x="3429737" y="3795605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43" name="Straight Connector 1642"/>
            <p:cNvCxnSpPr/>
            <p:nvPr/>
          </p:nvCxnSpPr>
          <p:spPr>
            <a:xfrm>
              <a:off x="3365324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4" name="Straight Connector 1643"/>
            <p:cNvCxnSpPr/>
            <p:nvPr/>
          </p:nvCxnSpPr>
          <p:spPr>
            <a:xfrm>
              <a:off x="3554705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5" name="Rectangle 1644"/>
            <p:cNvSpPr/>
            <p:nvPr/>
          </p:nvSpPr>
          <p:spPr>
            <a:xfrm>
              <a:off x="3634308" y="3815397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6" name="Isosceles Triangle 1645"/>
            <p:cNvSpPr/>
            <p:nvPr/>
          </p:nvSpPr>
          <p:spPr>
            <a:xfrm rot="5400000">
              <a:off x="3818626" y="3795605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47" name="Straight Connector 1646"/>
            <p:cNvCxnSpPr/>
            <p:nvPr/>
          </p:nvCxnSpPr>
          <p:spPr>
            <a:xfrm>
              <a:off x="3754213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8" name="Straight Connector 1647"/>
            <p:cNvCxnSpPr/>
            <p:nvPr/>
          </p:nvCxnSpPr>
          <p:spPr>
            <a:xfrm>
              <a:off x="3943594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9" name="Rectangle 1648"/>
            <p:cNvSpPr/>
            <p:nvPr/>
          </p:nvSpPr>
          <p:spPr>
            <a:xfrm>
              <a:off x="4028443" y="3815991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50" name="Straight Connector 1649"/>
            <p:cNvCxnSpPr/>
            <p:nvPr/>
          </p:nvCxnSpPr>
          <p:spPr>
            <a:xfrm>
              <a:off x="4148348" y="3868949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1" name="Straight Connector 1650"/>
            <p:cNvCxnSpPr/>
            <p:nvPr/>
          </p:nvCxnSpPr>
          <p:spPr>
            <a:xfrm>
              <a:off x="4337729" y="3868949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2" name="Rectangle 1651"/>
            <p:cNvSpPr/>
            <p:nvPr/>
          </p:nvSpPr>
          <p:spPr>
            <a:xfrm>
              <a:off x="4416872" y="3815975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53" name="Straight Connector 1652"/>
            <p:cNvCxnSpPr/>
            <p:nvPr/>
          </p:nvCxnSpPr>
          <p:spPr>
            <a:xfrm>
              <a:off x="4536777" y="3868933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4" name="Isosceles Triangle 1653"/>
            <p:cNvSpPr/>
            <p:nvPr/>
          </p:nvSpPr>
          <p:spPr>
            <a:xfrm rot="16200000">
              <a:off x="4224166" y="3813012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5" name="Isosceles Triangle 1654"/>
            <p:cNvSpPr/>
            <p:nvPr/>
          </p:nvSpPr>
          <p:spPr>
            <a:xfrm rot="16200000">
              <a:off x="4622001" y="3813151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56" name="Group 1655"/>
          <p:cNvGrpSpPr/>
          <p:nvPr/>
        </p:nvGrpSpPr>
        <p:grpSpPr>
          <a:xfrm rot="16200000">
            <a:off x="2309720" y="1219998"/>
            <a:ext cx="1868023" cy="144000"/>
            <a:chOff x="2860475" y="4149080"/>
            <a:chExt cx="1868023" cy="144000"/>
          </a:xfrm>
        </p:grpSpPr>
        <p:sp>
          <p:nvSpPr>
            <p:cNvPr id="1657" name="Isosceles Triangle 1656"/>
            <p:cNvSpPr/>
            <p:nvPr/>
          </p:nvSpPr>
          <p:spPr>
            <a:xfrm rot="5400000">
              <a:off x="3038618" y="4149080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8" name="Rectangle 1657"/>
            <p:cNvSpPr/>
            <p:nvPr/>
          </p:nvSpPr>
          <p:spPr>
            <a:xfrm>
              <a:off x="3243038" y="416887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9" name="Oval 1658"/>
            <p:cNvSpPr/>
            <p:nvPr/>
          </p:nvSpPr>
          <p:spPr>
            <a:xfrm>
              <a:off x="2860475" y="4168872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60" name="Straight Connector 1659"/>
            <p:cNvCxnSpPr/>
            <p:nvPr/>
          </p:nvCxnSpPr>
          <p:spPr>
            <a:xfrm>
              <a:off x="2974205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1" name="Straight Connector 1660"/>
            <p:cNvCxnSpPr/>
            <p:nvPr/>
          </p:nvCxnSpPr>
          <p:spPr>
            <a:xfrm>
              <a:off x="3161205" y="4221831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2" name="Isosceles Triangle 1661"/>
            <p:cNvSpPr/>
            <p:nvPr/>
          </p:nvSpPr>
          <p:spPr>
            <a:xfrm rot="5400000">
              <a:off x="3427356" y="4149080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63" name="Straight Connector 1662"/>
            <p:cNvCxnSpPr/>
            <p:nvPr/>
          </p:nvCxnSpPr>
          <p:spPr>
            <a:xfrm>
              <a:off x="3362943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4" name="Straight Connector 1663"/>
            <p:cNvCxnSpPr/>
            <p:nvPr/>
          </p:nvCxnSpPr>
          <p:spPr>
            <a:xfrm>
              <a:off x="3552324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5" name="Rectangle 1664"/>
            <p:cNvSpPr/>
            <p:nvPr/>
          </p:nvSpPr>
          <p:spPr>
            <a:xfrm>
              <a:off x="3631927" y="416887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66" name="Straight Connector 1665"/>
            <p:cNvCxnSpPr/>
            <p:nvPr/>
          </p:nvCxnSpPr>
          <p:spPr>
            <a:xfrm>
              <a:off x="3751832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7" name="Straight Connector 1666"/>
            <p:cNvCxnSpPr/>
            <p:nvPr/>
          </p:nvCxnSpPr>
          <p:spPr>
            <a:xfrm>
              <a:off x="3941213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8" name="Rectangle 1667"/>
            <p:cNvSpPr/>
            <p:nvPr/>
          </p:nvSpPr>
          <p:spPr>
            <a:xfrm>
              <a:off x="4026062" y="4169466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69" name="Straight Connector 1668"/>
            <p:cNvCxnSpPr/>
            <p:nvPr/>
          </p:nvCxnSpPr>
          <p:spPr>
            <a:xfrm>
              <a:off x="4145967" y="4222425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0" name="Straight Connector 1669"/>
            <p:cNvCxnSpPr/>
            <p:nvPr/>
          </p:nvCxnSpPr>
          <p:spPr>
            <a:xfrm>
              <a:off x="4332967" y="4222426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71" name="Rectangle 1670"/>
            <p:cNvSpPr/>
            <p:nvPr/>
          </p:nvSpPr>
          <p:spPr>
            <a:xfrm>
              <a:off x="4414491" y="416945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72" name="Straight Connector 1671"/>
            <p:cNvCxnSpPr/>
            <p:nvPr/>
          </p:nvCxnSpPr>
          <p:spPr>
            <a:xfrm>
              <a:off x="4534396" y="4222409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73" name="Isosceles Triangle 1672"/>
            <p:cNvSpPr/>
            <p:nvPr/>
          </p:nvSpPr>
          <p:spPr>
            <a:xfrm rot="16200000">
              <a:off x="4221785" y="4166626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4" name="Isosceles Triangle 1673"/>
            <p:cNvSpPr/>
            <p:nvPr/>
          </p:nvSpPr>
          <p:spPr>
            <a:xfrm rot="16200000">
              <a:off x="4620498" y="4166643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5" name="Isosceles Triangle 1674"/>
            <p:cNvSpPr/>
            <p:nvPr/>
          </p:nvSpPr>
          <p:spPr>
            <a:xfrm rot="16200000">
              <a:off x="3827833" y="4168129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6" name="Group 1675"/>
          <p:cNvGrpSpPr/>
          <p:nvPr/>
        </p:nvGrpSpPr>
        <p:grpSpPr>
          <a:xfrm rot="16200000">
            <a:off x="2053107" y="1220866"/>
            <a:ext cx="1868629" cy="144000"/>
            <a:chOff x="2860475" y="4653152"/>
            <a:chExt cx="1868629" cy="144000"/>
          </a:xfrm>
        </p:grpSpPr>
        <p:sp>
          <p:nvSpPr>
            <p:cNvPr id="1677" name="Isosceles Triangle 1676"/>
            <p:cNvSpPr/>
            <p:nvPr/>
          </p:nvSpPr>
          <p:spPr>
            <a:xfrm rot="5400000">
              <a:off x="3038618" y="465315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8" name="Rectangle 1677"/>
            <p:cNvSpPr/>
            <p:nvPr/>
          </p:nvSpPr>
          <p:spPr>
            <a:xfrm>
              <a:off x="3243038" y="467294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9" name="Oval 1678"/>
            <p:cNvSpPr/>
            <p:nvPr/>
          </p:nvSpPr>
          <p:spPr>
            <a:xfrm>
              <a:off x="2860475" y="4672944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80" name="Straight Connector 1679"/>
            <p:cNvCxnSpPr/>
            <p:nvPr/>
          </p:nvCxnSpPr>
          <p:spPr>
            <a:xfrm>
              <a:off x="2974205" y="47259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1" name="Straight Connector 1680"/>
            <p:cNvCxnSpPr/>
            <p:nvPr/>
          </p:nvCxnSpPr>
          <p:spPr>
            <a:xfrm>
              <a:off x="3161205" y="4725903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2" name="Straight Connector 1681"/>
            <p:cNvCxnSpPr/>
            <p:nvPr/>
          </p:nvCxnSpPr>
          <p:spPr>
            <a:xfrm>
              <a:off x="3362943" y="47259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3" name="Straight Connector 1682"/>
            <p:cNvCxnSpPr/>
            <p:nvPr/>
          </p:nvCxnSpPr>
          <p:spPr>
            <a:xfrm>
              <a:off x="3547562" y="4725905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84" name="Rectangle 1683"/>
            <p:cNvSpPr/>
            <p:nvPr/>
          </p:nvSpPr>
          <p:spPr>
            <a:xfrm>
              <a:off x="3631927" y="467294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85" name="Straight Connector 1684"/>
            <p:cNvCxnSpPr/>
            <p:nvPr/>
          </p:nvCxnSpPr>
          <p:spPr>
            <a:xfrm>
              <a:off x="3751832" y="4728285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6" name="Straight Connector 1685"/>
            <p:cNvCxnSpPr/>
            <p:nvPr/>
          </p:nvCxnSpPr>
          <p:spPr>
            <a:xfrm>
              <a:off x="3936451" y="4725905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87" name="Rectangle 1686"/>
            <p:cNvSpPr/>
            <p:nvPr/>
          </p:nvSpPr>
          <p:spPr>
            <a:xfrm>
              <a:off x="4026062" y="4673538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88" name="Straight Connector 1687"/>
            <p:cNvCxnSpPr/>
            <p:nvPr/>
          </p:nvCxnSpPr>
          <p:spPr>
            <a:xfrm>
              <a:off x="4141205" y="4726499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9" name="Straight Connector 1688"/>
            <p:cNvCxnSpPr/>
            <p:nvPr/>
          </p:nvCxnSpPr>
          <p:spPr>
            <a:xfrm>
              <a:off x="4335348" y="472649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0" name="Rectangle 1689"/>
            <p:cNvSpPr/>
            <p:nvPr/>
          </p:nvSpPr>
          <p:spPr>
            <a:xfrm>
              <a:off x="4414491" y="467352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91" name="Straight Connector 1690"/>
            <p:cNvCxnSpPr/>
            <p:nvPr/>
          </p:nvCxnSpPr>
          <p:spPr>
            <a:xfrm>
              <a:off x="4534396" y="4726481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2" name="Isosceles Triangle 1691"/>
            <p:cNvSpPr/>
            <p:nvPr/>
          </p:nvSpPr>
          <p:spPr>
            <a:xfrm rot="16200000">
              <a:off x="4221785" y="4673080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3" name="Isosceles Triangle 1692"/>
            <p:cNvSpPr/>
            <p:nvPr/>
          </p:nvSpPr>
          <p:spPr>
            <a:xfrm rot="16200000">
              <a:off x="4621104" y="4670701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4" name="Isosceles Triangle 1693"/>
            <p:cNvSpPr/>
            <p:nvPr/>
          </p:nvSpPr>
          <p:spPr>
            <a:xfrm rot="16200000">
              <a:off x="3827833" y="4672201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5" name="Isosceles Triangle 1694"/>
            <p:cNvSpPr/>
            <p:nvPr/>
          </p:nvSpPr>
          <p:spPr>
            <a:xfrm rot="16200000">
              <a:off x="3436539" y="4669821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96" name="Isosceles Triangle 1695"/>
          <p:cNvSpPr/>
          <p:nvPr/>
        </p:nvSpPr>
        <p:spPr>
          <a:xfrm rot="10800000">
            <a:off x="4092312" y="2111238"/>
            <a:ext cx="108000" cy="108000"/>
          </a:xfrm>
          <a:prstGeom prst="triangle">
            <a:avLst/>
          </a:prstGeom>
          <a:solidFill>
            <a:srgbClr val="660066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7" name="TextBox 1696"/>
          <p:cNvSpPr txBox="1"/>
          <p:nvPr/>
        </p:nvSpPr>
        <p:spPr>
          <a:xfrm>
            <a:off x="4221402" y="2021618"/>
            <a:ext cx="26738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SnoopTag-AffiTaq-SpyTag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98" name="Group 1697"/>
          <p:cNvGrpSpPr/>
          <p:nvPr/>
        </p:nvGrpSpPr>
        <p:grpSpPr>
          <a:xfrm rot="16200000">
            <a:off x="1790454" y="1235978"/>
            <a:ext cx="1866540" cy="111692"/>
            <a:chOff x="2856508" y="2420889"/>
            <a:chExt cx="1866540" cy="111692"/>
          </a:xfrm>
        </p:grpSpPr>
        <p:sp>
          <p:nvSpPr>
            <p:cNvPr id="1699" name="Isosceles Triangle 1698"/>
            <p:cNvSpPr/>
            <p:nvPr/>
          </p:nvSpPr>
          <p:spPr>
            <a:xfrm rot="16200000">
              <a:off x="3035090" y="2422201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0" name="Rectangle 1699"/>
            <p:cNvSpPr/>
            <p:nvPr/>
          </p:nvSpPr>
          <p:spPr>
            <a:xfrm>
              <a:off x="3241814" y="2424581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1" name="Oval 1700"/>
            <p:cNvSpPr/>
            <p:nvPr/>
          </p:nvSpPr>
          <p:spPr>
            <a:xfrm>
              <a:off x="2856508" y="2424581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02" name="Straight Connector 1701"/>
            <p:cNvCxnSpPr/>
            <p:nvPr/>
          </p:nvCxnSpPr>
          <p:spPr>
            <a:xfrm>
              <a:off x="2970238" y="2477539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3" name="Straight Connector 1702"/>
            <p:cNvCxnSpPr/>
            <p:nvPr/>
          </p:nvCxnSpPr>
          <p:spPr>
            <a:xfrm>
              <a:off x="3148522" y="2477541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4" name="Rectangle 1703"/>
            <p:cNvSpPr/>
            <p:nvPr/>
          </p:nvSpPr>
          <p:spPr>
            <a:xfrm>
              <a:off x="4020047" y="242458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05" name="Straight Connector 1704"/>
            <p:cNvCxnSpPr/>
            <p:nvPr/>
          </p:nvCxnSpPr>
          <p:spPr>
            <a:xfrm>
              <a:off x="4135190" y="2477538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6" name="Rectangle 1705"/>
            <p:cNvSpPr/>
            <p:nvPr/>
          </p:nvSpPr>
          <p:spPr>
            <a:xfrm>
              <a:off x="4411317" y="242458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07" name="Straight Connector 1706"/>
            <p:cNvCxnSpPr/>
            <p:nvPr/>
          </p:nvCxnSpPr>
          <p:spPr>
            <a:xfrm>
              <a:off x="4319552" y="2477538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8" name="Straight Connector 1707"/>
            <p:cNvCxnSpPr/>
            <p:nvPr/>
          </p:nvCxnSpPr>
          <p:spPr>
            <a:xfrm>
              <a:off x="4529225" y="2477538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9" name="Isosceles Triangle 1708"/>
            <p:cNvSpPr/>
            <p:nvPr/>
          </p:nvSpPr>
          <p:spPr>
            <a:xfrm rot="16200000">
              <a:off x="4214341" y="2422063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0" name="Isosceles Triangle 1709"/>
            <p:cNvSpPr/>
            <p:nvPr/>
          </p:nvSpPr>
          <p:spPr>
            <a:xfrm rot="16200000">
              <a:off x="4615048" y="2422202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11" name="Straight Connector 1710"/>
            <p:cNvCxnSpPr/>
            <p:nvPr/>
          </p:nvCxnSpPr>
          <p:spPr>
            <a:xfrm>
              <a:off x="3746660" y="2476233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2" name="Straight Connector 1711"/>
            <p:cNvCxnSpPr/>
            <p:nvPr/>
          </p:nvCxnSpPr>
          <p:spPr>
            <a:xfrm>
              <a:off x="3931022" y="2476226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3" name="Isosceles Triangle 1712"/>
            <p:cNvSpPr/>
            <p:nvPr/>
          </p:nvSpPr>
          <p:spPr>
            <a:xfrm rot="16200000">
              <a:off x="3821049" y="2420889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14" name="Straight Connector 1713"/>
            <p:cNvCxnSpPr/>
            <p:nvPr/>
          </p:nvCxnSpPr>
          <p:spPr>
            <a:xfrm>
              <a:off x="3362150" y="24780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5" name="Straight Connector 1714"/>
            <p:cNvCxnSpPr/>
            <p:nvPr/>
          </p:nvCxnSpPr>
          <p:spPr>
            <a:xfrm>
              <a:off x="3544131" y="2478030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6" name="Isosceles Triangle 1715"/>
            <p:cNvSpPr/>
            <p:nvPr/>
          </p:nvSpPr>
          <p:spPr>
            <a:xfrm rot="16200000">
              <a:off x="3434158" y="2422693"/>
              <a:ext cx="108000" cy="108000"/>
            </a:xfrm>
            <a:prstGeom prst="triangle">
              <a:avLst/>
            </a:prstGeom>
            <a:solidFill>
              <a:srgbClr val="660066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7" name="Rectangle 1716"/>
            <p:cNvSpPr/>
            <p:nvPr/>
          </p:nvSpPr>
          <p:spPr>
            <a:xfrm>
              <a:off x="3626673" y="242458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1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62" t="48329" r="52889" b="37828"/>
          <a:stretch/>
        </p:blipFill>
        <p:spPr bwMode="auto">
          <a:xfrm>
            <a:off x="2605381" y="2294086"/>
            <a:ext cx="1312911" cy="941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1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9" t="71063" r="49502" b="19247"/>
          <a:stretch/>
        </p:blipFill>
        <p:spPr bwMode="auto">
          <a:xfrm>
            <a:off x="741695" y="2293747"/>
            <a:ext cx="1848041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" name="TextBox 37"/>
          <p:cNvSpPr txBox="1">
            <a:spLocks noChangeArrowheads="1"/>
          </p:cNvSpPr>
          <p:nvPr/>
        </p:nvSpPr>
        <p:spPr bwMode="auto">
          <a:xfrm>
            <a:off x="44624" y="2432495"/>
            <a:ext cx="645609" cy="30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latin typeface="Arial" charset="0"/>
              </a:rPr>
              <a:t>460</a:t>
            </a:r>
          </a:p>
        </p:txBody>
      </p:sp>
      <p:sp>
        <p:nvSpPr>
          <p:cNvPr id="1721" name="TextBox 84"/>
          <p:cNvSpPr txBox="1">
            <a:spLocks noChangeArrowheads="1"/>
          </p:cNvSpPr>
          <p:nvPr/>
        </p:nvSpPr>
        <p:spPr bwMode="auto">
          <a:xfrm>
            <a:off x="47186" y="2592386"/>
            <a:ext cx="645609" cy="30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latin typeface="Arial" charset="0"/>
              </a:rPr>
              <a:t>268</a:t>
            </a:r>
          </a:p>
        </p:txBody>
      </p:sp>
      <p:sp>
        <p:nvSpPr>
          <p:cNvPr id="1722" name="TextBox 37"/>
          <p:cNvSpPr txBox="1">
            <a:spLocks noChangeArrowheads="1"/>
          </p:cNvSpPr>
          <p:nvPr/>
        </p:nvSpPr>
        <p:spPr bwMode="auto">
          <a:xfrm>
            <a:off x="48926" y="3012619"/>
            <a:ext cx="645609" cy="30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latin typeface="Arial" charset="0"/>
              </a:rPr>
              <a:t>180</a:t>
            </a:r>
          </a:p>
        </p:txBody>
      </p:sp>
      <p:sp>
        <p:nvSpPr>
          <p:cNvPr id="1723" name="TextBox 1722"/>
          <p:cNvSpPr txBox="1">
            <a:spLocks noChangeArrowheads="1"/>
          </p:cNvSpPr>
          <p:nvPr/>
        </p:nvSpPr>
        <p:spPr bwMode="auto">
          <a:xfrm>
            <a:off x="45993" y="2766435"/>
            <a:ext cx="645609" cy="30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>
                <a:latin typeface="Arial" charset="0"/>
              </a:rPr>
              <a:t>238</a:t>
            </a:r>
          </a:p>
        </p:txBody>
      </p:sp>
      <p:cxnSp>
        <p:nvCxnSpPr>
          <p:cNvPr id="1724" name="Straight Connector 211"/>
          <p:cNvCxnSpPr/>
          <p:nvPr/>
        </p:nvCxnSpPr>
        <p:spPr bwMode="auto">
          <a:xfrm flipH="1">
            <a:off x="621269" y="2586036"/>
            <a:ext cx="1079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25" name="Straight Connector 213"/>
          <p:cNvCxnSpPr/>
          <p:nvPr/>
        </p:nvCxnSpPr>
        <p:spPr bwMode="auto">
          <a:xfrm flipH="1">
            <a:off x="626032" y="3166410"/>
            <a:ext cx="1079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26" name="Straight Connector 214"/>
          <p:cNvCxnSpPr/>
          <p:nvPr/>
        </p:nvCxnSpPr>
        <p:spPr bwMode="auto">
          <a:xfrm flipH="1">
            <a:off x="622857" y="2749102"/>
            <a:ext cx="1079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27" name="Group 112"/>
          <p:cNvGrpSpPr>
            <a:grpSpLocks/>
          </p:cNvGrpSpPr>
          <p:nvPr/>
        </p:nvGrpSpPr>
        <p:grpSpPr bwMode="auto">
          <a:xfrm flipV="1">
            <a:off x="607964" y="2802018"/>
            <a:ext cx="122690" cy="18075"/>
            <a:chOff x="841404" y="1936103"/>
            <a:chExt cx="122692" cy="18075"/>
          </a:xfrm>
        </p:grpSpPr>
        <p:cxnSp>
          <p:nvCxnSpPr>
            <p:cNvPr id="1728" name="Straight Connector 217"/>
            <p:cNvCxnSpPr/>
            <p:nvPr/>
          </p:nvCxnSpPr>
          <p:spPr>
            <a:xfrm flipH="1">
              <a:off x="892810" y="1953670"/>
              <a:ext cx="714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29" name="Straight Connector 218"/>
            <p:cNvCxnSpPr/>
            <p:nvPr/>
          </p:nvCxnSpPr>
          <p:spPr>
            <a:xfrm rot="2520000" flipH="1">
              <a:off x="842009" y="1936208"/>
              <a:ext cx="5715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730" name="Straight Connector 1729"/>
          <p:cNvCxnSpPr/>
          <p:nvPr/>
        </p:nvCxnSpPr>
        <p:spPr>
          <a:xfrm>
            <a:off x="2598808" y="2293747"/>
            <a:ext cx="0" cy="936104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1" name="Isosceles Triangle 1730"/>
          <p:cNvSpPr/>
          <p:nvPr/>
        </p:nvSpPr>
        <p:spPr>
          <a:xfrm>
            <a:off x="4082398" y="1723261"/>
            <a:ext cx="144000" cy="144000"/>
          </a:xfrm>
          <a:prstGeom prst="triangl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2" name="Isosceles Triangle 1731"/>
          <p:cNvSpPr/>
          <p:nvPr/>
        </p:nvSpPr>
        <p:spPr>
          <a:xfrm rot="10800000">
            <a:off x="4082473" y="1370645"/>
            <a:ext cx="108000" cy="108000"/>
          </a:xfrm>
          <a:prstGeom prst="triangle">
            <a:avLst/>
          </a:prstGeom>
          <a:solidFill>
            <a:srgbClr val="00B05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33" name="Group 1732"/>
          <p:cNvGrpSpPr/>
          <p:nvPr/>
        </p:nvGrpSpPr>
        <p:grpSpPr>
          <a:xfrm rot="16200000">
            <a:off x="4087161" y="527290"/>
            <a:ext cx="108000" cy="278308"/>
            <a:chOff x="3959944" y="1547268"/>
            <a:chExt cx="108000" cy="278308"/>
          </a:xfrm>
        </p:grpSpPr>
        <p:sp>
          <p:nvSpPr>
            <p:cNvPr id="1734" name="Isosceles Triangle 1733"/>
            <p:cNvSpPr/>
            <p:nvPr/>
          </p:nvSpPr>
          <p:spPr>
            <a:xfrm flipV="1">
              <a:off x="3959944" y="1547268"/>
              <a:ext cx="108000" cy="108000"/>
            </a:xfrm>
            <a:prstGeom prst="triangl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5" name="Isosceles Triangle 1734"/>
            <p:cNvSpPr/>
            <p:nvPr/>
          </p:nvSpPr>
          <p:spPr>
            <a:xfrm flipV="1">
              <a:off x="3959944" y="1630904"/>
              <a:ext cx="108000" cy="108000"/>
            </a:xfrm>
            <a:prstGeom prst="triangl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6" name="Isosceles Triangle 1735"/>
            <p:cNvSpPr/>
            <p:nvPr/>
          </p:nvSpPr>
          <p:spPr>
            <a:xfrm flipV="1">
              <a:off x="3959944" y="1717576"/>
              <a:ext cx="108000" cy="108000"/>
            </a:xfrm>
            <a:prstGeom prst="triangl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37" name="Oval 1736"/>
          <p:cNvSpPr/>
          <p:nvPr/>
        </p:nvSpPr>
        <p:spPr>
          <a:xfrm rot="16200000">
            <a:off x="4086159" y="2865843"/>
            <a:ext cx="108000" cy="108000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8" name="Rectangle 1737"/>
          <p:cNvSpPr/>
          <p:nvPr/>
        </p:nvSpPr>
        <p:spPr>
          <a:xfrm rot="16200000">
            <a:off x="4087161" y="2490824"/>
            <a:ext cx="108000" cy="10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9" name="Isosceles Triangle 1738"/>
          <p:cNvSpPr/>
          <p:nvPr/>
        </p:nvSpPr>
        <p:spPr>
          <a:xfrm rot="10800000">
            <a:off x="4082473" y="1012326"/>
            <a:ext cx="108000" cy="108000"/>
          </a:xfrm>
          <a:prstGeom prst="triangle">
            <a:avLst/>
          </a:prstGeom>
          <a:solidFill>
            <a:srgbClr val="FF99CC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40" name="Straight Connector 1739"/>
          <p:cNvCxnSpPr/>
          <p:nvPr/>
        </p:nvCxnSpPr>
        <p:spPr>
          <a:xfrm>
            <a:off x="3933056" y="320880"/>
            <a:ext cx="0" cy="291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" name="TextBox 1740"/>
          <p:cNvSpPr txBox="1"/>
          <p:nvPr/>
        </p:nvSpPr>
        <p:spPr>
          <a:xfrm>
            <a:off x="4211563" y="2759285"/>
            <a:ext cx="223224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MBPx-SpyCatcher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2" name="TextBox 1741"/>
          <p:cNvSpPr txBox="1"/>
          <p:nvPr/>
        </p:nvSpPr>
        <p:spPr>
          <a:xfrm>
            <a:off x="4211562" y="2392895"/>
            <a:ext cx="2457797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SpyCatcher-SnoopCatcher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3" name="TextBox 1742"/>
          <p:cNvSpPr txBox="1"/>
          <p:nvPr/>
        </p:nvSpPr>
        <p:spPr>
          <a:xfrm>
            <a:off x="4211562" y="1650590"/>
            <a:ext cx="26738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SnoopTag-antiDR5-SpyTag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4" name="TextBox 1743"/>
          <p:cNvSpPr txBox="1"/>
          <p:nvPr/>
        </p:nvSpPr>
        <p:spPr>
          <a:xfrm>
            <a:off x="4211563" y="1281025"/>
            <a:ext cx="26738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SnoopTag-AffiEGFR-SpyTag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5" name="TextBox 1744"/>
          <p:cNvSpPr txBox="1"/>
          <p:nvPr/>
        </p:nvSpPr>
        <p:spPr>
          <a:xfrm>
            <a:off x="4211562" y="910190"/>
            <a:ext cx="2601813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SnoopTag-AffiIGF1R-SpyTag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6" name="TextBox 1745"/>
          <p:cNvSpPr txBox="1"/>
          <p:nvPr/>
        </p:nvSpPr>
        <p:spPr>
          <a:xfrm>
            <a:off x="4211562" y="507689"/>
            <a:ext cx="267382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smtClean="0">
                <a:latin typeface="Arial" panose="020B0604020202020204" pitchFamily="34" charset="0"/>
                <a:cs typeface="Arial" panose="020B0604020202020204" pitchFamily="34" charset="0"/>
              </a:rPr>
              <a:t>SnoopTag-SpyTag-AffiHER2×3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47" name="Group 1746"/>
          <p:cNvGrpSpPr/>
          <p:nvPr/>
        </p:nvGrpSpPr>
        <p:grpSpPr>
          <a:xfrm rot="16200000">
            <a:off x="394453" y="1236824"/>
            <a:ext cx="1866657" cy="111692"/>
            <a:chOff x="2856508" y="2420889"/>
            <a:chExt cx="1866657" cy="111692"/>
          </a:xfrm>
        </p:grpSpPr>
        <p:sp>
          <p:nvSpPr>
            <p:cNvPr id="1748" name="Isosceles Triangle 1747"/>
            <p:cNvSpPr/>
            <p:nvPr/>
          </p:nvSpPr>
          <p:spPr>
            <a:xfrm rot="16200000">
              <a:off x="3032571" y="2422201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9" name="Rectangle 1748"/>
            <p:cNvSpPr/>
            <p:nvPr/>
          </p:nvSpPr>
          <p:spPr>
            <a:xfrm>
              <a:off x="3241814" y="2424581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0" name="Oval 1749"/>
            <p:cNvSpPr/>
            <p:nvPr/>
          </p:nvSpPr>
          <p:spPr>
            <a:xfrm>
              <a:off x="2856508" y="2424581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51" name="Straight Connector 1750"/>
            <p:cNvCxnSpPr/>
            <p:nvPr/>
          </p:nvCxnSpPr>
          <p:spPr>
            <a:xfrm>
              <a:off x="2970238" y="2477539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2" name="Straight Connector 1751"/>
            <p:cNvCxnSpPr/>
            <p:nvPr/>
          </p:nvCxnSpPr>
          <p:spPr>
            <a:xfrm>
              <a:off x="3143622" y="2477539"/>
              <a:ext cx="86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53" name="Rectangle 1752"/>
            <p:cNvSpPr/>
            <p:nvPr/>
          </p:nvSpPr>
          <p:spPr>
            <a:xfrm>
              <a:off x="3633816" y="242458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4" name="Rectangle 1753"/>
            <p:cNvSpPr/>
            <p:nvPr/>
          </p:nvSpPr>
          <p:spPr>
            <a:xfrm>
              <a:off x="4027190" y="242458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55" name="Straight Connector 1754"/>
            <p:cNvCxnSpPr/>
            <p:nvPr/>
          </p:nvCxnSpPr>
          <p:spPr>
            <a:xfrm>
              <a:off x="4147095" y="2477538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56" name="Rectangle 1755"/>
            <p:cNvSpPr/>
            <p:nvPr/>
          </p:nvSpPr>
          <p:spPr>
            <a:xfrm>
              <a:off x="4418460" y="242458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57" name="Straight Connector 1756"/>
            <p:cNvCxnSpPr/>
            <p:nvPr/>
          </p:nvCxnSpPr>
          <p:spPr>
            <a:xfrm>
              <a:off x="4329077" y="2477538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8" name="Straight Connector 1757"/>
            <p:cNvCxnSpPr/>
            <p:nvPr/>
          </p:nvCxnSpPr>
          <p:spPr>
            <a:xfrm>
              <a:off x="4536377" y="2477538"/>
              <a:ext cx="75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59" name="Isosceles Triangle 1758"/>
            <p:cNvSpPr/>
            <p:nvPr/>
          </p:nvSpPr>
          <p:spPr>
            <a:xfrm rot="16200000">
              <a:off x="4221485" y="2422339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0" name="Isosceles Triangle 1759"/>
            <p:cNvSpPr/>
            <p:nvPr/>
          </p:nvSpPr>
          <p:spPr>
            <a:xfrm rot="16200000">
              <a:off x="4615165" y="2422200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61" name="Straight Connector 1760"/>
            <p:cNvCxnSpPr/>
            <p:nvPr/>
          </p:nvCxnSpPr>
          <p:spPr>
            <a:xfrm>
              <a:off x="3753803" y="247622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2" name="Straight Connector 1761"/>
            <p:cNvCxnSpPr/>
            <p:nvPr/>
          </p:nvCxnSpPr>
          <p:spPr>
            <a:xfrm>
              <a:off x="3938165" y="2476226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3" name="Isosceles Triangle 1762"/>
            <p:cNvSpPr/>
            <p:nvPr/>
          </p:nvSpPr>
          <p:spPr>
            <a:xfrm rot="16200000">
              <a:off x="3828192" y="2420889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64" name="Straight Connector 1763"/>
            <p:cNvCxnSpPr/>
            <p:nvPr/>
          </p:nvCxnSpPr>
          <p:spPr>
            <a:xfrm>
              <a:off x="3357388" y="2478030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5" name="Straight Connector 1764"/>
            <p:cNvCxnSpPr/>
            <p:nvPr/>
          </p:nvCxnSpPr>
          <p:spPr>
            <a:xfrm>
              <a:off x="3544131" y="2478030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6" name="Isosceles Triangle 1765"/>
            <p:cNvSpPr/>
            <p:nvPr/>
          </p:nvSpPr>
          <p:spPr>
            <a:xfrm rot="16200000">
              <a:off x="3434158" y="2422693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67" name="Group 1766"/>
          <p:cNvGrpSpPr/>
          <p:nvPr/>
        </p:nvGrpSpPr>
        <p:grpSpPr>
          <a:xfrm rot="16200000">
            <a:off x="834039" y="1219214"/>
            <a:ext cx="1867454" cy="144594"/>
            <a:chOff x="2853332" y="3428422"/>
            <a:chExt cx="1867454" cy="144594"/>
          </a:xfrm>
        </p:grpSpPr>
        <p:sp>
          <p:nvSpPr>
            <p:cNvPr id="1768" name="Isosceles Triangle 1767"/>
            <p:cNvSpPr/>
            <p:nvPr/>
          </p:nvSpPr>
          <p:spPr>
            <a:xfrm rot="5400000">
              <a:off x="3031475" y="342842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9" name="Rectangle 1768"/>
            <p:cNvSpPr/>
            <p:nvPr/>
          </p:nvSpPr>
          <p:spPr>
            <a:xfrm>
              <a:off x="3235895" y="344821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0" name="Oval 1769"/>
            <p:cNvSpPr/>
            <p:nvPr/>
          </p:nvSpPr>
          <p:spPr>
            <a:xfrm>
              <a:off x="2853332" y="3448214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71" name="Straight Connector 1770"/>
            <p:cNvCxnSpPr/>
            <p:nvPr/>
          </p:nvCxnSpPr>
          <p:spPr>
            <a:xfrm>
              <a:off x="2967062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2" name="Straight Connector 1771"/>
            <p:cNvCxnSpPr/>
            <p:nvPr/>
          </p:nvCxnSpPr>
          <p:spPr>
            <a:xfrm>
              <a:off x="3151543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3" name="Isosceles Triangle 1772"/>
            <p:cNvSpPr/>
            <p:nvPr/>
          </p:nvSpPr>
          <p:spPr>
            <a:xfrm rot="5400000">
              <a:off x="3420213" y="342842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74" name="Straight Connector 1773"/>
            <p:cNvCxnSpPr/>
            <p:nvPr/>
          </p:nvCxnSpPr>
          <p:spPr>
            <a:xfrm>
              <a:off x="3355800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5" name="Straight Connector 1774"/>
            <p:cNvCxnSpPr/>
            <p:nvPr/>
          </p:nvCxnSpPr>
          <p:spPr>
            <a:xfrm>
              <a:off x="3545181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6" name="Rectangle 1775"/>
            <p:cNvSpPr/>
            <p:nvPr/>
          </p:nvSpPr>
          <p:spPr>
            <a:xfrm>
              <a:off x="3624784" y="344821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7" name="Isosceles Triangle 1776"/>
            <p:cNvSpPr/>
            <p:nvPr/>
          </p:nvSpPr>
          <p:spPr>
            <a:xfrm rot="5400000">
              <a:off x="3809102" y="342842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78" name="Straight Connector 1777"/>
            <p:cNvCxnSpPr/>
            <p:nvPr/>
          </p:nvCxnSpPr>
          <p:spPr>
            <a:xfrm>
              <a:off x="3744689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9" name="Straight Connector 1778"/>
            <p:cNvCxnSpPr/>
            <p:nvPr/>
          </p:nvCxnSpPr>
          <p:spPr>
            <a:xfrm>
              <a:off x="3934070" y="350117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0" name="Rectangle 1779"/>
            <p:cNvSpPr/>
            <p:nvPr/>
          </p:nvSpPr>
          <p:spPr>
            <a:xfrm>
              <a:off x="4018919" y="3448808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81" name="Isosceles Triangle 1780"/>
            <p:cNvSpPr/>
            <p:nvPr/>
          </p:nvSpPr>
          <p:spPr>
            <a:xfrm rot="5400000">
              <a:off x="4203237" y="3429016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82" name="Straight Connector 1781"/>
            <p:cNvCxnSpPr/>
            <p:nvPr/>
          </p:nvCxnSpPr>
          <p:spPr>
            <a:xfrm>
              <a:off x="4138824" y="350176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3" name="Straight Connector 1782"/>
            <p:cNvCxnSpPr/>
            <p:nvPr/>
          </p:nvCxnSpPr>
          <p:spPr>
            <a:xfrm>
              <a:off x="4328205" y="350176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4" name="Rectangle 1783"/>
            <p:cNvSpPr/>
            <p:nvPr/>
          </p:nvSpPr>
          <p:spPr>
            <a:xfrm>
              <a:off x="4407348" y="344879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85" name="Straight Connector 1784"/>
            <p:cNvCxnSpPr/>
            <p:nvPr/>
          </p:nvCxnSpPr>
          <p:spPr>
            <a:xfrm>
              <a:off x="4527256" y="3501750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6" name="Isosceles Triangle 1785"/>
            <p:cNvSpPr/>
            <p:nvPr/>
          </p:nvSpPr>
          <p:spPr>
            <a:xfrm rot="16200000">
              <a:off x="4612786" y="3446461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87" name="Group 1786"/>
          <p:cNvGrpSpPr/>
          <p:nvPr/>
        </p:nvGrpSpPr>
        <p:grpSpPr>
          <a:xfrm rot="16200000">
            <a:off x="1053003" y="1220016"/>
            <a:ext cx="1866931" cy="144000"/>
            <a:chOff x="2862856" y="3795605"/>
            <a:chExt cx="1866931" cy="144000"/>
          </a:xfrm>
        </p:grpSpPr>
        <p:sp>
          <p:nvSpPr>
            <p:cNvPr id="1788" name="Isosceles Triangle 1787"/>
            <p:cNvSpPr/>
            <p:nvPr/>
          </p:nvSpPr>
          <p:spPr>
            <a:xfrm rot="5400000">
              <a:off x="3040999" y="3795605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89" name="Rectangle 1788"/>
            <p:cNvSpPr/>
            <p:nvPr/>
          </p:nvSpPr>
          <p:spPr>
            <a:xfrm>
              <a:off x="3245419" y="3815397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0" name="Oval 1789"/>
            <p:cNvSpPr/>
            <p:nvPr/>
          </p:nvSpPr>
          <p:spPr>
            <a:xfrm>
              <a:off x="2862856" y="3815397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91" name="Straight Connector 1790"/>
            <p:cNvCxnSpPr/>
            <p:nvPr/>
          </p:nvCxnSpPr>
          <p:spPr>
            <a:xfrm>
              <a:off x="2976586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2" name="Straight Connector 1791"/>
            <p:cNvCxnSpPr/>
            <p:nvPr/>
          </p:nvCxnSpPr>
          <p:spPr>
            <a:xfrm>
              <a:off x="3163586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3" name="Isosceles Triangle 1792"/>
            <p:cNvSpPr/>
            <p:nvPr/>
          </p:nvSpPr>
          <p:spPr>
            <a:xfrm rot="5400000">
              <a:off x="3429737" y="3795605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94" name="Straight Connector 1793"/>
            <p:cNvCxnSpPr/>
            <p:nvPr/>
          </p:nvCxnSpPr>
          <p:spPr>
            <a:xfrm>
              <a:off x="3365324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5" name="Straight Connector 1794"/>
            <p:cNvCxnSpPr/>
            <p:nvPr/>
          </p:nvCxnSpPr>
          <p:spPr>
            <a:xfrm>
              <a:off x="3554705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6" name="Rectangle 1795"/>
            <p:cNvSpPr/>
            <p:nvPr/>
          </p:nvSpPr>
          <p:spPr>
            <a:xfrm>
              <a:off x="3634308" y="3815397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7" name="Isosceles Triangle 1796"/>
            <p:cNvSpPr/>
            <p:nvPr/>
          </p:nvSpPr>
          <p:spPr>
            <a:xfrm rot="5400000">
              <a:off x="3818626" y="3795605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98" name="Straight Connector 1797"/>
            <p:cNvCxnSpPr/>
            <p:nvPr/>
          </p:nvCxnSpPr>
          <p:spPr>
            <a:xfrm>
              <a:off x="3754213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9" name="Straight Connector 1798"/>
            <p:cNvCxnSpPr/>
            <p:nvPr/>
          </p:nvCxnSpPr>
          <p:spPr>
            <a:xfrm>
              <a:off x="3943594" y="386835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0" name="Rectangle 1799"/>
            <p:cNvSpPr/>
            <p:nvPr/>
          </p:nvSpPr>
          <p:spPr>
            <a:xfrm>
              <a:off x="4028443" y="3815991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01" name="Straight Connector 1800"/>
            <p:cNvCxnSpPr/>
            <p:nvPr/>
          </p:nvCxnSpPr>
          <p:spPr>
            <a:xfrm>
              <a:off x="4145967" y="3868949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2" name="Straight Connector 1801"/>
            <p:cNvCxnSpPr/>
            <p:nvPr/>
          </p:nvCxnSpPr>
          <p:spPr>
            <a:xfrm>
              <a:off x="4332967" y="3868949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3" name="Rectangle 1802"/>
            <p:cNvSpPr/>
            <p:nvPr/>
          </p:nvSpPr>
          <p:spPr>
            <a:xfrm>
              <a:off x="4416872" y="3815975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04" name="Straight Connector 1803"/>
            <p:cNvCxnSpPr/>
            <p:nvPr/>
          </p:nvCxnSpPr>
          <p:spPr>
            <a:xfrm>
              <a:off x="4536777" y="3868933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5" name="Isosceles Triangle 1804"/>
            <p:cNvSpPr/>
            <p:nvPr/>
          </p:nvSpPr>
          <p:spPr>
            <a:xfrm rot="16200000">
              <a:off x="4224166" y="3813150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6" name="Isosceles Triangle 1805"/>
            <p:cNvSpPr/>
            <p:nvPr/>
          </p:nvSpPr>
          <p:spPr>
            <a:xfrm rot="16200000">
              <a:off x="4621787" y="3813151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07" name="Group 1806"/>
          <p:cNvGrpSpPr/>
          <p:nvPr/>
        </p:nvGrpSpPr>
        <p:grpSpPr>
          <a:xfrm rot="16200000">
            <a:off x="1271301" y="1220124"/>
            <a:ext cx="1867146" cy="144000"/>
            <a:chOff x="2860475" y="4149080"/>
            <a:chExt cx="1867146" cy="144000"/>
          </a:xfrm>
        </p:grpSpPr>
        <p:sp>
          <p:nvSpPr>
            <p:cNvPr id="1808" name="Isosceles Triangle 1807"/>
            <p:cNvSpPr/>
            <p:nvPr/>
          </p:nvSpPr>
          <p:spPr>
            <a:xfrm rot="5400000">
              <a:off x="3038618" y="4149080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9" name="Rectangle 1808"/>
            <p:cNvSpPr/>
            <p:nvPr/>
          </p:nvSpPr>
          <p:spPr>
            <a:xfrm>
              <a:off x="3243038" y="416887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10" name="Oval 1809"/>
            <p:cNvSpPr/>
            <p:nvPr/>
          </p:nvSpPr>
          <p:spPr>
            <a:xfrm>
              <a:off x="2860475" y="4168872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11" name="Straight Connector 1810"/>
            <p:cNvCxnSpPr/>
            <p:nvPr/>
          </p:nvCxnSpPr>
          <p:spPr>
            <a:xfrm>
              <a:off x="2974205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2" name="Straight Connector 1811"/>
            <p:cNvCxnSpPr/>
            <p:nvPr/>
          </p:nvCxnSpPr>
          <p:spPr>
            <a:xfrm>
              <a:off x="3161067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13" name="Isosceles Triangle 1812"/>
            <p:cNvSpPr/>
            <p:nvPr/>
          </p:nvSpPr>
          <p:spPr>
            <a:xfrm rot="5400000">
              <a:off x="3427356" y="4149080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14" name="Straight Connector 1813"/>
            <p:cNvCxnSpPr/>
            <p:nvPr/>
          </p:nvCxnSpPr>
          <p:spPr>
            <a:xfrm>
              <a:off x="3362943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5" name="Straight Connector 1814"/>
            <p:cNvCxnSpPr/>
            <p:nvPr/>
          </p:nvCxnSpPr>
          <p:spPr>
            <a:xfrm>
              <a:off x="3552324" y="4224349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16" name="Rectangle 1815"/>
            <p:cNvSpPr/>
            <p:nvPr/>
          </p:nvSpPr>
          <p:spPr>
            <a:xfrm>
              <a:off x="3631927" y="416887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17" name="Straight Connector 1816"/>
            <p:cNvCxnSpPr/>
            <p:nvPr/>
          </p:nvCxnSpPr>
          <p:spPr>
            <a:xfrm>
              <a:off x="3751832" y="4221830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8" name="Straight Connector 1817"/>
            <p:cNvCxnSpPr/>
            <p:nvPr/>
          </p:nvCxnSpPr>
          <p:spPr>
            <a:xfrm>
              <a:off x="3941213" y="422183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19" name="Rectangle 1818"/>
            <p:cNvSpPr/>
            <p:nvPr/>
          </p:nvSpPr>
          <p:spPr>
            <a:xfrm>
              <a:off x="4026062" y="4169466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20" name="Straight Connector 1819"/>
            <p:cNvCxnSpPr/>
            <p:nvPr/>
          </p:nvCxnSpPr>
          <p:spPr>
            <a:xfrm>
              <a:off x="4143586" y="4222424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1" name="Straight Connector 1820"/>
            <p:cNvCxnSpPr/>
            <p:nvPr/>
          </p:nvCxnSpPr>
          <p:spPr>
            <a:xfrm>
              <a:off x="4330586" y="4222424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2" name="Rectangle 1821"/>
            <p:cNvSpPr/>
            <p:nvPr/>
          </p:nvSpPr>
          <p:spPr>
            <a:xfrm>
              <a:off x="4414491" y="416945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23" name="Straight Connector 1822"/>
            <p:cNvCxnSpPr/>
            <p:nvPr/>
          </p:nvCxnSpPr>
          <p:spPr>
            <a:xfrm>
              <a:off x="4534396" y="4222408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4" name="Isosceles Triangle 1823"/>
            <p:cNvSpPr/>
            <p:nvPr/>
          </p:nvSpPr>
          <p:spPr>
            <a:xfrm rot="16200000">
              <a:off x="4221785" y="4166625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5" name="Isosceles Triangle 1824"/>
            <p:cNvSpPr/>
            <p:nvPr/>
          </p:nvSpPr>
          <p:spPr>
            <a:xfrm rot="16200000">
              <a:off x="4619621" y="4166629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6" name="Isosceles Triangle 1825"/>
            <p:cNvSpPr/>
            <p:nvPr/>
          </p:nvSpPr>
          <p:spPr>
            <a:xfrm rot="16200000">
              <a:off x="3827833" y="4165610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27" name="Group 1826"/>
          <p:cNvGrpSpPr/>
          <p:nvPr/>
        </p:nvGrpSpPr>
        <p:grpSpPr>
          <a:xfrm rot="16200000">
            <a:off x="1501310" y="1220428"/>
            <a:ext cx="1867754" cy="144000"/>
            <a:chOff x="2860475" y="4653152"/>
            <a:chExt cx="1867754" cy="144000"/>
          </a:xfrm>
        </p:grpSpPr>
        <p:sp>
          <p:nvSpPr>
            <p:cNvPr id="1828" name="Isosceles Triangle 1827"/>
            <p:cNvSpPr/>
            <p:nvPr/>
          </p:nvSpPr>
          <p:spPr>
            <a:xfrm rot="5400000">
              <a:off x="3038618" y="4653152"/>
              <a:ext cx="144000" cy="144000"/>
            </a:xfrm>
            <a:prstGeom prst="triangl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9" name="Rectangle 1828"/>
            <p:cNvSpPr/>
            <p:nvPr/>
          </p:nvSpPr>
          <p:spPr>
            <a:xfrm>
              <a:off x="3243038" y="467294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0" name="Oval 1829"/>
            <p:cNvSpPr/>
            <p:nvPr/>
          </p:nvSpPr>
          <p:spPr>
            <a:xfrm>
              <a:off x="2860475" y="4672944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31" name="Straight Connector 1830"/>
            <p:cNvCxnSpPr/>
            <p:nvPr/>
          </p:nvCxnSpPr>
          <p:spPr>
            <a:xfrm>
              <a:off x="2974205" y="47259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2" name="Straight Connector 1831"/>
            <p:cNvCxnSpPr/>
            <p:nvPr/>
          </p:nvCxnSpPr>
          <p:spPr>
            <a:xfrm>
              <a:off x="3161067" y="47259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3" name="Straight Connector 1832"/>
            <p:cNvCxnSpPr/>
            <p:nvPr/>
          </p:nvCxnSpPr>
          <p:spPr>
            <a:xfrm>
              <a:off x="3362943" y="4725902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4" name="Straight Connector 1833"/>
            <p:cNvCxnSpPr/>
            <p:nvPr/>
          </p:nvCxnSpPr>
          <p:spPr>
            <a:xfrm>
              <a:off x="3545181" y="4725902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35" name="Rectangle 1834"/>
            <p:cNvSpPr/>
            <p:nvPr/>
          </p:nvSpPr>
          <p:spPr>
            <a:xfrm>
              <a:off x="3631927" y="4672944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36" name="Straight Connector 1835"/>
            <p:cNvCxnSpPr/>
            <p:nvPr/>
          </p:nvCxnSpPr>
          <p:spPr>
            <a:xfrm>
              <a:off x="3751832" y="4728283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7" name="Straight Connector 1836"/>
            <p:cNvCxnSpPr/>
            <p:nvPr/>
          </p:nvCxnSpPr>
          <p:spPr>
            <a:xfrm>
              <a:off x="3936451" y="4725902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38" name="Rectangle 1837"/>
            <p:cNvSpPr/>
            <p:nvPr/>
          </p:nvSpPr>
          <p:spPr>
            <a:xfrm>
              <a:off x="4026062" y="4673538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39" name="Straight Connector 1838"/>
            <p:cNvCxnSpPr/>
            <p:nvPr/>
          </p:nvCxnSpPr>
          <p:spPr>
            <a:xfrm>
              <a:off x="4145967" y="472649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0" name="Straight Connector 1839"/>
            <p:cNvCxnSpPr/>
            <p:nvPr/>
          </p:nvCxnSpPr>
          <p:spPr>
            <a:xfrm>
              <a:off x="4335348" y="472649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1" name="Rectangle 1840"/>
            <p:cNvSpPr/>
            <p:nvPr/>
          </p:nvSpPr>
          <p:spPr>
            <a:xfrm>
              <a:off x="4414491" y="467352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42" name="Straight Connector 1841"/>
            <p:cNvCxnSpPr/>
            <p:nvPr/>
          </p:nvCxnSpPr>
          <p:spPr>
            <a:xfrm>
              <a:off x="4534396" y="4726480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3" name="Isosceles Triangle 1842"/>
            <p:cNvSpPr/>
            <p:nvPr/>
          </p:nvSpPr>
          <p:spPr>
            <a:xfrm rot="16200000">
              <a:off x="4221785" y="4670697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4" name="Isosceles Triangle 1843"/>
            <p:cNvSpPr/>
            <p:nvPr/>
          </p:nvSpPr>
          <p:spPr>
            <a:xfrm rot="16200000">
              <a:off x="4620229" y="4670701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5" name="Isosceles Triangle 1844"/>
            <p:cNvSpPr/>
            <p:nvPr/>
          </p:nvSpPr>
          <p:spPr>
            <a:xfrm rot="16200000">
              <a:off x="3827833" y="4672201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6" name="Isosceles Triangle 1845"/>
            <p:cNvSpPr/>
            <p:nvPr/>
          </p:nvSpPr>
          <p:spPr>
            <a:xfrm rot="16200000">
              <a:off x="3436539" y="4669820"/>
              <a:ext cx="108000" cy="108000"/>
            </a:xfrm>
            <a:prstGeom prst="triangl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7" name="Group 1846"/>
          <p:cNvGrpSpPr/>
          <p:nvPr/>
        </p:nvGrpSpPr>
        <p:grpSpPr>
          <a:xfrm rot="16200000">
            <a:off x="-107731" y="1154211"/>
            <a:ext cx="1860306" cy="278508"/>
            <a:chOff x="2858094" y="980728"/>
            <a:chExt cx="1860306" cy="278508"/>
          </a:xfrm>
        </p:grpSpPr>
        <p:grpSp>
          <p:nvGrpSpPr>
            <p:cNvPr id="1848" name="Group 1847"/>
            <p:cNvGrpSpPr/>
            <p:nvPr/>
          </p:nvGrpSpPr>
          <p:grpSpPr>
            <a:xfrm>
              <a:off x="3043522" y="980928"/>
              <a:ext cx="108001" cy="278308"/>
              <a:chOff x="3962463" y="1547268"/>
              <a:chExt cx="108001" cy="278308"/>
            </a:xfrm>
          </p:grpSpPr>
          <p:sp>
            <p:nvSpPr>
              <p:cNvPr id="1879" name="Isosceles Triangle 1878"/>
              <p:cNvSpPr/>
              <p:nvPr/>
            </p:nvSpPr>
            <p:spPr>
              <a:xfrm flipV="1">
                <a:off x="3962463" y="1547268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0" name="Isosceles Triangle 1879"/>
              <p:cNvSpPr/>
              <p:nvPr/>
            </p:nvSpPr>
            <p:spPr>
              <a:xfrm flipV="1">
                <a:off x="3962464" y="1630905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1" name="Isosceles Triangle 1880"/>
              <p:cNvSpPr/>
              <p:nvPr/>
            </p:nvSpPr>
            <p:spPr>
              <a:xfrm flipV="1">
                <a:off x="3962463" y="1717576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849" name="Group 1848"/>
            <p:cNvGrpSpPr/>
            <p:nvPr/>
          </p:nvGrpSpPr>
          <p:grpSpPr>
            <a:xfrm>
              <a:off x="3431199" y="980729"/>
              <a:ext cx="108000" cy="278308"/>
              <a:chOff x="3959944" y="1547268"/>
              <a:chExt cx="108000" cy="278308"/>
            </a:xfrm>
          </p:grpSpPr>
          <p:sp>
            <p:nvSpPr>
              <p:cNvPr id="1876" name="Isosceles Triangle 1875"/>
              <p:cNvSpPr/>
              <p:nvPr/>
            </p:nvSpPr>
            <p:spPr>
              <a:xfrm flipV="1">
                <a:off x="3959944" y="1547268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7" name="Isosceles Triangle 1876"/>
              <p:cNvSpPr/>
              <p:nvPr/>
            </p:nvSpPr>
            <p:spPr>
              <a:xfrm flipV="1">
                <a:off x="3959944" y="1630904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8" name="Isosceles Triangle 1877"/>
              <p:cNvSpPr/>
              <p:nvPr/>
            </p:nvSpPr>
            <p:spPr>
              <a:xfrm flipV="1">
                <a:off x="3959944" y="1717576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850" name="Group 1849"/>
            <p:cNvGrpSpPr/>
            <p:nvPr/>
          </p:nvGrpSpPr>
          <p:grpSpPr>
            <a:xfrm>
              <a:off x="3823071" y="980728"/>
              <a:ext cx="108000" cy="278308"/>
              <a:chOff x="3959944" y="1547268"/>
              <a:chExt cx="108000" cy="278308"/>
            </a:xfrm>
          </p:grpSpPr>
          <p:sp>
            <p:nvSpPr>
              <p:cNvPr id="1873" name="Isosceles Triangle 1872"/>
              <p:cNvSpPr/>
              <p:nvPr/>
            </p:nvSpPr>
            <p:spPr>
              <a:xfrm flipV="1">
                <a:off x="3959944" y="1547268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4" name="Isosceles Triangle 1873"/>
              <p:cNvSpPr/>
              <p:nvPr/>
            </p:nvSpPr>
            <p:spPr>
              <a:xfrm flipV="1">
                <a:off x="3959944" y="1630904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5" name="Isosceles Triangle 1874"/>
              <p:cNvSpPr/>
              <p:nvPr/>
            </p:nvSpPr>
            <p:spPr>
              <a:xfrm flipV="1">
                <a:off x="3959944" y="1717576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851" name="Group 1850"/>
            <p:cNvGrpSpPr/>
            <p:nvPr/>
          </p:nvGrpSpPr>
          <p:grpSpPr>
            <a:xfrm>
              <a:off x="4211960" y="980728"/>
              <a:ext cx="108000" cy="278308"/>
              <a:chOff x="3959944" y="1547268"/>
              <a:chExt cx="108000" cy="278308"/>
            </a:xfrm>
          </p:grpSpPr>
          <p:sp>
            <p:nvSpPr>
              <p:cNvPr id="1870" name="Isosceles Triangle 1869"/>
              <p:cNvSpPr/>
              <p:nvPr/>
            </p:nvSpPr>
            <p:spPr>
              <a:xfrm flipV="1">
                <a:off x="3959944" y="1547268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1" name="Isosceles Triangle 1870"/>
              <p:cNvSpPr/>
              <p:nvPr/>
            </p:nvSpPr>
            <p:spPr>
              <a:xfrm flipV="1">
                <a:off x="3959944" y="1630904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2" name="Isosceles Triangle 1871"/>
              <p:cNvSpPr/>
              <p:nvPr/>
            </p:nvSpPr>
            <p:spPr>
              <a:xfrm flipV="1">
                <a:off x="3959944" y="1717576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852" name="Group 1851"/>
            <p:cNvGrpSpPr/>
            <p:nvPr/>
          </p:nvGrpSpPr>
          <p:grpSpPr>
            <a:xfrm>
              <a:off x="4610398" y="980729"/>
              <a:ext cx="108002" cy="278309"/>
              <a:chOff x="3962326" y="1547269"/>
              <a:chExt cx="108002" cy="278309"/>
            </a:xfrm>
          </p:grpSpPr>
          <p:sp>
            <p:nvSpPr>
              <p:cNvPr id="1867" name="Isosceles Triangle 1866"/>
              <p:cNvSpPr/>
              <p:nvPr/>
            </p:nvSpPr>
            <p:spPr>
              <a:xfrm flipV="1">
                <a:off x="3962326" y="1547269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8" name="Isosceles Triangle 1867"/>
              <p:cNvSpPr/>
              <p:nvPr/>
            </p:nvSpPr>
            <p:spPr>
              <a:xfrm flipV="1">
                <a:off x="3962328" y="1630907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9" name="Isosceles Triangle 1868"/>
              <p:cNvSpPr/>
              <p:nvPr/>
            </p:nvSpPr>
            <p:spPr>
              <a:xfrm flipV="1">
                <a:off x="3962327" y="1717578"/>
                <a:ext cx="108000" cy="108000"/>
              </a:xfrm>
              <a:prstGeom prst="triangl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53" name="Rectangle 1852"/>
            <p:cNvSpPr/>
            <p:nvPr/>
          </p:nvSpPr>
          <p:spPr>
            <a:xfrm>
              <a:off x="3243400" y="1118913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54" name="Oval 1853"/>
            <p:cNvSpPr/>
            <p:nvPr/>
          </p:nvSpPr>
          <p:spPr>
            <a:xfrm>
              <a:off x="2858094" y="1118913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55" name="Straight Connector 1854"/>
            <p:cNvCxnSpPr/>
            <p:nvPr/>
          </p:nvCxnSpPr>
          <p:spPr>
            <a:xfrm>
              <a:off x="2974343" y="1171871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6" name="Straight Connector 1855"/>
            <p:cNvCxnSpPr/>
            <p:nvPr/>
          </p:nvCxnSpPr>
          <p:spPr>
            <a:xfrm>
              <a:off x="3145208" y="1171871"/>
              <a:ext cx="86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57" name="Rectangle 1856"/>
            <p:cNvSpPr/>
            <p:nvPr/>
          </p:nvSpPr>
          <p:spPr>
            <a:xfrm>
              <a:off x="3632883" y="111891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58" name="Rectangle 1857"/>
            <p:cNvSpPr/>
            <p:nvPr/>
          </p:nvSpPr>
          <p:spPr>
            <a:xfrm>
              <a:off x="4028776" y="111891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59" name="Straight Connector 1858"/>
            <p:cNvCxnSpPr/>
            <p:nvPr/>
          </p:nvCxnSpPr>
          <p:spPr>
            <a:xfrm>
              <a:off x="4148681" y="1171870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0" name="Rectangle 1859"/>
            <p:cNvSpPr/>
            <p:nvPr/>
          </p:nvSpPr>
          <p:spPr>
            <a:xfrm>
              <a:off x="4422427" y="1118912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61" name="Straight Connector 1860"/>
            <p:cNvCxnSpPr/>
            <p:nvPr/>
          </p:nvCxnSpPr>
          <p:spPr>
            <a:xfrm>
              <a:off x="4314921" y="1171870"/>
              <a:ext cx="93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2" name="Straight Connector 1861"/>
            <p:cNvCxnSpPr/>
            <p:nvPr/>
          </p:nvCxnSpPr>
          <p:spPr>
            <a:xfrm>
              <a:off x="4540335" y="1171870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3" name="Straight Connector 1862"/>
            <p:cNvCxnSpPr/>
            <p:nvPr/>
          </p:nvCxnSpPr>
          <p:spPr>
            <a:xfrm>
              <a:off x="3755389" y="1170558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4" name="Straight Connector 1863"/>
            <p:cNvCxnSpPr/>
            <p:nvPr/>
          </p:nvCxnSpPr>
          <p:spPr>
            <a:xfrm>
              <a:off x="3925465" y="1170558"/>
              <a:ext cx="90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5" name="Straight Connector 1864"/>
            <p:cNvCxnSpPr/>
            <p:nvPr/>
          </p:nvCxnSpPr>
          <p:spPr>
            <a:xfrm>
              <a:off x="3358974" y="1172362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6" name="Straight Connector 1865"/>
            <p:cNvCxnSpPr/>
            <p:nvPr/>
          </p:nvCxnSpPr>
          <p:spPr>
            <a:xfrm>
              <a:off x="3533812" y="1172362"/>
              <a:ext cx="86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2" name="Group 1881"/>
          <p:cNvGrpSpPr/>
          <p:nvPr/>
        </p:nvGrpSpPr>
        <p:grpSpPr>
          <a:xfrm rot="16200000">
            <a:off x="171205" y="1234932"/>
            <a:ext cx="1864270" cy="111512"/>
            <a:chOff x="2858094" y="1700989"/>
            <a:chExt cx="1864270" cy="111512"/>
          </a:xfrm>
        </p:grpSpPr>
        <p:sp>
          <p:nvSpPr>
            <p:cNvPr id="1883" name="Isosceles Triangle 1882"/>
            <p:cNvSpPr/>
            <p:nvPr/>
          </p:nvSpPr>
          <p:spPr>
            <a:xfrm rot="16200000">
              <a:off x="3036676" y="1703014"/>
              <a:ext cx="108000" cy="108000"/>
            </a:xfrm>
            <a:prstGeom prst="triangle">
              <a:avLst/>
            </a:prstGeom>
            <a:solidFill>
              <a:srgbClr val="FF99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84" name="Rectangle 1883"/>
            <p:cNvSpPr/>
            <p:nvPr/>
          </p:nvSpPr>
          <p:spPr>
            <a:xfrm>
              <a:off x="3243400" y="1704501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85" name="Oval 1884"/>
            <p:cNvSpPr/>
            <p:nvPr/>
          </p:nvSpPr>
          <p:spPr>
            <a:xfrm>
              <a:off x="2858094" y="1704501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86" name="Straight Connector 1885"/>
            <p:cNvCxnSpPr/>
            <p:nvPr/>
          </p:nvCxnSpPr>
          <p:spPr>
            <a:xfrm>
              <a:off x="2971824" y="1757459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7" name="Straight Connector 1886"/>
            <p:cNvCxnSpPr/>
            <p:nvPr/>
          </p:nvCxnSpPr>
          <p:spPr>
            <a:xfrm>
              <a:off x="3148620" y="1757459"/>
              <a:ext cx="8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88" name="Rectangle 1887"/>
            <p:cNvSpPr/>
            <p:nvPr/>
          </p:nvSpPr>
          <p:spPr>
            <a:xfrm>
              <a:off x="3635402" y="170450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89" name="Rectangle 1888"/>
            <p:cNvSpPr/>
            <p:nvPr/>
          </p:nvSpPr>
          <p:spPr>
            <a:xfrm>
              <a:off x="4028776" y="170450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90" name="Straight Connector 1889"/>
            <p:cNvCxnSpPr/>
            <p:nvPr/>
          </p:nvCxnSpPr>
          <p:spPr>
            <a:xfrm>
              <a:off x="4146300" y="1757458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1" name="Rectangle 1890"/>
            <p:cNvSpPr/>
            <p:nvPr/>
          </p:nvSpPr>
          <p:spPr>
            <a:xfrm>
              <a:off x="4420046" y="1704500"/>
              <a:ext cx="108000" cy="10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92" name="Straight Connector 1891"/>
            <p:cNvCxnSpPr/>
            <p:nvPr/>
          </p:nvCxnSpPr>
          <p:spPr>
            <a:xfrm>
              <a:off x="4330662" y="1757458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3" name="Straight Connector 1892"/>
            <p:cNvCxnSpPr/>
            <p:nvPr/>
          </p:nvCxnSpPr>
          <p:spPr>
            <a:xfrm>
              <a:off x="4540335" y="1756565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4" name="Isosceles Triangle 1893"/>
            <p:cNvSpPr/>
            <p:nvPr/>
          </p:nvSpPr>
          <p:spPr>
            <a:xfrm rot="16200000">
              <a:off x="4219658" y="1703014"/>
              <a:ext cx="108000" cy="108000"/>
            </a:xfrm>
            <a:prstGeom prst="triangle">
              <a:avLst/>
            </a:prstGeom>
            <a:solidFill>
              <a:srgbClr val="FF99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95" name="Isosceles Triangle 1894"/>
            <p:cNvSpPr/>
            <p:nvPr/>
          </p:nvSpPr>
          <p:spPr>
            <a:xfrm rot="16200000">
              <a:off x="4614364" y="1702120"/>
              <a:ext cx="108000" cy="108000"/>
            </a:xfrm>
            <a:prstGeom prst="triangle">
              <a:avLst/>
            </a:prstGeom>
            <a:solidFill>
              <a:srgbClr val="FF99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96" name="Straight Connector 1895"/>
            <p:cNvCxnSpPr/>
            <p:nvPr/>
          </p:nvCxnSpPr>
          <p:spPr>
            <a:xfrm>
              <a:off x="3755389" y="1756146"/>
              <a:ext cx="72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7" name="Straight Connector 1896"/>
            <p:cNvCxnSpPr/>
            <p:nvPr/>
          </p:nvCxnSpPr>
          <p:spPr>
            <a:xfrm>
              <a:off x="3937370" y="1756146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98" name="Isosceles Triangle 1897"/>
            <p:cNvSpPr/>
            <p:nvPr/>
          </p:nvSpPr>
          <p:spPr>
            <a:xfrm rot="16200000">
              <a:off x="3829778" y="1701702"/>
              <a:ext cx="108000" cy="108000"/>
            </a:xfrm>
            <a:prstGeom prst="triangle">
              <a:avLst/>
            </a:prstGeom>
            <a:solidFill>
              <a:srgbClr val="FF99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99" name="Straight Connector 1898"/>
            <p:cNvCxnSpPr/>
            <p:nvPr/>
          </p:nvCxnSpPr>
          <p:spPr>
            <a:xfrm>
              <a:off x="3358974" y="1757950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0" name="Straight Connector 1899"/>
            <p:cNvCxnSpPr/>
            <p:nvPr/>
          </p:nvCxnSpPr>
          <p:spPr>
            <a:xfrm>
              <a:off x="3545717" y="1757950"/>
              <a:ext cx="79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1" name="Isosceles Triangle 1900"/>
            <p:cNvSpPr/>
            <p:nvPr/>
          </p:nvSpPr>
          <p:spPr>
            <a:xfrm rot="16200000">
              <a:off x="3435746" y="1700989"/>
              <a:ext cx="108000" cy="108000"/>
            </a:xfrm>
            <a:prstGeom prst="triangle">
              <a:avLst/>
            </a:prstGeom>
            <a:solidFill>
              <a:srgbClr val="FF99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902" name="Chart 190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8095538"/>
              </p:ext>
            </p:extLst>
          </p:nvPr>
        </p:nvGraphicFramePr>
        <p:xfrm>
          <a:off x="160215" y="3610755"/>
          <a:ext cx="6566044" cy="29077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03" name="TextBox 37"/>
          <p:cNvSpPr txBox="1">
            <a:spLocks noChangeArrowheads="1"/>
          </p:cNvSpPr>
          <p:nvPr/>
        </p:nvSpPr>
        <p:spPr bwMode="auto">
          <a:xfrm>
            <a:off x="307303" y="272288"/>
            <a:ext cx="266302" cy="1869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smtClean="0">
                <a:latin typeface="Arial" charset="0"/>
              </a:rPr>
              <a:t>5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endParaRPr lang="en-GB" altLang="en-US" sz="1150">
              <a:latin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smtClean="0">
                <a:latin typeface="Arial" charset="0"/>
              </a:rPr>
              <a:t>4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endParaRPr lang="en-GB" altLang="en-US" sz="1200">
              <a:latin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smtClean="0">
                <a:latin typeface="Arial" charset="0"/>
              </a:rPr>
              <a:t>3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endParaRPr lang="en-GB" altLang="en-US" sz="1100">
              <a:latin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smtClean="0">
                <a:latin typeface="Arial" charset="0"/>
              </a:rPr>
              <a:t>2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endParaRPr lang="en-GB" altLang="en-US" sz="1100">
              <a:latin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1400" smtClean="0">
                <a:latin typeface="Arial" charset="0"/>
              </a:rPr>
              <a:t>1</a:t>
            </a:r>
            <a:endParaRPr lang="en-GB" altLang="en-US" sz="1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3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3.1.3337"/>
  <p:tag name="PPTVERSION" val="15"/>
  <p:tag name="TPOS" val="2"/>
</p:tagLst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48665</TotalTime>
  <Words>1064</Words>
  <Application>Microsoft Office PowerPoint</Application>
  <PresentationFormat>On-screen Show (4:3)</PresentationFormat>
  <Paragraphs>218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ＭＳ Ｐゴシック</vt:lpstr>
      <vt:lpstr>Arial</vt:lpstr>
      <vt:lpstr>Calibri</vt:lpstr>
      <vt:lpstr>Times New Roman</vt:lpstr>
      <vt:lpstr>Office ​​テーマ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Sony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0000134975</dc:creator>
  <cp:lastModifiedBy>MH</cp:lastModifiedBy>
  <cp:revision>544</cp:revision>
  <cp:lastPrinted>2015-11-27T22:48:39Z</cp:lastPrinted>
  <dcterms:created xsi:type="dcterms:W3CDTF">2015-01-06T16:06:00Z</dcterms:created>
  <dcterms:modified xsi:type="dcterms:W3CDTF">2015-12-02T19:06:53Z</dcterms:modified>
</cp:coreProperties>
</file>