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9" r:id="rId3"/>
    <p:sldId id="260" r:id="rId4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mz_cb" initials="cmz_cb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2094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interSettings" Target="printerSettings/printerSettings1.bin"/><Relationship Id="rId8" Type="http://schemas.openxmlformats.org/officeDocument/2006/relationships/commentAuthors" Target="commentAuthors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bsw983\neuropsy\Unit&#233;%20de%20Recherche%20Pharmacodynamique\CLE-20098-079\Publication\PostcommentsGGoodwin1\Figure3%20%2001%2010%2012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cb-drd-grpdat\neuropsy\Unit&#233;%20de%20Recherche%20Pharmacodynamique\CLE-20098-079\Publication\PostcommentsGGoodwin1\Figure%203%20%2001%2010%2012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446919375462683"/>
          <c:y val="0.0227918569002404"/>
          <c:w val="0.707444814590484"/>
          <c:h val="0.864970408110751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errBars>
            <c:errBarType val="plus"/>
            <c:errValType val="cust"/>
            <c:noEndCap val="0"/>
            <c:plus>
              <c:numRef>
                <c:f>Feuil1!$D$2:$D$8</c:f>
                <c:numCache>
                  <c:formatCode>General</c:formatCode>
                  <c:ptCount val="7"/>
                  <c:pt idx="0">
                    <c:v>14.728</c:v>
                  </c:pt>
                  <c:pt idx="1">
                    <c:v>14.997</c:v>
                  </c:pt>
                  <c:pt idx="2">
                    <c:v>13.983</c:v>
                  </c:pt>
                  <c:pt idx="3">
                    <c:v>12.03</c:v>
                  </c:pt>
                  <c:pt idx="5">
                    <c:v>13.983</c:v>
                  </c:pt>
                  <c:pt idx="6">
                    <c:v>14.997</c:v>
                  </c:pt>
                </c:numCache>
              </c:numRef>
            </c:plus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</c:errBars>
          <c:cat>
            <c:strRef>
              <c:f>Feuil1!$B$2:$B$5</c:f>
              <c:strCache>
                <c:ptCount val="4"/>
                <c:pt idx="0">
                  <c:v>n=310</c:v>
                </c:pt>
                <c:pt idx="1">
                  <c:v>n=150</c:v>
                </c:pt>
                <c:pt idx="2">
                  <c:v>n=140</c:v>
                </c:pt>
                <c:pt idx="3">
                  <c:v>n=170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42.835</c:v>
                </c:pt>
                <c:pt idx="1">
                  <c:v>25.727</c:v>
                </c:pt>
                <c:pt idx="2">
                  <c:v>35.07100000000001</c:v>
                </c:pt>
                <c:pt idx="3">
                  <c:v>49.22900000000001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25107256"/>
        <c:axId val="2056802440"/>
      </c:barChart>
      <c:catAx>
        <c:axId val="-2125107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56802440"/>
        <c:crosses val="autoZero"/>
        <c:auto val="1"/>
        <c:lblAlgn val="ctr"/>
        <c:lblOffset val="100"/>
        <c:noMultiLvlLbl val="0"/>
      </c:catAx>
      <c:valAx>
        <c:axId val="205680244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-2125107256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cked"/>
        <c:varyColors val="0"/>
        <c:ser>
          <c:idx val="0"/>
          <c:order val="0"/>
          <c:marker>
            <c:symbol val="none"/>
          </c:marker>
          <c:cat>
            <c:numRef>
              <c:f>Feuil1!$C$28:$C$38</c:f>
              <c:numCache>
                <c:formatCode>General</c:formatCode>
                <c:ptCount val="11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</c:numCache>
            </c:numRef>
          </c:cat>
          <c:val>
            <c:numRef>
              <c:f>Feuil1!$D$28:$D$38</c:f>
              <c:numCache>
                <c:formatCode>General</c:formatCode>
                <c:ptCount val="11"/>
                <c:pt idx="0">
                  <c:v>0.65</c:v>
                </c:pt>
                <c:pt idx="1">
                  <c:v>3.88</c:v>
                </c:pt>
                <c:pt idx="2">
                  <c:v>8.4</c:v>
                </c:pt>
                <c:pt idx="3">
                  <c:v>20.98</c:v>
                </c:pt>
                <c:pt idx="4">
                  <c:v>36.81</c:v>
                </c:pt>
                <c:pt idx="5">
                  <c:v>61.95</c:v>
                </c:pt>
                <c:pt idx="6">
                  <c:v>73.24</c:v>
                </c:pt>
                <c:pt idx="7">
                  <c:v>85.82</c:v>
                </c:pt>
                <c:pt idx="8">
                  <c:v>96.79</c:v>
                </c:pt>
                <c:pt idx="9">
                  <c:v>99.37</c:v>
                </c:pt>
                <c:pt idx="10">
                  <c:v>100.0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Feuil1!$C$28:$C$38</c:f>
              <c:strCache>
                <c:ptCount val="1"/>
                <c:pt idx="0">
                  <c:v>0 1 2 3 4 5 6 7 8 9 10</c:v>
                </c:pt>
              </c:strCache>
            </c:strRef>
          </c:tx>
          <c:marker>
            <c:symbol val="none"/>
          </c:marker>
          <c:cat>
            <c:numRef>
              <c:f>Feuil1!$C$28:$C$38</c:f>
              <c:numCache>
                <c:formatCode>General</c:formatCode>
                <c:ptCount val="11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</c:numCache>
            </c:numRef>
          </c:cat>
          <c:val>
            <c:numLit>
              <c:formatCode>General</c:formatCode>
              <c:ptCount val="1"/>
              <c:pt idx="0">
                <c:v>1.0</c:v>
              </c:pt>
            </c:numLit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4151672"/>
        <c:axId val="-2124678552"/>
      </c:lineChart>
      <c:catAx>
        <c:axId val="2144151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24678552"/>
        <c:crossesAt val="0.0"/>
        <c:auto val="1"/>
        <c:lblAlgn val="ctr"/>
        <c:lblOffset val="100"/>
        <c:noMultiLvlLbl val="0"/>
      </c:catAx>
      <c:valAx>
        <c:axId val="-2124678552"/>
        <c:scaling>
          <c:orientation val="minMax"/>
          <c:max val="100.0"/>
          <c:min val="0.0"/>
        </c:scaling>
        <c:delete val="0"/>
        <c:axPos val="l"/>
        <c:numFmt formatCode="General" sourceLinked="1"/>
        <c:majorTickMark val="out"/>
        <c:minorTickMark val="none"/>
        <c:tickLblPos val="nextTo"/>
        <c:crossAx val="2144151672"/>
        <c:crossesAt val="1.0"/>
        <c:crossBetween val="midCat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196882B-3748-4B9D-867F-474E22743EEA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1415ACE-86B6-4E6B-93A6-AA1AF9E647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2096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9EA687B-7039-4ADE-AF05-6FB8864C0B00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en-US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7E9EACA-0D5B-4D3F-A459-974E4E724C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693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28BD9F-B8BE-4A23-AD0D-4B405BDD6A1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0C6D4946-D455-41D3-B496-C543418E63D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9020B-079F-4010-9EBF-6E45DB994259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46EFA-BCEC-468F-9AD6-B2C5064890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413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72D85-886B-48FF-A218-E302F100EE62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1107F-3691-4EC8-8ED6-6F1DE3FDB5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561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24FEF-CB90-4ED9-988D-2ABA9BCA20C6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090D8-393A-4B29-B3F6-07DC1B7C24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056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BF966-FEB7-4DEA-9A35-A564FC30F96E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65335-E2F4-4748-8677-1DE1679FC1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893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E9F07-23F6-433E-A33B-3AB3CFA109D5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04212-0592-4A58-B9C6-D0516CA69E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043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FAD19-5C65-4302-BA8E-16400FBDA6F3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E61C2-2A60-489C-917E-56C421D1E4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342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2ABBF-29B9-47FC-9798-22460A4562E9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E44A6-2323-4149-91DD-0D5DAAF2D3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698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21D0B-3130-4FFD-A796-1008B4059C82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73EDA-3DEF-472B-8465-5526BDDA25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293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707B1-C6F3-4AEA-A18A-0A84843BE7FC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1EDA5-51D8-4F47-9EE3-C35B8048AE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579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147CF-534E-4BB0-9F4A-F99D6BA21893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B829E-6064-4F62-BCF5-5335052908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760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137AB-478A-49BE-B86A-E996C8F56FEE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22B80-2C93-404D-B090-EF4317D877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599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C11110-6D7E-4341-8C47-0673AD84534F}" type="datetimeFigureOut">
              <a:rPr lang="en-US"/>
              <a:pPr>
                <a:defRPr/>
              </a:pPr>
              <a:t>25/04/17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11C2A0-47BF-4BAB-8284-03D7B94B95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Connecteur droit 32"/>
          <p:cNvCxnSpPr/>
          <p:nvPr/>
        </p:nvCxnSpPr>
        <p:spPr bwMode="auto">
          <a:xfrm flipH="1">
            <a:off x="3742408" y="5444653"/>
            <a:ext cx="842" cy="288603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34"/>
          <p:cNvCxnSpPr/>
          <p:nvPr/>
        </p:nvCxnSpPr>
        <p:spPr bwMode="auto">
          <a:xfrm flipH="1">
            <a:off x="6245199" y="5444653"/>
            <a:ext cx="842" cy="288603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/>
          <p:cNvCxnSpPr/>
          <p:nvPr/>
        </p:nvCxnSpPr>
        <p:spPr bwMode="auto">
          <a:xfrm flipH="1">
            <a:off x="4862983" y="5192587"/>
            <a:ext cx="6795" cy="234218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/>
          <p:cNvCxnSpPr/>
          <p:nvPr/>
        </p:nvCxnSpPr>
        <p:spPr bwMode="auto">
          <a:xfrm>
            <a:off x="3503289" y="2420888"/>
            <a:ext cx="9525" cy="108012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droit 39"/>
          <p:cNvCxnSpPr/>
          <p:nvPr/>
        </p:nvCxnSpPr>
        <p:spPr bwMode="auto">
          <a:xfrm>
            <a:off x="6245199" y="2420888"/>
            <a:ext cx="0" cy="432048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Box 50"/>
          <p:cNvSpPr txBox="1">
            <a:spLocks noChangeArrowheads="1"/>
          </p:cNvSpPr>
          <p:nvPr/>
        </p:nvSpPr>
        <p:spPr bwMode="auto">
          <a:xfrm>
            <a:off x="2703189" y="2564904"/>
            <a:ext cx="1619250" cy="792088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/>
              <a:t>Depressed </a:t>
            </a:r>
            <a:r>
              <a:rPr lang="en-US" sz="1200" b="1" dirty="0" smtClean="0"/>
              <a:t>patients on antidepressant(s)</a:t>
            </a:r>
            <a:endParaRPr lang="en-US" sz="120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(HAD-D≤12)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n=854</a:t>
            </a:r>
          </a:p>
        </p:txBody>
      </p:sp>
      <p:sp>
        <p:nvSpPr>
          <p:cNvPr id="2050" name="ZoneTexte 40"/>
          <p:cNvSpPr txBox="1">
            <a:spLocks noChangeArrowheads="1"/>
          </p:cNvSpPr>
          <p:nvPr/>
        </p:nvSpPr>
        <p:spPr bwMode="auto">
          <a:xfrm>
            <a:off x="179388" y="115888"/>
            <a:ext cx="7223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1200"/>
              <a:t>Figure 1.</a:t>
            </a:r>
            <a:endParaRPr lang="en-US" sz="1200"/>
          </a:p>
        </p:txBody>
      </p:sp>
      <p:cxnSp>
        <p:nvCxnSpPr>
          <p:cNvPr id="29" name="Connecteur droit 28"/>
          <p:cNvCxnSpPr/>
          <p:nvPr/>
        </p:nvCxnSpPr>
        <p:spPr bwMode="auto">
          <a:xfrm>
            <a:off x="2147564" y="3501008"/>
            <a:ext cx="0" cy="1584176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/>
          <p:cNvCxnSpPr/>
          <p:nvPr/>
        </p:nvCxnSpPr>
        <p:spPr bwMode="auto">
          <a:xfrm>
            <a:off x="4864621" y="3501008"/>
            <a:ext cx="5157" cy="192579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/>
          <p:cNvCxnSpPr/>
          <p:nvPr/>
        </p:nvCxnSpPr>
        <p:spPr bwMode="auto">
          <a:xfrm>
            <a:off x="2147564" y="3501008"/>
            <a:ext cx="271145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Box 54"/>
          <p:cNvSpPr txBox="1">
            <a:spLocks noChangeArrowheads="1"/>
          </p:cNvSpPr>
          <p:nvPr/>
        </p:nvSpPr>
        <p:spPr bwMode="auto">
          <a:xfrm>
            <a:off x="1337939" y="3717032"/>
            <a:ext cx="1619250" cy="64770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/>
              <a:t>No emotional blunting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n=453 (53%)</a:t>
            </a:r>
          </a:p>
        </p:txBody>
      </p:sp>
      <p:sp>
        <p:nvSpPr>
          <p:cNvPr id="15" name="Text Box 66"/>
          <p:cNvSpPr txBox="1">
            <a:spLocks noChangeArrowheads="1"/>
          </p:cNvSpPr>
          <p:nvPr/>
        </p:nvSpPr>
        <p:spPr bwMode="auto">
          <a:xfrm>
            <a:off x="4052564" y="3717032"/>
            <a:ext cx="1620838" cy="64770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/>
              <a:t>Emotional blunting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n=401 (47%)</a:t>
            </a:r>
          </a:p>
        </p:txBody>
      </p:sp>
      <p:sp>
        <p:nvSpPr>
          <p:cNvPr id="9" name="Text Box 56"/>
          <p:cNvSpPr txBox="1">
            <a:spLocks noChangeArrowheads="1"/>
          </p:cNvSpPr>
          <p:nvPr/>
        </p:nvSpPr>
        <p:spPr bwMode="auto">
          <a:xfrm>
            <a:off x="1337939" y="4561756"/>
            <a:ext cx="1619250" cy="649288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/>
              <a:t>Patients on one antidepressant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n=359 (54%)</a:t>
            </a:r>
          </a:p>
        </p:txBody>
      </p:sp>
      <p:sp>
        <p:nvSpPr>
          <p:cNvPr id="16" name="Text Box 67"/>
          <p:cNvSpPr txBox="1">
            <a:spLocks noChangeArrowheads="1"/>
          </p:cNvSpPr>
          <p:nvPr/>
        </p:nvSpPr>
        <p:spPr bwMode="auto">
          <a:xfrm>
            <a:off x="4052564" y="4561756"/>
            <a:ext cx="1620838" cy="649288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/>
              <a:t>Patients on one antidepressant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N=310 (46%)</a:t>
            </a:r>
          </a:p>
        </p:txBody>
      </p:sp>
      <p:cxnSp>
        <p:nvCxnSpPr>
          <p:cNvPr id="34" name="Connecteur droit 33"/>
          <p:cNvCxnSpPr/>
          <p:nvPr/>
        </p:nvCxnSpPr>
        <p:spPr bwMode="auto">
          <a:xfrm flipH="1">
            <a:off x="4853458" y="1196380"/>
            <a:ext cx="10319" cy="1223913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Box 51"/>
          <p:cNvSpPr txBox="1">
            <a:spLocks noChangeArrowheads="1"/>
          </p:cNvSpPr>
          <p:nvPr/>
        </p:nvSpPr>
        <p:spPr bwMode="auto">
          <a:xfrm>
            <a:off x="5414639" y="2564904"/>
            <a:ext cx="1478632" cy="792088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 smtClean="0">
                <a:solidFill>
                  <a:schemeClr val="tx1"/>
                </a:solidFill>
              </a:rPr>
              <a:t>Recovered controls not treated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smtClean="0"/>
              <a:t>(</a:t>
            </a:r>
            <a:r>
              <a:rPr lang="en-US" sz="1200" dirty="0"/>
              <a:t>HAD-D≤7)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/>
              <a:t>n=150</a:t>
            </a:r>
          </a:p>
        </p:txBody>
      </p:sp>
      <p:sp>
        <p:nvSpPr>
          <p:cNvPr id="39" name="Text Box 51"/>
          <p:cNvSpPr txBox="1">
            <a:spLocks noChangeArrowheads="1"/>
          </p:cNvSpPr>
          <p:nvPr/>
        </p:nvSpPr>
        <p:spPr bwMode="auto">
          <a:xfrm>
            <a:off x="4054152" y="1340768"/>
            <a:ext cx="1619250" cy="64770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/>
              <a:t>Invited to participate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smtClean="0">
                <a:solidFill>
                  <a:schemeClr val="tx1"/>
                </a:solidFill>
              </a:rPr>
              <a:t>n=7966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8" name="Text Box 51"/>
          <p:cNvSpPr txBox="1">
            <a:spLocks noChangeArrowheads="1"/>
          </p:cNvSpPr>
          <p:nvPr/>
        </p:nvSpPr>
        <p:spPr bwMode="auto">
          <a:xfrm>
            <a:off x="4032870" y="549052"/>
            <a:ext cx="1619250" cy="64770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chemeClr val="tx1"/>
                </a:solidFill>
              </a:rPr>
              <a:t>Panel of individuals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1"/>
                </a:solidFill>
              </a:rPr>
              <a:t>n=204 000</a:t>
            </a:r>
          </a:p>
        </p:txBody>
      </p:sp>
      <p:cxnSp>
        <p:nvCxnSpPr>
          <p:cNvPr id="36" name="Connecteur droit 35"/>
          <p:cNvCxnSpPr/>
          <p:nvPr/>
        </p:nvCxnSpPr>
        <p:spPr bwMode="auto">
          <a:xfrm>
            <a:off x="3508895" y="2420888"/>
            <a:ext cx="271145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Box 67"/>
          <p:cNvSpPr txBox="1">
            <a:spLocks noChangeArrowheads="1"/>
          </p:cNvSpPr>
          <p:nvPr/>
        </p:nvSpPr>
        <p:spPr bwMode="auto">
          <a:xfrm>
            <a:off x="2914500" y="5660032"/>
            <a:ext cx="1620838" cy="649288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 smtClean="0"/>
              <a:t>With HAD-D </a:t>
            </a:r>
            <a:r>
              <a:rPr lang="en-US" sz="1200" b="1" dirty="0" smtClean="0">
                <a:sym typeface="Symbol"/>
              </a:rPr>
              <a:t>7</a:t>
            </a:r>
            <a:endParaRPr lang="en-US" sz="1200" b="1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smtClean="0"/>
              <a:t>N=170</a:t>
            </a:r>
            <a:endParaRPr lang="en-US" sz="1200" dirty="0"/>
          </a:p>
        </p:txBody>
      </p:sp>
      <p:sp>
        <p:nvSpPr>
          <p:cNvPr id="24" name="Text Box 67"/>
          <p:cNvSpPr txBox="1">
            <a:spLocks noChangeArrowheads="1"/>
          </p:cNvSpPr>
          <p:nvPr/>
        </p:nvSpPr>
        <p:spPr bwMode="auto">
          <a:xfrm>
            <a:off x="5471442" y="5660032"/>
            <a:ext cx="1620838" cy="649288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/>
              <a:t>With </a:t>
            </a:r>
            <a:r>
              <a:rPr lang="en-US" sz="1200" b="1" dirty="0" smtClean="0"/>
              <a:t>HAD-D ≤ </a:t>
            </a:r>
            <a:r>
              <a:rPr lang="en-US" sz="1200" b="1" dirty="0" smtClean="0">
                <a:sym typeface="Symbol"/>
              </a:rPr>
              <a:t>7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smtClean="0">
                <a:sym typeface="Symbol"/>
              </a:rPr>
              <a:t>N=140</a:t>
            </a:r>
            <a:endParaRPr lang="en-US" sz="1200" dirty="0"/>
          </a:p>
        </p:txBody>
      </p:sp>
      <p:cxnSp>
        <p:nvCxnSpPr>
          <p:cNvPr id="28" name="Connecteur droit 27"/>
          <p:cNvCxnSpPr/>
          <p:nvPr/>
        </p:nvCxnSpPr>
        <p:spPr bwMode="auto">
          <a:xfrm>
            <a:off x="3724919" y="5445224"/>
            <a:ext cx="2506587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2"/>
          <p:cNvSpPr txBox="1">
            <a:spLocks noChangeArrowheads="1"/>
          </p:cNvSpPr>
          <p:nvPr/>
        </p:nvSpPr>
        <p:spPr bwMode="auto">
          <a:xfrm>
            <a:off x="107950" y="171450"/>
            <a:ext cx="68435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1200" dirty="0" smtClean="0"/>
              <a:t>Figure 2</a:t>
            </a:r>
            <a:endParaRPr lang="en-US" sz="1200" dirty="0"/>
          </a:p>
        </p:txBody>
      </p:sp>
      <p:grpSp>
        <p:nvGrpSpPr>
          <p:cNvPr id="4" name="Groupe 3"/>
          <p:cNvGrpSpPr/>
          <p:nvPr/>
        </p:nvGrpSpPr>
        <p:grpSpPr>
          <a:xfrm>
            <a:off x="1937992" y="5472370"/>
            <a:ext cx="4896544" cy="1053698"/>
            <a:chOff x="1937992" y="5472370"/>
            <a:chExt cx="4896544" cy="1053698"/>
          </a:xfrm>
        </p:grpSpPr>
        <p:grpSp>
          <p:nvGrpSpPr>
            <p:cNvPr id="26" name="Groupe 25"/>
            <p:cNvGrpSpPr/>
            <p:nvPr/>
          </p:nvGrpSpPr>
          <p:grpSpPr>
            <a:xfrm>
              <a:off x="1937992" y="5472370"/>
              <a:ext cx="4896544" cy="261610"/>
              <a:chOff x="1691680" y="5039598"/>
              <a:chExt cx="4896544" cy="261610"/>
            </a:xfrm>
          </p:grpSpPr>
          <p:sp>
            <p:nvSpPr>
              <p:cNvPr id="17" name="Organigramme : Processus 16"/>
              <p:cNvSpPr/>
              <p:nvPr/>
            </p:nvSpPr>
            <p:spPr>
              <a:xfrm>
                <a:off x="1691680" y="5132113"/>
                <a:ext cx="80827" cy="76581"/>
              </a:xfrm>
              <a:prstGeom prst="flowChartProcess">
                <a:avLst/>
              </a:prstGeom>
              <a:solidFill>
                <a:schemeClr val="tx1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ZoneTexte 17"/>
              <p:cNvSpPr txBox="1"/>
              <p:nvPr/>
            </p:nvSpPr>
            <p:spPr>
              <a:xfrm>
                <a:off x="1763687" y="5039598"/>
                <a:ext cx="482453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100" dirty="0" err="1" smtClean="0"/>
                  <a:t>Depressed</a:t>
                </a:r>
                <a:r>
                  <a:rPr lang="fr-FR" sz="1100" dirty="0" smtClean="0"/>
                  <a:t> patients </a:t>
                </a:r>
                <a:r>
                  <a:rPr lang="fr-FR" sz="1100" dirty="0" err="1" smtClean="0"/>
                  <a:t>with</a:t>
                </a:r>
                <a:r>
                  <a:rPr lang="fr-FR" sz="1100" dirty="0" smtClean="0"/>
                  <a:t>  </a:t>
                </a:r>
                <a:r>
                  <a:rPr lang="fr-FR" sz="1100" dirty="0" err="1" smtClean="0"/>
                  <a:t>emotional</a:t>
                </a:r>
                <a:r>
                  <a:rPr lang="fr-FR" sz="1100" dirty="0" smtClean="0"/>
                  <a:t>  </a:t>
                </a:r>
                <a:r>
                  <a:rPr lang="fr-FR" sz="1100" dirty="0" err="1" smtClean="0"/>
                  <a:t>blunting</a:t>
                </a:r>
                <a:r>
                  <a:rPr lang="fr-FR" sz="1100" dirty="0" smtClean="0"/>
                  <a:t> on one </a:t>
                </a:r>
                <a:r>
                  <a:rPr lang="fr-FR" sz="1100" dirty="0" err="1" smtClean="0"/>
                  <a:t>antidepressant</a:t>
                </a:r>
                <a:endParaRPr lang="fr-FR" sz="1100" dirty="0"/>
              </a:p>
            </p:txBody>
          </p:sp>
        </p:grpSp>
        <p:grpSp>
          <p:nvGrpSpPr>
            <p:cNvPr id="27" name="Groupe 26"/>
            <p:cNvGrpSpPr/>
            <p:nvPr/>
          </p:nvGrpSpPr>
          <p:grpSpPr>
            <a:xfrm>
              <a:off x="1937992" y="5733980"/>
              <a:ext cx="4896544" cy="261610"/>
              <a:chOff x="1691680" y="5301208"/>
              <a:chExt cx="4896544" cy="261610"/>
            </a:xfrm>
          </p:grpSpPr>
          <p:sp>
            <p:nvSpPr>
              <p:cNvPr id="19" name="Organigramme : Processus 18"/>
              <p:cNvSpPr/>
              <p:nvPr/>
            </p:nvSpPr>
            <p:spPr>
              <a:xfrm>
                <a:off x="1691680" y="5393723"/>
                <a:ext cx="80827" cy="76581"/>
              </a:xfrm>
              <a:prstGeom prst="flowChartProcess">
                <a:avLst/>
              </a:prstGeom>
              <a:solidFill>
                <a:schemeClr val="bg1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ZoneTexte 21"/>
              <p:cNvSpPr txBox="1"/>
              <p:nvPr/>
            </p:nvSpPr>
            <p:spPr>
              <a:xfrm>
                <a:off x="1763687" y="5301208"/>
                <a:ext cx="482453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100" dirty="0" err="1" smtClean="0"/>
                  <a:t>Recovered</a:t>
                </a:r>
                <a:r>
                  <a:rPr lang="fr-FR" sz="1100" dirty="0" smtClean="0"/>
                  <a:t>  </a:t>
                </a:r>
                <a:r>
                  <a:rPr lang="fr-FR" sz="1100" dirty="0" err="1" smtClean="0"/>
                  <a:t>controls</a:t>
                </a:r>
                <a:endParaRPr lang="fr-FR" sz="1100" dirty="0"/>
              </a:p>
            </p:txBody>
          </p:sp>
        </p:grpSp>
        <p:grpSp>
          <p:nvGrpSpPr>
            <p:cNvPr id="2" name="Groupe 1"/>
            <p:cNvGrpSpPr/>
            <p:nvPr/>
          </p:nvGrpSpPr>
          <p:grpSpPr>
            <a:xfrm>
              <a:off x="1937992" y="5976426"/>
              <a:ext cx="4896544" cy="261610"/>
              <a:chOff x="1937992" y="5976426"/>
              <a:chExt cx="4896544" cy="261610"/>
            </a:xfrm>
          </p:grpSpPr>
          <p:sp>
            <p:nvSpPr>
              <p:cNvPr id="20" name="Organigramme : Processus 19"/>
              <p:cNvSpPr/>
              <p:nvPr/>
            </p:nvSpPr>
            <p:spPr>
              <a:xfrm>
                <a:off x="1937992" y="6068941"/>
                <a:ext cx="80827" cy="76581"/>
              </a:xfrm>
              <a:prstGeom prst="flowChartProcess">
                <a:avLst/>
              </a:prstGeom>
              <a:solidFill>
                <a:schemeClr val="bg1">
                  <a:lumMod val="95000"/>
                </a:schemeClr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ZoneTexte 22"/>
              <p:cNvSpPr txBox="1"/>
              <p:nvPr/>
            </p:nvSpPr>
            <p:spPr>
              <a:xfrm>
                <a:off x="2009999" y="5976426"/>
                <a:ext cx="482453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100" dirty="0" err="1" smtClean="0"/>
                  <a:t>Depressed</a:t>
                </a:r>
                <a:r>
                  <a:rPr lang="fr-FR" sz="1100" dirty="0" smtClean="0"/>
                  <a:t> patients </a:t>
                </a:r>
                <a:r>
                  <a:rPr lang="fr-FR" sz="1100" dirty="0" err="1" smtClean="0"/>
                  <a:t>with</a:t>
                </a:r>
                <a:r>
                  <a:rPr lang="fr-FR" sz="1100" dirty="0" smtClean="0"/>
                  <a:t> HAD-D score </a:t>
                </a:r>
                <a:r>
                  <a:rPr lang="fr-FR" sz="1100" dirty="0" smtClean="0">
                    <a:sym typeface="Symbol"/>
                  </a:rPr>
                  <a:t> 7</a:t>
                </a:r>
                <a:endParaRPr lang="fr-FR" sz="1100" dirty="0"/>
              </a:p>
            </p:txBody>
          </p:sp>
        </p:grpSp>
        <p:grpSp>
          <p:nvGrpSpPr>
            <p:cNvPr id="3" name="Groupe 2"/>
            <p:cNvGrpSpPr/>
            <p:nvPr/>
          </p:nvGrpSpPr>
          <p:grpSpPr>
            <a:xfrm>
              <a:off x="1937992" y="6264458"/>
              <a:ext cx="4896544" cy="261610"/>
              <a:chOff x="1937992" y="6264458"/>
              <a:chExt cx="4896544" cy="261610"/>
            </a:xfrm>
          </p:grpSpPr>
          <p:sp>
            <p:nvSpPr>
              <p:cNvPr id="21" name="Organigramme : Processus 20"/>
              <p:cNvSpPr/>
              <p:nvPr/>
            </p:nvSpPr>
            <p:spPr>
              <a:xfrm>
                <a:off x="1937992" y="6356973"/>
                <a:ext cx="80827" cy="76581"/>
              </a:xfrm>
              <a:prstGeom prst="flowChartProcess">
                <a:avLst/>
              </a:prstGeom>
              <a:solidFill>
                <a:schemeClr val="bg1">
                  <a:lumMod val="65000"/>
                </a:schemeClr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bg1"/>
                  </a:solidFill>
                </a:endParaRPr>
              </a:p>
            </p:txBody>
          </p:sp>
          <p:sp>
            <p:nvSpPr>
              <p:cNvPr id="24" name="ZoneTexte 23"/>
              <p:cNvSpPr txBox="1"/>
              <p:nvPr/>
            </p:nvSpPr>
            <p:spPr>
              <a:xfrm>
                <a:off x="2009999" y="6264458"/>
                <a:ext cx="482453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100" dirty="0" err="1" smtClean="0"/>
                  <a:t>Depressed</a:t>
                </a:r>
                <a:r>
                  <a:rPr lang="fr-FR" sz="1100" dirty="0" smtClean="0"/>
                  <a:t> patients </a:t>
                </a:r>
                <a:r>
                  <a:rPr lang="fr-FR" sz="1100" dirty="0" err="1" smtClean="0"/>
                  <a:t>with</a:t>
                </a:r>
                <a:r>
                  <a:rPr lang="fr-FR" sz="1100" dirty="0" smtClean="0"/>
                  <a:t> HAD-D score </a:t>
                </a:r>
                <a:r>
                  <a:rPr lang="fr-FR" sz="1100" dirty="0" smtClean="0">
                    <a:sym typeface="Symbol"/>
                  </a:rPr>
                  <a:t> 7</a:t>
                </a:r>
                <a:endParaRPr lang="fr-FR" sz="1100" dirty="0"/>
              </a:p>
            </p:txBody>
          </p:sp>
        </p:grpSp>
      </p:grpSp>
      <p:grpSp>
        <p:nvGrpSpPr>
          <p:cNvPr id="5" name="Groupe 4"/>
          <p:cNvGrpSpPr/>
          <p:nvPr/>
        </p:nvGrpSpPr>
        <p:grpSpPr>
          <a:xfrm>
            <a:off x="1440968" y="1542563"/>
            <a:ext cx="6279468" cy="3774694"/>
            <a:chOff x="1440968" y="1542563"/>
            <a:chExt cx="6279468" cy="3774694"/>
          </a:xfrm>
        </p:grpSpPr>
        <p:sp>
          <p:nvSpPr>
            <p:cNvPr id="9" name="ZoneTexte 3"/>
            <p:cNvSpPr txBox="1">
              <a:spLocks noChangeArrowheads="1"/>
            </p:cNvSpPr>
            <p:nvPr/>
          </p:nvSpPr>
          <p:spPr bwMode="auto">
            <a:xfrm>
              <a:off x="1440968" y="1542563"/>
              <a:ext cx="115570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US" sz="1400" b="1" dirty="0" smtClean="0"/>
                <a:t>OQESA Score</a:t>
              </a:r>
              <a:endParaRPr lang="en-US" sz="1400" b="1" dirty="0"/>
            </a:p>
          </p:txBody>
        </p:sp>
        <p:sp>
          <p:nvSpPr>
            <p:cNvPr id="10" name="ZoneTexte 3"/>
            <p:cNvSpPr txBox="1">
              <a:spLocks noChangeArrowheads="1"/>
            </p:cNvSpPr>
            <p:nvPr/>
          </p:nvSpPr>
          <p:spPr bwMode="auto">
            <a:xfrm>
              <a:off x="2694659" y="1988840"/>
              <a:ext cx="85151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US" sz="1200" dirty="0" smtClean="0"/>
                <a:t>P </a:t>
              </a:r>
              <a:r>
                <a:rPr lang="en-US" sz="1200" dirty="0" smtClean="0">
                  <a:sym typeface="Symbol"/>
                </a:rPr>
                <a:t> 0,0001</a:t>
              </a:r>
              <a:endParaRPr lang="en-US" sz="1200" dirty="0"/>
            </a:p>
          </p:txBody>
        </p:sp>
        <p:sp>
          <p:nvSpPr>
            <p:cNvPr id="11" name="ZoneTexte 3"/>
            <p:cNvSpPr txBox="1">
              <a:spLocks noChangeArrowheads="1"/>
            </p:cNvSpPr>
            <p:nvPr/>
          </p:nvSpPr>
          <p:spPr bwMode="auto">
            <a:xfrm>
              <a:off x="4749826" y="1850340"/>
              <a:ext cx="85151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US" sz="1200" dirty="0" smtClean="0"/>
                <a:t>P </a:t>
              </a:r>
              <a:r>
                <a:rPr lang="en-US" sz="1200" dirty="0" smtClean="0">
                  <a:sym typeface="Symbol"/>
                </a:rPr>
                <a:t> 0,0001</a:t>
              </a:r>
              <a:endParaRPr lang="en-US" sz="1200" dirty="0"/>
            </a:p>
          </p:txBody>
        </p:sp>
        <p:sp>
          <p:nvSpPr>
            <p:cNvPr id="12" name="ZoneTexte 3"/>
            <p:cNvSpPr txBox="1">
              <a:spLocks noChangeArrowheads="1"/>
            </p:cNvSpPr>
            <p:nvPr/>
          </p:nvSpPr>
          <p:spPr bwMode="auto">
            <a:xfrm>
              <a:off x="3707904" y="2349422"/>
              <a:ext cx="85151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US" sz="1200" dirty="0" smtClean="0"/>
                <a:t>P </a:t>
              </a:r>
              <a:r>
                <a:rPr lang="en-US" sz="1200" dirty="0" smtClean="0">
                  <a:sym typeface="Symbol"/>
                </a:rPr>
                <a:t> 0,0001</a:t>
              </a:r>
              <a:endParaRPr lang="en-US" sz="1200" dirty="0"/>
            </a:p>
          </p:txBody>
        </p:sp>
        <p:sp>
          <p:nvSpPr>
            <p:cNvPr id="13" name="Parenthèse ouvrante 12"/>
            <p:cNvSpPr/>
            <p:nvPr/>
          </p:nvSpPr>
          <p:spPr>
            <a:xfrm rot="5400000">
              <a:off x="3108980" y="1795677"/>
              <a:ext cx="45719" cy="1152128"/>
            </a:xfrm>
            <a:prstGeom prst="leftBracket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Parenthèse ouvrante 13"/>
            <p:cNvSpPr/>
            <p:nvPr/>
          </p:nvSpPr>
          <p:spPr>
            <a:xfrm rot="5400000">
              <a:off x="5152725" y="1732759"/>
              <a:ext cx="45719" cy="1002980"/>
            </a:xfrm>
            <a:prstGeom prst="leftBracket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Parenthèse ouvrante 14"/>
            <p:cNvSpPr/>
            <p:nvPr/>
          </p:nvSpPr>
          <p:spPr>
            <a:xfrm rot="5400000">
              <a:off x="4117091" y="2227724"/>
              <a:ext cx="45719" cy="1008112"/>
            </a:xfrm>
            <a:prstGeom prst="leftBracket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aphicFrame>
          <p:nvGraphicFramePr>
            <p:cNvPr id="30" name="Graphique 29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711889032"/>
                </p:ext>
              </p:extLst>
            </p:nvPr>
          </p:nvGraphicFramePr>
          <p:xfrm>
            <a:off x="1776836" y="1916832"/>
            <a:ext cx="5943600" cy="340042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3765538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6" name="Groupe 21518"/>
          <p:cNvGrpSpPr>
            <a:grpSpLocks/>
          </p:cNvGrpSpPr>
          <p:nvPr/>
        </p:nvGrpSpPr>
        <p:grpSpPr bwMode="auto">
          <a:xfrm>
            <a:off x="1688346" y="5877272"/>
            <a:ext cx="5979998" cy="408316"/>
            <a:chOff x="873115" y="5883206"/>
            <a:chExt cx="7425612" cy="477768"/>
          </a:xfrm>
        </p:grpSpPr>
        <p:sp>
          <p:nvSpPr>
            <p:cNvPr id="21517" name="Double flèche horizontale 21516"/>
            <p:cNvSpPr/>
            <p:nvPr/>
          </p:nvSpPr>
          <p:spPr>
            <a:xfrm>
              <a:off x="960437" y="5883206"/>
              <a:ext cx="7235091" cy="107934"/>
            </a:xfrm>
            <a:prstGeom prst="leftRightArrow">
              <a:avLst/>
            </a:prstGeom>
            <a:gradFill flip="none" rotWithShape="1">
              <a:gsLst>
                <a:gs pos="22000">
                  <a:srgbClr val="FF0000"/>
                </a:gs>
                <a:gs pos="50000">
                  <a:schemeClr val="accent1">
                    <a:tint val="44500"/>
                    <a:satMod val="160000"/>
                    <a:lumMod val="0"/>
                    <a:lumOff val="100000"/>
                  </a:schemeClr>
                </a:gs>
                <a:gs pos="79000">
                  <a:srgbClr val="4BD0F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/>
            </a:p>
          </p:txBody>
        </p:sp>
        <p:sp>
          <p:nvSpPr>
            <p:cNvPr id="22540" name="ZoneTexte 21515"/>
            <p:cNvSpPr txBox="1">
              <a:spLocks noChangeArrowheads="1"/>
            </p:cNvSpPr>
            <p:nvPr/>
          </p:nvSpPr>
          <p:spPr bwMode="auto">
            <a:xfrm>
              <a:off x="873115" y="5934996"/>
              <a:ext cx="163512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fr-FR" sz="2000" b="1" dirty="0" err="1"/>
                <a:t>Very</a:t>
              </a:r>
              <a:r>
                <a:rPr lang="fr-FR" sz="2000" b="1" dirty="0"/>
                <a:t> </a:t>
              </a:r>
              <a:r>
                <a:rPr lang="fr-FR" sz="2000" b="1" dirty="0" err="1"/>
                <a:t>negative</a:t>
              </a:r>
              <a:endParaRPr lang="fr-FR" sz="2000" b="1" dirty="0"/>
            </a:p>
          </p:txBody>
        </p:sp>
        <p:sp>
          <p:nvSpPr>
            <p:cNvPr id="22541" name="ZoneTexte 93"/>
            <p:cNvSpPr txBox="1">
              <a:spLocks noChangeArrowheads="1"/>
            </p:cNvSpPr>
            <p:nvPr/>
          </p:nvSpPr>
          <p:spPr bwMode="auto">
            <a:xfrm>
              <a:off x="6732209" y="5926392"/>
              <a:ext cx="156651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fr-FR" sz="2000" b="1"/>
                <a:t>Very positive</a:t>
              </a:r>
            </a:p>
          </p:txBody>
        </p:sp>
        <p:sp>
          <p:nvSpPr>
            <p:cNvPr id="22542" name="ZoneTexte 94"/>
            <p:cNvSpPr txBox="1">
              <a:spLocks noChangeArrowheads="1"/>
            </p:cNvSpPr>
            <p:nvPr/>
          </p:nvSpPr>
          <p:spPr bwMode="auto">
            <a:xfrm>
              <a:off x="4128360" y="5960864"/>
              <a:ext cx="9837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fr-FR" sz="2000" b="1"/>
                <a:t>Neutral</a:t>
              </a:r>
            </a:p>
          </p:txBody>
        </p:sp>
      </p:grpSp>
      <p:sp>
        <p:nvSpPr>
          <p:cNvPr id="22537" name="Titre 21520"/>
          <p:cNvSpPr>
            <a:spLocks noGrp="1"/>
          </p:cNvSpPr>
          <p:nvPr>
            <p:ph type="title"/>
          </p:nvPr>
        </p:nvSpPr>
        <p:spPr>
          <a:xfrm>
            <a:off x="2149574" y="303039"/>
            <a:ext cx="4844852" cy="461665"/>
          </a:xfrm>
        </p:spPr>
        <p:txBody>
          <a:bodyPr wrap="none">
            <a:spAutoFit/>
          </a:bodyPr>
          <a:lstStyle/>
          <a:p>
            <a:r>
              <a:rPr lang="en-US" sz="2400" dirty="0" smtClean="0"/>
              <a:t>Perception of emotional effects (VAS)</a:t>
            </a:r>
            <a:endParaRPr lang="fr-FR" sz="2400" dirty="0" smtClean="0"/>
          </a:p>
        </p:txBody>
      </p:sp>
      <p:sp>
        <p:nvSpPr>
          <p:cNvPr id="62" name="ZoneTexte 2"/>
          <p:cNvSpPr txBox="1">
            <a:spLocks noChangeArrowheads="1"/>
          </p:cNvSpPr>
          <p:nvPr/>
        </p:nvSpPr>
        <p:spPr bwMode="auto">
          <a:xfrm>
            <a:off x="107950" y="171450"/>
            <a:ext cx="68435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1200" dirty="0"/>
              <a:t>Figure </a:t>
            </a:r>
            <a:r>
              <a:rPr lang="fr-FR" sz="1200" dirty="0" smtClean="0"/>
              <a:t>3</a:t>
            </a:r>
            <a:endParaRPr lang="en-US" sz="1200" dirty="0"/>
          </a:p>
        </p:txBody>
      </p:sp>
      <p:sp>
        <p:nvSpPr>
          <p:cNvPr id="65" name="ZoneTexte 21515"/>
          <p:cNvSpPr txBox="1">
            <a:spLocks noChangeArrowheads="1"/>
          </p:cNvSpPr>
          <p:nvPr/>
        </p:nvSpPr>
        <p:spPr bwMode="auto">
          <a:xfrm rot="16200000">
            <a:off x="-59643" y="3092092"/>
            <a:ext cx="24625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 smtClean="0"/>
              <a:t>Cumulative incidence</a:t>
            </a:r>
            <a:endParaRPr lang="fr-FR" sz="2000" b="1" dirty="0"/>
          </a:p>
        </p:txBody>
      </p:sp>
      <p:graphicFrame>
        <p:nvGraphicFramePr>
          <p:cNvPr id="11" name="Graphique 10"/>
          <p:cNvGraphicFramePr>
            <a:graphicFrameLocks/>
          </p:cNvGraphicFramePr>
          <p:nvPr/>
        </p:nvGraphicFramePr>
        <p:xfrm>
          <a:off x="1543050" y="1338262"/>
          <a:ext cx="6057900" cy="4181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98415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165</Words>
  <Application>Microsoft Macintosh PowerPoint</Application>
  <PresentationFormat>On-screen Show (4:3)</PresentationFormat>
  <Paragraphs>40</Paragraphs>
  <Slides>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Thème Office</vt:lpstr>
      <vt:lpstr>PowerPoint Presentation</vt:lpstr>
      <vt:lpstr>PowerPoint Presentation</vt:lpstr>
      <vt:lpstr>Perception of emotional effects (VAS)</vt:lpstr>
    </vt:vector>
  </TitlesOfParts>
  <Company>Servier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Sarah</dc:creator>
  <cp:lastModifiedBy>Guy Goodwin</cp:lastModifiedBy>
  <cp:revision>43</cp:revision>
  <cp:lastPrinted>2011-12-29T13:48:44Z</cp:lastPrinted>
  <dcterms:created xsi:type="dcterms:W3CDTF">2011-12-29T11:11:44Z</dcterms:created>
  <dcterms:modified xsi:type="dcterms:W3CDTF">2017-04-25T15:32:37Z</dcterms:modified>
</cp:coreProperties>
</file>