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956" y="-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b-drd-grpdat\neuropsy\Unit&#233;%20de%20Recherche%20Pharmacodynamique\CLE-20098-079\Publication\PostcommentsGGoodwin1\Figure%203%20%2001%2010%2012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cked"/>
        <c:varyColors val="0"/>
        <c:ser>
          <c:idx val="0"/>
          <c:order val="0"/>
          <c:marker>
            <c:symbol val="none"/>
          </c:marker>
          <c:cat>
            <c:numRef>
              <c:f>Feuil1!$C$28:$C$38</c:f>
              <c:numCache>
                <c:formatCode>General</c:formatCode>
                <c:ptCount val="1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</c:numCache>
            </c:numRef>
          </c:cat>
          <c:val>
            <c:numRef>
              <c:f>Feuil1!$D$28:$D$38</c:f>
              <c:numCache>
                <c:formatCode>General</c:formatCode>
                <c:ptCount val="11"/>
                <c:pt idx="0">
                  <c:v>0.65</c:v>
                </c:pt>
                <c:pt idx="1">
                  <c:v>3.88</c:v>
                </c:pt>
                <c:pt idx="2">
                  <c:v>8.4</c:v>
                </c:pt>
                <c:pt idx="3">
                  <c:v>20.98</c:v>
                </c:pt>
                <c:pt idx="4">
                  <c:v>36.81</c:v>
                </c:pt>
                <c:pt idx="5">
                  <c:v>61.95</c:v>
                </c:pt>
                <c:pt idx="6">
                  <c:v>73.239999999999995</c:v>
                </c:pt>
                <c:pt idx="7">
                  <c:v>85.82</c:v>
                </c:pt>
                <c:pt idx="8">
                  <c:v>96.79</c:v>
                </c:pt>
                <c:pt idx="9">
                  <c:v>99.37</c:v>
                </c:pt>
                <c:pt idx="10">
                  <c:v>100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Feuil1!$C$28:$C$38</c:f>
              <c:strCache>
                <c:ptCount val="1"/>
                <c:pt idx="0">
                  <c:v>0 1 2 3 4 5 6 7 8 9 10</c:v>
                </c:pt>
              </c:strCache>
            </c:strRef>
          </c:tx>
          <c:marker>
            <c:symbol val="none"/>
          </c:marker>
          <c:cat>
            <c:numRef>
              <c:f>Feuil1!$C$28:$C$38</c:f>
              <c:numCache>
                <c:formatCode>General</c:formatCode>
                <c:ptCount val="1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</c:numCache>
            </c:num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2330240"/>
        <c:axId val="112331776"/>
      </c:lineChart>
      <c:catAx>
        <c:axId val="112330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12331776"/>
        <c:crossesAt val="0"/>
        <c:auto val="1"/>
        <c:lblAlgn val="ctr"/>
        <c:lblOffset val="100"/>
        <c:noMultiLvlLbl val="0"/>
      </c:catAx>
      <c:valAx>
        <c:axId val="112331776"/>
        <c:scaling>
          <c:orientation val="minMax"/>
          <c:max val="100"/>
          <c:min val="0"/>
        </c:scaling>
        <c:delete val="0"/>
        <c:axPos val="l"/>
        <c:numFmt formatCode="General" sourceLinked="1"/>
        <c:majorTickMark val="out"/>
        <c:minorTickMark val="none"/>
        <c:tickLblPos val="nextTo"/>
        <c:crossAx val="112330240"/>
        <c:crossesAt val="1"/>
        <c:crossBetween val="midCat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196882B-3748-4B9D-867F-474E22743EEA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1415ACE-86B6-4E6B-93A6-AA1AF9E647A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2096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9EA687B-7039-4ADE-AF05-6FB8864C0B00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en-US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7E9EACA-0D5B-4D3F-A459-974E4E724C8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693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0C6D4946-D455-41D3-B496-C543418E63D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9020B-079F-4010-9EBF-6E45DB994259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46EFA-BCEC-468F-9AD6-B2C5064890E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413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72D85-886B-48FF-A218-E302F100EE62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1107F-3691-4EC8-8ED6-6F1DE3FDB5D5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561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24FEF-CB90-4ED9-988D-2ABA9BCA20C6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090D8-393A-4B29-B3F6-07DC1B7C247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056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BF966-FEB7-4DEA-9A35-A564FC30F96E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65335-E2F4-4748-8677-1DE1679FC1C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893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E9F07-23F6-433E-A33B-3AB3CFA109D5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04212-0592-4A58-B9C6-D0516CA69E9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043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FAD19-5C65-4302-BA8E-16400FBDA6F3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E61C2-2A60-489C-917E-56C421D1E48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342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2ABBF-29B9-47FC-9798-22460A4562E9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E44A6-2323-4149-91DD-0D5DAAF2D374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698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21D0B-3130-4FFD-A796-1008B4059C82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73EDA-3DEF-472B-8465-5526BDDA259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293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707B1-C6F3-4AEA-A18A-0A84843BE7FC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1EDA5-51D8-4F47-9EE3-C35B8048AE5B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579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147CF-534E-4BB0-9F4A-F99D6BA21893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B829E-6064-4F62-BCF5-5335052908C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760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137AB-478A-49BE-B86A-E996C8F56FEE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22B80-2C93-404D-B090-EF4317D877E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599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C11110-6D7E-4341-8C47-0673AD84534F}" type="datetimeFigureOut">
              <a:rPr lang="en-US"/>
              <a:pPr>
                <a:defRPr/>
              </a:pPr>
              <a:t>1/21/2014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11C2A0-47BF-4BAB-8284-03D7B94B953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6" name="Groupe 21518"/>
          <p:cNvGrpSpPr>
            <a:grpSpLocks/>
          </p:cNvGrpSpPr>
          <p:nvPr/>
        </p:nvGrpSpPr>
        <p:grpSpPr bwMode="auto">
          <a:xfrm>
            <a:off x="1688346" y="5877272"/>
            <a:ext cx="5979998" cy="408316"/>
            <a:chOff x="873115" y="5883206"/>
            <a:chExt cx="7425612" cy="477768"/>
          </a:xfrm>
        </p:grpSpPr>
        <p:sp>
          <p:nvSpPr>
            <p:cNvPr id="21517" name="Double flèche horizontale 21516"/>
            <p:cNvSpPr/>
            <p:nvPr/>
          </p:nvSpPr>
          <p:spPr>
            <a:xfrm>
              <a:off x="960437" y="5883206"/>
              <a:ext cx="7235091" cy="107934"/>
            </a:xfrm>
            <a:prstGeom prst="leftRightArrow">
              <a:avLst/>
            </a:prstGeom>
            <a:gradFill flip="none" rotWithShape="1">
              <a:gsLst>
                <a:gs pos="22000">
                  <a:srgbClr val="FF0000"/>
                </a:gs>
                <a:gs pos="50000">
                  <a:schemeClr val="accent1">
                    <a:tint val="44500"/>
                    <a:satMod val="160000"/>
                    <a:lumMod val="0"/>
                    <a:lumOff val="100000"/>
                  </a:schemeClr>
                </a:gs>
                <a:gs pos="79000">
                  <a:srgbClr val="4BD0F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/>
            </a:p>
          </p:txBody>
        </p:sp>
        <p:sp>
          <p:nvSpPr>
            <p:cNvPr id="22540" name="ZoneTexte 21515"/>
            <p:cNvSpPr txBox="1">
              <a:spLocks noChangeArrowheads="1"/>
            </p:cNvSpPr>
            <p:nvPr/>
          </p:nvSpPr>
          <p:spPr bwMode="auto">
            <a:xfrm>
              <a:off x="873115" y="5934996"/>
              <a:ext cx="163512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fr-FR" sz="2000" b="1" dirty="0" err="1"/>
                <a:t>Very</a:t>
              </a:r>
              <a:r>
                <a:rPr lang="fr-FR" sz="2000" b="1" dirty="0"/>
                <a:t> </a:t>
              </a:r>
              <a:r>
                <a:rPr lang="fr-FR" sz="2000" b="1" dirty="0" err="1"/>
                <a:t>negative</a:t>
              </a:r>
              <a:endParaRPr lang="fr-FR" sz="2000" b="1" dirty="0"/>
            </a:p>
          </p:txBody>
        </p:sp>
        <p:sp>
          <p:nvSpPr>
            <p:cNvPr id="22541" name="ZoneTexte 93"/>
            <p:cNvSpPr txBox="1">
              <a:spLocks noChangeArrowheads="1"/>
            </p:cNvSpPr>
            <p:nvPr/>
          </p:nvSpPr>
          <p:spPr bwMode="auto">
            <a:xfrm>
              <a:off x="6732209" y="5926392"/>
              <a:ext cx="156651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fr-FR" sz="2000" b="1"/>
                <a:t>Very positive</a:t>
              </a:r>
            </a:p>
          </p:txBody>
        </p:sp>
        <p:sp>
          <p:nvSpPr>
            <p:cNvPr id="22542" name="ZoneTexte 94"/>
            <p:cNvSpPr txBox="1">
              <a:spLocks noChangeArrowheads="1"/>
            </p:cNvSpPr>
            <p:nvPr/>
          </p:nvSpPr>
          <p:spPr bwMode="auto">
            <a:xfrm>
              <a:off x="4128360" y="5960864"/>
              <a:ext cx="9837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fr-FR" sz="2000" b="1"/>
                <a:t>Neutral</a:t>
              </a:r>
            </a:p>
          </p:txBody>
        </p:sp>
      </p:grpSp>
      <p:sp>
        <p:nvSpPr>
          <p:cNvPr id="22537" name="Titre 21520"/>
          <p:cNvSpPr>
            <a:spLocks noGrp="1"/>
          </p:cNvSpPr>
          <p:nvPr>
            <p:ph type="title"/>
          </p:nvPr>
        </p:nvSpPr>
        <p:spPr>
          <a:xfrm>
            <a:off x="2149574" y="303039"/>
            <a:ext cx="4844852" cy="461665"/>
          </a:xfrm>
        </p:spPr>
        <p:txBody>
          <a:bodyPr wrap="none">
            <a:spAutoFit/>
          </a:bodyPr>
          <a:lstStyle/>
          <a:p>
            <a:r>
              <a:rPr lang="en-US" sz="2400" dirty="0" smtClean="0"/>
              <a:t>Perception of emotional effects (VAS)</a:t>
            </a:r>
            <a:endParaRPr lang="fr-FR" sz="2400" dirty="0" smtClean="0"/>
          </a:p>
        </p:txBody>
      </p:sp>
      <p:sp>
        <p:nvSpPr>
          <p:cNvPr id="62" name="ZoneTexte 2"/>
          <p:cNvSpPr txBox="1">
            <a:spLocks noChangeArrowheads="1"/>
          </p:cNvSpPr>
          <p:nvPr/>
        </p:nvSpPr>
        <p:spPr bwMode="auto">
          <a:xfrm>
            <a:off x="107950" y="171450"/>
            <a:ext cx="68435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FR" sz="1200" dirty="0"/>
              <a:t>Figure </a:t>
            </a:r>
            <a:r>
              <a:rPr lang="fr-FR" sz="1200" dirty="0" smtClean="0"/>
              <a:t>3</a:t>
            </a:r>
            <a:endParaRPr lang="en-US" sz="1200" dirty="0"/>
          </a:p>
        </p:txBody>
      </p:sp>
      <p:sp>
        <p:nvSpPr>
          <p:cNvPr id="65" name="ZoneTexte 21515"/>
          <p:cNvSpPr txBox="1">
            <a:spLocks noChangeArrowheads="1"/>
          </p:cNvSpPr>
          <p:nvPr/>
        </p:nvSpPr>
        <p:spPr bwMode="auto">
          <a:xfrm rot="16200000">
            <a:off x="-59643" y="3092092"/>
            <a:ext cx="24625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 smtClean="0"/>
              <a:t>Cumulative incidence</a:t>
            </a:r>
            <a:endParaRPr lang="fr-FR" sz="2000" b="1" dirty="0"/>
          </a:p>
        </p:txBody>
      </p:sp>
      <p:graphicFrame>
        <p:nvGraphicFramePr>
          <p:cNvPr id="11" name="Graphique 10"/>
          <p:cNvGraphicFramePr>
            <a:graphicFrameLocks/>
          </p:cNvGraphicFramePr>
          <p:nvPr/>
        </p:nvGraphicFramePr>
        <p:xfrm>
          <a:off x="1543050" y="1338262"/>
          <a:ext cx="6057900" cy="4181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3139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17</Words>
  <Application>Microsoft Office PowerPoint</Application>
  <PresentationFormat>Affichage à l'écran (4:3)</PresentationFormat>
  <Paragraphs>7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Perception of emotional effects (VAS)</vt:lpstr>
    </vt:vector>
  </TitlesOfParts>
  <Company>Servier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Sarah</dc:creator>
  <cp:lastModifiedBy>jul_cb</cp:lastModifiedBy>
  <cp:revision>40</cp:revision>
  <cp:lastPrinted>2011-12-29T13:48:44Z</cp:lastPrinted>
  <dcterms:created xsi:type="dcterms:W3CDTF">2011-12-29T11:11:44Z</dcterms:created>
  <dcterms:modified xsi:type="dcterms:W3CDTF">2014-01-21T14:32:38Z</dcterms:modified>
</cp:coreProperties>
</file>