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0"/>
  </p:notesMasterIdLst>
  <p:sldIdLst>
    <p:sldId id="256" r:id="rId2"/>
    <p:sldId id="305" r:id="rId3"/>
    <p:sldId id="257" r:id="rId4"/>
    <p:sldId id="258" r:id="rId5"/>
    <p:sldId id="260" r:id="rId6"/>
    <p:sldId id="276" r:id="rId7"/>
    <p:sldId id="261" r:id="rId8"/>
    <p:sldId id="279" r:id="rId9"/>
    <p:sldId id="277" r:id="rId10"/>
    <p:sldId id="278" r:id="rId11"/>
    <p:sldId id="273" r:id="rId12"/>
    <p:sldId id="275" r:id="rId13"/>
    <p:sldId id="293" r:id="rId14"/>
    <p:sldId id="274" r:id="rId15"/>
    <p:sldId id="262" r:id="rId16"/>
    <p:sldId id="294" r:id="rId17"/>
    <p:sldId id="286" r:id="rId18"/>
    <p:sldId id="287" r:id="rId19"/>
    <p:sldId id="288" r:id="rId20"/>
    <p:sldId id="289" r:id="rId21"/>
    <p:sldId id="290" r:id="rId22"/>
    <p:sldId id="291" r:id="rId23"/>
    <p:sldId id="292" r:id="rId24"/>
    <p:sldId id="263" r:id="rId25"/>
    <p:sldId id="282" r:id="rId26"/>
    <p:sldId id="296" r:id="rId27"/>
    <p:sldId id="283" r:id="rId28"/>
    <p:sldId id="284" r:id="rId29"/>
    <p:sldId id="264" r:id="rId30"/>
    <p:sldId id="259" r:id="rId31"/>
    <p:sldId id="272" r:id="rId32"/>
    <p:sldId id="297" r:id="rId33"/>
    <p:sldId id="298" r:id="rId34"/>
    <p:sldId id="303" r:id="rId35"/>
    <p:sldId id="299" r:id="rId36"/>
    <p:sldId id="300" r:id="rId37"/>
    <p:sldId id="301" r:id="rId38"/>
    <p:sldId id="302" r:id="rId39"/>
    <p:sldId id="304" r:id="rId40"/>
    <p:sldId id="281" r:id="rId41"/>
    <p:sldId id="270" r:id="rId42"/>
    <p:sldId id="271" r:id="rId43"/>
    <p:sldId id="295" r:id="rId44"/>
    <p:sldId id="265" r:id="rId45"/>
    <p:sldId id="266" r:id="rId46"/>
    <p:sldId id="267" r:id="rId47"/>
    <p:sldId id="280" r:id="rId48"/>
    <p:sldId id="269"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49"/>
    <p:restoredTop sz="79968"/>
  </p:normalViewPr>
  <p:slideViewPr>
    <p:cSldViewPr snapToGrid="0" snapToObjects="1">
      <p:cViewPr>
        <p:scale>
          <a:sx n="80" d="100"/>
          <a:sy n="80" d="100"/>
        </p:scale>
        <p:origin x="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24960C-F81C-0E4D-A298-D905BA2A4FE9}" type="doc">
      <dgm:prSet loTypeId="urn:microsoft.com/office/officeart/2005/8/layout/process1" loCatId="" qsTypeId="urn:microsoft.com/office/officeart/2005/8/quickstyle/simple4" qsCatId="simple" csTypeId="urn:microsoft.com/office/officeart/2005/8/colors/colorful4" csCatId="colorful" phldr="1"/>
      <dgm:spPr/>
    </dgm:pt>
    <dgm:pt modelId="{621439FD-7159-704B-A28E-6693766893BA}">
      <dgm:prSet phldrT="[Text]"/>
      <dgm:spPr/>
      <dgm:t>
        <a:bodyPr/>
        <a:lstStyle/>
        <a:p>
          <a:r>
            <a:rPr lang="en-GB" dirty="0" smtClean="0"/>
            <a:t>Aid4Mail</a:t>
          </a:r>
          <a:endParaRPr lang="en-GB" dirty="0"/>
        </a:p>
      </dgm:t>
    </dgm:pt>
    <dgm:pt modelId="{5BEDB306-D29D-344C-8FFC-E5E06DE1DA23}" type="parTrans" cxnId="{8A89BFA1-6EB1-2645-9B8D-12B5FABD364D}">
      <dgm:prSet/>
      <dgm:spPr/>
      <dgm:t>
        <a:bodyPr/>
        <a:lstStyle/>
        <a:p>
          <a:endParaRPr lang="en-GB"/>
        </a:p>
      </dgm:t>
    </dgm:pt>
    <dgm:pt modelId="{8CCBFD2E-B21B-2446-906E-2C3941DD4FE8}" type="sibTrans" cxnId="{8A89BFA1-6EB1-2645-9B8D-12B5FABD364D}">
      <dgm:prSet/>
      <dgm:spPr/>
      <dgm:t>
        <a:bodyPr/>
        <a:lstStyle/>
        <a:p>
          <a:endParaRPr lang="en-GB"/>
        </a:p>
      </dgm:t>
    </dgm:pt>
    <dgm:pt modelId="{ADCF2775-E235-0645-A2D3-458714DFB4E6}">
      <dgm:prSet phldrT="[Text]"/>
      <dgm:spPr/>
      <dgm:t>
        <a:bodyPr/>
        <a:lstStyle/>
        <a:p>
          <a:r>
            <a:rPr lang="en-GB" dirty="0" err="1" smtClean="0"/>
            <a:t>VeraPDF</a:t>
          </a:r>
          <a:endParaRPr lang="en-GB" dirty="0"/>
        </a:p>
      </dgm:t>
    </dgm:pt>
    <dgm:pt modelId="{66D50012-426B-4C4C-9563-E9C0AF18CD72}" type="parTrans" cxnId="{A81AD5B4-E6BE-2842-97F9-101FC1054AC9}">
      <dgm:prSet/>
      <dgm:spPr/>
      <dgm:t>
        <a:bodyPr/>
        <a:lstStyle/>
        <a:p>
          <a:endParaRPr lang="en-GB"/>
        </a:p>
      </dgm:t>
    </dgm:pt>
    <dgm:pt modelId="{E2893B9A-D8E9-4D4A-AA1D-EAA1CBA64445}" type="sibTrans" cxnId="{A81AD5B4-E6BE-2842-97F9-101FC1054AC9}">
      <dgm:prSet/>
      <dgm:spPr/>
      <dgm:t>
        <a:bodyPr/>
        <a:lstStyle/>
        <a:p>
          <a:endParaRPr lang="en-GB"/>
        </a:p>
      </dgm:t>
    </dgm:pt>
    <dgm:pt modelId="{7CE55FEA-0A2E-1A46-8E1A-62B4569483DA}">
      <dgm:prSet phldrT="[Text]"/>
      <dgm:spPr/>
      <dgm:t>
        <a:bodyPr/>
        <a:lstStyle/>
        <a:p>
          <a:r>
            <a:rPr lang="en-GB" dirty="0" smtClean="0"/>
            <a:t>Catalogues &amp; repository </a:t>
          </a:r>
          <a:endParaRPr lang="en-GB" dirty="0"/>
        </a:p>
      </dgm:t>
    </dgm:pt>
    <dgm:pt modelId="{8C529FA8-F877-0443-86E9-D771F929ED20}" type="parTrans" cxnId="{7A5D73F2-5A56-7F42-9E4B-A59BBBF5CCB9}">
      <dgm:prSet/>
      <dgm:spPr/>
      <dgm:t>
        <a:bodyPr/>
        <a:lstStyle/>
        <a:p>
          <a:endParaRPr lang="en-GB"/>
        </a:p>
      </dgm:t>
    </dgm:pt>
    <dgm:pt modelId="{76309794-0964-D449-977B-AFA3A9ED528B}" type="sibTrans" cxnId="{7A5D73F2-5A56-7F42-9E4B-A59BBBF5CCB9}">
      <dgm:prSet/>
      <dgm:spPr/>
      <dgm:t>
        <a:bodyPr/>
        <a:lstStyle/>
        <a:p>
          <a:endParaRPr lang="en-GB"/>
        </a:p>
      </dgm:t>
    </dgm:pt>
    <dgm:pt modelId="{14F06E1F-6A4C-D540-8266-69D45278B303}" type="pres">
      <dgm:prSet presAssocID="{EF24960C-F81C-0E4D-A298-D905BA2A4FE9}" presName="Name0" presStyleCnt="0">
        <dgm:presLayoutVars>
          <dgm:dir/>
          <dgm:resizeHandles val="exact"/>
        </dgm:presLayoutVars>
      </dgm:prSet>
      <dgm:spPr/>
    </dgm:pt>
    <dgm:pt modelId="{BE4A9998-32FA-0D48-BFB9-AD8A07DF3817}" type="pres">
      <dgm:prSet presAssocID="{621439FD-7159-704B-A28E-6693766893BA}" presName="node" presStyleLbl="node1" presStyleIdx="0" presStyleCnt="3" custLinFactNeighborX="-836" custLinFactNeighborY="1936">
        <dgm:presLayoutVars>
          <dgm:bulletEnabled val="1"/>
        </dgm:presLayoutVars>
      </dgm:prSet>
      <dgm:spPr/>
      <dgm:t>
        <a:bodyPr/>
        <a:lstStyle/>
        <a:p>
          <a:endParaRPr lang="en-GB"/>
        </a:p>
      </dgm:t>
    </dgm:pt>
    <dgm:pt modelId="{BA4F5159-5791-BB4B-BE41-624BFDF28A5A}" type="pres">
      <dgm:prSet presAssocID="{8CCBFD2E-B21B-2446-906E-2C3941DD4FE8}" presName="sibTrans" presStyleLbl="sibTrans2D1" presStyleIdx="0" presStyleCnt="2"/>
      <dgm:spPr/>
      <dgm:t>
        <a:bodyPr/>
        <a:lstStyle/>
        <a:p>
          <a:endParaRPr lang="en-GB"/>
        </a:p>
      </dgm:t>
    </dgm:pt>
    <dgm:pt modelId="{6F78C536-A910-3242-8988-4DDA6F997445}" type="pres">
      <dgm:prSet presAssocID="{8CCBFD2E-B21B-2446-906E-2C3941DD4FE8}" presName="connectorText" presStyleLbl="sibTrans2D1" presStyleIdx="0" presStyleCnt="2"/>
      <dgm:spPr/>
      <dgm:t>
        <a:bodyPr/>
        <a:lstStyle/>
        <a:p>
          <a:endParaRPr lang="en-GB"/>
        </a:p>
      </dgm:t>
    </dgm:pt>
    <dgm:pt modelId="{9D2E3C51-0200-DD45-995C-CAE6EB409032}" type="pres">
      <dgm:prSet presAssocID="{ADCF2775-E235-0645-A2D3-458714DFB4E6}" presName="node" presStyleLbl="node1" presStyleIdx="1" presStyleCnt="3">
        <dgm:presLayoutVars>
          <dgm:bulletEnabled val="1"/>
        </dgm:presLayoutVars>
      </dgm:prSet>
      <dgm:spPr/>
      <dgm:t>
        <a:bodyPr/>
        <a:lstStyle/>
        <a:p>
          <a:endParaRPr lang="en-GB"/>
        </a:p>
      </dgm:t>
    </dgm:pt>
    <dgm:pt modelId="{3FC8CAD3-C6CA-F44E-A924-7421F05B96E5}" type="pres">
      <dgm:prSet presAssocID="{E2893B9A-D8E9-4D4A-AA1D-EAA1CBA64445}" presName="sibTrans" presStyleLbl="sibTrans2D1" presStyleIdx="1" presStyleCnt="2"/>
      <dgm:spPr/>
      <dgm:t>
        <a:bodyPr/>
        <a:lstStyle/>
        <a:p>
          <a:endParaRPr lang="en-GB"/>
        </a:p>
      </dgm:t>
    </dgm:pt>
    <dgm:pt modelId="{B960374E-71C3-7A4E-87A2-EFA96D786805}" type="pres">
      <dgm:prSet presAssocID="{E2893B9A-D8E9-4D4A-AA1D-EAA1CBA64445}" presName="connectorText" presStyleLbl="sibTrans2D1" presStyleIdx="1" presStyleCnt="2"/>
      <dgm:spPr/>
      <dgm:t>
        <a:bodyPr/>
        <a:lstStyle/>
        <a:p>
          <a:endParaRPr lang="en-GB"/>
        </a:p>
      </dgm:t>
    </dgm:pt>
    <dgm:pt modelId="{5594CD0B-150D-1141-AE8B-155B0ADAD6B2}" type="pres">
      <dgm:prSet presAssocID="{7CE55FEA-0A2E-1A46-8E1A-62B4569483DA}" presName="node" presStyleLbl="node1" presStyleIdx="2" presStyleCnt="3">
        <dgm:presLayoutVars>
          <dgm:bulletEnabled val="1"/>
        </dgm:presLayoutVars>
      </dgm:prSet>
      <dgm:spPr/>
      <dgm:t>
        <a:bodyPr/>
        <a:lstStyle/>
        <a:p>
          <a:endParaRPr lang="en-GB"/>
        </a:p>
      </dgm:t>
    </dgm:pt>
  </dgm:ptLst>
  <dgm:cxnLst>
    <dgm:cxn modelId="{1A464F4D-915F-0448-B995-CD965DAD0651}" type="presOf" srcId="{E2893B9A-D8E9-4D4A-AA1D-EAA1CBA64445}" destId="{B960374E-71C3-7A4E-87A2-EFA96D786805}" srcOrd="1" destOrd="0" presId="urn:microsoft.com/office/officeart/2005/8/layout/process1"/>
    <dgm:cxn modelId="{F54598CF-5477-7A44-9C3A-8CBCAD2DEE1F}" type="presOf" srcId="{621439FD-7159-704B-A28E-6693766893BA}" destId="{BE4A9998-32FA-0D48-BFB9-AD8A07DF3817}" srcOrd="0" destOrd="0" presId="urn:microsoft.com/office/officeart/2005/8/layout/process1"/>
    <dgm:cxn modelId="{162542A7-D528-234C-A368-80DF50A8720B}" type="presOf" srcId="{E2893B9A-D8E9-4D4A-AA1D-EAA1CBA64445}" destId="{3FC8CAD3-C6CA-F44E-A924-7421F05B96E5}" srcOrd="0" destOrd="0" presId="urn:microsoft.com/office/officeart/2005/8/layout/process1"/>
    <dgm:cxn modelId="{CC9AF8E3-95E9-6A41-BA03-1DFB9D0E940D}" type="presOf" srcId="{ADCF2775-E235-0645-A2D3-458714DFB4E6}" destId="{9D2E3C51-0200-DD45-995C-CAE6EB409032}" srcOrd="0" destOrd="0" presId="urn:microsoft.com/office/officeart/2005/8/layout/process1"/>
    <dgm:cxn modelId="{9FD27F6D-D160-1E4E-ADDB-C5F2B6AC6192}" type="presOf" srcId="{8CCBFD2E-B21B-2446-906E-2C3941DD4FE8}" destId="{BA4F5159-5791-BB4B-BE41-624BFDF28A5A}" srcOrd="0" destOrd="0" presId="urn:microsoft.com/office/officeart/2005/8/layout/process1"/>
    <dgm:cxn modelId="{A81AD5B4-E6BE-2842-97F9-101FC1054AC9}" srcId="{EF24960C-F81C-0E4D-A298-D905BA2A4FE9}" destId="{ADCF2775-E235-0645-A2D3-458714DFB4E6}" srcOrd="1" destOrd="0" parTransId="{66D50012-426B-4C4C-9563-E9C0AF18CD72}" sibTransId="{E2893B9A-D8E9-4D4A-AA1D-EAA1CBA64445}"/>
    <dgm:cxn modelId="{9F806B98-2648-A747-A422-D4828ECFEB8B}" type="presOf" srcId="{7CE55FEA-0A2E-1A46-8E1A-62B4569483DA}" destId="{5594CD0B-150D-1141-AE8B-155B0ADAD6B2}" srcOrd="0" destOrd="0" presId="urn:microsoft.com/office/officeart/2005/8/layout/process1"/>
    <dgm:cxn modelId="{7A5D73F2-5A56-7F42-9E4B-A59BBBF5CCB9}" srcId="{EF24960C-F81C-0E4D-A298-D905BA2A4FE9}" destId="{7CE55FEA-0A2E-1A46-8E1A-62B4569483DA}" srcOrd="2" destOrd="0" parTransId="{8C529FA8-F877-0443-86E9-D771F929ED20}" sibTransId="{76309794-0964-D449-977B-AFA3A9ED528B}"/>
    <dgm:cxn modelId="{8A89BFA1-6EB1-2645-9B8D-12B5FABD364D}" srcId="{EF24960C-F81C-0E4D-A298-D905BA2A4FE9}" destId="{621439FD-7159-704B-A28E-6693766893BA}" srcOrd="0" destOrd="0" parTransId="{5BEDB306-D29D-344C-8FFC-E5E06DE1DA23}" sibTransId="{8CCBFD2E-B21B-2446-906E-2C3941DD4FE8}"/>
    <dgm:cxn modelId="{DF36F740-1B2C-BF44-BDE0-CF1976202D7A}" type="presOf" srcId="{8CCBFD2E-B21B-2446-906E-2C3941DD4FE8}" destId="{6F78C536-A910-3242-8988-4DDA6F997445}" srcOrd="1" destOrd="0" presId="urn:microsoft.com/office/officeart/2005/8/layout/process1"/>
    <dgm:cxn modelId="{2C9CF236-338A-5640-90B6-C6C9DE517764}" type="presOf" srcId="{EF24960C-F81C-0E4D-A298-D905BA2A4FE9}" destId="{14F06E1F-6A4C-D540-8266-69D45278B303}" srcOrd="0" destOrd="0" presId="urn:microsoft.com/office/officeart/2005/8/layout/process1"/>
    <dgm:cxn modelId="{4CD8C030-0D65-DE4D-B455-1DD4F0029535}" type="presParOf" srcId="{14F06E1F-6A4C-D540-8266-69D45278B303}" destId="{BE4A9998-32FA-0D48-BFB9-AD8A07DF3817}" srcOrd="0" destOrd="0" presId="urn:microsoft.com/office/officeart/2005/8/layout/process1"/>
    <dgm:cxn modelId="{331BC063-0C89-5B45-9303-0E1E718FD0D7}" type="presParOf" srcId="{14F06E1F-6A4C-D540-8266-69D45278B303}" destId="{BA4F5159-5791-BB4B-BE41-624BFDF28A5A}" srcOrd="1" destOrd="0" presId="urn:microsoft.com/office/officeart/2005/8/layout/process1"/>
    <dgm:cxn modelId="{64656E30-2D91-1B4B-A7E4-B11015046591}" type="presParOf" srcId="{BA4F5159-5791-BB4B-BE41-624BFDF28A5A}" destId="{6F78C536-A910-3242-8988-4DDA6F997445}" srcOrd="0" destOrd="0" presId="urn:microsoft.com/office/officeart/2005/8/layout/process1"/>
    <dgm:cxn modelId="{C1C43A6E-FBFE-414A-8360-FD0EB7AB3FCE}" type="presParOf" srcId="{14F06E1F-6A4C-D540-8266-69D45278B303}" destId="{9D2E3C51-0200-DD45-995C-CAE6EB409032}" srcOrd="2" destOrd="0" presId="urn:microsoft.com/office/officeart/2005/8/layout/process1"/>
    <dgm:cxn modelId="{F0D5853F-97CE-7C41-B469-F53B06B337BB}" type="presParOf" srcId="{14F06E1F-6A4C-D540-8266-69D45278B303}" destId="{3FC8CAD3-C6CA-F44E-A924-7421F05B96E5}" srcOrd="3" destOrd="0" presId="urn:microsoft.com/office/officeart/2005/8/layout/process1"/>
    <dgm:cxn modelId="{BFA61A7E-2322-AF46-A4DD-9BC6C2866362}" type="presParOf" srcId="{3FC8CAD3-C6CA-F44E-A924-7421F05B96E5}" destId="{B960374E-71C3-7A4E-87A2-EFA96D786805}" srcOrd="0" destOrd="0" presId="urn:microsoft.com/office/officeart/2005/8/layout/process1"/>
    <dgm:cxn modelId="{6DCCCEEC-7B87-DE40-B3B2-5F55EBF74800}" type="presParOf" srcId="{14F06E1F-6A4C-D540-8266-69D45278B303}" destId="{5594CD0B-150D-1141-AE8B-155B0ADAD6B2}"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A9998-32FA-0D48-BFB9-AD8A07DF3817}">
      <dsp:nvSpPr>
        <dsp:cNvPr id="0" name=""/>
        <dsp:cNvSpPr/>
      </dsp:nvSpPr>
      <dsp:spPr>
        <a:xfrm>
          <a:off x="4" y="1379037"/>
          <a:ext cx="2762398" cy="165743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GB" sz="3600" kern="1200" dirty="0" smtClean="0"/>
            <a:t>Aid4Mail</a:t>
          </a:r>
          <a:endParaRPr lang="en-GB" sz="3600" kern="1200" dirty="0"/>
        </a:p>
      </dsp:txBody>
      <dsp:txXfrm>
        <a:off x="48549" y="1427582"/>
        <a:ext cx="2665308" cy="1560349"/>
      </dsp:txXfrm>
    </dsp:sp>
    <dsp:sp modelId="{BA4F5159-5791-BB4B-BE41-624BFDF28A5A}">
      <dsp:nvSpPr>
        <dsp:cNvPr id="0" name=""/>
        <dsp:cNvSpPr/>
      </dsp:nvSpPr>
      <dsp:spPr>
        <a:xfrm rot="21571545">
          <a:off x="3040942" y="1849037"/>
          <a:ext cx="590544" cy="685074"/>
        </a:xfrm>
        <a:prstGeom prst="righ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GB" sz="2900" kern="1200"/>
        </a:p>
      </dsp:txBody>
      <dsp:txXfrm>
        <a:off x="3040945" y="1986785"/>
        <a:ext cx="413381" cy="411044"/>
      </dsp:txXfrm>
    </dsp:sp>
    <dsp:sp modelId="{9D2E3C51-0200-DD45-995C-CAE6EB409032}">
      <dsp:nvSpPr>
        <dsp:cNvPr id="0" name=""/>
        <dsp:cNvSpPr/>
      </dsp:nvSpPr>
      <dsp:spPr>
        <a:xfrm>
          <a:off x="3876600" y="1346949"/>
          <a:ext cx="2762398" cy="1657439"/>
        </a:xfrm>
        <a:prstGeom prst="roundRect">
          <a:avLst>
            <a:gd name="adj" fmla="val 10000"/>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GB" sz="3600" kern="1200" dirty="0" err="1" smtClean="0"/>
            <a:t>VeraPDF</a:t>
          </a:r>
          <a:endParaRPr lang="en-GB" sz="3600" kern="1200" dirty="0"/>
        </a:p>
      </dsp:txBody>
      <dsp:txXfrm>
        <a:off x="3925145" y="1395494"/>
        <a:ext cx="2665308" cy="1560349"/>
      </dsp:txXfrm>
    </dsp:sp>
    <dsp:sp modelId="{3FC8CAD3-C6CA-F44E-A924-7421F05B96E5}">
      <dsp:nvSpPr>
        <dsp:cNvPr id="0" name=""/>
        <dsp:cNvSpPr/>
      </dsp:nvSpPr>
      <dsp:spPr>
        <a:xfrm>
          <a:off x="6915239" y="1833131"/>
          <a:ext cx="585628" cy="685074"/>
        </a:xfrm>
        <a:prstGeom prst="rightArrow">
          <a:avLst>
            <a:gd name="adj1" fmla="val 60000"/>
            <a:gd name="adj2" fmla="val 50000"/>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GB" sz="2900" kern="1200"/>
        </a:p>
      </dsp:txBody>
      <dsp:txXfrm>
        <a:off x="6915239" y="1970146"/>
        <a:ext cx="409940" cy="411044"/>
      </dsp:txXfrm>
    </dsp:sp>
    <dsp:sp modelId="{5594CD0B-150D-1141-AE8B-155B0ADAD6B2}">
      <dsp:nvSpPr>
        <dsp:cNvPr id="0" name=""/>
        <dsp:cNvSpPr/>
      </dsp:nvSpPr>
      <dsp:spPr>
        <a:xfrm>
          <a:off x="7743958" y="1346949"/>
          <a:ext cx="2762398" cy="1657439"/>
        </a:xfrm>
        <a:prstGeom prst="roundRect">
          <a:avLst>
            <a:gd name="adj" fmla="val 10000"/>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GB" sz="3600" kern="1200" dirty="0" smtClean="0"/>
            <a:t>Catalogues &amp; repository </a:t>
          </a:r>
          <a:endParaRPr lang="en-GB" sz="3600" kern="1200" dirty="0"/>
        </a:p>
      </dsp:txBody>
      <dsp:txXfrm>
        <a:off x="7792503" y="1395494"/>
        <a:ext cx="2665308" cy="156034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715D0-66EF-C141-B320-E32ED87899F8}" type="datetimeFigureOut">
              <a:rPr lang="en-GB" smtClean="0"/>
              <a:t>27/07/2018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109A1-52CF-084F-907F-31123C0F7BBB}" type="slidenum">
              <a:rPr lang="en-GB" smtClean="0"/>
              <a:t>‹#›</a:t>
            </a:fld>
            <a:endParaRPr lang="en-GB"/>
          </a:p>
        </p:txBody>
      </p:sp>
    </p:spTree>
    <p:extLst>
      <p:ext uri="{BB962C8B-B14F-4D97-AF65-F5344CB8AC3E}">
        <p14:creationId xmlns:p14="http://schemas.microsoft.com/office/powerpoint/2010/main" val="183897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 Id="rId3" Type="http://schemas.openxmlformats.org/officeDocument/2006/relationships/hyperlink" Target="http://www.aid4mail.com/"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 Id="rId3" Type="http://schemas.openxmlformats.org/officeDocument/2006/relationships/hyperlink" Target="http://bw-fla.uni-freiburg.de/"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a:t>
            </a:fld>
            <a:endParaRPr lang="en-GB"/>
          </a:p>
        </p:txBody>
      </p:sp>
    </p:spTree>
    <p:extLst>
      <p:ext uri="{BB962C8B-B14F-4D97-AF65-F5344CB8AC3E}">
        <p14:creationId xmlns:p14="http://schemas.microsoft.com/office/powerpoint/2010/main" val="601310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a:buFontTx/>
              <a:buChar char="-"/>
            </a:pPr>
            <a:r>
              <a:rPr lang="en-US" sz="1200" b="0" i="0" u="none" strike="noStrike" kern="1200" dirty="0" smtClean="0">
                <a:solidFill>
                  <a:schemeClr val="tx1"/>
                </a:solidFill>
                <a:effectLst/>
                <a:latin typeface="+mn-lt"/>
                <a:ea typeface="+mn-ea"/>
                <a:cs typeface="+mn-cs"/>
              </a:rPr>
              <a:t>Important to understand how email works if you are going to collect it – because often you have to do</a:t>
            </a:r>
            <a:r>
              <a:rPr lang="en-US" sz="1200" b="0" i="0" u="none" strike="noStrike" kern="1200" baseline="0" dirty="0" smtClean="0">
                <a:solidFill>
                  <a:schemeClr val="tx1"/>
                </a:solidFill>
                <a:effectLst/>
                <a:latin typeface="+mn-lt"/>
                <a:ea typeface="+mn-ea"/>
                <a:cs typeface="+mn-cs"/>
              </a:rPr>
              <a:t> transfers of email archives directly from the mail client (and what is that?) -</a:t>
            </a:r>
            <a:r>
              <a:rPr lang="en-US" sz="1200" b="0" i="0" u="none" strike="noStrike" kern="1200" dirty="0" smtClean="0">
                <a:solidFill>
                  <a:schemeClr val="tx1"/>
                </a:solidFill>
                <a:effectLst/>
                <a:latin typeface="+mn-lt"/>
                <a:ea typeface="+mn-ea"/>
                <a:cs typeface="+mn-cs"/>
              </a:rPr>
              <a:t>The delivery of a message requires several interactions – starting with the mail client also</a:t>
            </a:r>
            <a:r>
              <a:rPr lang="en-US" sz="1200" b="0" i="0" u="none" strike="noStrike" kern="1200" baseline="0" dirty="0" smtClean="0">
                <a:solidFill>
                  <a:schemeClr val="tx1"/>
                </a:solidFill>
                <a:effectLst/>
                <a:latin typeface="+mn-lt"/>
                <a:ea typeface="+mn-ea"/>
                <a:cs typeface="+mn-cs"/>
              </a:rPr>
              <a:t> known as User Agent -  UAs are controlled by people – the other interactions happen automatically in part due to the UA’s control or direction</a:t>
            </a:r>
            <a:endParaRPr lang="en-US" sz="1200" b="0" i="0" u="none" strike="noStrike" kern="1200" dirty="0" smtClean="0">
              <a:solidFill>
                <a:schemeClr val="tx1"/>
              </a:solidFill>
              <a:effectLst/>
              <a:latin typeface="+mn-lt"/>
              <a:ea typeface="+mn-ea"/>
              <a:cs typeface="+mn-cs"/>
            </a:endParaRPr>
          </a:p>
          <a:p>
            <a:pPr marL="171450" indent="-171450" rtl="0">
              <a:buFontTx/>
              <a:buChar char="-"/>
            </a:pPr>
            <a:r>
              <a:rPr lang="en-US" sz="1200" b="0" i="0" kern="1200" dirty="0" smtClean="0">
                <a:solidFill>
                  <a:schemeClr val="tx1"/>
                </a:solidFill>
                <a:effectLst/>
                <a:latin typeface="+mn-lt"/>
                <a:ea typeface="+mn-ea"/>
                <a:cs typeface="+mn-cs"/>
              </a:rPr>
              <a:t>The email gets sent by the client to an outgoing mail server via Simple Mail Transfer Protocol. The SMTP server is like your local post office, which checks your postage and address and figures out where to send your mail. It doesn’t understand domains, though. They’re a sort of abstract thing, so the SMTP server contacts a Domain Name System server. The DNS server is a sort of phone or address book for the internet; it translates domains like “</a:t>
            </a:r>
            <a:r>
              <a:rPr lang="en-US" sz="1200" b="0" i="0" kern="1200" dirty="0" err="1" smtClean="0">
                <a:solidFill>
                  <a:schemeClr val="tx1"/>
                </a:solidFill>
                <a:effectLst/>
                <a:latin typeface="+mn-lt"/>
                <a:ea typeface="+mn-ea"/>
                <a:cs typeface="+mn-cs"/>
              </a:rPr>
              <a:t>arrakis.com</a:t>
            </a:r>
            <a:r>
              <a:rPr lang="en-US" sz="1200" b="0" i="0" kern="1200" dirty="0" smtClean="0">
                <a:solidFill>
                  <a:schemeClr val="tx1"/>
                </a:solidFill>
                <a:effectLst/>
                <a:latin typeface="+mn-lt"/>
                <a:ea typeface="+mn-ea"/>
                <a:cs typeface="+mn-cs"/>
              </a:rPr>
              <a:t>” to an IP address like “74.238.23.45.” Then, it finds out if that domain has any “MX” or mail exchange servers on it and makes a note of it. This is like your post office consulting maps of where your mail is supposed to go, calling their local post office, and checking to see if your friend has a mailbox or P.O. box to receive mail.</a:t>
            </a:r>
          </a:p>
          <a:p>
            <a:pPr marL="171450" indent="-171450" rtl="0">
              <a:buFontTx/>
              <a:buChar char="-"/>
            </a:pPr>
            <a:r>
              <a:rPr lang="en-US" sz="1200" b="0" i="0" u="none" strike="noStrike" kern="1200" dirty="0" smtClean="0">
                <a:solidFill>
                  <a:schemeClr val="tx1"/>
                </a:solidFill>
                <a:effectLst/>
                <a:latin typeface="+mn-lt"/>
                <a:ea typeface="+mn-ea"/>
                <a:cs typeface="+mn-cs"/>
              </a:rPr>
              <a:t>Once all of this is confirmed</a:t>
            </a:r>
            <a:r>
              <a:rPr lang="en-US" sz="1200" b="0" i="0" u="none" strike="noStrike" kern="1200" baseline="0" dirty="0" smtClean="0">
                <a:solidFill>
                  <a:schemeClr val="tx1"/>
                </a:solidFill>
                <a:effectLst/>
                <a:latin typeface="+mn-lt"/>
                <a:ea typeface="+mn-ea"/>
                <a:cs typeface="+mn-cs"/>
              </a:rPr>
              <a:t> – it get sent to an MTA or message transfer agent – this will decide where to put the mail and how best to deliver it – now your </a:t>
            </a:r>
            <a:r>
              <a:rPr lang="en-US" sz="1200" b="0" i="0" u="none" strike="noStrike" kern="1200" baseline="0" dirty="0" err="1" smtClean="0">
                <a:solidFill>
                  <a:schemeClr val="tx1"/>
                </a:solidFill>
                <a:effectLst/>
                <a:latin typeface="+mn-lt"/>
                <a:ea typeface="+mn-ea"/>
                <a:cs typeface="+mn-cs"/>
              </a:rPr>
              <a:t>recipeients</a:t>
            </a:r>
            <a:r>
              <a:rPr lang="en-US" sz="1200" b="0" i="0" u="none" strike="noStrike" kern="1200" baseline="0" dirty="0" smtClean="0">
                <a:solidFill>
                  <a:schemeClr val="tx1"/>
                </a:solidFill>
                <a:effectLst/>
                <a:latin typeface="+mn-lt"/>
                <a:ea typeface="+mn-ea"/>
                <a:cs typeface="+mn-cs"/>
              </a:rPr>
              <a:t> UA will go retrieve it</a:t>
            </a:r>
            <a:endParaRPr lang="en-US" sz="1200" b="0" i="0" u="none" strike="noStrike" kern="1200" dirty="0" smtClean="0">
              <a:solidFill>
                <a:schemeClr val="tx1"/>
              </a:solidFill>
              <a:effectLst/>
              <a:latin typeface="+mn-lt"/>
              <a:ea typeface="+mn-ea"/>
              <a:cs typeface="+mn-cs"/>
            </a:endParaRPr>
          </a:p>
          <a:p>
            <a:r>
              <a:rPr lang="en-US" dirty="0" smtClean="0"/>
              <a:t/>
            </a:r>
            <a:br>
              <a:rPr lang="en-US" dirty="0" smtClean="0"/>
            </a:b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12</a:t>
            </a:fld>
            <a:endParaRPr lang="en-GB"/>
          </a:p>
        </p:txBody>
      </p:sp>
    </p:spTree>
    <p:extLst>
      <p:ext uri="{BB962C8B-B14F-4D97-AF65-F5344CB8AC3E}">
        <p14:creationId xmlns:p14="http://schemas.microsoft.com/office/powerpoint/2010/main" val="1514088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Post office protocol – you do not need to stay connect to this server  - like a post office, you can pop in, get your mail and go (or disconnect) – not need to have a connection to it – doesn’t require a lot of space or </a:t>
            </a:r>
            <a:r>
              <a:rPr lang="en-US" baseline="0" dirty="0" err="1" smtClean="0"/>
              <a:t>bandwith</a:t>
            </a:r>
            <a:r>
              <a:rPr lang="en-US" baseline="0" dirty="0" smtClean="0"/>
              <a:t> – </a:t>
            </a:r>
            <a:r>
              <a:rPr lang="en-US" baseline="0" dirty="0" err="1" smtClean="0"/>
              <a:t>doesn</a:t>
            </a:r>
            <a:r>
              <a:rPr lang="uk-UA" baseline="0" dirty="0" smtClean="0"/>
              <a:t>’</a:t>
            </a:r>
            <a:r>
              <a:rPr lang="en-US" baseline="0" dirty="0" smtClean="0"/>
              <a:t>t store email on the server, you have a copy</a:t>
            </a:r>
          </a:p>
          <a:p>
            <a:pPr marL="171450" indent="-171450">
              <a:buFontTx/>
              <a:buChar char="-"/>
            </a:pPr>
            <a:r>
              <a:rPr lang="en-US" baseline="0" dirty="0" smtClean="0"/>
              <a:t>Issue is that information travels in one direction only – so good if you want to grab mail from several inboxes on different email servers to consolidate into one, but not good if you want to access the same email in multiple places – nowadays we use our phone, we use the web interface, we have our inboxes set up on computer through programs like Outlook – it would be hard to keep track of emails as they would end up all over the place, not replicated</a:t>
            </a:r>
          </a:p>
          <a:p>
            <a:pPr marL="171450" indent="-171450">
              <a:buFontTx/>
              <a:buChar char="-"/>
            </a:pPr>
            <a:r>
              <a:rPr lang="en-US" baseline="0" dirty="0" smtClean="0"/>
              <a:t>There is where Internet Message Access Protocol (IMAP) comes into play – it works through two-way communication which means being connected to the server to keep all the different applications up to date – it does this by keep email on the server – but that requires enough space “on the cloud” which can end up costing if you never delete email </a:t>
            </a:r>
          </a:p>
          <a:p>
            <a:pPr marL="171450" indent="-171450">
              <a:buFontTx/>
              <a:buChar char="-"/>
            </a:pPr>
            <a:r>
              <a:rPr lang="en-US" baseline="0" dirty="0" smtClean="0"/>
              <a:t>Good to know how this works for transferring email, downloading email archives – interpreting envelopes and headers – but the question to consider it: what metadata is retrained after the email is sent and received? What impact does saving email in one of the common file formats have on it?</a:t>
            </a:r>
            <a:r>
              <a:rPr lang="en-US" dirty="0" smtClean="0"/>
              <a:t/>
            </a:r>
            <a:br>
              <a:rPr lang="en-US" dirty="0" smtClean="0"/>
            </a:b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13</a:t>
            </a:fld>
            <a:endParaRPr lang="en-GB"/>
          </a:p>
        </p:txBody>
      </p:sp>
    </p:spTree>
    <p:extLst>
      <p:ext uri="{BB962C8B-B14F-4D97-AF65-F5344CB8AC3E}">
        <p14:creationId xmlns:p14="http://schemas.microsoft.com/office/powerpoint/2010/main" val="1264668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Most email</a:t>
            </a:r>
            <a:r>
              <a:rPr lang="en-GB" baseline="0" dirty="0" smtClean="0"/>
              <a:t> clients – like GMAIL, Outlook, Hotmail, etc. store the emails as proprietary files, but can be extracted and reconstructed into a </a:t>
            </a:r>
            <a:r>
              <a:rPr lang="en-GB" baseline="0" dirty="0" err="1" smtClean="0"/>
              <a:t>renderable</a:t>
            </a:r>
            <a:r>
              <a:rPr lang="en-GB" baseline="0" dirty="0" smtClean="0"/>
              <a:t> standards-based format as necessary. – in fact you will hear me mention many of them today, from Outlook for Mac files to Apple email files and so on – the fact that there are so many email clients and therefore many proprietary files (as well as open files) means that there are a lot of file formats for email in play and this creates a lot of risks and challenges to collecting, processing and preserving them</a:t>
            </a:r>
          </a:p>
          <a:p>
            <a:endParaRPr lang="en-GB" baseline="0" dirty="0" smtClean="0"/>
          </a:p>
          <a:p>
            <a:r>
              <a:rPr lang="en-GB" baseline="0" dirty="0" smtClean="0"/>
              <a:t>These are commonly:</a:t>
            </a:r>
          </a:p>
          <a:p>
            <a:pPr marL="171450" indent="-171450">
              <a:buFontTx/>
              <a:buChar char="-"/>
            </a:pPr>
            <a:r>
              <a:rPr lang="en-GB" dirty="0" smtClean="0"/>
              <a:t>MOBX (</a:t>
            </a:r>
            <a:r>
              <a:rPr lang="en-GB" dirty="0" err="1" smtClean="0"/>
              <a:t>MailBOX</a:t>
            </a:r>
            <a:r>
              <a:rPr lang="en-GB" dirty="0" smtClean="0"/>
              <a:t>) – which is a simple</a:t>
            </a:r>
            <a:r>
              <a:rPr lang="en-GB" baseline="0" dirty="0" smtClean="0"/>
              <a:t> format (can’t deal with HTML – can’t deal with formatting of text - so bold, highlights </a:t>
            </a:r>
            <a:r>
              <a:rPr lang="en-GB" baseline="0" dirty="0" err="1" smtClean="0"/>
              <a:t>etc</a:t>
            </a:r>
            <a:r>
              <a:rPr lang="en-GB" baseline="0" dirty="0" smtClean="0"/>
              <a:t>) and many email archives tools work with MBOX – it stores all messages as one long text file – differentiates with the ”from” header in the message – lots of different variation of the MBOX format as well</a:t>
            </a:r>
          </a:p>
          <a:p>
            <a:pPr marL="171450" indent="-171450">
              <a:buFontTx/>
              <a:buChar char="-"/>
            </a:pPr>
            <a:r>
              <a:rPr lang="en-GB" baseline="0" dirty="0" smtClean="0"/>
              <a:t>EML (Internet message format) – and is often used for individual emails or message threads – contains header fields and message body</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aseline="0" dirty="0" smtClean="0"/>
              <a:t>PST (personal storage table) – particularly for Microsoft products like Outlook – stores calendar events as well as emails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aseline="0" dirty="0" smtClean="0"/>
              <a:t>MSG (outlook mail message ) – proprietary file format from Microsoft Outlook – can save messages, calendar entries etc.</a:t>
            </a:r>
          </a:p>
          <a:p>
            <a:pPr marL="171450" indent="-171450">
              <a:buFontTx/>
              <a:buChar char="-"/>
            </a:pPr>
            <a:r>
              <a:rPr lang="en-GB" baseline="0" dirty="0" smtClean="0"/>
              <a:t>EAXS – Email account XML schema – based off XML (machine and human readable) some organisations are starting to use this for storing email so it is searchable (particularly email chains)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14</a:t>
            </a:fld>
            <a:endParaRPr lang="en-GB"/>
          </a:p>
        </p:txBody>
      </p:sp>
    </p:spTree>
    <p:extLst>
      <p:ext uri="{BB962C8B-B14F-4D97-AF65-F5344CB8AC3E}">
        <p14:creationId xmlns:p14="http://schemas.microsoft.com/office/powerpoint/2010/main" val="850995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While email is the correspondenc</a:t>
            </a:r>
            <a:r>
              <a:rPr lang="en-GB" baseline="0" dirty="0" smtClean="0"/>
              <a:t>e of our day – for now though, considering all the other instant messaging clients we use today instead of email? WhatsApp, Hangouts, Slack </a:t>
            </a:r>
            <a:r>
              <a:rPr lang="en-GB" baseline="0" dirty="0" err="1" smtClean="0"/>
              <a:t>etc</a:t>
            </a:r>
            <a:endParaRPr lang="en-GB" baseline="0" dirty="0" smtClean="0"/>
          </a:p>
          <a:p>
            <a:endParaRPr lang="en-GB" baseline="0" dirty="0" smtClean="0"/>
          </a:p>
          <a:p>
            <a:r>
              <a:rPr lang="en-GB" baseline="0" dirty="0" smtClean="0"/>
              <a:t>But when it comes to email, it is not as simple as our previous paper correspondence – there is a lot of complexity to deal with, including a lot of technical challenges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15</a:t>
            </a:fld>
            <a:endParaRPr lang="en-GB"/>
          </a:p>
        </p:txBody>
      </p:sp>
    </p:spTree>
    <p:extLst>
      <p:ext uri="{BB962C8B-B14F-4D97-AF65-F5344CB8AC3E}">
        <p14:creationId xmlns:p14="http://schemas.microsoft.com/office/powerpoint/2010/main" val="1534375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National Archives (UK)</a:t>
            </a:r>
          </a:p>
          <a:p>
            <a:r>
              <a:rPr lang="en-GB" dirty="0" smtClean="0"/>
              <a:t>- self-curation,</a:t>
            </a:r>
            <a:r>
              <a:rPr lang="en-GB" baseline="0" dirty="0" smtClean="0"/>
              <a:t> rely on individuals in the government agencies to select emails that have long-term business or historical value and to put them into an electronic document records management system for retention and transfer </a:t>
            </a:r>
          </a:p>
          <a:p>
            <a:pPr marL="171450" indent="-171450">
              <a:buFontTx/>
              <a:buChar char="-"/>
            </a:pPr>
            <a:r>
              <a:rPr lang="en-GB" baseline="0" dirty="0" smtClean="0"/>
              <a:t>Rules for auto deletion</a:t>
            </a:r>
          </a:p>
          <a:p>
            <a:pPr marL="171450" indent="-171450">
              <a:buFontTx/>
              <a:buChar char="-"/>
            </a:pPr>
            <a:endParaRPr lang="en-GB" baseline="0" dirty="0" smtClean="0"/>
          </a:p>
          <a:p>
            <a:pPr marL="171450" indent="-171450">
              <a:buFontTx/>
              <a:buChar char="-"/>
            </a:pPr>
            <a:r>
              <a:rPr lang="en-GB" baseline="0" dirty="0" smtClean="0"/>
              <a:t>NARA – National Archives and Records Administration (US)</a:t>
            </a:r>
          </a:p>
          <a:p>
            <a:pPr marL="171450" indent="-171450">
              <a:buFontTx/>
              <a:buChar char="-"/>
            </a:pPr>
            <a:r>
              <a:rPr lang="en-GB" baseline="0" dirty="0" smtClean="0"/>
              <a:t>Capstone approach – simplified and automated approach by capturing all of the emails from the top officials in an agency – records managers flag accounts as Capstone accounts and they will be permanently retained, even after the staff member leaves</a:t>
            </a:r>
          </a:p>
          <a:p>
            <a:pPr marL="171450" indent="-171450">
              <a:buFontTx/>
              <a:buChar char="-"/>
            </a:pPr>
            <a:endParaRPr lang="en-GB" baseline="0" dirty="0" smtClean="0"/>
          </a:p>
          <a:p>
            <a:pPr marL="171450" indent="-171450">
              <a:buFontTx/>
              <a:buChar char="-"/>
            </a:pPr>
            <a:r>
              <a:rPr lang="en-GB" baseline="0" dirty="0" smtClean="0"/>
              <a:t>But whatever approach we use, we do need better upfront practices from the users and creators – we need to make sure best practice is established to help make email archives more manageable - think about the folder structure they are using (and will that be able to be captured) – deletion of junk and personal emails – making sure things that should not be retained (for privacy or other reasons) is appropriately deleted – this is important if you are self-selecting so that things are easier to manage and select for retention – or Capstone, so you do not end up with an email archive full of junk to appraise and extra privacy concerns</a:t>
            </a:r>
          </a:p>
          <a:p>
            <a:pPr marL="171450" indent="-171450">
              <a:buFontTx/>
              <a:buChar char="-"/>
            </a:pPr>
            <a:r>
              <a:rPr lang="en-GB" baseline="0" dirty="0" smtClean="0"/>
              <a:t>This is the most time consuming aspect of email archives and the best outcomes can be achieved not only through better practices by email owners, but by making sure the donor or the owner of the email archive works closely with the archivist – doing some self-selection appraisal</a:t>
            </a:r>
          </a:p>
        </p:txBody>
      </p:sp>
      <p:sp>
        <p:nvSpPr>
          <p:cNvPr id="4" name="Slide Number Placeholder 3"/>
          <p:cNvSpPr>
            <a:spLocks noGrp="1"/>
          </p:cNvSpPr>
          <p:nvPr>
            <p:ph type="sldNum" sz="quarter" idx="10"/>
          </p:nvPr>
        </p:nvSpPr>
        <p:spPr/>
        <p:txBody>
          <a:bodyPr/>
          <a:lstStyle/>
          <a:p>
            <a:fld id="{13A109A1-52CF-084F-907F-31123C0F7BBB}" type="slidenum">
              <a:rPr lang="en-GB" smtClean="0"/>
              <a:t>16</a:t>
            </a:fld>
            <a:endParaRPr lang="en-GB"/>
          </a:p>
        </p:txBody>
      </p:sp>
    </p:spTree>
    <p:extLst>
      <p:ext uri="{BB962C8B-B14F-4D97-AF65-F5344CB8AC3E}">
        <p14:creationId xmlns:p14="http://schemas.microsoft.com/office/powerpoint/2010/main" val="563737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Email’s dependence on technology</a:t>
            </a:r>
            <a:r>
              <a:rPr lang="en-GB" baseline="0" dirty="0" smtClean="0"/>
              <a:t> can make it problematic to provide access to over time</a:t>
            </a:r>
          </a:p>
          <a:p>
            <a:pPr marL="171450" indent="-171450">
              <a:buFont typeface="Arial" charset="0"/>
              <a:buChar char="•"/>
            </a:pPr>
            <a:r>
              <a:rPr lang="en-GB" baseline="0" dirty="0" smtClean="0"/>
              <a:t>It can make it hard to retrieve legacy email records</a:t>
            </a:r>
          </a:p>
          <a:p>
            <a:pPr marL="171450" indent="-171450">
              <a:buFont typeface="Arial" charset="0"/>
              <a:buChar char="•"/>
            </a:pPr>
            <a:r>
              <a:rPr lang="en-GB" baseline="0" dirty="0" smtClean="0"/>
              <a:t>It can make attachments inaccessible as much as the email record</a:t>
            </a:r>
          </a:p>
          <a:p>
            <a:pPr marL="171450" indent="-171450">
              <a:buFont typeface="Arial" charset="0"/>
              <a:buChar char="•"/>
            </a:pPr>
            <a:r>
              <a:rPr lang="en-GB" baseline="0" dirty="0" smtClean="0"/>
              <a:t>And with the different file formats, it will require find compatible tools or seeking other solutions to ensure long-term access</a:t>
            </a:r>
          </a:p>
          <a:p>
            <a:pPr marL="171450" indent="-171450">
              <a:buFont typeface="Arial" charset="0"/>
              <a:buChar char="•"/>
            </a:pPr>
            <a:r>
              <a:rPr lang="en-GB" baseline="0" dirty="0" smtClean="0"/>
              <a:t>And due to the various technology and dependence on computing power and bandwidth to down email archives, it can be difficult to export, but also get a complete capture – especially when you need to be sure various mail clients are synced with the network in some cases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17</a:t>
            </a:fld>
            <a:endParaRPr lang="en-GB"/>
          </a:p>
        </p:txBody>
      </p:sp>
    </p:spTree>
    <p:extLst>
      <p:ext uri="{BB962C8B-B14F-4D97-AF65-F5344CB8AC3E}">
        <p14:creationId xmlns:p14="http://schemas.microsoft.com/office/powerpoint/2010/main" val="415714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sz="1200" dirty="0" smtClean="0"/>
              <a:t>Lack of best practice – no documentation or standards:</a:t>
            </a:r>
            <a:r>
              <a:rPr lang="en-GB" sz="1200" baseline="0" dirty="0" smtClean="0"/>
              <a:t> because there is no best practice, cultural heritage orgs are forced to develop their own practices, often on an ad hoc basis – often they avoid doing it at all and de-prioritize it due to the complexity – remains unaddressed, no best practices are put out and value historical records are not being captured</a:t>
            </a:r>
            <a:endParaRPr lang="en-GB" sz="1200" dirty="0" smtClean="0"/>
          </a:p>
          <a:p>
            <a:pPr marL="171450" indent="-171450">
              <a:buFont typeface="Arial" charset="0"/>
              <a:buChar char="•"/>
            </a:pPr>
            <a:r>
              <a:rPr lang="en-GB" sz="1200" dirty="0" smtClean="0"/>
              <a:t>Multiple storage locations – as we saw email can be stored on servers,</a:t>
            </a:r>
            <a:r>
              <a:rPr lang="en-GB" sz="1200" baseline="0" dirty="0" smtClean="0"/>
              <a:t> on computers or on phones, depending on the type of retrieval protocol used and when an email client was last synced to a server – this can make it complex to capture a full email archive – solid relationships must be build with IT and be aware of the file formats that are supported for download with email clients – they are often not compatible with other tools as we will see</a:t>
            </a:r>
            <a:endParaRPr lang="en-GB" sz="1200" dirty="0" smtClean="0"/>
          </a:p>
          <a:p>
            <a:pPr marL="171450" indent="-171450">
              <a:buFont typeface="Arial" charset="0"/>
              <a:buChar char="•"/>
            </a:pPr>
            <a:r>
              <a:rPr lang="en-GB" sz="1200" dirty="0" smtClean="0"/>
              <a:t>Maintaining context of email threads and email attachments – capturing all the attachments is not sufficient,</a:t>
            </a:r>
            <a:r>
              <a:rPr lang="en-GB" sz="1200" baseline="0" dirty="0" smtClean="0"/>
              <a:t> must maintain the relationship between the message and the attachment for context – this can be complicated by various export methods – the same goes for email threads where there are multiple replies – they rely on the relationships between them for context – can also lead to duplication complications depending on how the email client handles these</a:t>
            </a:r>
            <a:endParaRPr lang="en-GB" sz="1200" dirty="0" smtClean="0"/>
          </a:p>
          <a:p>
            <a:pPr marL="171450" indent="-171450">
              <a:buFont typeface="Arial" charset="0"/>
              <a:buChar char="•"/>
            </a:pPr>
            <a:r>
              <a:rPr lang="en-GB" sz="1200" dirty="0" smtClean="0"/>
              <a:t>Accidental capture on physical storage media – an additional</a:t>
            </a:r>
            <a:r>
              <a:rPr lang="en-GB" sz="1200" baseline="0" dirty="0" smtClean="0"/>
              <a:t> complication is when email is captured on storage media like a hard drive – it is likely that these will not be discovered until a long time after the original donation  - and collecting the email archive might not have been part of the original donor agreement or discussed – what can you do with it then? Decisions must be made.</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18</a:t>
            </a:fld>
            <a:endParaRPr lang="en-GB"/>
          </a:p>
        </p:txBody>
      </p:sp>
    </p:spTree>
    <p:extLst>
      <p:ext uri="{BB962C8B-B14F-4D97-AF65-F5344CB8AC3E}">
        <p14:creationId xmlns:p14="http://schemas.microsoft.com/office/powerpoint/2010/main" val="171606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Authenticity is of</a:t>
            </a:r>
            <a:r>
              <a:rPr lang="en-GB" baseline="0" dirty="0" smtClean="0"/>
              <a:t> course and archival principle about b</a:t>
            </a:r>
            <a:r>
              <a:rPr lang="en-GB" dirty="0" smtClean="0"/>
              <a:t>eing able to prove that an object is what is purports to be – we do that</a:t>
            </a:r>
            <a:r>
              <a:rPr lang="en-GB" baseline="0" dirty="0" smtClean="0"/>
              <a:t> by capturing </a:t>
            </a:r>
            <a:r>
              <a:rPr lang="en-GB" baseline="0" dirty="0" err="1" smtClean="0"/>
              <a:t>docmented</a:t>
            </a:r>
            <a:r>
              <a:rPr lang="en-GB" baseline="0" dirty="0" smtClean="0"/>
              <a:t> metadata about processes and events throughout the life of the digital object to prove that it is complete</a:t>
            </a:r>
            <a:endParaRPr lang="en-GB" dirty="0" smtClean="0"/>
          </a:p>
          <a:p>
            <a:pPr marL="171450" indent="-171450">
              <a:buFont typeface="Arial" charset="0"/>
              <a:buChar char="•"/>
            </a:pPr>
            <a:r>
              <a:rPr lang="en-GB" dirty="0" smtClean="0"/>
              <a:t>Important to remember that fixity alone</a:t>
            </a:r>
            <a:r>
              <a:rPr lang="en-GB" baseline="0" dirty="0" smtClean="0"/>
              <a:t> is not sufficient for authenticity – it is about ensuring the unchanging nature of the digital object across systems – but does not include information on its provenance, validity, correctness and integrity, which are necessary for authenticity </a:t>
            </a:r>
            <a:endParaRPr lang="en-GB" dirty="0" smtClean="0"/>
          </a:p>
          <a:p>
            <a:pPr marL="171450" indent="-171450">
              <a:buFont typeface="Arial" charset="0"/>
              <a:buChar char="•"/>
            </a:pPr>
            <a:r>
              <a:rPr lang="en-GB" dirty="0" smtClean="0"/>
              <a:t>Required documents of processes and events for email archives could include, </a:t>
            </a:r>
            <a:r>
              <a:rPr lang="en-GB" sz="1200" b="0" i="0" u="none" strike="noStrike" kern="1200" dirty="0" smtClean="0">
                <a:solidFill>
                  <a:schemeClr val="tx1"/>
                </a:solidFill>
                <a:effectLst/>
                <a:latin typeface="+mn-lt"/>
                <a:ea typeface="+mn-ea"/>
                <a:cs typeface="+mn-cs"/>
              </a:rPr>
              <a:t>for example, if a business email was created and maintained in the course of normal business and was created in the approved email application and using the official email address and key elements of the message (e.g. header information, attachments, signature blocks, etc.) are retained as part of standard recordkeeping processes in the organization (e.g. records retention schedule, in a specific system), this would demonstrate a reasonable assumption of authenticity. </a:t>
            </a:r>
            <a:endParaRPr lang="en-GB" dirty="0" smtClean="0"/>
          </a:p>
          <a:p>
            <a:pPr marL="171450" indent="-171450">
              <a:buFont typeface="Arial" charset="0"/>
              <a:buChar char="•"/>
            </a:pPr>
            <a:r>
              <a:rPr lang="en-GB" dirty="0" smtClean="0"/>
              <a:t>Email and server logs could be valuable data points for authenticity validation – however there are no establish practices for collecting</a:t>
            </a:r>
            <a:r>
              <a:rPr lang="en-GB" baseline="0" dirty="0" smtClean="0"/>
              <a:t> these by most archives – often account level captures do not have access to server-side logs - this could difficult</a:t>
            </a:r>
            <a:endParaRPr lang="en-GB" dirty="0" smtClean="0"/>
          </a:p>
          <a:p>
            <a:pPr marL="171450" indent="-171450">
              <a:buFont typeface="Arial" charset="0"/>
              <a:buChar char="•"/>
            </a:pPr>
            <a:r>
              <a:rPr lang="en-GB" dirty="0" smtClean="0"/>
              <a:t>It is important</a:t>
            </a:r>
            <a:r>
              <a:rPr lang="en-GB" baseline="0" dirty="0" smtClean="0"/>
              <a:t> to capture the full email thread and the entire message (not just a truncated stub) for completeness to ensure authenticity – this the same for attachments</a:t>
            </a:r>
            <a:endParaRPr lang="en-GB"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19</a:t>
            </a:fld>
            <a:endParaRPr lang="en-GB"/>
          </a:p>
        </p:txBody>
      </p:sp>
    </p:spTree>
    <p:extLst>
      <p:ext uri="{BB962C8B-B14F-4D97-AF65-F5344CB8AC3E}">
        <p14:creationId xmlns:p14="http://schemas.microsoft.com/office/powerpoint/2010/main" val="277207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charset="0"/>
              <a:buChar char="•"/>
            </a:pPr>
            <a:r>
              <a:rPr lang="en-GB" sz="3200" dirty="0" smtClean="0"/>
              <a:t>Attachments and hyperlinks</a:t>
            </a:r>
            <a:r>
              <a:rPr lang="en-GB" sz="3200" baseline="0" dirty="0" smtClean="0"/>
              <a:t> embedded in email adds to the complexity of processing and preserving them – as well a maintaining context and ensuring authenticity </a:t>
            </a:r>
            <a:endParaRPr lang="en-GB" sz="3200" dirty="0" smtClean="0"/>
          </a:p>
          <a:p>
            <a:pPr marL="457200" indent="-457200">
              <a:buFont typeface="Arial" charset="0"/>
              <a:buChar char="•"/>
            </a:pPr>
            <a:r>
              <a:rPr lang="en-GB" sz="3200" dirty="0" smtClean="0"/>
              <a:t>Attachments come in a variety of formats</a:t>
            </a:r>
            <a:r>
              <a:rPr lang="en-GB" sz="3200" baseline="0" dirty="0" smtClean="0"/>
              <a:t> </a:t>
            </a:r>
            <a:r>
              <a:rPr lang="en-GB" sz="2800" dirty="0" smtClean="0"/>
              <a:t>– these formats are not always recommended preservation formats and come</a:t>
            </a:r>
            <a:r>
              <a:rPr lang="en-GB" sz="2800" baseline="0" dirty="0" smtClean="0"/>
              <a:t> with additional preservation issues – depending on the email archive there could be a wide variety of them as well that will require management </a:t>
            </a:r>
            <a:endParaRPr lang="en-GB" sz="2800" dirty="0" smtClean="0"/>
          </a:p>
          <a:p>
            <a:pPr marL="457200" indent="-457200">
              <a:buFont typeface="Arial" charset="0"/>
              <a:buChar char="•"/>
            </a:pPr>
            <a:r>
              <a:rPr lang="en-GB" sz="3200" dirty="0" smtClean="0"/>
              <a:t>Maintaining relationships between attachment and the</a:t>
            </a:r>
            <a:r>
              <a:rPr lang="en-GB" sz="3200" baseline="0" dirty="0" smtClean="0"/>
              <a:t> original message is also important – for authenticity and to provide context</a:t>
            </a:r>
            <a:endParaRPr lang="en-GB" sz="3200" dirty="0" smtClean="0"/>
          </a:p>
          <a:p>
            <a:pPr marL="457200" indent="-457200">
              <a:buFont typeface="Arial" charset="0"/>
              <a:buChar char="•"/>
            </a:pPr>
            <a:r>
              <a:rPr lang="en-GB" sz="3200" dirty="0" smtClean="0"/>
              <a:t>Capturing hyperlink information is another major issue – will that link still work in 10 years time? There are some programs</a:t>
            </a:r>
            <a:r>
              <a:rPr lang="en-GB" sz="3200" baseline="0" dirty="0" smtClean="0"/>
              <a:t> that can follow links and crawl websites and other pages, but how dead do you crawl – or you could consider replacing the link in the email to a per link to that web crawl or point directly to a web archive version if possible</a:t>
            </a:r>
            <a:r>
              <a:rPr lang="en-GB" sz="1200" baseline="0" dirty="0" smtClean="0"/>
              <a:t> – but how to do that at scale?</a:t>
            </a:r>
            <a:endParaRPr lang="en-GB" sz="3200" dirty="0" smtClean="0"/>
          </a:p>
        </p:txBody>
      </p:sp>
      <p:sp>
        <p:nvSpPr>
          <p:cNvPr id="4" name="Slide Number Placeholder 3"/>
          <p:cNvSpPr>
            <a:spLocks noGrp="1"/>
          </p:cNvSpPr>
          <p:nvPr>
            <p:ph type="sldNum" sz="quarter" idx="10"/>
          </p:nvPr>
        </p:nvSpPr>
        <p:spPr/>
        <p:txBody>
          <a:bodyPr/>
          <a:lstStyle/>
          <a:p>
            <a:fld id="{13A109A1-52CF-084F-907F-31123C0F7BBB}" type="slidenum">
              <a:rPr lang="en-GB" smtClean="0"/>
              <a:t>20</a:t>
            </a:fld>
            <a:endParaRPr lang="en-GB"/>
          </a:p>
        </p:txBody>
      </p:sp>
    </p:spTree>
    <p:extLst>
      <p:ext uri="{BB962C8B-B14F-4D97-AF65-F5344CB8AC3E}">
        <p14:creationId xmlns:p14="http://schemas.microsoft.com/office/powerpoint/2010/main" val="48712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sz="1200" dirty="0" smtClean="0"/>
              <a:t>Unsolicited communication – known as spam – they fill up email inboxes</a:t>
            </a:r>
            <a:r>
              <a:rPr lang="en-GB" sz="1200" baseline="0" dirty="0" smtClean="0"/>
              <a:t> and is it something we can to even capture?</a:t>
            </a:r>
            <a:endParaRPr lang="en-GB" sz="1200" dirty="0" smtClean="0"/>
          </a:p>
          <a:p>
            <a:pPr marL="171450" indent="-171450">
              <a:buFont typeface="Arial" charset="0"/>
              <a:buChar char="•"/>
            </a:pPr>
            <a:r>
              <a:rPr lang="en-GB" sz="1200" dirty="0" smtClean="0"/>
              <a:t>Malicious content – particularly when a link or attachment is actually a hidden virus</a:t>
            </a:r>
          </a:p>
          <a:p>
            <a:pPr marL="171450" indent="-171450">
              <a:buFont typeface="Arial" charset="0"/>
              <a:buChar char="•"/>
            </a:pPr>
            <a:r>
              <a:rPr lang="en-GB" sz="1200" dirty="0" smtClean="0"/>
              <a:t>Authenticity – email</a:t>
            </a:r>
            <a:r>
              <a:rPr lang="en-GB" sz="1200" baseline="0" dirty="0" smtClean="0"/>
              <a:t> authenticity can be compromised in a number way - </a:t>
            </a:r>
            <a:r>
              <a:rPr lang="en-GB" sz="1200" b="0" i="0" u="none" strike="noStrike" kern="1200" dirty="0" smtClean="0">
                <a:solidFill>
                  <a:schemeClr val="tx1"/>
                </a:solidFill>
                <a:effectLst/>
                <a:latin typeface="+mn-lt"/>
                <a:ea typeface="+mn-ea"/>
                <a:cs typeface="+mn-cs"/>
              </a:rPr>
              <a:t>Email “spoofing” is perhaps the most significant form of this, where an email is made to look like it was sent by someone other than the true sender.</a:t>
            </a:r>
            <a:endParaRPr lang="en-GB" sz="1200" dirty="0" smtClean="0"/>
          </a:p>
          <a:p>
            <a:pPr marL="171450" indent="-171450">
              <a:buFont typeface="Arial" charset="0"/>
              <a:buChar char="•"/>
            </a:pPr>
            <a:r>
              <a:rPr lang="en-GB" sz="1200" dirty="0" smtClean="0"/>
              <a:t>Data integrity – emails</a:t>
            </a:r>
            <a:r>
              <a:rPr lang="en-GB" sz="1200" baseline="0" dirty="0" smtClean="0"/>
              <a:t> can be corrupted in a variety of ways before we even collect them – then how do we ensure them once they are in our care? Fixity is one – keeping checksums and auditing them</a:t>
            </a:r>
            <a:endParaRPr lang="en-GB" sz="1200" dirty="0" smtClean="0"/>
          </a:p>
          <a:p>
            <a:pPr marL="171450" indent="-171450">
              <a:buFont typeface="Arial" charset="0"/>
              <a:buChar char="•"/>
            </a:pPr>
            <a:r>
              <a:rPr lang="en-GB" sz="1200" dirty="0" smtClean="0"/>
              <a:t>Deniability – if email</a:t>
            </a:r>
            <a:r>
              <a:rPr lang="en-GB" sz="1200" baseline="0" dirty="0" smtClean="0"/>
              <a:t>s can be “spoofed” then individuals can deny having ever sent and email or that it was later tampered with – to a degree ensuring authenticity can help to prove this, but emails spend a long time in the care of others before they end up with us</a:t>
            </a:r>
            <a:endParaRPr lang="en-GB" sz="1200" dirty="0" smtClean="0"/>
          </a:p>
          <a:p>
            <a:pPr marL="171450" indent="-171450">
              <a:buFont typeface="Arial" charset="0"/>
              <a:buChar char="•"/>
            </a:pPr>
            <a:r>
              <a:rPr lang="en-GB" sz="1200" b="1" dirty="0" smtClean="0"/>
              <a:t>Confidentiality, privacy and sensitive information – biggest</a:t>
            </a:r>
            <a:r>
              <a:rPr lang="en-GB" sz="1200" b="1" baseline="0" dirty="0" smtClean="0"/>
              <a:t> one to considering when collecting and preserving email – they are ripe with private information that will be under legal regulations like the new GDPR – important to note that we are not sure how GDPR will affect email archives and it could be year before that information will be clear to us – it is important to lobby for good legislation around this and to protect ourselves – workflows must reflect privacy </a:t>
            </a:r>
            <a:r>
              <a:rPr lang="en-GB" sz="1200" b="1" baseline="0" dirty="0" err="1" smtClean="0"/>
              <a:t>concers</a:t>
            </a:r>
            <a:r>
              <a:rPr lang="en-GB" sz="1200" b="1" baseline="0" dirty="0" smtClean="0"/>
              <a:t> and should have guidelines</a:t>
            </a:r>
            <a:endParaRPr lang="en-GB" sz="1200" b="1"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21</a:t>
            </a:fld>
            <a:endParaRPr lang="en-GB"/>
          </a:p>
        </p:txBody>
      </p:sp>
    </p:spTree>
    <p:extLst>
      <p:ext uri="{BB962C8B-B14F-4D97-AF65-F5344CB8AC3E}">
        <p14:creationId xmlns:p14="http://schemas.microsoft.com/office/powerpoint/2010/main" val="313275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a:t>
            </a:fld>
            <a:endParaRPr lang="en-GB"/>
          </a:p>
        </p:txBody>
      </p:sp>
    </p:spTree>
    <p:extLst>
      <p:ext uri="{BB962C8B-B14F-4D97-AF65-F5344CB8AC3E}">
        <p14:creationId xmlns:p14="http://schemas.microsoft.com/office/powerpoint/2010/main" val="1306298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Sheer scale</a:t>
            </a:r>
            <a:r>
              <a:rPr lang="en-GB" baseline="0" dirty="0" smtClean="0"/>
              <a:t> of emails archives impacts everything to do with collecting and preserving them in some way – from the amount of messages, attachments, junk mail included to the number of named entities and potential for sensitive information to be withheld from access – for example, </a:t>
            </a:r>
            <a:r>
              <a:rPr lang="en-GB" sz="1200" b="0" i="0" u="none" strike="noStrike" kern="1200" dirty="0" smtClean="0">
                <a:solidFill>
                  <a:schemeClr val="tx1"/>
                </a:solidFill>
                <a:effectLst/>
                <a:latin typeface="+mn-lt"/>
                <a:ea typeface="+mn-ea"/>
                <a:cs typeface="+mn-cs"/>
              </a:rPr>
              <a:t>a relatively small email archive, for example the Robert </a:t>
            </a:r>
            <a:r>
              <a:rPr lang="en-GB" sz="1200" b="0" i="0" u="none" strike="noStrike" kern="1200" dirty="0" err="1" smtClean="0">
                <a:solidFill>
                  <a:schemeClr val="tx1"/>
                </a:solidFill>
                <a:effectLst/>
                <a:latin typeface="+mn-lt"/>
                <a:ea typeface="+mn-ea"/>
                <a:cs typeface="+mn-cs"/>
              </a:rPr>
              <a:t>Creeley</a:t>
            </a:r>
            <a:r>
              <a:rPr lang="en-GB" sz="1200" b="0" i="0" u="none" strike="noStrike" kern="1200" dirty="0" smtClean="0">
                <a:solidFill>
                  <a:schemeClr val="tx1"/>
                </a:solidFill>
                <a:effectLst/>
                <a:latin typeface="+mn-lt"/>
                <a:ea typeface="+mn-ea"/>
                <a:cs typeface="+mn-cs"/>
              </a:rPr>
              <a:t> email archive at Stanford, consisting of 50,000 messages contains over 10,000 attachments in a variety of formats,24,000 correspondents, as well as 57,000 persons, 42,000 organizations, and 22,000 locations</a:t>
            </a:r>
          </a:p>
          <a:p>
            <a:pPr marL="171450" indent="-171450">
              <a:buFontTx/>
              <a:buChar char="-"/>
            </a:pPr>
            <a:r>
              <a:rPr lang="en-GB" sz="1200" b="0" i="0" u="none" strike="noStrike" kern="1200" dirty="0" smtClean="0">
                <a:solidFill>
                  <a:schemeClr val="tx1"/>
                </a:solidFill>
                <a:effectLst/>
                <a:latin typeface="+mn-lt"/>
                <a:ea typeface="+mn-ea"/>
                <a:cs typeface="+mn-cs"/>
              </a:rPr>
              <a:t>Appraisal becomes difficult – rely on automated processing tools like predictive</a:t>
            </a:r>
            <a:r>
              <a:rPr lang="en-GB" sz="1200" b="0" i="0" u="none" strike="noStrike" kern="1200" baseline="0" dirty="0" smtClean="0">
                <a:solidFill>
                  <a:schemeClr val="tx1"/>
                </a:solidFill>
                <a:effectLst/>
                <a:latin typeface="+mn-lt"/>
                <a:ea typeface="+mn-ea"/>
                <a:cs typeface="+mn-cs"/>
              </a:rPr>
              <a:t> coding or what is termed e-discovery, but it cannot capture everything that is considered sensitive and human intervention is still required – many of the best e-discovery tools are used in the legal field and can be quite costly as well – appraising email archives to determine enduring value can be pretty tricky when SPAM is labelled spam, but so are other emails from bona fide correspondents – also issues with duplication</a:t>
            </a:r>
          </a:p>
          <a:p>
            <a:pPr marL="171450" indent="-171450">
              <a:buFontTx/>
              <a:buChar char="-"/>
            </a:pPr>
            <a:r>
              <a:rPr lang="en-GB" sz="1200" b="0" i="0" u="none" strike="noStrike" kern="1200" baseline="0" dirty="0" smtClean="0">
                <a:solidFill>
                  <a:schemeClr val="tx1"/>
                </a:solidFill>
                <a:effectLst/>
                <a:latin typeface="+mn-lt"/>
                <a:ea typeface="+mn-ea"/>
                <a:cs typeface="+mn-cs"/>
              </a:rPr>
              <a:t>Lag in processing due to slow appraisal can lead to a lag in getting archives into the digital repository for proper monitoring to ensure bit level preservation – need to be monitored for fixity and need to be properly backed up – might only get minimal description, but should not wait until full processed to ensure the email archive is being preserved</a:t>
            </a:r>
          </a:p>
          <a:p>
            <a:pPr marL="171450" indent="-171450">
              <a:buFontTx/>
              <a:buChar char="-"/>
            </a:pPr>
            <a:r>
              <a:rPr lang="en-GB" sz="1200" b="0" i="0" u="none" strike="noStrike" kern="1200" baseline="0" dirty="0" smtClean="0">
                <a:solidFill>
                  <a:schemeClr val="tx1"/>
                </a:solidFill>
                <a:effectLst/>
                <a:latin typeface="+mn-lt"/>
                <a:ea typeface="+mn-ea"/>
                <a:cs typeface="+mn-cs"/>
              </a:rPr>
              <a:t>This requires more resources to process – costly in terms of infrastructure and storage, computing power and so on – also require staff for processing, no matter how much automated processing is done, there is still human intervention required - </a:t>
            </a:r>
            <a:r>
              <a:rPr lang="en-GB" sz="1200" b="0" i="0" u="none" strike="noStrike" kern="1200" dirty="0" smtClean="0">
                <a:solidFill>
                  <a:schemeClr val="tx1"/>
                </a:solidFill>
                <a:effectLst/>
                <a:latin typeface="+mn-lt"/>
                <a:ea typeface="+mn-ea"/>
                <a:cs typeface="+mn-cs"/>
              </a:rPr>
              <a:t>A report by the Rand Corporation Institute for Civil Justice reports that e-discovery mean costs can average $22,480 per gigabyte reviewed. And while</a:t>
            </a:r>
            <a:r>
              <a:rPr lang="en-GB" sz="1200" b="0" i="0" u="none" strike="noStrike" kern="1200" baseline="0" dirty="0" smtClean="0">
                <a:solidFill>
                  <a:schemeClr val="tx1"/>
                </a:solidFill>
                <a:effectLst/>
                <a:latin typeface="+mn-lt"/>
                <a:ea typeface="+mn-ea"/>
                <a:cs typeface="+mn-cs"/>
              </a:rPr>
              <a:t> automation can cut down reviewing and processing time – it can still be still take a significant amount of time per archive - </a:t>
            </a:r>
            <a:r>
              <a:rPr lang="en-GB" sz="1200" b="0" i="0" u="none" strike="noStrike" kern="1200" dirty="0" smtClean="0">
                <a:solidFill>
                  <a:schemeClr val="tx1"/>
                </a:solidFill>
                <a:effectLst/>
                <a:latin typeface="+mn-lt"/>
                <a:ea typeface="+mn-ea"/>
                <a:cs typeface="+mn-cs"/>
              </a:rPr>
              <a:t>Rand Corporation’s paper reports that “the application of predictive coding would have saved an estimated 86 percent in attorney review hours” over manual review, cutting the eyes-on, hands-on time down from 686 hours to 98 hours to review 47,650 documents.</a:t>
            </a:r>
          </a:p>
          <a:p>
            <a:pPr marL="171450" indent="-171450">
              <a:buFontTx/>
              <a:buChar char="-"/>
            </a:pPr>
            <a:r>
              <a:rPr lang="en-GB" sz="1200" b="0" i="0" u="none" strike="noStrike" kern="1200" dirty="0" smtClean="0">
                <a:solidFill>
                  <a:schemeClr val="tx1"/>
                </a:solidFill>
                <a:effectLst/>
                <a:latin typeface="+mn-lt"/>
                <a:ea typeface="+mn-ea"/>
                <a:cs typeface="+mn-cs"/>
              </a:rPr>
              <a:t>Of course there</a:t>
            </a:r>
            <a:r>
              <a:rPr lang="en-GB" sz="1200" b="0" i="0" u="none" strike="noStrike" kern="1200" baseline="0" dirty="0" smtClean="0">
                <a:solidFill>
                  <a:schemeClr val="tx1"/>
                </a:solidFill>
                <a:effectLst/>
                <a:latin typeface="+mn-lt"/>
                <a:ea typeface="+mn-ea"/>
                <a:cs typeface="+mn-cs"/>
              </a:rPr>
              <a:t> are different embargo period requirements to consider, but outside that, </a:t>
            </a:r>
            <a:r>
              <a:rPr lang="en-GB" sz="1200" b="0" i="0" u="none" strike="noStrike" kern="1200" dirty="0" smtClean="0">
                <a:solidFill>
                  <a:schemeClr val="tx1"/>
                </a:solidFill>
                <a:effectLst/>
                <a:latin typeface="+mn-lt"/>
                <a:ea typeface="+mn-ea"/>
                <a:cs typeface="+mn-cs"/>
              </a:rPr>
              <a:t>Not being able to ensure that all of the sensitive</a:t>
            </a:r>
            <a:r>
              <a:rPr lang="en-GB" sz="1200" b="0" i="0" u="none" strike="noStrike" kern="1200" baseline="0" dirty="0" smtClean="0">
                <a:solidFill>
                  <a:schemeClr val="tx1"/>
                </a:solidFill>
                <a:effectLst/>
                <a:latin typeface="+mn-lt"/>
                <a:ea typeface="+mn-ea"/>
                <a:cs typeface="+mn-cs"/>
              </a:rPr>
              <a:t> information is removed from an archive leads to restricting access as well – and it is often onsite only – tools like </a:t>
            </a:r>
            <a:r>
              <a:rPr lang="en-GB" sz="1200" b="0" i="0" u="none" strike="noStrike" kern="1200" baseline="0" dirty="0" err="1" smtClean="0">
                <a:solidFill>
                  <a:schemeClr val="tx1"/>
                </a:solidFill>
                <a:effectLst/>
                <a:latin typeface="+mn-lt"/>
                <a:ea typeface="+mn-ea"/>
                <a:cs typeface="+mn-cs"/>
              </a:rPr>
              <a:t>epadd</a:t>
            </a:r>
            <a:r>
              <a:rPr lang="en-GB" sz="1200" b="0" i="0" u="none" strike="noStrike" kern="1200" baseline="0" dirty="0" smtClean="0">
                <a:solidFill>
                  <a:schemeClr val="tx1"/>
                </a:solidFill>
                <a:effectLst/>
                <a:latin typeface="+mn-lt"/>
                <a:ea typeface="+mn-ea"/>
                <a:cs typeface="+mn-cs"/>
              </a:rPr>
              <a:t> allow for some online discovery to happen, but the majority of access would have to take place in a reading room, which might require travel</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22</a:t>
            </a:fld>
            <a:endParaRPr lang="en-GB"/>
          </a:p>
        </p:txBody>
      </p:sp>
    </p:spTree>
    <p:extLst>
      <p:ext uri="{BB962C8B-B14F-4D97-AF65-F5344CB8AC3E}">
        <p14:creationId xmlns:p14="http://schemas.microsoft.com/office/powerpoint/2010/main" val="912669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baseline="0" dirty="0" smtClean="0"/>
              <a:t>No one tool can fulfil the needs of the entire workflow – not even digital preservation systems that claim to like </a:t>
            </a:r>
            <a:r>
              <a:rPr lang="en-GB" baseline="0" dirty="0" err="1" smtClean="0"/>
              <a:t>Preservica</a:t>
            </a:r>
            <a:r>
              <a:rPr lang="en-GB" baseline="0" dirty="0" smtClean="0"/>
              <a:t> – they don’t do any appraisal or processing – and they do not solve discovery or access needs</a:t>
            </a:r>
          </a:p>
          <a:p>
            <a:pPr marL="171450" indent="-171450">
              <a:buFontTx/>
              <a:buChar char="-"/>
            </a:pPr>
            <a:r>
              <a:rPr lang="en-GB" baseline="0" dirty="0" smtClean="0"/>
              <a:t>There are few email archive tools that can assist with digital preservation – other methods and tools have to be used – most tools are focused on appraisal and access though some with migration of file formats</a:t>
            </a:r>
          </a:p>
          <a:p>
            <a:pPr marL="171450" indent="-171450">
              <a:buFontTx/>
              <a:buChar char="-"/>
            </a:pPr>
            <a:r>
              <a:rPr lang="en-GB" baseline="0" dirty="0" smtClean="0"/>
              <a:t>Export methods for email clients often restrict the file format you can receive – this often means using a tool to migrate the file format to make it compatible with another email tool, such as one used for appraisal or access</a:t>
            </a:r>
          </a:p>
          <a:p>
            <a:pPr marL="171450" indent="-171450">
              <a:buFontTx/>
              <a:buChar char="-"/>
            </a:pPr>
            <a:r>
              <a:rPr lang="en-GB" baseline="0" dirty="0" smtClean="0"/>
              <a:t>This leads to ”tool chaining” as the obvious solution – but it means there’s a lot of software to update and maintain, not all of it is open source and costs may be involved – but as you will see in the workflow section – it is a common workaround for a lack of a tool that can manage it all</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23</a:t>
            </a:fld>
            <a:endParaRPr lang="en-GB"/>
          </a:p>
        </p:txBody>
      </p:sp>
    </p:spTree>
    <p:extLst>
      <p:ext uri="{BB962C8B-B14F-4D97-AF65-F5344CB8AC3E}">
        <p14:creationId xmlns:p14="http://schemas.microsoft.com/office/powerpoint/2010/main" val="707122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If you are collecting but not processing email</a:t>
            </a:r>
            <a:r>
              <a:rPr lang="en-GB" baseline="0" dirty="0" smtClean="0"/>
              <a:t> archives, due to embargo periods or lack of workflows – you want to at least be aiming for bit level preservation – what is put in is what we get back – might not be </a:t>
            </a:r>
            <a:r>
              <a:rPr lang="en-GB" baseline="0" dirty="0" err="1" smtClean="0"/>
              <a:t>renderable</a:t>
            </a:r>
            <a:r>
              <a:rPr lang="en-GB" baseline="0" dirty="0" smtClean="0"/>
              <a:t>, but the bits have not changed over time</a:t>
            </a:r>
          </a:p>
          <a:p>
            <a:pPr marL="171450" indent="-171450">
              <a:buFont typeface="Arial" charset="0"/>
              <a:buChar char="•"/>
            </a:pPr>
            <a:r>
              <a:rPr lang="en-GB" baseline="0" dirty="0" smtClean="0"/>
              <a:t>Migration and emulation are used for processing and delivering email archives – but migration is definitely the most commonly used preservation strategy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GB" baseline="0" dirty="0" smtClean="0"/>
              <a:t>when deciding on policy, you need to consider what properties of email are most important – does the look and layout matter or is the text more important (for migration)</a:t>
            </a:r>
          </a:p>
          <a:p>
            <a:pPr marL="171450" indent="-171450">
              <a:buFont typeface="Arial" charset="0"/>
              <a:buChar char="•"/>
            </a:pPr>
            <a:r>
              <a:rPr lang="en-GB" baseline="0" dirty="0" smtClean="0"/>
              <a:t>EML and MBOX are the most common formats, they are the most compatible with various tools - however the long-term preservation viability of these formats is unknown – and there will be trade off of this </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24</a:t>
            </a:fld>
            <a:endParaRPr lang="en-GB"/>
          </a:p>
        </p:txBody>
      </p:sp>
    </p:spTree>
    <p:extLst>
      <p:ext uri="{BB962C8B-B14F-4D97-AF65-F5344CB8AC3E}">
        <p14:creationId xmlns:p14="http://schemas.microsoft.com/office/powerpoint/2010/main" val="609569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mn-lt"/>
                <a:ea typeface="+mn-ea"/>
                <a:cs typeface="+mn-cs"/>
              </a:rPr>
              <a:t>Bit</a:t>
            </a:r>
            <a:r>
              <a:rPr lang="en-US" sz="1200" b="0" i="0" u="none" strike="noStrike" kern="1200" baseline="0" dirty="0" smtClean="0">
                <a:solidFill>
                  <a:schemeClr val="tx1"/>
                </a:solidFill>
                <a:effectLst/>
                <a:latin typeface="+mn-lt"/>
                <a:ea typeface="+mn-ea"/>
                <a:cs typeface="+mn-cs"/>
              </a:rPr>
              <a:t> level provides </a:t>
            </a:r>
            <a:r>
              <a:rPr lang="en-US" sz="1200" b="0" i="0" u="none" strike="noStrike" kern="1200" dirty="0" smtClean="0">
                <a:solidFill>
                  <a:schemeClr val="tx1"/>
                </a:solidFill>
                <a:effectLst/>
                <a:latin typeface="+mn-lt"/>
                <a:ea typeface="+mn-ea"/>
                <a:cs typeface="+mn-cs"/>
              </a:rPr>
              <a:t>a basic system of methods and services aimed to protect content over time from threats such as bit-rot and unintended deletion or changes.  - it includes activities</a:t>
            </a:r>
            <a:r>
              <a:rPr lang="en-US" sz="1200" b="0" i="0" u="none" strike="noStrike" kern="1200" baseline="0" dirty="0" smtClean="0">
                <a:solidFill>
                  <a:schemeClr val="tx1"/>
                </a:solidFill>
                <a:effectLst/>
                <a:latin typeface="+mn-lt"/>
                <a:ea typeface="+mn-ea"/>
                <a:cs typeface="+mn-cs"/>
              </a:rPr>
              <a:t> such as </a:t>
            </a:r>
            <a:r>
              <a:rPr lang="en-US" sz="1200" b="0" i="0" u="none" strike="noStrike" kern="1200" dirty="0" smtClean="0">
                <a:solidFill>
                  <a:schemeClr val="tx1"/>
                </a:solidFill>
                <a:effectLst/>
                <a:latin typeface="+mn-lt"/>
                <a:ea typeface="+mn-ea"/>
                <a:cs typeface="+mn-cs"/>
              </a:rPr>
              <a:t>checksum creation and fixity checks, the creation of archival backups, and file format characterization. Bit level preservation does not take into account display, context and interpretation of the digital object. </a:t>
            </a:r>
          </a:p>
          <a:p>
            <a:pPr rtl="0"/>
            <a:endParaRPr lang="en-US" sz="1200" b="0" i="0" u="none" strike="noStrike" kern="120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Bit level preservation is a valid option for institutional digital repositories that have not yet developed or incorporated functional preservation processes for email collections that would allow email messages and attachments to be fully rendered and functional. Ingesting email at the bit level at least gets it into the digital repository.</a:t>
            </a:r>
          </a:p>
          <a:p>
            <a:pPr rtl="0"/>
            <a:endParaRPr lang="en-US" sz="1200" b="0" i="0" u="none" strike="noStrike" kern="1200" dirty="0" smtClean="0">
              <a:solidFill>
                <a:schemeClr val="tx1"/>
              </a:solidFill>
              <a:effectLst/>
              <a:latin typeface="+mn-lt"/>
              <a:ea typeface="+mn-ea"/>
              <a:cs typeface="+mn-cs"/>
            </a:endParaRPr>
          </a:p>
          <a:p>
            <a:r>
              <a:rPr lang="en-US" dirty="0" smtClean="0"/>
              <a:t/>
            </a:r>
            <a:br>
              <a:rPr lang="en-US" dirty="0" smtClean="0"/>
            </a:b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25</a:t>
            </a:fld>
            <a:endParaRPr lang="en-GB"/>
          </a:p>
        </p:txBody>
      </p:sp>
    </p:spTree>
    <p:extLst>
      <p:ext uri="{BB962C8B-B14F-4D97-AF65-F5344CB8AC3E}">
        <p14:creationId xmlns:p14="http://schemas.microsoft.com/office/powerpoint/2010/main" val="1880120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mn-lt"/>
                <a:ea typeface="+mn-ea"/>
                <a:cs typeface="+mn-cs"/>
              </a:rPr>
              <a:t>Ideally,</a:t>
            </a:r>
            <a:r>
              <a:rPr lang="en-US" sz="1200" b="0" i="0" u="none" strike="noStrike" kern="1200" baseline="0" dirty="0" smtClean="0">
                <a:solidFill>
                  <a:schemeClr val="tx1"/>
                </a:solidFill>
                <a:effectLst/>
                <a:latin typeface="+mn-lt"/>
                <a:ea typeface="+mn-ea"/>
                <a:cs typeface="+mn-cs"/>
              </a:rPr>
              <a:t> you should go beyond bit level preservation to </a:t>
            </a:r>
            <a:r>
              <a:rPr lang="en-US" sz="1200" b="0" i="0" u="none" strike="noStrike" kern="1200" baseline="0" dirty="0" err="1" smtClean="0">
                <a:solidFill>
                  <a:schemeClr val="tx1"/>
                </a:solidFill>
                <a:effectLst/>
                <a:latin typeface="+mn-lt"/>
                <a:ea typeface="+mn-ea"/>
                <a:cs typeface="+mn-cs"/>
              </a:rPr>
              <a:t>analyse</a:t>
            </a:r>
            <a:r>
              <a:rPr lang="en-US" sz="1200" b="0" i="0" u="none" strike="noStrike" kern="1200" baseline="0" dirty="0" smtClean="0">
                <a:solidFill>
                  <a:schemeClr val="tx1"/>
                </a:solidFill>
                <a:effectLst/>
                <a:latin typeface="+mn-lt"/>
                <a:ea typeface="+mn-ea"/>
                <a:cs typeface="+mn-cs"/>
              </a:rPr>
              <a:t> the file formats – particularly for attachments – knowing what file format types we have will help use to determine additional risks to the email archive – especially if being able to accurately render the attachments matters</a:t>
            </a:r>
          </a:p>
          <a:p>
            <a:pPr rtl="0"/>
            <a:endParaRPr lang="en-US" sz="1200" b="0" i="0" u="none" strike="noStrike" kern="1200" baseline="0" dirty="0" smtClean="0">
              <a:solidFill>
                <a:schemeClr val="tx1"/>
              </a:solidFill>
              <a:effectLst/>
              <a:latin typeface="+mn-lt"/>
              <a:ea typeface="+mn-ea"/>
              <a:cs typeface="+mn-cs"/>
            </a:endParaRPr>
          </a:p>
          <a:p>
            <a:pPr rtl="0"/>
            <a:r>
              <a:rPr lang="en-US" sz="1200" b="0" i="0" u="none" strike="noStrike" kern="1200" baseline="0" dirty="0" smtClean="0">
                <a:solidFill>
                  <a:schemeClr val="tx1"/>
                </a:solidFill>
                <a:effectLst/>
                <a:latin typeface="+mn-lt"/>
                <a:ea typeface="+mn-ea"/>
                <a:cs typeface="+mn-cs"/>
              </a:rPr>
              <a:t>This will allow you to monitor the formats for obsolescence and other potential issues – and you can create preservation plans for what to do if certain formats become an issue</a:t>
            </a:r>
          </a:p>
          <a:p>
            <a:pPr rtl="0"/>
            <a:endParaRPr lang="en-US" sz="1200" b="0" i="0" u="none" strike="noStrike" kern="1200" baseline="0" dirty="0" smtClean="0">
              <a:solidFill>
                <a:schemeClr val="tx1"/>
              </a:solidFill>
              <a:effectLst/>
              <a:latin typeface="+mn-lt"/>
              <a:ea typeface="+mn-ea"/>
              <a:cs typeface="+mn-cs"/>
            </a:endParaRPr>
          </a:p>
          <a:p>
            <a:r>
              <a:rPr lang="en-US" dirty="0" smtClean="0"/>
              <a:t/>
            </a:r>
            <a:br>
              <a:rPr lang="en-US" dirty="0" smtClean="0"/>
            </a:b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26</a:t>
            </a:fld>
            <a:endParaRPr lang="en-GB"/>
          </a:p>
        </p:txBody>
      </p:sp>
    </p:spTree>
    <p:extLst>
      <p:ext uri="{BB962C8B-B14F-4D97-AF65-F5344CB8AC3E}">
        <p14:creationId xmlns:p14="http://schemas.microsoft.com/office/powerpoint/2010/main" val="1052506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mn-lt"/>
                <a:ea typeface="+mn-ea"/>
                <a:cs typeface="+mn-cs"/>
              </a:rPr>
              <a:t>Why is migration such a popular path for email? One of the big reasons is that popular tools dictate specific formats. </a:t>
            </a:r>
          </a:p>
          <a:p>
            <a:pPr marL="171450" indent="-171450">
              <a:buFont typeface="Arial" charset="0"/>
              <a:buChar char="•"/>
            </a:pPr>
            <a:r>
              <a:rPr lang="en-US" sz="1200" b="0" i="0" u="none" strike="noStrike" kern="1200" dirty="0" smtClean="0">
                <a:solidFill>
                  <a:schemeClr val="tx1"/>
                </a:solidFill>
                <a:effectLst/>
                <a:latin typeface="+mn-lt"/>
                <a:ea typeface="+mn-ea"/>
                <a:cs typeface="+mn-cs"/>
              </a:rPr>
              <a:t>We need to migrate file formats to be able</a:t>
            </a:r>
            <a:r>
              <a:rPr lang="en-US" sz="1200" b="0" i="0" u="none" strike="noStrike" kern="1200" baseline="0" dirty="0" smtClean="0">
                <a:solidFill>
                  <a:schemeClr val="tx1"/>
                </a:solidFill>
                <a:effectLst/>
                <a:latin typeface="+mn-lt"/>
                <a:ea typeface="+mn-ea"/>
                <a:cs typeface="+mn-cs"/>
              </a:rPr>
              <a:t> to use tools as well as mitigate against obsolescence </a:t>
            </a:r>
          </a:p>
          <a:p>
            <a:pPr marL="171450" indent="-171450">
              <a:buFont typeface="Arial" charset="0"/>
              <a:buChar char="•"/>
            </a:pPr>
            <a:r>
              <a:rPr lang="en-US" sz="1200" b="0" i="0" u="none" strike="noStrike" kern="1200" baseline="0" dirty="0" smtClean="0">
                <a:solidFill>
                  <a:schemeClr val="tx1"/>
                </a:solidFill>
                <a:effectLst/>
                <a:latin typeface="+mn-lt"/>
                <a:ea typeface="+mn-ea"/>
                <a:cs typeface="+mn-cs"/>
              </a:rPr>
              <a:t>Consider migration to move from proprietary to non-proprietary to mitigate against obsolescence – but beware:</a:t>
            </a:r>
          </a:p>
          <a:p>
            <a:pPr marL="171450" indent="-171450">
              <a:buFont typeface="Arial" charset="0"/>
              <a:buChar char="•"/>
            </a:pPr>
            <a:r>
              <a:rPr lang="en-US" sz="1200" b="0" i="0" u="none" strike="noStrike" kern="1200" baseline="0" dirty="0" smtClean="0">
                <a:solidFill>
                  <a:schemeClr val="tx1"/>
                </a:solidFill>
                <a:effectLst/>
                <a:latin typeface="+mn-lt"/>
                <a:ea typeface="+mn-ea"/>
                <a:cs typeface="+mn-cs"/>
              </a:rPr>
              <a:t>Migration is a risk vs reward strategy – with every migration from one file format to another, you risk some kind of loss to significant properties – so what is most important to you? Is it text? The relationships between attachments and messages or the formatting? – and since so many workflows involve multiple migrations – need to check carefully after each one – can be hard at scale</a:t>
            </a:r>
          </a:p>
          <a:p>
            <a:pPr marL="171450" indent="-171450">
              <a:buFont typeface="Arial" charset="0"/>
              <a:buChar char="•"/>
            </a:pPr>
            <a:r>
              <a:rPr lang="en-US" sz="1200" b="0" i="0" u="none" strike="noStrike" kern="1200" baseline="0" dirty="0" smtClean="0">
                <a:solidFill>
                  <a:schemeClr val="tx1"/>
                </a:solidFill>
                <a:effectLst/>
                <a:latin typeface="+mn-lt"/>
                <a:ea typeface="+mn-ea"/>
                <a:cs typeface="+mn-cs"/>
              </a:rPr>
              <a:t>Some formats are much easier to migrate than others – so need to keep that in mind</a:t>
            </a:r>
          </a:p>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27</a:t>
            </a:fld>
            <a:endParaRPr lang="en-GB"/>
          </a:p>
        </p:txBody>
      </p:sp>
    </p:spTree>
    <p:extLst>
      <p:ext uri="{BB962C8B-B14F-4D97-AF65-F5344CB8AC3E}">
        <p14:creationId xmlns:p14="http://schemas.microsoft.com/office/powerpoint/2010/main" val="1979254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b="0" i="0" u="none" strike="noStrike" kern="1200" dirty="0" smtClean="0">
                <a:solidFill>
                  <a:schemeClr val="tx1"/>
                </a:solidFill>
                <a:effectLst/>
                <a:latin typeface="+mn-lt"/>
                <a:ea typeface="+mn-ea"/>
                <a:cs typeface="+mn-cs"/>
              </a:rPr>
              <a:t>Emulation presents a mechanism for users of email collections to interact with the data within the original intended software applications –</a:t>
            </a:r>
            <a:r>
              <a:rPr lang="en-US" sz="1200" b="0" i="0" u="none" strike="noStrike" kern="1200" baseline="0" dirty="0" smtClean="0">
                <a:solidFill>
                  <a:schemeClr val="tx1"/>
                </a:solidFill>
                <a:effectLst/>
                <a:latin typeface="+mn-lt"/>
                <a:ea typeface="+mn-ea"/>
                <a:cs typeface="+mn-cs"/>
              </a:rPr>
              <a:t> can access email on obsolete software – no need to migration content, removing risks</a:t>
            </a:r>
            <a:endParaRPr lang="en-US" sz="1200" b="0" i="0" u="none" strike="noStrike" kern="1200" dirty="0" smtClean="0">
              <a:solidFill>
                <a:schemeClr val="tx1"/>
              </a:solidFill>
              <a:effectLst/>
              <a:latin typeface="+mn-lt"/>
              <a:ea typeface="+mn-ea"/>
              <a:cs typeface="+mn-cs"/>
            </a:endParaRPr>
          </a:p>
          <a:p>
            <a:pPr marL="171450" indent="-171450">
              <a:buFont typeface="Arial" charset="0"/>
              <a:buChar char="•"/>
            </a:pPr>
            <a:r>
              <a:rPr lang="en-US" sz="1200" b="0" i="0" u="none" strike="noStrike" kern="1200" dirty="0" smtClean="0">
                <a:solidFill>
                  <a:schemeClr val="tx1"/>
                </a:solidFill>
                <a:effectLst/>
                <a:latin typeface="+mn-lt"/>
                <a:ea typeface="+mn-ea"/>
                <a:cs typeface="+mn-cs"/>
              </a:rPr>
              <a:t>In addition to this, future users may need to be able to interact with the legacy email software in order to understand such things as the limitations of search functionality within email applications, the ease of use of the ‘reply all’ function, and the like.</a:t>
            </a:r>
          </a:p>
          <a:p>
            <a:r>
              <a:rPr lang="en-US" sz="1200" b="0" i="0" u="none" strike="noStrike" kern="1200" dirty="0" smtClean="0">
                <a:solidFill>
                  <a:schemeClr val="tx1"/>
                </a:solidFill>
                <a:effectLst/>
                <a:latin typeface="+mn-lt"/>
                <a:ea typeface="+mn-ea"/>
                <a:cs typeface="+mn-cs"/>
              </a:rPr>
              <a:t>It’s very time consuming</a:t>
            </a:r>
            <a:r>
              <a:rPr lang="en-US" sz="1200" b="0" i="0" u="none" strike="noStrike" kern="1200" baseline="0" dirty="0" smtClean="0">
                <a:solidFill>
                  <a:schemeClr val="tx1"/>
                </a:solidFill>
                <a:effectLst/>
                <a:latin typeface="+mn-lt"/>
                <a:ea typeface="+mn-ea"/>
                <a:cs typeface="+mn-cs"/>
              </a:rPr>
              <a:t> to created emulated environments</a:t>
            </a:r>
          </a:p>
          <a:p>
            <a:r>
              <a:rPr lang="en-US" sz="1200" b="0" i="0" u="none" strike="noStrike" kern="1200" baseline="0" dirty="0" smtClean="0">
                <a:solidFill>
                  <a:schemeClr val="tx1"/>
                </a:solidFill>
                <a:effectLst/>
                <a:latin typeface="+mn-lt"/>
                <a:ea typeface="+mn-ea"/>
                <a:cs typeface="+mn-cs"/>
              </a:rPr>
              <a:t>And you need to think about protection the email archive from change in the emulated environment </a:t>
            </a:r>
            <a:endParaRPr lang="en-US" sz="1200" b="0" i="0" u="none" strike="noStrike"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28</a:t>
            </a:fld>
            <a:endParaRPr lang="en-GB"/>
          </a:p>
        </p:txBody>
      </p:sp>
    </p:spTree>
    <p:extLst>
      <p:ext uri="{BB962C8B-B14F-4D97-AF65-F5344CB8AC3E}">
        <p14:creationId xmlns:p14="http://schemas.microsoft.com/office/powerpoint/2010/main" val="248734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Most are</a:t>
            </a:r>
            <a:r>
              <a:rPr lang="en-GB" baseline="0" dirty="0" smtClean="0"/>
              <a:t> based on processing and access – none can do everything and none are perfect</a:t>
            </a:r>
          </a:p>
          <a:p>
            <a:pPr marL="171450" indent="-171450">
              <a:buFont typeface="Arial" charset="0"/>
              <a:buChar char="•"/>
            </a:pPr>
            <a:r>
              <a:rPr lang="en-GB" baseline="0" dirty="0" smtClean="0"/>
              <a:t>These are some of the common tools, though not all of them</a:t>
            </a:r>
          </a:p>
          <a:p>
            <a:pPr marL="171450" indent="-171450">
              <a:buFont typeface="Arial" charset="0"/>
              <a:buChar char="•"/>
            </a:pPr>
            <a:r>
              <a:rPr lang="en-GB" baseline="0" dirty="0" smtClean="0"/>
              <a:t>EPADD (will come back to this for our demo) – it deals with mostly MBOX and exports only MBOX</a:t>
            </a:r>
          </a:p>
          <a:p>
            <a:pPr marL="171450" indent="-171450">
              <a:buFont typeface="Arial" charset="0"/>
              <a:buChar char="•"/>
            </a:pPr>
            <a:r>
              <a:rPr lang="en-GB" baseline="0" dirty="0" smtClean="0"/>
              <a:t>TOMES – </a:t>
            </a:r>
          </a:p>
          <a:p>
            <a:pPr marL="171450" indent="-171450">
              <a:buFont typeface="Arial" charset="0"/>
              <a:buChar char="•"/>
            </a:pPr>
            <a:r>
              <a:rPr lang="en-GB" baseline="0" dirty="0" err="1" smtClean="0"/>
              <a:t>DArcMail</a:t>
            </a:r>
            <a:r>
              <a:rPr lang="en-GB" baseline="0" dirty="0" smtClean="0"/>
              <a:t> – Smithsonian-led project – converts MBOX files to Email Account XML Schema (EAXS)</a:t>
            </a:r>
          </a:p>
          <a:p>
            <a:pPr marL="171450" indent="-171450">
              <a:buFont typeface="Arial" charset="0"/>
              <a:buChar char="•"/>
            </a:pPr>
            <a:r>
              <a:rPr lang="en-GB" baseline="0" dirty="0" smtClean="0"/>
              <a:t>Harvard Electronic Archiving system – EAS</a:t>
            </a:r>
          </a:p>
          <a:p>
            <a:pPr marL="171450" indent="-171450">
              <a:buFont typeface="Arial" charset="0"/>
              <a:buChar char="•"/>
            </a:pPr>
            <a:endParaRPr lang="en-GB" baseline="0" dirty="0" smtClean="0"/>
          </a:p>
          <a:p>
            <a:pPr marL="0" indent="0">
              <a:buFont typeface="Arial" charset="0"/>
              <a:buNone/>
            </a:pPr>
            <a:r>
              <a:rPr lang="en-GB" baseline="0" dirty="0" smtClean="0"/>
              <a:t>Proprietary tools:</a:t>
            </a:r>
          </a:p>
          <a:p>
            <a:pPr marL="171450" indent="-171450">
              <a:buFont typeface="Arial" charset="0"/>
              <a:buChar char="•"/>
            </a:pPr>
            <a:r>
              <a:rPr lang="en-GB" baseline="0" dirty="0" smtClean="0"/>
              <a:t>Aid4mail</a:t>
            </a:r>
          </a:p>
          <a:p>
            <a:pPr marL="171450" indent="-171450">
              <a:buFont typeface="Arial" charset="0"/>
              <a:buChar char="•"/>
            </a:pPr>
            <a:r>
              <a:rPr lang="en-GB" baseline="0" dirty="0" err="1" smtClean="0"/>
              <a:t>Emailchemy</a:t>
            </a:r>
            <a:endParaRPr lang="en-GB" baseline="0" dirty="0" smtClean="0"/>
          </a:p>
          <a:p>
            <a:pPr marL="171450" indent="-171450">
              <a:buFont typeface="Arial" charset="0"/>
              <a:buChar char="•"/>
            </a:pPr>
            <a:r>
              <a:rPr lang="en-GB" baseline="0" dirty="0" smtClean="0"/>
              <a:t>Access Data FTK</a:t>
            </a:r>
          </a:p>
          <a:p>
            <a:pPr marL="171450" indent="-171450">
              <a:buFont typeface="Arial" charset="0"/>
              <a:buChar char="•"/>
            </a:pPr>
            <a:r>
              <a:rPr lang="en-GB" baseline="0" dirty="0" err="1" smtClean="0"/>
              <a:t>Mailstore</a:t>
            </a:r>
            <a:endParaRPr lang="en-GB" baseline="0" dirty="0" smtClean="0"/>
          </a:p>
          <a:p>
            <a:pPr marL="171450" indent="-171450">
              <a:buFont typeface="Arial" charset="0"/>
              <a:buChar char="•"/>
            </a:pPr>
            <a:r>
              <a:rPr lang="en-GB" baseline="0" dirty="0" err="1" smtClean="0"/>
              <a:t>Preservica</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29</a:t>
            </a:fld>
            <a:endParaRPr lang="en-GB"/>
          </a:p>
        </p:txBody>
      </p:sp>
    </p:spTree>
    <p:extLst>
      <p:ext uri="{BB962C8B-B14F-4D97-AF65-F5344CB8AC3E}">
        <p14:creationId xmlns:p14="http://schemas.microsoft.com/office/powerpoint/2010/main" val="341830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ePADD</a:t>
            </a:r>
            <a:r>
              <a:rPr lang="en-US" dirty="0" smtClean="0"/>
              <a:t> is an open source tool developed by Stanford University Libraries. It provides functions for processing and appraisal of </a:t>
            </a:r>
            <a:r>
              <a:rPr lang="en-US" dirty="0" err="1" smtClean="0"/>
              <a:t>Mbox</a:t>
            </a:r>
            <a:r>
              <a:rPr lang="en-US" dirty="0" smtClean="0"/>
              <a:t> files, but also has many interesting features for exploring the social and cultural aspect of email. </a:t>
            </a:r>
            <a:r>
              <a:rPr lang="en-US" dirty="0" err="1" smtClean="0"/>
              <a:t>ePADD</a:t>
            </a:r>
            <a:r>
              <a:rPr lang="en-US" dirty="0" smtClean="0"/>
              <a:t> can mine emails for subjects such as places, events and people. </a:t>
            </a:r>
            <a:r>
              <a:rPr lang="en-US" dirty="0" err="1" smtClean="0"/>
              <a:t>En</a:t>
            </a:r>
            <a:r>
              <a:rPr lang="en-US" dirty="0" smtClean="0"/>
              <a:t> masse, these subjects provide researchers with a much richer insight into trends and topics within large email archives. </a:t>
            </a:r>
          </a:p>
          <a:p>
            <a:endParaRPr lang="en-US" dirty="0" smtClean="0"/>
          </a:p>
          <a:p>
            <a:r>
              <a:rPr lang="en-US" dirty="0" err="1" smtClean="0"/>
              <a:t>ePADD</a:t>
            </a:r>
            <a:r>
              <a:rPr lang="en-US" dirty="0" smtClean="0"/>
              <a:t> is primarily for appraisal and delivery, rather than a digital preservation tool. </a:t>
            </a:r>
            <a:endParaRPr lang="en-GB" dirty="0" smtClean="0"/>
          </a:p>
          <a:p>
            <a:r>
              <a:rPr lang="en-GB" b="1" dirty="0" smtClean="0"/>
              <a:t>1)</a:t>
            </a:r>
            <a:r>
              <a:rPr lang="en-GB" dirty="0" smtClean="0"/>
              <a:t> For practical reasons, MBOX is currently the only email format option supported by </a:t>
            </a:r>
            <a:r>
              <a:rPr lang="en-GB" dirty="0" err="1" smtClean="0"/>
              <a:t>ePADD</a:t>
            </a:r>
            <a:r>
              <a:rPr lang="en-GB" dirty="0" smtClean="0"/>
              <a:t>. If MBOX is not the preferred preservation format of an archive it may end up running multiple migrations between email formats resulting in progressive loss of data – when you finish</a:t>
            </a:r>
            <a:r>
              <a:rPr lang="en-GB" baseline="0" dirty="0" smtClean="0"/>
              <a:t> the processing module – </a:t>
            </a:r>
            <a:r>
              <a:rPr lang="en-GB" baseline="0" dirty="0" err="1" smtClean="0"/>
              <a:t>Epadd</a:t>
            </a:r>
            <a:r>
              <a:rPr lang="en-GB" baseline="0" dirty="0" smtClean="0"/>
              <a:t> saves a new MBOX file</a:t>
            </a:r>
            <a:endParaRPr lang="en-GB" dirty="0" smtClean="0"/>
          </a:p>
          <a:p>
            <a:r>
              <a:rPr lang="en-GB" b="1" dirty="0" smtClean="0"/>
              <a:t>2)</a:t>
            </a:r>
            <a:r>
              <a:rPr lang="en-GB" dirty="0" smtClean="0"/>
              <a:t> There are no checksums being generated when you download content from an </a:t>
            </a:r>
            <a:r>
              <a:rPr lang="en-GB" dirty="0" err="1" smtClean="0"/>
              <a:t>ePADD</a:t>
            </a:r>
            <a:r>
              <a:rPr lang="en-GB" dirty="0" smtClean="0"/>
              <a:t> module in order to copy it onto the next one. This could be an  issue as emails are copied multiple times without monitoring of the integrity of the email archive files occurring</a:t>
            </a:r>
          </a:p>
          <a:p>
            <a:r>
              <a:rPr lang="en-GB" b="1" dirty="0" smtClean="0"/>
              <a:t>3)</a:t>
            </a:r>
            <a:r>
              <a:rPr lang="en-GB" dirty="0" smtClean="0"/>
              <a:t> There is currently limited support for assigning multiple identifiers to archives in </a:t>
            </a:r>
            <a:r>
              <a:rPr lang="en-GB" dirty="0" err="1" smtClean="0"/>
              <a:t>ePADD</a:t>
            </a:r>
            <a:r>
              <a:rPr lang="en-GB" dirty="0" smtClean="0"/>
              <a:t>. This could potentially become an issue when trying to aggregate email archives from different intuitions. Local identifiers could in this scenario clash and other additional unique identifiers would then also be required</a:t>
            </a:r>
          </a:p>
          <a:p>
            <a:endParaRPr lang="en-GB" noProof="0" dirty="0" smtClean="0"/>
          </a:p>
        </p:txBody>
      </p:sp>
      <p:sp>
        <p:nvSpPr>
          <p:cNvPr id="4" name="Slide Number Placeholder 3"/>
          <p:cNvSpPr>
            <a:spLocks noGrp="1"/>
          </p:cNvSpPr>
          <p:nvPr>
            <p:ph type="sldNum" sz="quarter" idx="10"/>
          </p:nvPr>
        </p:nvSpPr>
        <p:spPr/>
        <p:txBody>
          <a:bodyPr/>
          <a:lstStyle/>
          <a:p>
            <a:fld id="{13A109A1-52CF-084F-907F-31123C0F7BBB}" type="slidenum">
              <a:rPr lang="en-GB" smtClean="0"/>
              <a:t>30</a:t>
            </a:fld>
            <a:endParaRPr lang="en-GB"/>
          </a:p>
        </p:txBody>
      </p:sp>
    </p:spTree>
    <p:extLst>
      <p:ext uri="{BB962C8B-B14F-4D97-AF65-F5344CB8AC3E}">
        <p14:creationId xmlns:p14="http://schemas.microsoft.com/office/powerpoint/2010/main" val="5332387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Module 1: Appraisal</a:t>
            </a:r>
            <a:r>
              <a:rPr lang="en-US" dirty="0" smtClean="0"/>
              <a:t> (Module used by donors for annotation and sensitivity review of emails before delivering them to the archive)</a:t>
            </a:r>
          </a:p>
          <a:p>
            <a:r>
              <a:rPr lang="en-US" b="1" dirty="0" smtClean="0"/>
              <a:t>Module 2: Processing</a:t>
            </a:r>
            <a:r>
              <a:rPr lang="en-US" dirty="0" smtClean="0"/>
              <a:t> (A module with some enhanced appraisal features used by archivist to find additional sensitive information which may have been missed in the first round of appraisal)</a:t>
            </a:r>
          </a:p>
          <a:p>
            <a:r>
              <a:rPr lang="en-US" b="1" dirty="0" smtClean="0"/>
              <a:t>Module 3: Discovery</a:t>
            </a:r>
            <a:r>
              <a:rPr lang="en-US" dirty="0" smtClean="0"/>
              <a:t> (A module which provides users with limited key word searching for entities in the email archive)</a:t>
            </a:r>
          </a:p>
          <a:p>
            <a:r>
              <a:rPr lang="en-US" b="1" dirty="0" smtClean="0"/>
              <a:t>Module 4: Delivery</a:t>
            </a:r>
            <a:r>
              <a:rPr lang="en-US" dirty="0" smtClean="0"/>
              <a:t> (This module provides more enhanced viewing of the content of the email archive – including a gallery for viewing images and other document attachments)</a:t>
            </a:r>
          </a:p>
          <a:p>
            <a:endParaRPr lang="en-GB" dirty="0" smtClean="0"/>
          </a:p>
        </p:txBody>
      </p:sp>
      <p:sp>
        <p:nvSpPr>
          <p:cNvPr id="4" name="Slide Number Placeholder 3"/>
          <p:cNvSpPr>
            <a:spLocks noGrp="1"/>
          </p:cNvSpPr>
          <p:nvPr>
            <p:ph type="sldNum" sz="quarter" idx="10"/>
          </p:nvPr>
        </p:nvSpPr>
        <p:spPr/>
        <p:txBody>
          <a:bodyPr/>
          <a:lstStyle/>
          <a:p>
            <a:fld id="{13A109A1-52CF-084F-907F-31123C0F7BBB}" type="slidenum">
              <a:rPr lang="en-GB" smtClean="0"/>
              <a:t>31</a:t>
            </a:fld>
            <a:endParaRPr lang="en-GB"/>
          </a:p>
        </p:txBody>
      </p:sp>
    </p:spTree>
    <p:extLst>
      <p:ext uri="{BB962C8B-B14F-4D97-AF65-F5344CB8AC3E}">
        <p14:creationId xmlns:p14="http://schemas.microsoft.com/office/powerpoint/2010/main" val="382030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Kate Murray from the Library of Congress put it: “email is an object, several things and a verb”. In this sense email has much in common with the World Wide Web, as they are heavily linked and complex objects. Retention decisions must be made, not only about text content but also about email attachments and external web links. In addition, supporting features (such as instant messaging and calendars) are increasingly integrated into email services and potential candidates for capture.</a:t>
            </a:r>
          </a:p>
          <a:p>
            <a:endParaRPr lang="en-US" dirty="0" smtClean="0"/>
          </a:p>
          <a:p>
            <a:r>
              <a:rPr lang="en-US" dirty="0" smtClean="0"/>
              <a:t>Thinking about email “as a verb” also highlights that it is a cultural and social practice. Capturing relationships and structures of communication is an additional layer to preserve. Anecdotally, some participants on the Email Preservation day had found that data mining, including the ability to undertake analysis across email archives, is increasingly in demand from historians using big data research techniques.</a:t>
            </a:r>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5</a:t>
            </a:fld>
            <a:endParaRPr lang="en-GB"/>
          </a:p>
        </p:txBody>
      </p:sp>
    </p:spTree>
    <p:extLst>
      <p:ext uri="{BB962C8B-B14F-4D97-AF65-F5344CB8AC3E}">
        <p14:creationId xmlns:p14="http://schemas.microsoft.com/office/powerpoint/2010/main" val="2128836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base" latinLnBrk="0" hangingPunct="1">
              <a:lnSpc>
                <a:spcPct val="100000"/>
              </a:lnSpc>
              <a:spcBef>
                <a:spcPts val="0"/>
              </a:spcBef>
              <a:spcAft>
                <a:spcPts val="0"/>
              </a:spcAft>
              <a:buClrTx/>
              <a:buSzTx/>
              <a:buFont typeface="Arial" charset="0"/>
              <a:buChar char="•"/>
              <a:tabLst/>
              <a:defRPr/>
            </a:pPr>
            <a:r>
              <a:rPr lang="en-US" sz="1200" b="1" i="0" kern="1200" dirty="0" smtClean="0">
                <a:solidFill>
                  <a:schemeClr val="tx1"/>
                </a:solidFill>
                <a:effectLst/>
                <a:latin typeface="+mn-lt"/>
                <a:ea typeface="+mn-ea"/>
                <a:cs typeface="+mn-cs"/>
              </a:rPr>
              <a:t>Transforming Online Mail with Embedded Semantics</a:t>
            </a:r>
          </a:p>
          <a:p>
            <a:pPr marL="171450" indent="-171450" fontAlgn="base">
              <a:buFont typeface="Arial" charset="0"/>
              <a:buChar char="•"/>
            </a:pPr>
            <a:r>
              <a:rPr lang="en-US" sz="1200" b="0" i="0" kern="1200" dirty="0" smtClean="0">
                <a:solidFill>
                  <a:schemeClr val="tx1"/>
                </a:solidFill>
                <a:effectLst/>
                <a:latin typeface="+mn-lt"/>
                <a:ea typeface="+mn-ea"/>
                <a:cs typeface="+mn-cs"/>
              </a:rPr>
              <a:t>Developed by: State Archives of North Carolina, with support from the State Archives of Utah and Kansas State Historical Society</a:t>
            </a:r>
          </a:p>
          <a:p>
            <a:pPr marL="171450" indent="-171450" fontAlgn="base">
              <a:buFont typeface="Arial" charset="0"/>
              <a:buChar char="•"/>
            </a:pPr>
            <a:r>
              <a:rPr lang="en-US" sz="1200" b="0" i="0" kern="1200" dirty="0" smtClean="0">
                <a:solidFill>
                  <a:schemeClr val="tx1"/>
                </a:solidFill>
                <a:effectLst/>
                <a:latin typeface="+mn-lt"/>
                <a:ea typeface="+mn-ea"/>
                <a:cs typeface="+mn-cs"/>
              </a:rPr>
              <a:t>Still in active development,</a:t>
            </a:r>
            <a:r>
              <a:rPr lang="en-US" sz="1200" b="0" i="0" kern="1200" baseline="0" dirty="0" smtClean="0">
                <a:solidFill>
                  <a:schemeClr val="tx1"/>
                </a:solidFill>
                <a:effectLst/>
                <a:latin typeface="+mn-lt"/>
                <a:ea typeface="+mn-ea"/>
                <a:cs typeface="+mn-cs"/>
              </a:rPr>
              <a:t> grant runs until September 2018</a:t>
            </a:r>
          </a:p>
          <a:p>
            <a:pPr marL="171450" indent="-171450" fontAlgn="base">
              <a:buFont typeface="Arial" charset="0"/>
              <a:buChar char="•"/>
            </a:pPr>
            <a:r>
              <a:rPr lang="en-US" sz="1200" b="0" i="0" kern="1200" baseline="0" dirty="0" smtClean="0">
                <a:solidFill>
                  <a:schemeClr val="tx1"/>
                </a:solidFill>
                <a:effectLst/>
                <a:latin typeface="+mn-lt"/>
                <a:ea typeface="+mn-ea"/>
                <a:cs typeface="+mn-cs"/>
              </a:rPr>
              <a:t>Acquisition, archival processing functions</a:t>
            </a:r>
          </a:p>
          <a:p>
            <a:pPr marL="171450" indent="-171450" fontAlgn="base">
              <a:buFont typeface="Arial" charset="0"/>
              <a:buChar char="•"/>
            </a:pPr>
            <a:r>
              <a:rPr lang="en-US" sz="1200" b="0" i="0" kern="1200" dirty="0" smtClean="0">
                <a:solidFill>
                  <a:schemeClr val="tx1"/>
                </a:solidFill>
                <a:effectLst/>
                <a:latin typeface="+mn-lt"/>
                <a:ea typeface="+mn-ea"/>
                <a:cs typeface="+mn-cs"/>
              </a:rPr>
              <a:t>allows archivists to process complete email accounts more quickly by using Natural</a:t>
            </a:r>
            <a:r>
              <a:rPr lang="en-US" sz="1200" b="0" i="0" kern="1200" baseline="0" dirty="0" smtClean="0">
                <a:solidFill>
                  <a:schemeClr val="tx1"/>
                </a:solidFill>
                <a:effectLst/>
                <a:latin typeface="+mn-lt"/>
                <a:ea typeface="+mn-ea"/>
                <a:cs typeface="+mn-cs"/>
              </a:rPr>
              <a:t> language </a:t>
            </a:r>
            <a:r>
              <a:rPr lang="en-US" sz="1200" b="0" i="0" kern="1200" baseline="0" dirty="0" err="1" smtClean="0">
                <a:solidFill>
                  <a:schemeClr val="tx1"/>
                </a:solidFill>
                <a:effectLst/>
                <a:latin typeface="+mn-lt"/>
                <a:ea typeface="+mn-ea"/>
                <a:cs typeface="+mn-cs"/>
              </a:rPr>
              <a:t>processingand</a:t>
            </a:r>
            <a:r>
              <a:rPr lang="en-US" sz="1200" b="0" i="0" kern="1200" dirty="0" smtClean="0">
                <a:solidFill>
                  <a:schemeClr val="tx1"/>
                </a:solidFill>
                <a:effectLst/>
                <a:latin typeface="+mn-lt"/>
                <a:ea typeface="+mn-ea"/>
                <a:cs typeface="+mn-cs"/>
              </a:rPr>
              <a:t> tagging to identify personal</a:t>
            </a:r>
            <a:r>
              <a:rPr lang="en-US" sz="1200" b="0" i="0" kern="1200" baseline="0" dirty="0" smtClean="0">
                <a:solidFill>
                  <a:schemeClr val="tx1"/>
                </a:solidFill>
                <a:effectLst/>
                <a:latin typeface="+mn-lt"/>
                <a:ea typeface="+mn-ea"/>
                <a:cs typeface="+mn-cs"/>
              </a:rPr>
              <a:t> identifiable information</a:t>
            </a:r>
            <a:r>
              <a:rPr lang="en-US" sz="1200" b="0" i="0" kern="1200" dirty="0" smtClean="0">
                <a:solidFill>
                  <a:schemeClr val="tx1"/>
                </a:solidFill>
                <a:effectLst/>
                <a:latin typeface="+mn-lt"/>
                <a:ea typeface="+mn-ea"/>
                <a:cs typeface="+mn-cs"/>
              </a:rPr>
              <a:t>, confidential information, and named entities using dictionaries specific to state government in an XML format</a:t>
            </a:r>
            <a:endParaRPr lang="en-US" sz="1200" b="0" i="0" kern="1200" baseline="0" dirty="0" smtClean="0">
              <a:solidFill>
                <a:schemeClr val="tx1"/>
              </a:solidFill>
              <a:effectLst/>
              <a:latin typeface="+mn-lt"/>
              <a:ea typeface="+mn-ea"/>
              <a:cs typeface="+mn-cs"/>
            </a:endParaRPr>
          </a:p>
          <a:p>
            <a:pPr marL="171450" indent="-171450" fontAlgn="base">
              <a:buFont typeface="Arial" charset="0"/>
              <a:buChar char="•"/>
            </a:pPr>
            <a:endParaRPr lang="en-US" sz="1200" b="0" i="0" kern="1200" baseline="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Import: .</a:t>
            </a:r>
            <a:r>
              <a:rPr lang="en-US" sz="1200" b="0" i="0" kern="1200" dirty="0" err="1" smtClean="0">
                <a:solidFill>
                  <a:schemeClr val="tx1"/>
                </a:solidFill>
                <a:effectLst/>
                <a:latin typeface="+mn-lt"/>
                <a:ea typeface="+mn-ea"/>
                <a:cs typeface="+mn-cs"/>
              </a:rPr>
              <a:t>pst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mbox</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eml</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Exports: EAXS .xml with tagging</a:t>
            </a:r>
          </a:p>
          <a:p>
            <a:pPr marL="171450" indent="-171450" fontAlgn="base">
              <a:buFont typeface="Arial" charset="0"/>
              <a:buChar cha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A109A1-52CF-084F-907F-31123C0F7BBB}" type="slidenum">
              <a:rPr lang="en-GB" smtClean="0"/>
              <a:t>32</a:t>
            </a:fld>
            <a:endParaRPr lang="en-GB"/>
          </a:p>
        </p:txBody>
      </p:sp>
    </p:spTree>
    <p:extLst>
      <p:ext uri="{BB962C8B-B14F-4D97-AF65-F5344CB8AC3E}">
        <p14:creationId xmlns:p14="http://schemas.microsoft.com/office/powerpoint/2010/main" val="14676304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charset="0"/>
              <a:buChar char="•"/>
            </a:pPr>
            <a:r>
              <a:rPr lang="en-US" sz="1200" b="1" i="0" kern="1200" dirty="0" smtClean="0">
                <a:solidFill>
                  <a:schemeClr val="tx1"/>
                </a:solidFill>
                <a:effectLst/>
                <a:latin typeface="+mn-lt"/>
                <a:ea typeface="+mn-ea"/>
                <a:cs typeface="+mn-cs"/>
              </a:rPr>
              <a:t>Digital Archive Mail System</a:t>
            </a:r>
          </a:p>
          <a:p>
            <a:pPr marL="171450" marR="0" indent="-171450" algn="l" defTabSz="914400" rtl="0" eaLnBrk="1" fontAlgn="base" latinLnBrk="0" hangingPunct="1">
              <a:lnSpc>
                <a:spcPct val="100000"/>
              </a:lnSpc>
              <a:spcBef>
                <a:spcPts val="0"/>
              </a:spcBef>
              <a:spcAft>
                <a:spcPts val="0"/>
              </a:spcAft>
              <a:buClrTx/>
              <a:buSzTx/>
              <a:buFont typeface="Arial" charset="0"/>
              <a:buChar char="•"/>
              <a:tabLst/>
              <a:defRPr/>
            </a:pPr>
            <a:r>
              <a:rPr lang="en-US" sz="1200" b="0" i="0" kern="1200" dirty="0" smtClean="0">
                <a:solidFill>
                  <a:schemeClr val="tx1"/>
                </a:solidFill>
                <a:effectLst/>
                <a:latin typeface="+mn-lt"/>
                <a:ea typeface="+mn-ea"/>
                <a:cs typeface="+mn-cs"/>
              </a:rPr>
              <a:t>Developed by: Smithsonian Institution Archives (SIA); maintained by the Archives plus user community</a:t>
            </a:r>
          </a:p>
          <a:p>
            <a:pPr marL="171450" marR="0" indent="-171450" algn="l" defTabSz="914400" rtl="0" eaLnBrk="1" fontAlgn="base" latinLnBrk="0" hangingPunct="1">
              <a:lnSpc>
                <a:spcPct val="100000"/>
              </a:lnSpc>
              <a:spcBef>
                <a:spcPts val="0"/>
              </a:spcBef>
              <a:spcAft>
                <a:spcPts val="0"/>
              </a:spcAft>
              <a:buClrTx/>
              <a:buSzTx/>
              <a:buFont typeface="Arial" charset="0"/>
              <a:buChar char="•"/>
              <a:tabLst/>
              <a:defRPr/>
            </a:pPr>
            <a:r>
              <a:rPr lang="en-US" sz="1200" b="0" i="0" kern="1200" dirty="0" smtClean="0">
                <a:solidFill>
                  <a:schemeClr val="tx1"/>
                </a:solidFill>
                <a:effectLst/>
                <a:latin typeface="+mn-lt"/>
                <a:ea typeface="+mn-ea"/>
                <a:cs typeface="+mn-cs"/>
              </a:rPr>
              <a:t> used for initial appraisal and then for preservation (AIP) and access (DIP)</a:t>
            </a:r>
            <a:r>
              <a:rPr lang="en-US" sz="1200" b="0" i="0" kern="1200" baseline="0" dirty="0" smtClean="0">
                <a:solidFill>
                  <a:schemeClr val="tx1"/>
                </a:solidFill>
                <a:effectLst/>
                <a:latin typeface="+mn-lt"/>
                <a:ea typeface="+mn-ea"/>
                <a:cs typeface="+mn-cs"/>
              </a:rPr>
              <a:t> - </a:t>
            </a:r>
            <a:r>
              <a:rPr lang="en-US" sz="1200" b="0" i="0" kern="1200" dirty="0" smtClean="0">
                <a:solidFill>
                  <a:schemeClr val="tx1"/>
                </a:solidFill>
                <a:effectLst/>
                <a:latin typeface="+mn-lt"/>
                <a:ea typeface="+mn-ea"/>
                <a:cs typeface="+mn-cs"/>
              </a:rPr>
              <a:t>creation of custom subsets of email for creation of specialized AIPs and DIPs.</a:t>
            </a:r>
          </a:p>
          <a:p>
            <a:pPr marL="171450" marR="0" indent="-171450" algn="l" defTabSz="914400" rtl="0" eaLnBrk="1" fontAlgn="base" latinLnBrk="0" hangingPunct="1">
              <a:lnSpc>
                <a:spcPct val="100000"/>
              </a:lnSpc>
              <a:spcBef>
                <a:spcPts val="0"/>
              </a:spcBef>
              <a:spcAft>
                <a:spcPts val="0"/>
              </a:spcAft>
              <a:buClrTx/>
              <a:buSzTx/>
              <a:buFont typeface="Arial" charset="0"/>
              <a:buChar char="•"/>
              <a:tabLst/>
              <a:defRPr/>
            </a:pPr>
            <a:r>
              <a:rPr lang="en-US" sz="1200" b="0" i="0" kern="1200" dirty="0" smtClean="0">
                <a:solidFill>
                  <a:schemeClr val="tx1"/>
                </a:solidFill>
                <a:effectLst/>
                <a:latin typeface="+mn-lt"/>
                <a:ea typeface="+mn-ea"/>
                <a:cs typeface="+mn-cs"/>
              </a:rPr>
              <a:t>provides normalization, item level and bulk processing, intellectual arrangement, search capability, packaging and access functionality for email.</a:t>
            </a:r>
          </a:p>
          <a:p>
            <a:pPr fontAlgn="base"/>
            <a:r>
              <a:rPr lang="en-US" sz="1200" b="0" i="0" kern="1200" dirty="0" smtClean="0">
                <a:solidFill>
                  <a:schemeClr val="tx1"/>
                </a:solidFill>
                <a:effectLst/>
                <a:latin typeface="+mn-lt"/>
                <a:ea typeface="+mn-ea"/>
                <a:cs typeface="+mn-cs"/>
              </a:rPr>
              <a:t>Ingest: MBOX</a:t>
            </a:r>
          </a:p>
          <a:p>
            <a:pPr fontAlgn="base"/>
            <a:r>
              <a:rPr lang="en-US" sz="1200" b="0" i="0" kern="1200" dirty="0" smtClean="0">
                <a:solidFill>
                  <a:schemeClr val="tx1"/>
                </a:solidFill>
                <a:effectLst/>
                <a:latin typeface="+mn-lt"/>
                <a:ea typeface="+mn-ea"/>
                <a:cs typeface="+mn-cs"/>
              </a:rPr>
              <a:t>Export:</a:t>
            </a:r>
          </a:p>
          <a:p>
            <a:pPr lvl="1" fontAlgn="base"/>
            <a:r>
              <a:rPr lang="en-US" sz="1200" b="0" i="0" kern="1200" dirty="0" smtClean="0">
                <a:solidFill>
                  <a:schemeClr val="tx1"/>
                </a:solidFill>
                <a:effectLst/>
                <a:latin typeface="+mn-lt"/>
                <a:ea typeface="+mn-ea"/>
                <a:cs typeface="+mn-cs"/>
              </a:rPr>
              <a:t>XML email schema (Archival Information Package master copy) - </a:t>
            </a:r>
            <a:r>
              <a:rPr lang="en-US" sz="1200" b="0" i="0" kern="1200" dirty="0" err="1" smtClean="0">
                <a:solidFill>
                  <a:schemeClr val="tx1"/>
                </a:solidFill>
                <a:effectLst/>
                <a:latin typeface="+mn-lt"/>
                <a:ea typeface="+mn-ea"/>
                <a:cs typeface="+mn-cs"/>
              </a:rPr>
              <a:t>EMail</a:t>
            </a:r>
            <a:r>
              <a:rPr lang="en-US" sz="1200" b="0" i="0" kern="1200" dirty="0" smtClean="0">
                <a:solidFill>
                  <a:schemeClr val="tx1"/>
                </a:solidFill>
                <a:effectLst/>
                <a:latin typeface="+mn-lt"/>
                <a:ea typeface="+mn-ea"/>
                <a:cs typeface="+mn-cs"/>
              </a:rPr>
              <a:t> Account XML (EMA)</a:t>
            </a:r>
          </a:p>
          <a:p>
            <a:pPr lvl="1" fontAlgn="base"/>
            <a:r>
              <a:rPr lang="en-US" sz="1200" b="0" i="0" kern="1200" dirty="0" smtClean="0">
                <a:solidFill>
                  <a:schemeClr val="tx1"/>
                </a:solidFill>
                <a:effectLst/>
                <a:latin typeface="+mn-lt"/>
                <a:ea typeface="+mn-ea"/>
                <a:cs typeface="+mn-cs"/>
              </a:rPr>
              <a:t>MBOX (Dissemination Information Package access copy)</a:t>
            </a:r>
          </a:p>
          <a:p>
            <a:pPr lvl="1" fontAlgn="base"/>
            <a:r>
              <a:rPr lang="en-US" sz="1200" b="0" i="0" kern="1200" dirty="0" smtClean="0">
                <a:solidFill>
                  <a:schemeClr val="tx1"/>
                </a:solidFill>
                <a:effectLst/>
                <a:latin typeface="+mn-lt"/>
                <a:ea typeface="+mn-ea"/>
                <a:cs typeface="+mn-cs"/>
              </a:rPr>
              <a:t>Attachments embedded or separated into parallel structure</a:t>
            </a:r>
          </a:p>
          <a:p>
            <a:pPr marL="171450" indent="-171450" fontAlgn="base">
              <a:buFont typeface="Arial" charset="0"/>
              <a:buChar cha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A109A1-52CF-084F-907F-31123C0F7BBB}" type="slidenum">
              <a:rPr lang="en-GB" smtClean="0"/>
              <a:t>33</a:t>
            </a:fld>
            <a:endParaRPr lang="en-GB"/>
          </a:p>
        </p:txBody>
      </p:sp>
    </p:spTree>
    <p:extLst>
      <p:ext uri="{BB962C8B-B14F-4D97-AF65-F5344CB8AC3E}">
        <p14:creationId xmlns:p14="http://schemas.microsoft.com/office/powerpoint/2010/main" val="981227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b="0" i="0" kern="1200" dirty="0" smtClean="0">
                <a:solidFill>
                  <a:schemeClr val="tx1"/>
                </a:solidFill>
                <a:effectLst/>
                <a:latin typeface="+mn-lt"/>
                <a:ea typeface="+mn-ea"/>
                <a:cs typeface="+mn-cs"/>
              </a:rPr>
              <a:t>ingest of email content (email and attachments) for appraisal, processing and deposit to Harvard’s preservation repository</a:t>
            </a:r>
          </a:p>
          <a:p>
            <a:pPr marL="171450" indent="-171450">
              <a:buFont typeface="Arial" charset="0"/>
              <a:buChar char="•"/>
            </a:pPr>
            <a:r>
              <a:rPr lang="en-US" sz="1200" b="0" i="0" kern="1200" dirty="0" smtClean="0">
                <a:solidFill>
                  <a:schemeClr val="tx1"/>
                </a:solidFill>
                <a:effectLst/>
                <a:latin typeface="+mn-lt"/>
                <a:ea typeface="+mn-ea"/>
                <a:cs typeface="+mn-cs"/>
              </a:rPr>
              <a:t>adding editing and removing metadata; deleting individual email messages and/or attachments; marking content for future review; marking content that requires secure storage for sensitive data; associating PREMIS rights metadata; and creating an association with a collection</a:t>
            </a:r>
          </a:p>
          <a:p>
            <a:pPr marL="171450" indent="-171450">
              <a:buFont typeface="Arial" charset="0"/>
              <a:buChar char="•"/>
            </a:pPr>
            <a:r>
              <a:rPr lang="en-US" sz="1200" b="0" i="0" kern="1200" dirty="0" smtClean="0">
                <a:solidFill>
                  <a:schemeClr val="tx1"/>
                </a:solidFill>
                <a:effectLst/>
                <a:latin typeface="+mn-lt"/>
                <a:ea typeface="+mn-ea"/>
                <a:cs typeface="+mn-cs"/>
              </a:rPr>
              <a:t>automatically records technical metadata, and system events such as format conversion, deletions and the handling of attachments. All metadata is stored at the item level (an email message or attachment).</a:t>
            </a:r>
          </a:p>
          <a:p>
            <a:pPr marL="171450" indent="-171450">
              <a:buFont typeface="Arial" charset="0"/>
              <a:buChar char="•"/>
            </a:pPr>
            <a:r>
              <a:rPr lang="en-US" sz="1200" b="0" i="0" kern="1200" dirty="0" smtClean="0">
                <a:solidFill>
                  <a:schemeClr val="tx1"/>
                </a:solidFill>
                <a:effectLst/>
                <a:latin typeface="+mn-lt"/>
                <a:ea typeface="+mn-ea"/>
                <a:cs typeface="+mn-cs"/>
              </a:rPr>
              <a:t>Creates EML for processing</a:t>
            </a:r>
            <a:r>
              <a:rPr lang="en-US" sz="1200" b="0" i="0" kern="1200" baseline="0" dirty="0" smtClean="0">
                <a:solidFill>
                  <a:schemeClr val="tx1"/>
                </a:solidFill>
                <a:effectLst/>
                <a:latin typeface="+mn-lt"/>
                <a:ea typeface="+mn-ea"/>
                <a:cs typeface="+mn-cs"/>
              </a:rPr>
              <a:t> and storage – accepts a number of formats such as o</a:t>
            </a:r>
            <a:r>
              <a:rPr lang="en-US" sz="1200" b="0" i="0" kern="1200" dirty="0" smtClean="0">
                <a:solidFill>
                  <a:schemeClr val="tx1"/>
                </a:solidFill>
                <a:effectLst/>
                <a:latin typeface="+mn-lt"/>
                <a:ea typeface="+mn-ea"/>
                <a:cs typeface="+mn-cs"/>
              </a:rPr>
              <a:t>lm (outlook for Mac</a:t>
            </a:r>
            <a:r>
              <a:rPr lang="en-US" sz="1200" b="0" i="0" kern="1200" baseline="0" dirty="0" smtClean="0">
                <a:solidFill>
                  <a:schemeClr val="tx1"/>
                </a:solidFill>
                <a:effectLst/>
                <a:latin typeface="+mn-lt"/>
                <a:ea typeface="+mn-ea"/>
                <a:cs typeface="+mn-cs"/>
              </a:rPr>
              <a:t> file)</a:t>
            </a:r>
            <a:r>
              <a:rPr lang="en-US" sz="1200" b="0" i="0" kern="1200" dirty="0" smtClean="0">
                <a:solidFill>
                  <a:schemeClr val="tx1"/>
                </a:solidFill>
                <a:effectLst/>
                <a:latin typeface="+mn-lt"/>
                <a:ea typeface="+mn-ea"/>
                <a:cs typeface="+mn-cs"/>
              </a:rPr>
              <a:t>, MBOX, PST, and </a:t>
            </a:r>
            <a:r>
              <a:rPr lang="en-US" sz="1200" b="0" i="0" kern="1200" dirty="0" err="1" smtClean="0">
                <a:solidFill>
                  <a:schemeClr val="tx1"/>
                </a:solidFill>
                <a:effectLst/>
                <a:latin typeface="+mn-lt"/>
                <a:ea typeface="+mn-ea"/>
                <a:cs typeface="+mn-cs"/>
              </a:rPr>
              <a:t>eml</a:t>
            </a:r>
            <a:r>
              <a:rPr lang="en-US" sz="1200" b="0" i="0" kern="1200" baseline="0" dirty="0" err="1" smtClean="0">
                <a:solidFill>
                  <a:schemeClr val="tx1"/>
                </a:solidFill>
                <a:effectLst/>
                <a:latin typeface="+mn-lt"/>
                <a:ea typeface="+mn-ea"/>
                <a:cs typeface="+mn-cs"/>
              </a:rPr>
              <a:t>x</a:t>
            </a:r>
            <a:r>
              <a:rPr lang="en-US" sz="1200" b="0" i="0" kern="1200" baseline="0" dirty="0" smtClean="0">
                <a:solidFill>
                  <a:schemeClr val="tx1"/>
                </a:solidFill>
                <a:effectLst/>
                <a:latin typeface="+mn-lt"/>
                <a:ea typeface="+mn-ea"/>
                <a:cs typeface="+mn-cs"/>
              </a:rPr>
              <a:t> (Apple email file, Apple version of EML) – and can import directly from several email clients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34</a:t>
            </a:fld>
            <a:endParaRPr lang="en-GB"/>
          </a:p>
        </p:txBody>
      </p:sp>
    </p:spTree>
    <p:extLst>
      <p:ext uri="{BB962C8B-B14F-4D97-AF65-F5344CB8AC3E}">
        <p14:creationId xmlns:p14="http://schemas.microsoft.com/office/powerpoint/2010/main" val="1428301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for</a:t>
            </a:r>
            <a:r>
              <a:rPr lang="en-GB" baseline="0" dirty="0" smtClean="0"/>
              <a:t> email export and migration more than 40 different services are supported – good for a wide variety of formats including proprietary ones</a:t>
            </a:r>
          </a:p>
          <a:p>
            <a:r>
              <a:rPr lang="en-GB" baseline="0" dirty="0" smtClean="0"/>
              <a:t>- Additional eDiscovery and forensic licencing – which allows for </a:t>
            </a:r>
            <a:r>
              <a:rPr lang="en-GB" sz="1200" b="0" i="0" kern="1200" dirty="0" smtClean="0">
                <a:solidFill>
                  <a:schemeClr val="tx1"/>
                </a:solidFill>
                <a:effectLst/>
                <a:latin typeface="+mn-lt"/>
                <a:ea typeface="+mn-ea"/>
                <a:cs typeface="+mn-cs"/>
              </a:rPr>
              <a:t>handling large volumes of mail, filter and </a:t>
            </a:r>
            <a:r>
              <a:rPr lang="en-GB" sz="1200" b="0" i="0" kern="1200" dirty="0" err="1" smtClean="0">
                <a:solidFill>
                  <a:schemeClr val="tx1"/>
                </a:solidFill>
                <a:effectLst/>
                <a:latin typeface="+mn-lt"/>
                <a:ea typeface="+mn-ea"/>
                <a:cs typeface="+mn-cs"/>
              </a:rPr>
              <a:t>deduplicate</a:t>
            </a:r>
            <a:r>
              <a:rPr lang="en-GB" sz="1200" b="0" i="0" kern="1200" dirty="0" smtClean="0">
                <a:solidFill>
                  <a:schemeClr val="tx1"/>
                </a:solidFill>
                <a:effectLst/>
                <a:latin typeface="+mn-lt"/>
                <a:ea typeface="+mn-ea"/>
                <a:cs typeface="+mn-cs"/>
              </a:rPr>
              <a:t> messages, and save results to a variety of popular formats. It can also read mailboxes disconnected from their email client, and can extract deleted messages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35</a:t>
            </a:fld>
            <a:endParaRPr lang="en-GB"/>
          </a:p>
        </p:txBody>
      </p:sp>
    </p:spTree>
    <p:extLst>
      <p:ext uri="{BB962C8B-B14F-4D97-AF65-F5344CB8AC3E}">
        <p14:creationId xmlns:p14="http://schemas.microsoft.com/office/powerpoint/2010/main" val="430153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Have to pay for individual</a:t>
            </a:r>
            <a:r>
              <a:rPr lang="en-GB" baseline="0" dirty="0" smtClean="0"/>
              <a:t> licences for </a:t>
            </a:r>
            <a:r>
              <a:rPr lang="en-GB" baseline="0" dirty="0" err="1" smtClean="0"/>
              <a:t>EmailChemy</a:t>
            </a:r>
            <a:endParaRPr lang="en-GB" baseline="0" dirty="0" smtClean="0"/>
          </a:p>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36</a:t>
            </a:fld>
            <a:endParaRPr lang="en-GB"/>
          </a:p>
        </p:txBody>
      </p:sp>
    </p:spTree>
    <p:extLst>
      <p:ext uri="{BB962C8B-B14F-4D97-AF65-F5344CB8AC3E}">
        <p14:creationId xmlns:p14="http://schemas.microsoft.com/office/powerpoint/2010/main" val="891221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37</a:t>
            </a:fld>
            <a:endParaRPr lang="en-GB"/>
          </a:p>
        </p:txBody>
      </p:sp>
    </p:spTree>
    <p:extLst>
      <p:ext uri="{BB962C8B-B14F-4D97-AF65-F5344CB8AC3E}">
        <p14:creationId xmlns:p14="http://schemas.microsoft.com/office/powerpoint/2010/main" val="694304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smtClean="0">
                <a:solidFill>
                  <a:schemeClr val="tx1"/>
                </a:solidFill>
                <a:effectLst/>
                <a:latin typeface="+mn-lt"/>
                <a:ea typeface="+mn-ea"/>
                <a:cs typeface="+mn-cs"/>
              </a:rPr>
              <a:t>MailStore</a:t>
            </a:r>
            <a:r>
              <a:rPr lang="en-US" sz="1200" b="0" i="0" kern="1200" dirty="0" smtClean="0">
                <a:solidFill>
                  <a:schemeClr val="tx1"/>
                </a:solidFill>
                <a:effectLst/>
                <a:latin typeface="+mn-lt"/>
                <a:ea typeface="+mn-ea"/>
                <a:cs typeface="+mn-cs"/>
              </a:rPr>
              <a:t> extends existing email systems to assist with storage, search, and retrieval of email.  Employs deduplication and compression to reduce storage requirements and offers “super fast” search.</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Best use might be in an environment alongside a records management system – can be best for</a:t>
            </a:r>
            <a:r>
              <a:rPr lang="en-GB" baseline="0" dirty="0" smtClean="0"/>
              <a:t> use in identifying emails to be transferred to the archive and </a:t>
            </a:r>
            <a:r>
              <a:rPr lang="en-GB" baseline="0" dirty="0" err="1" smtClean="0"/>
              <a:t>Mailstore</a:t>
            </a:r>
            <a:r>
              <a:rPr lang="en-GB" baseline="0" dirty="0" smtClean="0"/>
              <a:t> could assist with that workflow</a:t>
            </a:r>
            <a:endParaRPr lang="en-GB" dirty="0" smtClean="0"/>
          </a:p>
          <a:p>
            <a:endParaRPr lang="en-GB" b="0" dirty="0"/>
          </a:p>
        </p:txBody>
      </p:sp>
      <p:sp>
        <p:nvSpPr>
          <p:cNvPr id="4" name="Slide Number Placeholder 3"/>
          <p:cNvSpPr>
            <a:spLocks noGrp="1"/>
          </p:cNvSpPr>
          <p:nvPr>
            <p:ph type="sldNum" sz="quarter" idx="10"/>
          </p:nvPr>
        </p:nvSpPr>
        <p:spPr/>
        <p:txBody>
          <a:bodyPr/>
          <a:lstStyle/>
          <a:p>
            <a:fld id="{13A109A1-52CF-084F-907F-31123C0F7BBB}" type="slidenum">
              <a:rPr lang="en-GB" smtClean="0"/>
              <a:t>38</a:t>
            </a:fld>
            <a:endParaRPr lang="en-GB"/>
          </a:p>
        </p:txBody>
      </p:sp>
    </p:spTree>
    <p:extLst>
      <p:ext uri="{BB962C8B-B14F-4D97-AF65-F5344CB8AC3E}">
        <p14:creationId xmlns:p14="http://schemas.microsoft.com/office/powerpoint/2010/main" val="834053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charset="0"/>
              <a:buChar char="•"/>
            </a:pPr>
            <a:r>
              <a:rPr lang="en-US" sz="1200" b="0" i="0" kern="1200" dirty="0" smtClean="0">
                <a:solidFill>
                  <a:schemeClr val="tx1"/>
                </a:solidFill>
                <a:effectLst/>
                <a:latin typeface="+mn-lt"/>
                <a:ea typeface="+mn-ea"/>
                <a:cs typeface="+mn-cs"/>
              </a:rPr>
              <a:t>While it does not support pre-acquisition appraisal, it normalizes email to the EML format and facilitates archival processing, with item (message and attachments) and batch-level processing, the maintenance of ‘conversational relationships’ to assist with intellectual arrangement, and indexing of message contents.</a:t>
            </a:r>
          </a:p>
          <a:p>
            <a:pPr marL="171450" indent="-171450" fontAlgn="base">
              <a:buFont typeface="Arial" charset="0"/>
              <a:buChar char="•"/>
            </a:pPr>
            <a:r>
              <a:rPr lang="en-US" sz="1200" b="0" i="0" kern="1200" dirty="0" smtClean="0">
                <a:solidFill>
                  <a:schemeClr val="tx1"/>
                </a:solidFill>
                <a:effectLst/>
                <a:latin typeface="+mn-lt"/>
                <a:ea typeface="+mn-ea"/>
                <a:cs typeface="+mn-cs"/>
              </a:rPr>
              <a:t>The automated workflow that encompasses key preservation actions (including format normalization) is a key feature, and the ability to extract metadata (including specific information about the relationship of email messages to larger threads or folders) or add additional description are important for archival processes. </a:t>
            </a:r>
          </a:p>
          <a:p>
            <a:pPr marL="171450" indent="-171450" fontAlgn="base">
              <a:buFont typeface="Arial" charset="0"/>
              <a:buChar char="•"/>
            </a:pPr>
            <a:r>
              <a:rPr lang="en-US" sz="1200" b="0" i="0" kern="1200" dirty="0" smtClean="0">
                <a:solidFill>
                  <a:schemeClr val="tx1"/>
                </a:solidFill>
                <a:effectLst/>
                <a:latin typeface="+mn-lt"/>
                <a:ea typeface="+mn-ea"/>
                <a:cs typeface="+mn-cs"/>
              </a:rPr>
              <a:t>Does not include sensitive/personal information identification or more advanced search capabilities (such as natural language processing or named entity recognition).</a:t>
            </a:r>
          </a:p>
          <a:p>
            <a:pPr fontAlgn="base"/>
            <a:r>
              <a:rPr lang="en-US" sz="1200" b="0" i="0" kern="1200" dirty="0" err="1" smtClean="0">
                <a:solidFill>
                  <a:schemeClr val="tx1"/>
                </a:solidFill>
                <a:effectLst/>
                <a:latin typeface="+mn-lt"/>
                <a:ea typeface="+mn-ea"/>
                <a:cs typeface="+mn-cs"/>
              </a:rPr>
              <a:t>ngest</a:t>
            </a:r>
            <a:r>
              <a:rPr lang="en-US" sz="1200" b="0" i="0" kern="1200" dirty="0" smtClean="0">
                <a:solidFill>
                  <a:schemeClr val="tx1"/>
                </a:solidFill>
                <a:effectLst/>
                <a:latin typeface="+mn-lt"/>
                <a:ea typeface="+mn-ea"/>
                <a:cs typeface="+mn-cs"/>
              </a:rPr>
              <a:t>:</a:t>
            </a:r>
          </a:p>
          <a:p>
            <a:pPr lvl="1" fontAlgn="base"/>
            <a:r>
              <a:rPr lang="en-US" sz="1200" b="0" i="0" kern="1200" dirty="0" smtClean="0">
                <a:solidFill>
                  <a:schemeClr val="tx1"/>
                </a:solidFill>
                <a:effectLst/>
                <a:latin typeface="+mn-lt"/>
                <a:ea typeface="+mn-ea"/>
                <a:cs typeface="+mn-cs"/>
              </a:rPr>
              <a:t>MS Outlook (PST and MSG)</a:t>
            </a:r>
          </a:p>
          <a:p>
            <a:pPr lvl="1" fontAlgn="base"/>
            <a:r>
              <a:rPr lang="en-US" sz="1200" b="0" i="0" kern="1200" dirty="0" smtClean="0">
                <a:solidFill>
                  <a:schemeClr val="tx1"/>
                </a:solidFill>
                <a:effectLst/>
                <a:latin typeface="+mn-lt"/>
                <a:ea typeface="+mn-ea"/>
                <a:cs typeface="+mn-cs"/>
              </a:rPr>
              <a:t>Lotus Notes</a:t>
            </a:r>
          </a:p>
          <a:p>
            <a:pPr lvl="1" fontAlgn="base"/>
            <a:r>
              <a:rPr lang="en-US" sz="1200" b="0" i="0" kern="1200" dirty="0" err="1" smtClean="0">
                <a:solidFill>
                  <a:schemeClr val="tx1"/>
                </a:solidFill>
                <a:effectLst/>
                <a:latin typeface="+mn-lt"/>
                <a:ea typeface="+mn-ea"/>
                <a:cs typeface="+mn-cs"/>
              </a:rPr>
              <a:t>MBox</a:t>
            </a:r>
            <a:endParaRPr lang="en-US" sz="1200" b="0" i="0" kern="1200" dirty="0" smtClean="0">
              <a:solidFill>
                <a:schemeClr val="tx1"/>
              </a:solidFill>
              <a:effectLst/>
              <a:latin typeface="+mn-lt"/>
              <a:ea typeface="+mn-ea"/>
              <a:cs typeface="+mn-cs"/>
            </a:endParaRPr>
          </a:p>
          <a:p>
            <a:pPr lvl="1" fontAlgn="base"/>
            <a:r>
              <a:rPr lang="en-US" sz="1200" b="0" i="0" kern="1200" dirty="0" smtClean="0">
                <a:solidFill>
                  <a:schemeClr val="tx1"/>
                </a:solidFill>
                <a:effectLst/>
                <a:latin typeface="+mn-lt"/>
                <a:ea typeface="+mn-ea"/>
                <a:cs typeface="+mn-cs"/>
              </a:rPr>
              <a:t>Gmail (via export to MBOX with Google Takeout)</a:t>
            </a:r>
          </a:p>
          <a:p>
            <a:pPr fontAlgn="base"/>
            <a:r>
              <a:rPr lang="en-US" sz="1200" b="0" i="0" kern="1200" dirty="0" smtClean="0">
                <a:solidFill>
                  <a:schemeClr val="tx1"/>
                </a:solidFill>
                <a:effectLst/>
                <a:latin typeface="+mn-lt"/>
                <a:ea typeface="+mn-ea"/>
                <a:cs typeface="+mn-cs"/>
              </a:rPr>
              <a:t>Export:</a:t>
            </a:r>
          </a:p>
          <a:p>
            <a:pPr lvl="1" fontAlgn="base"/>
            <a:r>
              <a:rPr lang="en-US" sz="1200" b="0" i="0" kern="1200" dirty="0" smtClean="0">
                <a:solidFill>
                  <a:schemeClr val="tx1"/>
                </a:solidFill>
                <a:effectLst/>
                <a:latin typeface="+mn-lt"/>
                <a:ea typeface="+mn-ea"/>
                <a:cs typeface="+mn-cs"/>
              </a:rPr>
              <a:t>EML</a:t>
            </a:r>
          </a:p>
          <a:p>
            <a:pPr lvl="1" fontAlgn="base"/>
            <a:r>
              <a:rPr lang="en-US" sz="1200" b="0" i="0" kern="1200" dirty="0" smtClean="0">
                <a:solidFill>
                  <a:schemeClr val="tx1"/>
                </a:solidFill>
                <a:effectLst/>
                <a:latin typeface="+mn-lt"/>
                <a:ea typeface="+mn-ea"/>
                <a:cs typeface="+mn-cs"/>
              </a:rPr>
              <a:t>Attachments may be normalized to preservation formats</a:t>
            </a:r>
          </a:p>
          <a:p>
            <a:pPr marL="171450" indent="-171450" fontAlgn="base">
              <a:buFont typeface="Arial" charset="0"/>
              <a:buChar char="•"/>
            </a:pPr>
            <a:endParaRPr lang="en-US" sz="1200" b="0" i="0" kern="1200" dirty="0" smtClean="0">
              <a:solidFill>
                <a:schemeClr val="tx1"/>
              </a:solidFill>
              <a:effectLst/>
              <a:latin typeface="+mn-lt"/>
              <a:ea typeface="+mn-ea"/>
              <a:cs typeface="+mn-cs"/>
            </a:endParaRPr>
          </a:p>
          <a:p>
            <a:pPr marL="171450" indent="-171450" fontAlgn="base">
              <a:buFont typeface="Arial" charset="0"/>
              <a:buChar cha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A109A1-52CF-084F-907F-31123C0F7BBB}" type="slidenum">
              <a:rPr lang="en-GB" smtClean="0"/>
              <a:t>39</a:t>
            </a:fld>
            <a:endParaRPr lang="en-GB"/>
          </a:p>
        </p:txBody>
      </p:sp>
    </p:spTree>
    <p:extLst>
      <p:ext uri="{BB962C8B-B14F-4D97-AF65-F5344CB8AC3E}">
        <p14:creationId xmlns:p14="http://schemas.microsoft.com/office/powerpoint/2010/main" val="13142845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baseline="0" dirty="0" smtClean="0"/>
              <a:t>Archivist receives hard drive from retiring academic</a:t>
            </a:r>
          </a:p>
          <a:p>
            <a:pPr marL="171450" indent="-171450">
              <a:buFontTx/>
              <a:buChar char="-"/>
            </a:pPr>
            <a:r>
              <a:rPr lang="en-GB" baseline="0" dirty="0" smtClean="0"/>
              <a:t>FTK imager creates a disk image of the drive - use FTK to investigate documents and finds a PST file – extract the file (now have PST file from the disk image) - contact donor to negotiate agreement – might do some pre-appraisal if donor wants before agreement, but no longer has account and wants to access the PST file </a:t>
            </a:r>
          </a:p>
          <a:p>
            <a:pPr marL="171450" indent="-171450">
              <a:buFontTx/>
              <a:buChar char="-"/>
            </a:pPr>
            <a:r>
              <a:rPr lang="en-GB" baseline="0" dirty="0" smtClean="0"/>
              <a:t>use </a:t>
            </a:r>
            <a:r>
              <a:rPr lang="en-GB" baseline="0" dirty="0" err="1" smtClean="0"/>
              <a:t>emailchemy</a:t>
            </a:r>
            <a:r>
              <a:rPr lang="en-GB" baseline="0" dirty="0" smtClean="0"/>
              <a:t> for migrating PST to MBOX and loads it into EPADD for donor to use the appraisal module</a:t>
            </a:r>
          </a:p>
          <a:p>
            <a:pPr marL="171450" indent="-171450">
              <a:buFontTx/>
              <a:buChar char="-"/>
            </a:pPr>
            <a:r>
              <a:rPr lang="en-GB" baseline="0" dirty="0" smtClean="0"/>
              <a:t>Donor selects emails to donate – archivist exports them and gets a new MBOX file</a:t>
            </a:r>
          </a:p>
          <a:p>
            <a:pPr marL="171450" indent="-171450">
              <a:buFontTx/>
              <a:buChar char="-"/>
            </a:pPr>
            <a:r>
              <a:rPr lang="en-GB" baseline="0" dirty="0" smtClean="0"/>
              <a:t>EAS (Electronic Archiving Service) – process email &amp; add a small amount of metadata – EAS also uses </a:t>
            </a:r>
            <a:r>
              <a:rPr lang="en-GB" baseline="0" dirty="0" err="1" smtClean="0"/>
              <a:t>Emailchemy</a:t>
            </a:r>
            <a:r>
              <a:rPr lang="en-GB" baseline="0" dirty="0" smtClean="0"/>
              <a:t> to migrate to EML (add metadata) – archivist flags some emails with sensitive information (like student names) to restrict access – EAS will automatically package everything and put in preservation repository</a:t>
            </a:r>
          </a:p>
          <a:p>
            <a:pPr marL="171450" indent="-171450">
              <a:buFontTx/>
              <a:buChar char="-"/>
            </a:pPr>
            <a:r>
              <a:rPr lang="en-GB" baseline="0" dirty="0" smtClean="0"/>
              <a:t>Migration means there are 5 versions of the file – what data or context or properties might be lost along the way? A bit of tool chaining as well</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40</a:t>
            </a:fld>
            <a:endParaRPr lang="en-GB"/>
          </a:p>
        </p:txBody>
      </p:sp>
    </p:spTree>
    <p:extLst>
      <p:ext uri="{BB962C8B-B14F-4D97-AF65-F5344CB8AC3E}">
        <p14:creationId xmlns:p14="http://schemas.microsoft.com/office/powerpoint/2010/main" val="557949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British Library for example have chosen to unpack email files using </a:t>
            </a:r>
            <a:r>
              <a:rPr lang="en-US" dirty="0" smtClean="0">
                <a:hlinkClick r:id="rId3"/>
              </a:rPr>
              <a:t>Aid4Mail</a:t>
            </a:r>
            <a:r>
              <a:rPr lang="en-US" dirty="0" smtClean="0"/>
              <a:t>, and are attempting to replicate the message hierarchy within a folder structure. Using Aid4Mail, they migrate text from email messages to PDF/A-2b which are displayed alongside folders containing any email attachments. PDF/A-2b can then be validated using </a:t>
            </a:r>
            <a:r>
              <a:rPr lang="en-US" dirty="0" err="1" smtClean="0"/>
              <a:t>vera</a:t>
            </a:r>
            <a:r>
              <a:rPr lang="en-US" dirty="0" smtClean="0"/>
              <a:t>/PDF or other tools. A CSV manifest is also generated and entered into relevant catalogues. </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41</a:t>
            </a:fld>
            <a:endParaRPr lang="en-GB"/>
          </a:p>
        </p:txBody>
      </p:sp>
    </p:spTree>
    <p:extLst>
      <p:ext uri="{BB962C8B-B14F-4D97-AF65-F5344CB8AC3E}">
        <p14:creationId xmlns:p14="http://schemas.microsoft.com/office/powerpoint/2010/main" val="2134646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components</a:t>
            </a:r>
            <a:r>
              <a:rPr lang="en-GB" baseline="0" dirty="0" smtClean="0"/>
              <a:t> of an email</a:t>
            </a:r>
          </a:p>
          <a:p>
            <a:pPr marL="171450" indent="-171450">
              <a:buFontTx/>
              <a:buChar char="-"/>
            </a:pPr>
            <a:r>
              <a:rPr lang="en-GB" baseline="0" dirty="0" smtClean="0"/>
              <a:t>Constructed similar to paper mail</a:t>
            </a:r>
          </a:p>
          <a:p>
            <a:pPr marL="171450" indent="-171450">
              <a:buFontTx/>
              <a:buChar char="-"/>
            </a:pPr>
            <a:r>
              <a:rPr lang="en-GB" b="1" baseline="0" dirty="0" smtClean="0"/>
              <a:t>Envelop</a:t>
            </a:r>
            <a:r>
              <a:rPr lang="en-GB" baseline="0" dirty="0" smtClean="0"/>
              <a:t> to ensure delivery to the correct recipient – contains name and address – return address as well – can be found in the header field as well</a:t>
            </a:r>
          </a:p>
          <a:p>
            <a:pPr marL="171450" indent="-171450">
              <a:buFontTx/>
              <a:buChar char="-"/>
            </a:pPr>
            <a:r>
              <a:rPr lang="en-GB" b="1" baseline="0" dirty="0" smtClean="0"/>
              <a:t>Header </a:t>
            </a:r>
            <a:r>
              <a:rPr lang="en-GB" b="0" baseline="0" dirty="0" smtClean="0"/>
              <a:t>has several fields (name &amp; data) – </a:t>
            </a:r>
          </a:p>
          <a:p>
            <a:pPr marL="171450" indent="-171450">
              <a:buFontTx/>
              <a:buChar char="-"/>
            </a:pPr>
            <a:r>
              <a:rPr lang="en-GB" b="0" baseline="0" dirty="0" smtClean="0"/>
              <a:t>Message body – this is the text – which can also be in HTML (rich text) – an also attachments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baseline="0" dirty="0" smtClean="0"/>
              <a:t>Attachments are defined by MIME type – there are stands that </a:t>
            </a:r>
            <a:r>
              <a:rPr lang="en-GB" sz="1200" b="0" i="0" u="none" strike="noStrike" kern="1200" dirty="0" smtClean="0">
                <a:solidFill>
                  <a:schemeClr val="tx1"/>
                </a:solidFill>
                <a:effectLst/>
                <a:latin typeface="+mn-lt"/>
                <a:ea typeface="+mn-ea"/>
                <a:cs typeface="+mn-cs"/>
              </a:rPr>
              <a:t>describe mechanisms for the transmission of images, audio, or other sorts of structured data in email. </a:t>
            </a:r>
            <a:endParaRPr lang="en-GB" baseline="0" dirty="0" smtClean="0"/>
          </a:p>
          <a:p>
            <a:pPr marL="171450" indent="-171450">
              <a:buFontTx/>
              <a:buChar char="-"/>
            </a:pPr>
            <a:r>
              <a:rPr lang="en-GB" b="1" baseline="0" dirty="0" smtClean="0"/>
              <a:t>There is a lot of information in the email that cannot be seen – uncertain how much of this info in the envelops is retained after the message is delivered – not </a:t>
            </a:r>
            <a:r>
              <a:rPr lang="en-GB" b="1" baseline="0" dirty="0" err="1" smtClean="0"/>
              <a:t>madated</a:t>
            </a:r>
            <a:r>
              <a:rPr lang="en-GB" b="1" baseline="0" dirty="0" smtClean="0"/>
              <a:t> by the standard to retain it </a:t>
            </a:r>
          </a:p>
        </p:txBody>
      </p:sp>
      <p:sp>
        <p:nvSpPr>
          <p:cNvPr id="4" name="Slide Number Placeholder 3"/>
          <p:cNvSpPr>
            <a:spLocks noGrp="1"/>
          </p:cNvSpPr>
          <p:nvPr>
            <p:ph type="sldNum" sz="quarter" idx="10"/>
          </p:nvPr>
        </p:nvSpPr>
        <p:spPr/>
        <p:txBody>
          <a:bodyPr/>
          <a:lstStyle/>
          <a:p>
            <a:fld id="{13A109A1-52CF-084F-907F-31123C0F7BBB}" type="slidenum">
              <a:rPr lang="en-GB" smtClean="0"/>
              <a:t>6</a:t>
            </a:fld>
            <a:endParaRPr lang="en-GB"/>
          </a:p>
        </p:txBody>
      </p:sp>
    </p:spTree>
    <p:extLst>
      <p:ext uri="{BB962C8B-B14F-4D97-AF65-F5344CB8AC3E}">
        <p14:creationId xmlns:p14="http://schemas.microsoft.com/office/powerpoint/2010/main" val="117672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tantalizing example (which I can imagine will gain more traction in the future) came from one institution who has used </a:t>
            </a:r>
            <a:r>
              <a:rPr lang="en-US" dirty="0" smtClean="0">
                <a:hlinkClick r:id="rId3"/>
              </a:rPr>
              <a:t>Emulation As A Service</a:t>
            </a:r>
            <a:r>
              <a:rPr lang="en-US" dirty="0" smtClean="0"/>
              <a:t> to provide access to one of its collections of email. By using an emulation approach it is able to provide access to content within the original operating environment used by the donor of the email archive. This has particular strength in that email attachments, such as images and word processing files, can be viewed on contemporary software (providing licenses can be acquired for the software itself).</a:t>
            </a:r>
          </a:p>
          <a:p>
            <a:r>
              <a:rPr lang="en-US" dirty="0" smtClean="0"/>
              <a:t> </a:t>
            </a:r>
          </a:p>
          <a:p>
            <a:r>
              <a:rPr lang="en-US" dirty="0" smtClean="0"/>
              <a:t>Unnamed institution – will be in</a:t>
            </a:r>
            <a:r>
              <a:rPr lang="en-US" baseline="0" dirty="0" smtClean="0"/>
              <a:t> published release</a:t>
            </a:r>
            <a:endParaRPr lang="en-US"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42</a:t>
            </a:fld>
            <a:endParaRPr lang="en-GB"/>
          </a:p>
        </p:txBody>
      </p:sp>
    </p:spTree>
    <p:extLst>
      <p:ext uri="{BB962C8B-B14F-4D97-AF65-F5344CB8AC3E}">
        <p14:creationId xmlns:p14="http://schemas.microsoft.com/office/powerpoint/2010/main" val="18349542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Bill Clinton’s presidential</a:t>
            </a:r>
            <a:r>
              <a:rPr lang="en-GB" baseline="0" dirty="0" smtClean="0"/>
              <a:t> email archive totals about 20 million emails</a:t>
            </a:r>
          </a:p>
          <a:p>
            <a:pPr marL="171450" indent="-171450">
              <a:buFont typeface="Arial" charset="0"/>
              <a:buChar char="•"/>
            </a:pPr>
            <a:r>
              <a:rPr lang="en-GB" baseline="0" dirty="0" smtClean="0"/>
              <a:t>They are now accessed one of two ways – ARMS (the original email server for the White House during the Clinton administration) or TRP</a:t>
            </a:r>
          </a:p>
          <a:p>
            <a:pPr marL="171450" indent="-171450">
              <a:buFont typeface="Arial" charset="0"/>
              <a:buChar char="•"/>
            </a:pPr>
            <a:r>
              <a:rPr lang="en-GB" dirty="0" smtClean="0"/>
              <a:t>A key feature of the ARMS system was the ability to perform a computerized search of the email using keyword terms to search for responsive materials. From October 1996 through May of 1999 two malfunctions occurred in the Executive</a:t>
            </a:r>
            <a:r>
              <a:rPr lang="en-GB" baseline="0" dirty="0" smtClean="0"/>
              <a:t> office of the </a:t>
            </a:r>
            <a:r>
              <a:rPr lang="en-GB" baseline="0" dirty="0" err="1" smtClean="0"/>
              <a:t>Preseident’s</a:t>
            </a:r>
            <a:r>
              <a:rPr lang="en-GB" dirty="0" smtClean="0"/>
              <a:t> email system that prevented incoming Internet email from being properly archived in ARMS… Although malfunctions prevented certain email from being archived in ARMS, copies of these records were retained in the system backup tapes…”</a:t>
            </a:r>
          </a:p>
          <a:p>
            <a:pPr marL="171450" indent="-171450">
              <a:buFont typeface="Arial" charset="0"/>
              <a:buChar char="•"/>
            </a:pPr>
            <a:r>
              <a:rPr lang="en-GB" dirty="0" smtClean="0"/>
              <a:t>In March 2000, they implemented the Tape Restoration Project (TRP) to restore the improperly archived email records</a:t>
            </a:r>
            <a:r>
              <a:rPr lang="en-GB" baseline="0" dirty="0" smtClean="0"/>
              <a:t> – both are retained and accessed on either ARMS or TRP at the presidential library</a:t>
            </a:r>
          </a:p>
          <a:p>
            <a:pPr marL="171450" indent="-171450">
              <a:buFont typeface="Arial" charset="0"/>
              <a:buChar char="•"/>
            </a:pPr>
            <a:r>
              <a:rPr lang="en-GB" baseline="0" dirty="0" smtClean="0"/>
              <a:t>This requires either keeping existing hardware functioning – or creating and emulation environment to keep things running so emails can still be searched, accessed and printed</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43</a:t>
            </a:fld>
            <a:endParaRPr lang="en-GB"/>
          </a:p>
        </p:txBody>
      </p:sp>
    </p:spTree>
    <p:extLst>
      <p:ext uri="{BB962C8B-B14F-4D97-AF65-F5344CB8AC3E}">
        <p14:creationId xmlns:p14="http://schemas.microsoft.com/office/powerpoint/2010/main" val="10214877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30</a:t>
            </a:r>
            <a:r>
              <a:rPr lang="en-GB" baseline="0" dirty="0" smtClean="0"/>
              <a:t> minute coffee break </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44</a:t>
            </a:fld>
            <a:endParaRPr lang="en-GB"/>
          </a:p>
        </p:txBody>
      </p:sp>
    </p:spTree>
    <p:extLst>
      <p:ext uri="{BB962C8B-B14F-4D97-AF65-F5344CB8AC3E}">
        <p14:creationId xmlns:p14="http://schemas.microsoft.com/office/powerpoint/2010/main" val="8458831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Demo</a:t>
            </a:r>
            <a:r>
              <a:rPr lang="en-GB" b="1" baseline="0" dirty="0" smtClean="0"/>
              <a:t> of discovery layer in action: </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http://</a:t>
            </a:r>
            <a:r>
              <a:rPr lang="en-GB" dirty="0" err="1" smtClean="0"/>
              <a:t>epadd.stanford.edu</a:t>
            </a:r>
            <a:r>
              <a:rPr lang="en-GB" dirty="0" smtClean="0"/>
              <a:t>/</a:t>
            </a:r>
            <a:r>
              <a:rPr lang="en-GB" dirty="0" err="1" smtClean="0"/>
              <a:t>epadd</a:t>
            </a:r>
            <a:r>
              <a:rPr lang="en-GB" dirty="0" smtClean="0"/>
              <a:t>/collections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https://</a:t>
            </a:r>
            <a:r>
              <a:rPr lang="en-GB" dirty="0" err="1" smtClean="0"/>
              <a:t>docs.google.com</a:t>
            </a:r>
            <a:r>
              <a:rPr lang="en-GB" dirty="0" smtClean="0"/>
              <a:t>/document/d/1ZMuWU0z-IVsk80_lUEYMfVrwfCsS1bp0sjL28GBGcMU/</a:t>
            </a:r>
            <a:r>
              <a:rPr lang="en-GB" dirty="0" err="1" smtClean="0"/>
              <a:t>edit#heading</a:t>
            </a:r>
            <a:r>
              <a:rPr lang="en-GB" dirty="0" smtClean="0"/>
              <a:t>=h.4d34og8</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i="1" dirty="0" smtClean="0"/>
              <a:t>Note: You could</a:t>
            </a:r>
            <a:r>
              <a:rPr lang="en-GB" i="1" baseline="0" dirty="0" smtClean="0"/>
              <a:t> demo other tools as well, either open source or proprietary if your institution has access to them or is going to use some tools over others. This demo and activity section are more open-ended and can be changed as necessary.</a:t>
            </a:r>
            <a:endParaRPr lang="en-GB" i="1"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45</a:t>
            </a:fld>
            <a:endParaRPr lang="en-GB"/>
          </a:p>
        </p:txBody>
      </p:sp>
    </p:spTree>
    <p:extLst>
      <p:ext uri="{BB962C8B-B14F-4D97-AF65-F5344CB8AC3E}">
        <p14:creationId xmlns:p14="http://schemas.microsoft.com/office/powerpoint/2010/main" val="722913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Email are the letters</a:t>
            </a:r>
            <a:r>
              <a:rPr lang="en-GB" baseline="0" dirty="0" smtClean="0"/>
              <a:t> of today when we write fewer and fewer things by hand – and keep even less</a:t>
            </a:r>
          </a:p>
          <a:p>
            <a:pPr marL="171450" indent="-171450">
              <a:buFont typeface="Arial" charset="0"/>
              <a:buChar char="•"/>
            </a:pPr>
            <a:r>
              <a:rPr lang="en-GB" baseline="0" dirty="0" smtClean="0"/>
              <a:t>These will be the caches of correspondence and photographs and other records that will be discovered in the future – they carry historical and cultural</a:t>
            </a:r>
          </a:p>
          <a:p>
            <a:pPr marL="171450" indent="-171450">
              <a:buFont typeface="Arial" charset="0"/>
              <a:buChar char="•"/>
            </a:pPr>
            <a:r>
              <a:rPr lang="en-GB" baseline="0" dirty="0" smtClean="0"/>
              <a:t>They matter  to scholars because of the discoveries to be made, the stories to be told – large email archives and several archives together have value, can treat the “text as data” – creating new fields of multidisciplinary research</a:t>
            </a:r>
          </a:p>
          <a:p>
            <a:pPr marL="171450" indent="-171450">
              <a:buFont typeface="Arial" charset="0"/>
              <a:buChar char="•"/>
            </a:pPr>
            <a:r>
              <a:rPr lang="en-GB" baseline="0" dirty="0" smtClean="0"/>
              <a:t>But they matter to people who care about family histories, students trying to complete history projects and to every citizen who wants to understand their government’s past actions (and these records will hold governments and well as businesses accountable to those actions)</a:t>
            </a:r>
          </a:p>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7</a:t>
            </a:fld>
            <a:endParaRPr lang="en-GB"/>
          </a:p>
        </p:txBody>
      </p:sp>
    </p:spTree>
    <p:extLst>
      <p:ext uri="{BB962C8B-B14F-4D97-AF65-F5344CB8AC3E}">
        <p14:creationId xmlns:p14="http://schemas.microsoft.com/office/powerpoint/2010/main" val="854529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Because</a:t>
            </a:r>
            <a:r>
              <a:rPr lang="en-GB" baseline="0" dirty="0" smtClean="0"/>
              <a:t> emails </a:t>
            </a:r>
            <a:r>
              <a:rPr lang="en-GB" dirty="0" smtClean="0"/>
              <a:t>tell the what-where-when-and-who</a:t>
            </a:r>
            <a:r>
              <a:rPr lang="en-GB" baseline="0" dirty="0" smtClean="0"/>
              <a:t> of an event – is why they have value historically – a range of emails covering an event can lend cultural value over time – </a:t>
            </a:r>
          </a:p>
          <a:p>
            <a:pPr marL="171450" indent="-171450">
              <a:buFont typeface="Arial" charset="0"/>
              <a:buChar char="•"/>
            </a:pPr>
            <a:r>
              <a:rPr lang="en-GB" baseline="0" dirty="0" smtClean="0"/>
              <a:t>Emails have value as a </a:t>
            </a:r>
            <a:r>
              <a:rPr lang="en-GB" baseline="0" dirty="0" smtClean="0"/>
              <a:t>story, which is dispersed over accounts - complexities</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8</a:t>
            </a:fld>
            <a:endParaRPr lang="en-GB"/>
          </a:p>
        </p:txBody>
      </p:sp>
    </p:spTree>
    <p:extLst>
      <p:ext uri="{BB962C8B-B14F-4D97-AF65-F5344CB8AC3E}">
        <p14:creationId xmlns:p14="http://schemas.microsoft.com/office/powerpoint/2010/main" val="823507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Organisations like government agencies, municipalities, corporations or universities</a:t>
            </a:r>
            <a:r>
              <a:rPr lang="en-GB" baseline="0" dirty="0" smtClean="0"/>
              <a:t> are self-documenting in through the process of business/fulfilment of responsibilities they create and maintain records of these activities – there is often legislation or legal requirements that dictates retention periods for these records – some with long-term historical, administrative value will be retained</a:t>
            </a:r>
          </a:p>
          <a:p>
            <a:pPr marL="171450" indent="-171450">
              <a:buFont typeface="Arial" charset="0"/>
              <a:buChar char="•"/>
            </a:pPr>
            <a:r>
              <a:rPr lang="en-GB" baseline="0" dirty="0" smtClean="0"/>
              <a:t>Email falls under this as it is often a record of business, but at the same time emails are often routinely deleted as a course of business – they are business correspondence but often treated as little more than instant messaging</a:t>
            </a:r>
          </a:p>
          <a:p>
            <a:pPr marL="171450" indent="-171450">
              <a:buFont typeface="Arial" charset="0"/>
              <a:buChar char="•"/>
            </a:pPr>
            <a:r>
              <a:rPr lang="en-GB" baseline="0" dirty="0" smtClean="0"/>
              <a:t>IT staff routinely delete accounts as they do not see the long-term value in them – they see mostly the storage and risks involved in retention</a:t>
            </a:r>
          </a:p>
          <a:p>
            <a:pPr marL="171450" indent="-171450">
              <a:buFont typeface="Arial" charset="0"/>
              <a:buChar char="•"/>
            </a:pPr>
            <a:r>
              <a:rPr lang="en-GB" baseline="0" dirty="0" smtClean="0"/>
              <a:t>Often management and retention of emails is not defined in policies, though is should be done – however, policies come with their own issues, such as managing sensitive and personally identifiable information – if an organisation already has recordkeeping policies, email should be incorporated if not – because like other records, email has long-term value (administrative, historical and contributes to the institutional memory)</a:t>
            </a: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9</a:t>
            </a:fld>
            <a:endParaRPr lang="en-GB"/>
          </a:p>
        </p:txBody>
      </p:sp>
    </p:spTree>
    <p:extLst>
      <p:ext uri="{BB962C8B-B14F-4D97-AF65-F5344CB8AC3E}">
        <p14:creationId xmlns:p14="http://schemas.microsoft.com/office/powerpoint/2010/main" val="445802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This can be personal email or as is</a:t>
            </a:r>
            <a:r>
              <a:rPr lang="en-GB" baseline="0" dirty="0" smtClean="0"/>
              <a:t> more and more common – business email is also serving a personal function and the business records and personal correspondence are often jumbled together – lines are blurred</a:t>
            </a:r>
          </a:p>
          <a:p>
            <a:pPr marL="171450" indent="-171450">
              <a:buFont typeface="Arial" charset="0"/>
              <a:buChar char="•"/>
            </a:pPr>
            <a:r>
              <a:rPr lang="en-GB" dirty="0" smtClean="0"/>
              <a:t>But as</a:t>
            </a:r>
            <a:r>
              <a:rPr lang="en-GB" baseline="0" dirty="0" smtClean="0"/>
              <a:t> a personal archive – email serves to manage tasks &amp; reminders, we use it to book and manage meetings, appointments or tickets (for travel &amp; other), we keep correspondence with friends, family and colleagues – but we also use email as a backup option, we store reminders, to do lists, we send ourselves important documents and rely on keeping attachments, we also keep passwords &amp; other account information in email</a:t>
            </a:r>
            <a:r>
              <a:rPr lang="en-GB" b="0" dirty="0" smtClean="0">
                <a:effectLst/>
              </a:rPr>
              <a:t/>
            </a:r>
            <a:br>
              <a:rPr lang="en-GB" b="0" dirty="0" smtClean="0">
                <a:effectLst/>
              </a:rPr>
            </a:br>
            <a:r>
              <a:rPr lang="en-GB" b="0" dirty="0" smtClean="0">
                <a:effectLst/>
              </a:rPr>
              <a:t>But p</a:t>
            </a:r>
            <a:r>
              <a:rPr lang="en-GB" sz="1200" b="0" i="0" u="none" strike="noStrike" kern="1200" dirty="0" smtClean="0">
                <a:solidFill>
                  <a:schemeClr val="tx1"/>
                </a:solidFill>
                <a:effectLst/>
                <a:latin typeface="+mn-lt"/>
                <a:ea typeface="+mn-ea"/>
                <a:cs typeface="+mn-cs"/>
              </a:rPr>
              <a:t>eople’s recordkeeping habits vary widely – from those who create large and complex email folder structures to those who largely rely on searching or sorting for retrieval.</a:t>
            </a:r>
          </a:p>
          <a:p>
            <a:pPr marL="171450" indent="-171450">
              <a:buFont typeface="Arial" charset="0"/>
              <a:buChar char="•"/>
            </a:pPr>
            <a:r>
              <a:rPr lang="en-GB" sz="1200" b="0" i="0" u="none" strike="noStrike" kern="1200" dirty="0" smtClean="0">
                <a:solidFill>
                  <a:schemeClr val="tx1"/>
                </a:solidFill>
                <a:effectLst/>
                <a:latin typeface="+mn-lt"/>
                <a:ea typeface="+mn-ea"/>
                <a:cs typeface="+mn-cs"/>
              </a:rPr>
              <a:t>Self-curation is necessary &amp; good practice should be encouraged</a:t>
            </a:r>
            <a:r>
              <a:rPr lang="en-GB" sz="1200" b="0" i="0" u="none" strike="noStrike" kern="1200" baseline="0" dirty="0" smtClean="0">
                <a:solidFill>
                  <a:schemeClr val="tx1"/>
                </a:solidFill>
                <a:effectLst/>
                <a:latin typeface="+mn-lt"/>
                <a:ea typeface="+mn-ea"/>
                <a:cs typeface="+mn-cs"/>
              </a:rPr>
              <a:t> on all individuals – both for the ongoing managements, but to make appraisal and selection for archivists and curators a more reasonable and possible activity</a:t>
            </a:r>
            <a:endParaRPr lang="en-GB" b="0" dirty="0" smtClean="0">
              <a:effectLst/>
            </a:endParaRPr>
          </a:p>
          <a:p>
            <a:r>
              <a:rPr lang="en-GB" dirty="0" smtClean="0"/>
              <a:t/>
            </a:r>
            <a:br>
              <a:rPr lang="en-GB" dirty="0" smtClean="0"/>
            </a:br>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10</a:t>
            </a:fld>
            <a:endParaRPr lang="en-GB"/>
          </a:p>
        </p:txBody>
      </p:sp>
    </p:spTree>
    <p:extLst>
      <p:ext uri="{BB962C8B-B14F-4D97-AF65-F5344CB8AC3E}">
        <p14:creationId xmlns:p14="http://schemas.microsoft.com/office/powerpoint/2010/main" val="1568265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GB" dirty="0" smtClean="0"/>
              <a:t>How we use email and how email ends up in archives as a lifecycle – much of the emails</a:t>
            </a:r>
            <a:r>
              <a:rPr lang="en-GB" baseline="0" dirty="0" smtClean="0"/>
              <a:t> life takes place before it even makes it to an archive</a:t>
            </a:r>
          </a:p>
          <a:p>
            <a:pPr marL="171450" indent="-171450">
              <a:buFont typeface="Arial" charset="0"/>
              <a:buChar char="•"/>
            </a:pPr>
            <a:r>
              <a:rPr lang="en-GB" baseline="0" dirty="0" smtClean="0"/>
              <a:t>Only when it is no longer in active use do we consider appraisal and selection – what are we going to keep? Not just how are we going to keep it – for some context, President GW Bush had an email archive of 200 million – Obama had 300 million – what about their cabinet members, </a:t>
            </a:r>
            <a:r>
              <a:rPr lang="en-GB" baseline="0" dirty="0" err="1" smtClean="0"/>
              <a:t>etc</a:t>
            </a:r>
            <a:r>
              <a:rPr lang="en-GB" baseline="0" dirty="0" smtClean="0"/>
              <a:t>?</a:t>
            </a:r>
          </a:p>
          <a:p>
            <a:pPr marL="171450" indent="-171450">
              <a:buFont typeface="Arial" charset="0"/>
              <a:buChar char="•"/>
            </a:pPr>
            <a:endParaRPr lang="en-GB" dirty="0" smtClean="0"/>
          </a:p>
          <a:p>
            <a:pPr marL="171450" indent="-171450">
              <a:buFont typeface="Arial" charset="0"/>
              <a:buChar char="•"/>
            </a:pPr>
            <a:r>
              <a:rPr lang="en-GB" dirty="0" smtClean="0"/>
              <a:t>Where are we involved</a:t>
            </a:r>
            <a:r>
              <a:rPr lang="en-GB" baseline="0" dirty="0" smtClean="0"/>
              <a:t> in this? Well maybe at creation or receipt if we’re records managers – likely not until email becomes a record and is then going to be transferred to an archive – then we get involved with the donor and with appraisal and selection</a:t>
            </a:r>
          </a:p>
          <a:p>
            <a:pPr marL="171450" indent="-171450">
              <a:buFont typeface="Arial" charset="0"/>
              <a:buChar char="•"/>
            </a:pPr>
            <a:r>
              <a:rPr lang="en-GB" baseline="0" dirty="0" smtClean="0"/>
              <a:t>Important though to understand how the the message is transmitted as understanding the technical workings of it a bit more will help with transfer</a:t>
            </a:r>
            <a:endParaRPr lang="en-GB" dirty="0" smtClean="0"/>
          </a:p>
          <a:p>
            <a:endParaRPr lang="en-GB" dirty="0"/>
          </a:p>
        </p:txBody>
      </p:sp>
      <p:sp>
        <p:nvSpPr>
          <p:cNvPr id="4" name="Slide Number Placeholder 3"/>
          <p:cNvSpPr>
            <a:spLocks noGrp="1"/>
          </p:cNvSpPr>
          <p:nvPr>
            <p:ph type="sldNum" sz="quarter" idx="10"/>
          </p:nvPr>
        </p:nvSpPr>
        <p:spPr/>
        <p:txBody>
          <a:bodyPr/>
          <a:lstStyle/>
          <a:p>
            <a:fld id="{13A109A1-52CF-084F-907F-31123C0F7BBB}" type="slidenum">
              <a:rPr lang="en-GB" smtClean="0"/>
              <a:t>11</a:t>
            </a:fld>
            <a:endParaRPr lang="en-GB"/>
          </a:p>
        </p:txBody>
      </p:sp>
    </p:spTree>
    <p:extLst>
      <p:ext uri="{BB962C8B-B14F-4D97-AF65-F5344CB8AC3E}">
        <p14:creationId xmlns:p14="http://schemas.microsoft.com/office/powerpoint/2010/main" val="729038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BF48324-4C9E-5340-AD59-1E97EB653B4B}" type="datetimeFigureOut">
              <a:rPr lang="en-GB" smtClean="0"/>
              <a:t>27/07/2018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1308637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F48324-4C9E-5340-AD59-1E97EB653B4B}" type="datetimeFigureOut">
              <a:rPr lang="en-GB" smtClean="0"/>
              <a:t>27/07/2018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240211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F48324-4C9E-5340-AD59-1E97EB653B4B}" type="datetimeFigureOut">
              <a:rPr lang="en-GB" smtClean="0"/>
              <a:t>27/07/2018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2114504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F48324-4C9E-5340-AD59-1E97EB653B4B}" type="datetimeFigureOut">
              <a:rPr lang="en-GB" smtClean="0"/>
              <a:t>27/07/2018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745395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F48324-4C9E-5340-AD59-1E97EB653B4B}" type="datetimeFigureOut">
              <a:rPr lang="en-GB" smtClean="0"/>
              <a:t>27/07/2018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799978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BF48324-4C9E-5340-AD59-1E97EB653B4B}" type="datetimeFigureOut">
              <a:rPr lang="en-GB" smtClean="0"/>
              <a:t>27/07/2018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1991590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BF48324-4C9E-5340-AD59-1E97EB653B4B}" type="datetimeFigureOut">
              <a:rPr lang="en-GB" smtClean="0"/>
              <a:t>27/07/2018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1985075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BF48324-4C9E-5340-AD59-1E97EB653B4B}" type="datetimeFigureOut">
              <a:rPr lang="en-GB" smtClean="0"/>
              <a:t>27/07/2018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200184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48324-4C9E-5340-AD59-1E97EB653B4B}" type="datetimeFigureOut">
              <a:rPr lang="en-GB" smtClean="0"/>
              <a:t>27/07/2018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332919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F48324-4C9E-5340-AD59-1E97EB653B4B}" type="datetimeFigureOut">
              <a:rPr lang="en-GB" smtClean="0"/>
              <a:t>27/07/2018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1177287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F48324-4C9E-5340-AD59-1E97EB653B4B}" type="datetimeFigureOut">
              <a:rPr lang="en-GB" smtClean="0"/>
              <a:t>27/07/2018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A2B4B1-C63D-2E48-9E74-D3F2F2FB6CA9}" type="slidenum">
              <a:rPr lang="en-GB" smtClean="0"/>
              <a:t>‹#›</a:t>
            </a:fld>
            <a:endParaRPr lang="en-GB"/>
          </a:p>
        </p:txBody>
      </p:sp>
    </p:spTree>
    <p:extLst>
      <p:ext uri="{BB962C8B-B14F-4D97-AF65-F5344CB8AC3E}">
        <p14:creationId xmlns:p14="http://schemas.microsoft.com/office/powerpoint/2010/main" val="18996179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48324-4C9E-5340-AD59-1E97EB653B4B}" type="datetimeFigureOut">
              <a:rPr lang="en-GB" smtClean="0"/>
              <a:t>27/07/2018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2B4B1-C63D-2E48-9E74-D3F2F2FB6CA9}" type="slidenum">
              <a:rPr lang="en-GB" smtClean="0"/>
              <a:t>‹#›</a:t>
            </a:fld>
            <a:endParaRPr lang="en-GB"/>
          </a:p>
        </p:txBody>
      </p:sp>
    </p:spTree>
    <p:extLst>
      <p:ext uri="{BB962C8B-B14F-4D97-AF65-F5344CB8AC3E}">
        <p14:creationId xmlns:p14="http://schemas.microsoft.com/office/powerpoint/2010/main" val="18828155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hyperlink" Target="http://www.emailarchivestaskforce.org/"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1.tiff"/><Relationship Id="rId4" Type="http://schemas.openxmlformats.org/officeDocument/2006/relationships/hyperlink" Target="https://www.howtogeek.com/56002/htg-explains-how-does-email-work/"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1.tiff"/><Relationship Id="rId4" Type="http://schemas.openxmlformats.org/officeDocument/2006/relationships/hyperlink" Target="https://www.howtogeek.com/56002/htg-explains-how-does-email-work/"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4" Type="http://schemas.openxmlformats.org/officeDocument/2006/relationships/hyperlink" Target="http://www.dpoc.ac.uk/" TargetMode="External"/><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jpe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hyperlink" Target="http://wiki.dpconline.org/"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7.tiff"/><Relationship Id="rId4" Type="http://schemas.openxmlformats.org/officeDocument/2006/relationships/hyperlink" Target="https://library.stanford.edu/projects/epadd" TargetMode="External"/><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8.tiff"/></Relationships>
</file>

<file path=ppt/slides/_rels/slide32.xml.rels><?xml version="1.0" encoding="UTF-8" standalone="yes"?>
<Relationships xmlns="http://schemas.openxmlformats.org/package/2006/relationships"><Relationship Id="rId3" Type="http://schemas.openxmlformats.org/officeDocument/2006/relationships/image" Target="../media/image19.tiff"/><Relationship Id="rId4" Type="http://schemas.openxmlformats.org/officeDocument/2006/relationships/hyperlink" Target="https://www.ncdcr.gov/resources/records-management/tomes" TargetMode="External"/><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3" Type="http://schemas.openxmlformats.org/officeDocument/2006/relationships/image" Target="../media/image20.tiff"/><Relationship Id="rId4" Type="http://schemas.openxmlformats.org/officeDocument/2006/relationships/hyperlink" Target="https://siarchives.si.edu/blog/yes-we%E2%80%99re-still-talking-about-email" TargetMode="External"/><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hyperlink" Target="http://hul.harvard.edu/ois/systems/eas/" TargetMode="External"/><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hyperlink" Target="https://www.aid4mail.com/" TargetMode="External"/><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hyperlink" Target="https://weirdkid.com/emailchemy/" TargetMode="External"/><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image" Target="../media/image24.tiff"/><Relationship Id="rId4" Type="http://schemas.openxmlformats.org/officeDocument/2006/relationships/hyperlink" Target="https://accessdata.com/products-services/forensic-toolkit-ftk" TargetMode="External"/><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25.tiff"/><Relationship Id="rId4" Type="http://schemas.openxmlformats.org/officeDocument/2006/relationships/hyperlink" Target="https://www.mailstore.com/en/products/mailstore-server/?keyword=aw-en-suche-uk-mailstore-exact&amp;gclid=CjwKCAjwhevaBRApEiwA7aT539st9mmMhTFJEgdrEbejeX2ySL1K2fQBbOuJJUbCgfwlrAPVkkz1exoCOhMQAvD_BwE" TargetMode="External"/><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26.tiff"/><Relationship Id="rId4" Type="http://schemas.openxmlformats.org/officeDocument/2006/relationships/hyperlink" Target="https://preservica.com/" TargetMode="External"/><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hyperlink" Target="http://wiki.dpconline.org/"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hyperlink" Target="http://www.emailarchivestaskforce.org/" TargetMode="External"/><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hyperlink" Target="http://www.emailarchivestaskforce.org/"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hyperlink" Target="https://www.clintonlibrary.gov/wp-content/uploads/2015/11/Email-Researchers-Guide-2015.pdf" TargetMode="External"/><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hyperlink" Target="https://xkcd.com/1909/"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3" Type="http://schemas.openxmlformats.org/officeDocument/2006/relationships/image" Target="../media/image31.tiff"/><Relationship Id="rId4" Type="http://schemas.openxmlformats.org/officeDocument/2006/relationships/image" Target="../media/image18.tiff"/><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3" Type="http://schemas.openxmlformats.org/officeDocument/2006/relationships/hyperlink" Target="https://goo.gl/tjoDSV" TargetMode="External"/><Relationship Id="rId4" Type="http://schemas.openxmlformats.org/officeDocument/2006/relationships/hyperlink" Target="http://www.dpoc.ac.uk/2018/03/29/email-pres-2/" TargetMode="External"/><Relationship Id="rId5" Type="http://schemas.openxmlformats.org/officeDocument/2006/relationships/hyperlink" Target="http://www.dpoc.ac.uk/2017/07/07/email-preservation-how-hard-can-it-be/" TargetMode="External"/><Relationship Id="rId6" Type="http://schemas.openxmlformats.org/officeDocument/2006/relationships/hyperlink" Target="http://www.dpoc.ac.uk/2017/10/23/using-epadd-with-josh-schneider/" TargetMode="External"/><Relationship Id="rId1" Type="http://schemas.openxmlformats.org/officeDocument/2006/relationships/slideLayout" Target="../slideLayouts/slideLayout2.xml"/><Relationship Id="rId2" Type="http://schemas.openxmlformats.org/officeDocument/2006/relationships/hyperlink" Target="http://www.emailarchivestaskforce.org/"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hyperlink" Target="http://wiki.dpconline.org/"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 Id="rId3" Type="http://schemas.openxmlformats.org/officeDocument/2006/relationships/hyperlink" Target="http://wiki.dpconline.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hyperlink" Target="http://www.emailarchivestaskforce.org/"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09336">
            <a:off x="9012908" y="290336"/>
            <a:ext cx="2622334" cy="300019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269829">
            <a:off x="439926" y="2847362"/>
            <a:ext cx="3155704" cy="3876786"/>
          </a:xfrm>
          <a:prstGeom prst="rect">
            <a:avLst/>
          </a:prstGeom>
        </p:spPr>
      </p:pic>
      <p:sp>
        <p:nvSpPr>
          <p:cNvPr id="2" name="Title 1"/>
          <p:cNvSpPr>
            <a:spLocks noGrp="1"/>
          </p:cNvSpPr>
          <p:nvPr>
            <p:ph type="ctrTitle"/>
          </p:nvPr>
        </p:nvSpPr>
        <p:spPr/>
        <p:txBody>
          <a:bodyPr>
            <a:normAutofit/>
          </a:bodyPr>
          <a:lstStyle/>
          <a:p>
            <a:r>
              <a:rPr lang="en-GB" sz="6600" b="1" dirty="0" smtClean="0"/>
              <a:t>Email Preservation</a:t>
            </a:r>
            <a:endParaRPr lang="en-GB" sz="6600" b="1" dirty="0"/>
          </a:p>
        </p:txBody>
      </p:sp>
      <p:sp>
        <p:nvSpPr>
          <p:cNvPr id="3" name="Subtitle 2"/>
          <p:cNvSpPr>
            <a:spLocks noGrp="1"/>
          </p:cNvSpPr>
          <p:nvPr>
            <p:ph type="subTitle" idx="1"/>
          </p:nvPr>
        </p:nvSpPr>
        <p:spPr>
          <a:xfrm>
            <a:off x="2756452" y="5006769"/>
            <a:ext cx="9144000" cy="1655762"/>
          </a:xfrm>
        </p:spPr>
        <p:txBody>
          <a:bodyPr>
            <a:normAutofit lnSpcReduction="10000"/>
          </a:bodyPr>
          <a:lstStyle/>
          <a:p>
            <a:pPr algn="r"/>
            <a:endParaRPr lang="en-GB" dirty="0" smtClean="0"/>
          </a:p>
          <a:p>
            <a:pPr algn="r"/>
            <a:endParaRPr lang="en-GB" dirty="0"/>
          </a:p>
          <a:p>
            <a:pPr algn="r"/>
            <a:r>
              <a:rPr lang="en-GB" dirty="0" smtClean="0"/>
              <a:t>[insert name of trainer]</a:t>
            </a:r>
            <a:endParaRPr lang="en-GB" dirty="0" smtClean="0"/>
          </a:p>
          <a:p>
            <a:pPr algn="r"/>
            <a:r>
              <a:rPr lang="en-GB" dirty="0" smtClean="0"/>
              <a:t>[insert date and location]</a:t>
            </a:r>
            <a:endParaRPr lang="en-GB" dirty="0"/>
          </a:p>
        </p:txBody>
      </p:sp>
      <p:sp>
        <p:nvSpPr>
          <p:cNvPr id="6" name="TextBox 5"/>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5"/>
              </a:rPr>
              <a:t>http://wiki.dpconline.org</a:t>
            </a:r>
            <a:r>
              <a:rPr lang="en-GB" sz="1000" dirty="0" smtClean="0">
                <a:hlinkClick r:id="rId5"/>
              </a:rPr>
              <a:t>/</a:t>
            </a:r>
            <a:r>
              <a:rPr lang="en-GB" sz="1000" dirty="0" smtClean="0"/>
              <a:t>, CC-BY-NC 3.0 </a:t>
            </a:r>
            <a:endParaRPr lang="en-GB" sz="1000" dirty="0"/>
          </a:p>
        </p:txBody>
      </p:sp>
    </p:spTree>
    <p:extLst>
      <p:ext uri="{BB962C8B-B14F-4D97-AF65-F5344CB8AC3E}">
        <p14:creationId xmlns:p14="http://schemas.microsoft.com/office/powerpoint/2010/main" val="1885105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2309" y="0"/>
            <a:ext cx="2115312" cy="2420112"/>
          </a:xfrm>
          <a:prstGeom prst="rect">
            <a:avLst/>
          </a:prstGeom>
        </p:spPr>
      </p:pic>
      <p:sp>
        <p:nvSpPr>
          <p:cNvPr id="2" name="Title 1"/>
          <p:cNvSpPr>
            <a:spLocks noGrp="1"/>
          </p:cNvSpPr>
          <p:nvPr>
            <p:ph type="title"/>
          </p:nvPr>
        </p:nvSpPr>
        <p:spPr/>
        <p:txBody>
          <a:bodyPr/>
          <a:lstStyle/>
          <a:p>
            <a:r>
              <a:rPr lang="en-GB" b="1" dirty="0"/>
              <a:t>Email is </a:t>
            </a:r>
            <a:r>
              <a:rPr lang="en-GB" b="1" dirty="0" smtClean="0"/>
              <a:t>personal correspondence &amp; more</a:t>
            </a:r>
            <a:endParaRPr lang="en-GB" b="1" dirty="0"/>
          </a:p>
        </p:txBody>
      </p:sp>
      <p:sp>
        <p:nvSpPr>
          <p:cNvPr id="3" name="Content Placeholder 2"/>
          <p:cNvSpPr>
            <a:spLocks noGrp="1"/>
          </p:cNvSpPr>
          <p:nvPr>
            <p:ph idx="1"/>
          </p:nvPr>
        </p:nvSpPr>
        <p:spPr>
          <a:xfrm>
            <a:off x="838200" y="1825625"/>
            <a:ext cx="10515600" cy="4687470"/>
          </a:xfrm>
        </p:spPr>
        <p:txBody>
          <a:bodyPr/>
          <a:lstStyle/>
          <a:p>
            <a:r>
              <a:rPr lang="en-GB" sz="3200" dirty="0" smtClean="0"/>
              <a:t>Manage tasks</a:t>
            </a:r>
          </a:p>
          <a:p>
            <a:r>
              <a:rPr lang="en-GB" sz="3200" dirty="0" smtClean="0"/>
              <a:t>Book &amp; manage meetings, appointments or tickets</a:t>
            </a:r>
          </a:p>
          <a:p>
            <a:r>
              <a:rPr lang="en-GB" sz="3200" dirty="0" smtClean="0"/>
              <a:t>Correspondence with friends, family colleagues</a:t>
            </a:r>
          </a:p>
          <a:p>
            <a:r>
              <a:rPr lang="en-GB" sz="3200" dirty="0" smtClean="0"/>
              <a:t>Email as backup </a:t>
            </a:r>
          </a:p>
          <a:p>
            <a:pPr lvl="1"/>
            <a:r>
              <a:rPr lang="en-GB" sz="2800" dirty="0" smtClean="0"/>
              <a:t>Reminders &amp; to do lists</a:t>
            </a:r>
          </a:p>
          <a:p>
            <a:pPr lvl="1"/>
            <a:r>
              <a:rPr lang="en-GB" sz="2800" dirty="0" smtClean="0"/>
              <a:t>Important documents</a:t>
            </a:r>
          </a:p>
          <a:p>
            <a:pPr lvl="1"/>
            <a:r>
              <a:rPr lang="en-GB" sz="2800" dirty="0" smtClean="0"/>
              <a:t>Passwords and other account information</a:t>
            </a:r>
          </a:p>
          <a:p>
            <a:pPr lvl="1"/>
            <a:endParaRPr lang="en-GB" sz="2800" dirty="0" smtClean="0"/>
          </a:p>
          <a:p>
            <a:r>
              <a:rPr lang="en-GB" sz="3200" dirty="0" smtClean="0"/>
              <a:t>Personal recordkeeping habits – self-curation?</a:t>
            </a:r>
          </a:p>
          <a:p>
            <a:pPr marL="457200" lvl="1" indent="0">
              <a:buNone/>
            </a:pPr>
            <a:endParaRPr lang="en-GB" dirty="0" smtClean="0"/>
          </a:p>
        </p:txBody>
      </p:sp>
      <p:sp>
        <p:nvSpPr>
          <p:cNvPr id="5" name="TextBox 4"/>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515866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email lifecycle</a:t>
            </a:r>
            <a:endParaRPr lang="en-GB" b="1" dirty="0"/>
          </a:p>
        </p:txBody>
      </p:sp>
      <p:pic>
        <p:nvPicPr>
          <p:cNvPr id="1026" name="Picture 2" descr="mailLifecycl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4745" y="2101056"/>
            <a:ext cx="10942510" cy="38184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3272" y="6483442"/>
            <a:ext cx="5982728" cy="246221"/>
          </a:xfrm>
          <a:prstGeom prst="rect">
            <a:avLst/>
          </a:prstGeom>
          <a:noFill/>
        </p:spPr>
        <p:txBody>
          <a:bodyPr wrap="none" rtlCol="0">
            <a:spAutoFit/>
          </a:bodyPr>
          <a:lstStyle/>
          <a:p>
            <a:r>
              <a:rPr lang="en-GB" sz="1000" dirty="0"/>
              <a:t>Image source</a:t>
            </a:r>
            <a:r>
              <a:rPr lang="en-GB" sz="1000" dirty="0" smtClean="0"/>
              <a:t>: Task Force on Technical Approaches for </a:t>
            </a:r>
            <a:r>
              <a:rPr lang="en-GB" sz="1000" dirty="0"/>
              <a:t>Email Archives, </a:t>
            </a:r>
            <a:r>
              <a:rPr lang="en-GB" sz="1000" dirty="0">
                <a:hlinkClick r:id="rId4"/>
              </a:rPr>
              <a:t>http://www.emailarchivestaskforce.org</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215268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How email works</a:t>
            </a:r>
            <a:endParaRPr lang="en-GB" b="1" dirty="0"/>
          </a:p>
        </p:txBody>
      </p:sp>
      <p:sp>
        <p:nvSpPr>
          <p:cNvPr id="3" name="Content Placeholder 2"/>
          <p:cNvSpPr>
            <a:spLocks noGrp="1"/>
          </p:cNvSpPr>
          <p:nvPr>
            <p:ph idx="1"/>
          </p:nvPr>
        </p:nvSpPr>
        <p:spPr>
          <a:xfrm>
            <a:off x="838200" y="1825625"/>
            <a:ext cx="4696326" cy="4351338"/>
          </a:xfrm>
        </p:spPr>
        <p:txBody>
          <a:bodyPr>
            <a:normAutofit/>
          </a:bodyPr>
          <a:lstStyle/>
          <a:p>
            <a:r>
              <a:rPr lang="en-GB" dirty="0" smtClean="0"/>
              <a:t>Email is a store and forward technology</a:t>
            </a:r>
          </a:p>
          <a:p>
            <a:r>
              <a:rPr lang="en-GB" dirty="0"/>
              <a:t>User agents (UAs) – the email client, human controlled</a:t>
            </a:r>
          </a:p>
          <a:p>
            <a:r>
              <a:rPr lang="en-GB" dirty="0" smtClean="0"/>
              <a:t>Simple Mail Transfer Protocol (SMTP) – outgoing mail server</a:t>
            </a:r>
          </a:p>
          <a:p>
            <a:r>
              <a:rPr lang="en-GB" dirty="0" smtClean="0"/>
              <a:t>Message transfer agents (MTAs) – what sends the email</a:t>
            </a:r>
          </a:p>
        </p:txBody>
      </p:sp>
      <p:pic>
        <p:nvPicPr>
          <p:cNvPr id="4" name="Picture 3"/>
          <p:cNvPicPr>
            <a:picLocks noChangeAspect="1"/>
          </p:cNvPicPr>
          <p:nvPr/>
        </p:nvPicPr>
        <p:blipFill>
          <a:blip r:embed="rId3"/>
          <a:stretch>
            <a:fillRect/>
          </a:stretch>
        </p:blipFill>
        <p:spPr>
          <a:xfrm>
            <a:off x="6154762" y="1069527"/>
            <a:ext cx="5551561" cy="5107436"/>
          </a:xfrm>
          <a:prstGeom prst="rect">
            <a:avLst/>
          </a:prstGeom>
        </p:spPr>
      </p:pic>
      <p:sp>
        <p:nvSpPr>
          <p:cNvPr id="5" name="TextBox 4"/>
          <p:cNvSpPr txBox="1"/>
          <p:nvPr/>
        </p:nvSpPr>
        <p:spPr>
          <a:xfrm>
            <a:off x="5830975" y="6336631"/>
            <a:ext cx="6199133" cy="246221"/>
          </a:xfrm>
          <a:prstGeom prst="rect">
            <a:avLst/>
          </a:prstGeom>
          <a:noFill/>
        </p:spPr>
        <p:txBody>
          <a:bodyPr wrap="none" rtlCol="0">
            <a:spAutoFit/>
          </a:bodyPr>
          <a:lstStyle/>
          <a:p>
            <a:r>
              <a:rPr lang="en-GB" sz="1000" dirty="0" smtClean="0"/>
              <a:t>Image source: How to Geek</a:t>
            </a:r>
            <a:r>
              <a:rPr lang="en-GB" sz="1000" dirty="0"/>
              <a:t>, </a:t>
            </a:r>
            <a:r>
              <a:rPr lang="en-GB" sz="1000" dirty="0" err="1"/>
              <a:t>YatriTrivedi</a:t>
            </a:r>
            <a:r>
              <a:rPr lang="en-GB" sz="1000" dirty="0"/>
              <a:t>, </a:t>
            </a:r>
            <a:r>
              <a:rPr lang="en-GB" sz="1000" dirty="0">
                <a:hlinkClick r:id="rId4"/>
              </a:rPr>
              <a:t>https://www.howtogeek.com/56002/htg-explains-how-does-email-work</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838639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How email works</a:t>
            </a:r>
            <a:endParaRPr lang="en-GB" b="1" dirty="0"/>
          </a:p>
        </p:txBody>
      </p:sp>
      <p:sp>
        <p:nvSpPr>
          <p:cNvPr id="3" name="Content Placeholder 2"/>
          <p:cNvSpPr>
            <a:spLocks noGrp="1"/>
          </p:cNvSpPr>
          <p:nvPr>
            <p:ph idx="1"/>
          </p:nvPr>
        </p:nvSpPr>
        <p:spPr>
          <a:xfrm>
            <a:off x="838200" y="1825625"/>
            <a:ext cx="4696326" cy="4351338"/>
          </a:xfrm>
        </p:spPr>
        <p:txBody>
          <a:bodyPr>
            <a:normAutofit/>
          </a:bodyPr>
          <a:lstStyle/>
          <a:p>
            <a:r>
              <a:rPr lang="en-GB" dirty="0" smtClean="0"/>
              <a:t>Email is a store and forward technology</a:t>
            </a:r>
          </a:p>
          <a:p>
            <a:r>
              <a:rPr lang="en-GB" dirty="0" smtClean="0"/>
              <a:t>Post Office Protocol (POP)</a:t>
            </a:r>
          </a:p>
          <a:p>
            <a:r>
              <a:rPr lang="en-GB" dirty="0" smtClean="0"/>
              <a:t>Internet Message Access Protocol (IMAP)</a:t>
            </a:r>
          </a:p>
          <a:p>
            <a:r>
              <a:rPr lang="en-GB" dirty="0" smtClean="0"/>
              <a:t>Metadata about delivery can be captured in the envelop &amp; header – </a:t>
            </a:r>
            <a:r>
              <a:rPr lang="en-GB" i="1" dirty="0" smtClean="0"/>
              <a:t>but what is retained across versions and file formats?</a:t>
            </a:r>
          </a:p>
        </p:txBody>
      </p:sp>
      <p:pic>
        <p:nvPicPr>
          <p:cNvPr id="4" name="Picture 3"/>
          <p:cNvPicPr>
            <a:picLocks noChangeAspect="1"/>
          </p:cNvPicPr>
          <p:nvPr/>
        </p:nvPicPr>
        <p:blipFill>
          <a:blip r:embed="rId3"/>
          <a:stretch>
            <a:fillRect/>
          </a:stretch>
        </p:blipFill>
        <p:spPr>
          <a:xfrm>
            <a:off x="6154762" y="1069527"/>
            <a:ext cx="5551561" cy="5107436"/>
          </a:xfrm>
          <a:prstGeom prst="rect">
            <a:avLst/>
          </a:prstGeom>
        </p:spPr>
      </p:pic>
      <p:sp>
        <p:nvSpPr>
          <p:cNvPr id="5" name="TextBox 4"/>
          <p:cNvSpPr txBox="1"/>
          <p:nvPr/>
        </p:nvSpPr>
        <p:spPr>
          <a:xfrm>
            <a:off x="5830975" y="6368716"/>
            <a:ext cx="6199133" cy="246221"/>
          </a:xfrm>
          <a:prstGeom prst="rect">
            <a:avLst/>
          </a:prstGeom>
          <a:noFill/>
        </p:spPr>
        <p:txBody>
          <a:bodyPr wrap="none" rtlCol="0">
            <a:spAutoFit/>
          </a:bodyPr>
          <a:lstStyle/>
          <a:p>
            <a:r>
              <a:rPr lang="en-GB" sz="1000" dirty="0" smtClean="0"/>
              <a:t>Image source: How to Geek</a:t>
            </a:r>
            <a:r>
              <a:rPr lang="en-GB" sz="1000" dirty="0"/>
              <a:t>, </a:t>
            </a:r>
            <a:r>
              <a:rPr lang="en-GB" sz="1000" dirty="0" err="1"/>
              <a:t>YatriTrivedi</a:t>
            </a:r>
            <a:r>
              <a:rPr lang="en-GB" sz="1000" dirty="0"/>
              <a:t>, </a:t>
            </a:r>
            <a:r>
              <a:rPr lang="en-GB" sz="1000" dirty="0">
                <a:hlinkClick r:id="rId4"/>
              </a:rPr>
              <a:t>https://www.howtogeek.com/56002/htg-explains-how-does-email-work</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304383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Common file formats</a:t>
            </a:r>
            <a:endParaRPr lang="en-GB" b="1" dirty="0"/>
          </a:p>
        </p:txBody>
      </p:sp>
      <p:sp>
        <p:nvSpPr>
          <p:cNvPr id="3" name="Content Placeholder 2"/>
          <p:cNvSpPr>
            <a:spLocks noGrp="1"/>
          </p:cNvSpPr>
          <p:nvPr>
            <p:ph idx="1"/>
          </p:nvPr>
        </p:nvSpPr>
        <p:spPr/>
        <p:txBody>
          <a:bodyPr>
            <a:normAutofit fontScale="92500" lnSpcReduction="20000"/>
          </a:bodyPr>
          <a:lstStyle/>
          <a:p>
            <a:r>
              <a:rPr lang="en-GB" sz="3200" dirty="0" smtClean="0"/>
              <a:t>Proprietary formats – for storage by the email client</a:t>
            </a:r>
          </a:p>
          <a:p>
            <a:endParaRPr lang="en-GB" sz="3200" dirty="0" smtClean="0"/>
          </a:p>
          <a:p>
            <a:pPr marL="0" indent="0">
              <a:buNone/>
            </a:pPr>
            <a:r>
              <a:rPr lang="en-GB" sz="3200" dirty="0" smtClean="0"/>
              <a:t>Common download &amp; storage formats:</a:t>
            </a:r>
          </a:p>
          <a:p>
            <a:r>
              <a:rPr lang="en-GB" sz="3200" dirty="0" smtClean="0"/>
              <a:t>MBOX - </a:t>
            </a:r>
            <a:r>
              <a:rPr lang="en-GB" sz="3200" dirty="0" err="1" smtClean="0"/>
              <a:t>MailBOX</a:t>
            </a:r>
            <a:endParaRPr lang="en-GB" sz="3200" dirty="0" smtClean="0"/>
          </a:p>
          <a:p>
            <a:r>
              <a:rPr lang="en-GB" sz="3200" dirty="0" smtClean="0"/>
              <a:t>EML – Internet message format</a:t>
            </a:r>
          </a:p>
          <a:p>
            <a:r>
              <a:rPr lang="en-GB" sz="3200" dirty="0" smtClean="0"/>
              <a:t>PST – Personal storage table</a:t>
            </a:r>
          </a:p>
          <a:p>
            <a:r>
              <a:rPr lang="en-GB" sz="3200" dirty="0" smtClean="0"/>
              <a:t>MSG – Outlook mail message</a:t>
            </a:r>
          </a:p>
          <a:p>
            <a:r>
              <a:rPr lang="en-GB" sz="3200" dirty="0" smtClean="0"/>
              <a:t>EAXS – Email account XML schema</a:t>
            </a:r>
          </a:p>
          <a:p>
            <a:r>
              <a:rPr lang="en-GB" sz="3200" dirty="0" smtClean="0"/>
              <a:t>PDF – Portable document format</a:t>
            </a: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6471">
            <a:off x="8686664" y="2910448"/>
            <a:ext cx="3046020" cy="3742040"/>
          </a:xfrm>
          <a:prstGeom prst="rect">
            <a:avLst/>
          </a:prstGeom>
        </p:spPr>
      </p:pic>
      <p:sp>
        <p:nvSpPr>
          <p:cNvPr id="5" name="TextBox 4"/>
          <p:cNvSpPr txBox="1"/>
          <p:nvPr/>
        </p:nvSpPr>
        <p:spPr>
          <a:xfrm>
            <a:off x="433388" y="6545847"/>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142765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complexity and challenges around email</a:t>
            </a:r>
            <a:endParaRPr lang="en-GB" b="1" dirty="0"/>
          </a:p>
        </p:txBody>
      </p:sp>
      <p:sp>
        <p:nvSpPr>
          <p:cNvPr id="3" name="Content Placeholder 2"/>
          <p:cNvSpPr>
            <a:spLocks noGrp="1"/>
          </p:cNvSpPr>
          <p:nvPr>
            <p:ph idx="1"/>
          </p:nvPr>
        </p:nvSpPr>
        <p:spPr>
          <a:xfrm>
            <a:off x="838200" y="1825624"/>
            <a:ext cx="10515600" cy="5032375"/>
          </a:xfrm>
        </p:spPr>
        <p:txBody>
          <a:bodyPr>
            <a:normAutofit/>
          </a:bodyPr>
          <a:lstStyle/>
          <a:p>
            <a:r>
              <a:rPr lang="en-GB" sz="3200" dirty="0" smtClean="0"/>
              <a:t>Appraisal of email</a:t>
            </a:r>
          </a:p>
          <a:p>
            <a:r>
              <a:rPr lang="en-GB" sz="3200" dirty="0" smtClean="0"/>
              <a:t>Dependence on technology</a:t>
            </a:r>
          </a:p>
          <a:p>
            <a:r>
              <a:rPr lang="en-GB" sz="3200" dirty="0" smtClean="0"/>
              <a:t>Capturing email</a:t>
            </a:r>
          </a:p>
          <a:p>
            <a:r>
              <a:rPr lang="en-GB" sz="3200" dirty="0" smtClean="0"/>
              <a:t>Ensuring authenticity</a:t>
            </a:r>
          </a:p>
          <a:p>
            <a:r>
              <a:rPr lang="en-GB" sz="3200" dirty="0" smtClean="0"/>
              <a:t>Attachments and hyperlinks (complexity)</a:t>
            </a:r>
          </a:p>
          <a:p>
            <a:r>
              <a:rPr lang="en-GB" sz="3200" dirty="0" smtClean="0"/>
              <a:t>Security and privacy</a:t>
            </a:r>
          </a:p>
          <a:p>
            <a:r>
              <a:rPr lang="en-GB" sz="3200" dirty="0" smtClean="0"/>
              <a:t>Problems of scale</a:t>
            </a:r>
          </a:p>
          <a:p>
            <a:r>
              <a:rPr lang="en-GB" sz="3200" dirty="0" smtClean="0"/>
              <a:t>No one tool can do it all</a:t>
            </a:r>
            <a:endParaRPr lang="en-GB"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0968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Appraisal of email</a:t>
            </a:r>
            <a:endParaRPr lang="en-GB" b="1" dirty="0"/>
          </a:p>
        </p:txBody>
      </p:sp>
      <p:sp>
        <p:nvSpPr>
          <p:cNvPr id="3" name="Content Placeholder 2"/>
          <p:cNvSpPr>
            <a:spLocks noGrp="1"/>
          </p:cNvSpPr>
          <p:nvPr>
            <p:ph idx="1"/>
          </p:nvPr>
        </p:nvSpPr>
        <p:spPr>
          <a:xfrm>
            <a:off x="838200" y="1825624"/>
            <a:ext cx="10515600" cy="4543091"/>
          </a:xfrm>
        </p:spPr>
        <p:txBody>
          <a:bodyPr>
            <a:noAutofit/>
          </a:bodyPr>
          <a:lstStyle/>
          <a:p>
            <a:r>
              <a:rPr lang="en-GB" sz="3200" dirty="0" smtClean="0"/>
              <a:t>The National Archives (UK)</a:t>
            </a:r>
          </a:p>
          <a:p>
            <a:pPr lvl="1"/>
            <a:r>
              <a:rPr lang="en-GB" sz="2800" dirty="0" smtClean="0"/>
              <a:t>Selective appraisal by creator/receiver</a:t>
            </a:r>
          </a:p>
          <a:p>
            <a:r>
              <a:rPr lang="en-GB" sz="3200" dirty="0" smtClean="0"/>
              <a:t>NARA (US)</a:t>
            </a:r>
          </a:p>
          <a:p>
            <a:pPr lvl="1"/>
            <a:r>
              <a:rPr lang="en-GB" sz="2800" dirty="0" smtClean="0"/>
              <a:t>Capstone approach</a:t>
            </a:r>
          </a:p>
          <a:p>
            <a:pPr lvl="1"/>
            <a:endParaRPr lang="en-GB" sz="2800" dirty="0"/>
          </a:p>
          <a:p>
            <a:r>
              <a:rPr lang="en-GB" sz="3200" dirty="0" smtClean="0"/>
              <a:t>Require better upfront practices to improve appraisal</a:t>
            </a:r>
          </a:p>
          <a:p>
            <a:r>
              <a:rPr lang="en-GB" sz="3200" dirty="0" smtClean="0"/>
              <a:t>This is the most time consuming aspect of collecting email archives</a:t>
            </a:r>
          </a:p>
          <a:p>
            <a:r>
              <a:rPr lang="en-GB" sz="3200" dirty="0" smtClean="0"/>
              <a:t>Requires the donor &amp; the archivist to work together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2732" y="345907"/>
            <a:ext cx="3650247" cy="310852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986695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Dependence on technology</a:t>
            </a:r>
          </a:p>
        </p:txBody>
      </p:sp>
      <p:sp>
        <p:nvSpPr>
          <p:cNvPr id="3" name="Content Placeholder 2"/>
          <p:cNvSpPr>
            <a:spLocks noGrp="1"/>
          </p:cNvSpPr>
          <p:nvPr>
            <p:ph idx="1"/>
          </p:nvPr>
        </p:nvSpPr>
        <p:spPr>
          <a:xfrm>
            <a:off x="838200" y="1825625"/>
            <a:ext cx="6656136" cy="4351338"/>
          </a:xfrm>
        </p:spPr>
        <p:txBody>
          <a:bodyPr/>
          <a:lstStyle/>
          <a:p>
            <a:r>
              <a:rPr lang="en-GB" sz="3200" dirty="0" smtClean="0"/>
              <a:t>Issues for access</a:t>
            </a:r>
          </a:p>
          <a:p>
            <a:r>
              <a:rPr lang="en-GB" sz="3200" dirty="0" smtClean="0"/>
              <a:t>Risk of obsolescence</a:t>
            </a:r>
          </a:p>
          <a:p>
            <a:r>
              <a:rPr lang="en-GB" sz="3200" dirty="0" smtClean="0"/>
              <a:t>Attachments are also at risk</a:t>
            </a:r>
          </a:p>
          <a:p>
            <a:r>
              <a:rPr lang="en-GB" sz="3200" dirty="0" smtClean="0"/>
              <a:t>Exporting issues – getting a complete email archive</a:t>
            </a:r>
          </a:p>
          <a:p>
            <a:endParaRPr lang="en-GB" dirty="0" smtClean="0"/>
          </a:p>
          <a:p>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45847"/>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58845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Capturing email</a:t>
            </a:r>
          </a:p>
        </p:txBody>
      </p:sp>
      <p:sp>
        <p:nvSpPr>
          <p:cNvPr id="3" name="Content Placeholder 2"/>
          <p:cNvSpPr>
            <a:spLocks noGrp="1"/>
          </p:cNvSpPr>
          <p:nvPr>
            <p:ph idx="1"/>
          </p:nvPr>
        </p:nvSpPr>
        <p:spPr>
          <a:xfrm>
            <a:off x="838201" y="1825625"/>
            <a:ext cx="6204284" cy="4351338"/>
          </a:xfrm>
        </p:spPr>
        <p:txBody>
          <a:bodyPr>
            <a:normAutofit/>
          </a:bodyPr>
          <a:lstStyle/>
          <a:p>
            <a:r>
              <a:rPr lang="en-GB" sz="3200" dirty="0" smtClean="0"/>
              <a:t>Lack of best practice – no documentation or standards</a:t>
            </a:r>
            <a:endParaRPr lang="en-GB" sz="3200" dirty="0"/>
          </a:p>
          <a:p>
            <a:r>
              <a:rPr lang="en-GB" sz="3200" dirty="0" smtClean="0"/>
              <a:t>Multiple storage locations</a:t>
            </a:r>
          </a:p>
          <a:p>
            <a:r>
              <a:rPr lang="en-GB" sz="3200" dirty="0" smtClean="0"/>
              <a:t>Maintaining context of email threads and email attachments</a:t>
            </a:r>
          </a:p>
          <a:p>
            <a:r>
              <a:rPr lang="en-GB" sz="3200" dirty="0" smtClean="0"/>
              <a:t>Accidental capture on physical storage media</a:t>
            </a:r>
            <a:endParaRPr lang="en-GB"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54126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Ensuring authenticity</a:t>
            </a:r>
          </a:p>
        </p:txBody>
      </p:sp>
      <p:sp>
        <p:nvSpPr>
          <p:cNvPr id="3" name="Content Placeholder 2"/>
          <p:cNvSpPr>
            <a:spLocks noGrp="1"/>
          </p:cNvSpPr>
          <p:nvPr>
            <p:ph idx="1"/>
          </p:nvPr>
        </p:nvSpPr>
        <p:spPr>
          <a:xfrm>
            <a:off x="838200" y="1825625"/>
            <a:ext cx="6656136" cy="4478922"/>
          </a:xfrm>
        </p:spPr>
        <p:txBody>
          <a:bodyPr>
            <a:noAutofit/>
          </a:bodyPr>
          <a:lstStyle/>
          <a:p>
            <a:r>
              <a:rPr lang="en-GB" sz="3200" dirty="0" smtClean="0"/>
              <a:t>Being able to prove that an object is what is purports to be</a:t>
            </a:r>
          </a:p>
          <a:p>
            <a:r>
              <a:rPr lang="en-GB" sz="3200" dirty="0" smtClean="0"/>
              <a:t>Not just about fixity</a:t>
            </a:r>
          </a:p>
          <a:p>
            <a:r>
              <a:rPr lang="en-GB" sz="3200" dirty="0" smtClean="0"/>
              <a:t>Require documented processes and events</a:t>
            </a:r>
          </a:p>
          <a:p>
            <a:r>
              <a:rPr lang="en-GB" sz="3200" dirty="0" smtClean="0"/>
              <a:t>Email and server logs could be valuable data points for authenticity validation</a:t>
            </a:r>
          </a:p>
          <a:p>
            <a:r>
              <a:rPr lang="en-GB" sz="3200" dirty="0" smtClean="0"/>
              <a:t>Entire capture of email thread</a:t>
            </a:r>
            <a:endParaRPr lang="en-GB"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784368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7582" y="1260450"/>
            <a:ext cx="9307780" cy="4351338"/>
          </a:xfrm>
        </p:spPr>
        <p:txBody>
          <a:bodyPr>
            <a:normAutofit/>
          </a:bodyPr>
          <a:lstStyle/>
          <a:p>
            <a:pPr marL="0" indent="0">
              <a:buNone/>
            </a:pPr>
            <a:r>
              <a:rPr lang="en-GB" sz="1800" b="1" i="1" dirty="0" smtClean="0"/>
              <a:t>Copyright notice</a:t>
            </a:r>
          </a:p>
          <a:p>
            <a:pPr marL="0" indent="0">
              <a:spcBef>
                <a:spcPts val="0"/>
              </a:spcBef>
              <a:buNone/>
            </a:pPr>
            <a:r>
              <a:rPr lang="en-GB" sz="1600" dirty="0" smtClean="0"/>
              <a:t>Unless otherwise stated, the contents </a:t>
            </a:r>
            <a:r>
              <a:rPr lang="en-GB" sz="1600" dirty="0"/>
              <a:t>of this presentation </a:t>
            </a:r>
            <a:r>
              <a:rPr lang="en-GB" sz="1600" dirty="0" smtClean="0"/>
              <a:t>and the </a:t>
            </a:r>
          </a:p>
          <a:p>
            <a:pPr marL="0" indent="0">
              <a:spcBef>
                <a:spcPts val="0"/>
              </a:spcBef>
              <a:buNone/>
            </a:pPr>
            <a:r>
              <a:rPr lang="en-GB" sz="1600" dirty="0"/>
              <a:t>a</a:t>
            </a:r>
            <a:r>
              <a:rPr lang="en-GB" sz="1600" dirty="0" smtClean="0"/>
              <a:t>ccompanying hand outs are is made available by Bodleian Libraries, </a:t>
            </a:r>
          </a:p>
          <a:p>
            <a:pPr marL="0" indent="0">
              <a:spcBef>
                <a:spcPts val="0"/>
              </a:spcBef>
              <a:buNone/>
            </a:pPr>
            <a:r>
              <a:rPr lang="en-GB" sz="1600" dirty="0" smtClean="0"/>
              <a:t>University of Oxford under a </a:t>
            </a:r>
            <a:r>
              <a:rPr lang="en-GB" sz="1600" dirty="0" smtClean="0">
                <a:hlinkClick r:id="rId3"/>
              </a:rPr>
              <a:t>CC-BY-NC-SA</a:t>
            </a:r>
            <a:r>
              <a:rPr lang="en-GB" sz="1600" dirty="0" smtClean="0"/>
              <a:t> license.</a:t>
            </a:r>
          </a:p>
          <a:p>
            <a:pPr marL="0" indent="0">
              <a:buNone/>
            </a:pPr>
            <a:endParaRPr lang="en-GB" sz="200" dirty="0"/>
          </a:p>
          <a:p>
            <a:pPr marL="0" indent="0">
              <a:buNone/>
            </a:pPr>
            <a:r>
              <a:rPr lang="en-GB" sz="1600" dirty="0" smtClean="0"/>
              <a:t>Where </a:t>
            </a:r>
            <a:r>
              <a:rPr lang="en-GB" sz="1600" dirty="0"/>
              <a:t>indicated, this presentation also includes content </a:t>
            </a:r>
            <a:r>
              <a:rPr lang="en-GB" sz="1600" dirty="0" smtClean="0"/>
              <a:t>where </a:t>
            </a:r>
            <a:r>
              <a:rPr lang="en-GB" sz="1600" dirty="0"/>
              <a:t>copyright </a:t>
            </a:r>
            <a:r>
              <a:rPr lang="en-GB" sz="1600" dirty="0" smtClean="0"/>
              <a:t>is held by third </a:t>
            </a:r>
            <a:r>
              <a:rPr lang="en-GB" sz="1600" dirty="0"/>
              <a:t>parties. In these cases, the terms of any licences must be honoured and where required, permission to reuse should be sought. </a:t>
            </a:r>
            <a:endParaRPr lang="en-GB" sz="1600" dirty="0" smtClean="0"/>
          </a:p>
          <a:p>
            <a:pPr marL="0" indent="0">
              <a:buNone/>
            </a:pPr>
            <a:endParaRPr lang="en-GB" sz="1800" b="1" i="1" dirty="0" smtClean="0"/>
          </a:p>
          <a:p>
            <a:pPr marL="0" indent="0">
              <a:lnSpc>
                <a:spcPct val="100000"/>
              </a:lnSpc>
              <a:spcBef>
                <a:spcPts val="0"/>
              </a:spcBef>
              <a:buNone/>
            </a:pPr>
            <a:r>
              <a:rPr lang="en-GB" sz="1800" b="1" i="1" dirty="0" smtClean="0"/>
              <a:t>Background</a:t>
            </a:r>
          </a:p>
          <a:p>
            <a:pPr marL="0" indent="0">
              <a:lnSpc>
                <a:spcPct val="100000"/>
              </a:lnSpc>
              <a:spcBef>
                <a:spcPts val="0"/>
              </a:spcBef>
              <a:buNone/>
            </a:pPr>
            <a:r>
              <a:rPr lang="en-GB" sz="1600" dirty="0" smtClean="0"/>
              <a:t>The following presentation was created by Sarah Mason for the Digital Preservation at Oxford and Cambridge Project (2016-2018). The project was sponsored by the </a:t>
            </a:r>
            <a:r>
              <a:rPr lang="en-GB" sz="1600" dirty="0" err="1" smtClean="0"/>
              <a:t>Polonsky</a:t>
            </a:r>
            <a:r>
              <a:rPr lang="en-GB" sz="1600" dirty="0" smtClean="0"/>
              <a:t> Foundation. For more information visit </a:t>
            </a:r>
            <a:r>
              <a:rPr lang="en-GB" sz="1600" i="1" dirty="0" smtClean="0">
                <a:hlinkClick r:id="rId4"/>
              </a:rPr>
              <a:t>www.dpoc.ac.uk</a:t>
            </a:r>
            <a:r>
              <a:rPr lang="en-GB" sz="1600" i="1" dirty="0" smtClean="0"/>
              <a:t> </a:t>
            </a:r>
            <a:endParaRPr lang="en-GB" sz="1600" i="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9796" y="1427003"/>
            <a:ext cx="2252254" cy="790541"/>
          </a:xfrm>
          <a:prstGeom prst="rect">
            <a:avLst/>
          </a:prstGeom>
        </p:spPr>
      </p:pic>
      <p:pic>
        <p:nvPicPr>
          <p:cNvPr id="6" name="Picture 5"/>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403775" y="6046887"/>
            <a:ext cx="2226021" cy="589801"/>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66100" y="6008454"/>
            <a:ext cx="1062521" cy="738282"/>
          </a:xfrm>
          <a:prstGeom prst="rect">
            <a:avLst/>
          </a:prstGeom>
        </p:spPr>
      </p:pic>
      <p:pic>
        <p:nvPicPr>
          <p:cNvPr id="1030" name="Picture 6" descr="Oxford-University-rectangle-logo.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9614263" y="6039059"/>
            <a:ext cx="2111817" cy="644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5120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Attachments and hyperlinks (complexity)</a:t>
            </a:r>
          </a:p>
        </p:txBody>
      </p:sp>
      <p:sp>
        <p:nvSpPr>
          <p:cNvPr id="3" name="Content Placeholder 2"/>
          <p:cNvSpPr>
            <a:spLocks noGrp="1"/>
          </p:cNvSpPr>
          <p:nvPr>
            <p:ph idx="1"/>
          </p:nvPr>
        </p:nvSpPr>
        <p:spPr>
          <a:xfrm>
            <a:off x="838200" y="1825625"/>
            <a:ext cx="6656136" cy="4351338"/>
          </a:xfrm>
        </p:spPr>
        <p:txBody>
          <a:bodyPr/>
          <a:lstStyle/>
          <a:p>
            <a:r>
              <a:rPr lang="en-GB" sz="3200" dirty="0" smtClean="0"/>
              <a:t>Attachments come in a variety of formats</a:t>
            </a:r>
          </a:p>
          <a:p>
            <a:pPr lvl="1"/>
            <a:r>
              <a:rPr lang="en-GB" sz="2800" dirty="0" smtClean="0"/>
              <a:t>Often not recommended formats for preservation</a:t>
            </a:r>
          </a:p>
          <a:p>
            <a:r>
              <a:rPr lang="en-GB" sz="3200" dirty="0" smtClean="0"/>
              <a:t>Maintaining relationships between attachment and message</a:t>
            </a:r>
          </a:p>
          <a:p>
            <a:r>
              <a:rPr lang="en-GB" sz="3200" dirty="0" smtClean="0"/>
              <a:t>Capturing hyperlink information</a:t>
            </a:r>
          </a:p>
          <a:p>
            <a:pPr lvl="1"/>
            <a:r>
              <a:rPr lang="en-GB" sz="2800" dirty="0" smtClean="0"/>
              <a:t>Crawling web pages or linking to web archives?</a:t>
            </a:r>
          </a:p>
          <a:p>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5599310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Security and privacy</a:t>
            </a:r>
          </a:p>
        </p:txBody>
      </p:sp>
      <p:sp>
        <p:nvSpPr>
          <p:cNvPr id="3" name="Content Placeholder 2"/>
          <p:cNvSpPr>
            <a:spLocks noGrp="1"/>
          </p:cNvSpPr>
          <p:nvPr>
            <p:ph idx="1"/>
          </p:nvPr>
        </p:nvSpPr>
        <p:spPr>
          <a:xfrm>
            <a:off x="838200" y="1825625"/>
            <a:ext cx="6428874" cy="4351338"/>
          </a:xfrm>
        </p:spPr>
        <p:txBody>
          <a:bodyPr/>
          <a:lstStyle/>
          <a:p>
            <a:r>
              <a:rPr lang="en-GB" sz="3200" dirty="0" smtClean="0"/>
              <a:t>Unsolicited communication</a:t>
            </a:r>
          </a:p>
          <a:p>
            <a:r>
              <a:rPr lang="en-GB" sz="3200" dirty="0" smtClean="0"/>
              <a:t>Malicious content</a:t>
            </a:r>
          </a:p>
          <a:p>
            <a:r>
              <a:rPr lang="en-GB" sz="3200" dirty="0" smtClean="0"/>
              <a:t>Authenticity</a:t>
            </a:r>
          </a:p>
          <a:p>
            <a:r>
              <a:rPr lang="en-GB" sz="3200" dirty="0" smtClean="0"/>
              <a:t>Data integrity</a:t>
            </a:r>
          </a:p>
          <a:p>
            <a:r>
              <a:rPr lang="en-GB" sz="3200" dirty="0" smtClean="0"/>
              <a:t>Deniability </a:t>
            </a:r>
          </a:p>
          <a:p>
            <a:r>
              <a:rPr lang="en-GB" sz="3200" b="1" dirty="0"/>
              <a:t>Confidentiality, privacy and sensitive </a:t>
            </a:r>
            <a:r>
              <a:rPr lang="en-GB" sz="3200" b="1" dirty="0" smtClean="0"/>
              <a:t>information</a:t>
            </a:r>
          </a:p>
          <a:p>
            <a:pPr lvl="1"/>
            <a:r>
              <a:rPr lang="en-GB" b="1" dirty="0" smtClean="0"/>
              <a:t>Impact of GDPR</a:t>
            </a:r>
            <a:endParaRPr lang="en-GB" b="1" dirty="0"/>
          </a:p>
          <a:p>
            <a:endParaRPr lang="en-GB" sz="3200" dirty="0" smtClean="0"/>
          </a:p>
          <a:p>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993071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Problems of scale</a:t>
            </a:r>
            <a:endParaRPr lang="en-GB" b="1" dirty="0"/>
          </a:p>
        </p:txBody>
      </p:sp>
      <p:sp>
        <p:nvSpPr>
          <p:cNvPr id="3" name="Content Placeholder 2"/>
          <p:cNvSpPr>
            <a:spLocks noGrp="1"/>
          </p:cNvSpPr>
          <p:nvPr>
            <p:ph idx="1"/>
          </p:nvPr>
        </p:nvSpPr>
        <p:spPr>
          <a:xfrm>
            <a:off x="838201" y="1825625"/>
            <a:ext cx="6509084" cy="4351338"/>
          </a:xfrm>
        </p:spPr>
        <p:txBody>
          <a:bodyPr/>
          <a:lstStyle/>
          <a:p>
            <a:r>
              <a:rPr lang="en-GB" sz="3200" dirty="0" smtClean="0"/>
              <a:t>Impact on appraisal</a:t>
            </a:r>
          </a:p>
          <a:p>
            <a:pPr lvl="1"/>
            <a:r>
              <a:rPr lang="en-GB" sz="2800" dirty="0" smtClean="0"/>
              <a:t>Automated processing (e-discovery) does not capture everything </a:t>
            </a:r>
          </a:p>
          <a:p>
            <a:r>
              <a:rPr lang="en-GB" sz="3200" dirty="0" smtClean="0"/>
              <a:t>Impact on digital preservation</a:t>
            </a:r>
          </a:p>
          <a:p>
            <a:r>
              <a:rPr lang="en-GB" sz="3200" dirty="0" smtClean="0"/>
              <a:t>Requires more resources to process and preserve</a:t>
            </a:r>
          </a:p>
          <a:p>
            <a:r>
              <a:rPr lang="en-GB" sz="3200" dirty="0" smtClean="0"/>
              <a:t>Impact on access</a:t>
            </a:r>
          </a:p>
          <a:p>
            <a:endParaRPr lang="en-GB" sz="3200" dirty="0" smtClean="0"/>
          </a:p>
          <a:p>
            <a:endParaRPr lang="en-GB" dirty="0" smtClean="0"/>
          </a:p>
          <a:p>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80260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No one tool can do it all</a:t>
            </a:r>
          </a:p>
        </p:txBody>
      </p:sp>
      <p:sp>
        <p:nvSpPr>
          <p:cNvPr id="3" name="Content Placeholder 2"/>
          <p:cNvSpPr>
            <a:spLocks noGrp="1"/>
          </p:cNvSpPr>
          <p:nvPr>
            <p:ph idx="1"/>
          </p:nvPr>
        </p:nvSpPr>
        <p:spPr>
          <a:xfrm>
            <a:off x="838200" y="1825625"/>
            <a:ext cx="6656136" cy="4351338"/>
          </a:xfrm>
        </p:spPr>
        <p:txBody>
          <a:bodyPr>
            <a:normAutofit/>
          </a:bodyPr>
          <a:lstStyle/>
          <a:p>
            <a:r>
              <a:rPr lang="en-GB" sz="3200" dirty="0" smtClean="0"/>
              <a:t>Few tools exist to help with digital preservation</a:t>
            </a:r>
          </a:p>
          <a:p>
            <a:r>
              <a:rPr lang="en-GB" sz="3200" dirty="0" smtClean="0"/>
              <a:t>Export methods with restricted file formats</a:t>
            </a:r>
          </a:p>
          <a:p>
            <a:r>
              <a:rPr lang="en-GB" sz="3200" dirty="0" smtClean="0"/>
              <a:t>Lack of file format compatibility across tools</a:t>
            </a:r>
          </a:p>
          <a:p>
            <a:r>
              <a:rPr lang="en-GB" sz="3200" dirty="0" smtClean="0"/>
              <a:t>“tool chaining” is a common solution to complexity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336" y="1953961"/>
            <a:ext cx="4156096" cy="375702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997520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Email preservation</a:t>
            </a:r>
            <a:endParaRPr lang="en-GB" b="1" dirty="0"/>
          </a:p>
        </p:txBody>
      </p:sp>
      <p:sp>
        <p:nvSpPr>
          <p:cNvPr id="3" name="Content Placeholder 2"/>
          <p:cNvSpPr>
            <a:spLocks noGrp="1"/>
          </p:cNvSpPr>
          <p:nvPr>
            <p:ph idx="1"/>
          </p:nvPr>
        </p:nvSpPr>
        <p:spPr>
          <a:xfrm>
            <a:off x="838200" y="1825625"/>
            <a:ext cx="6493042" cy="4351338"/>
          </a:xfrm>
        </p:spPr>
        <p:txBody>
          <a:bodyPr>
            <a:noAutofit/>
          </a:bodyPr>
          <a:lstStyle/>
          <a:p>
            <a:r>
              <a:rPr lang="en-GB" sz="3200" dirty="0" smtClean="0"/>
              <a:t>Bit level preservation is the minimum goal</a:t>
            </a:r>
          </a:p>
          <a:p>
            <a:r>
              <a:rPr lang="en-GB" sz="3200" dirty="0" smtClean="0"/>
              <a:t>Migration and emulation are popular preservation strategies</a:t>
            </a:r>
          </a:p>
          <a:p>
            <a:r>
              <a:rPr lang="en-GB" sz="3200" dirty="0" smtClean="0"/>
              <a:t>Migration is the most commonly used</a:t>
            </a:r>
          </a:p>
          <a:p>
            <a:r>
              <a:rPr lang="en-GB" sz="3200" dirty="0" smtClean="0"/>
              <a:t>EML &amp; MBOX – most common formats, most compatible with various tools</a:t>
            </a:r>
            <a:endParaRPr lang="en-GB"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085" y="1022795"/>
            <a:ext cx="3288792" cy="515416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036053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Bit level preservation</a:t>
            </a:r>
            <a:endParaRPr lang="en-GB" b="1" dirty="0"/>
          </a:p>
        </p:txBody>
      </p:sp>
      <p:sp>
        <p:nvSpPr>
          <p:cNvPr id="4" name="Content Placeholder 3"/>
          <p:cNvSpPr>
            <a:spLocks noGrp="1"/>
          </p:cNvSpPr>
          <p:nvPr>
            <p:ph sz="half" idx="1"/>
          </p:nvPr>
        </p:nvSpPr>
        <p:spPr/>
        <p:txBody>
          <a:bodyPr>
            <a:normAutofit/>
          </a:bodyPr>
          <a:lstStyle/>
          <a:p>
            <a:pPr marL="0" indent="0">
              <a:buNone/>
            </a:pPr>
            <a:r>
              <a:rPr lang="en-GB" sz="3200" b="1" dirty="0" smtClean="0"/>
              <a:t>Pros</a:t>
            </a:r>
          </a:p>
          <a:p>
            <a:r>
              <a:rPr lang="en-GB" sz="3200" dirty="0" smtClean="0"/>
              <a:t>Guarantees the bits will not change over time</a:t>
            </a:r>
          </a:p>
          <a:p>
            <a:r>
              <a:rPr lang="en-GB" sz="3200" dirty="0" smtClean="0"/>
              <a:t>Provides monitoring of embargoed email archives</a:t>
            </a:r>
          </a:p>
          <a:p>
            <a:r>
              <a:rPr lang="en-GB" sz="3200" dirty="0" smtClean="0"/>
              <a:t>Simplest approach – does not require appraisal of email archives</a:t>
            </a:r>
            <a:endParaRPr lang="en-GB" sz="3200" dirty="0"/>
          </a:p>
        </p:txBody>
      </p:sp>
      <p:sp>
        <p:nvSpPr>
          <p:cNvPr id="5" name="Content Placeholder 4"/>
          <p:cNvSpPr>
            <a:spLocks noGrp="1"/>
          </p:cNvSpPr>
          <p:nvPr>
            <p:ph sz="half" idx="2"/>
          </p:nvPr>
        </p:nvSpPr>
        <p:spPr/>
        <p:txBody>
          <a:bodyPr>
            <a:normAutofit/>
          </a:bodyPr>
          <a:lstStyle/>
          <a:p>
            <a:pPr marL="0" indent="0">
              <a:buNone/>
            </a:pPr>
            <a:r>
              <a:rPr lang="en-GB" sz="3200" b="1" dirty="0" smtClean="0"/>
              <a:t>Cons</a:t>
            </a:r>
          </a:p>
          <a:p>
            <a:r>
              <a:rPr lang="en-GB" sz="3200" dirty="0" smtClean="0"/>
              <a:t>Does not guarantee emails and attachments will be </a:t>
            </a:r>
            <a:r>
              <a:rPr lang="en-GB" sz="3200" dirty="0" err="1" smtClean="0"/>
              <a:t>renderable</a:t>
            </a:r>
            <a:endParaRPr lang="en-GB" sz="3200" dirty="0" smtClean="0"/>
          </a:p>
          <a:p>
            <a:r>
              <a:rPr lang="en-GB" sz="3200" dirty="0" smtClean="0"/>
              <a:t>Embargo periods will require rigorous monitoring due to low use</a:t>
            </a:r>
            <a:endParaRPr lang="en-GB" sz="3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7453" y="365125"/>
            <a:ext cx="2253916" cy="2049015"/>
          </a:xfrm>
          <a:prstGeom prst="rect">
            <a:avLst/>
          </a:prstGeom>
        </p:spPr>
      </p:pic>
      <p:sp>
        <p:nvSpPr>
          <p:cNvPr id="7" name="TextBox 6"/>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3998827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Beyond </a:t>
            </a:r>
            <a:r>
              <a:rPr lang="en-GB" b="1" dirty="0"/>
              <a:t>b</a:t>
            </a:r>
            <a:r>
              <a:rPr lang="en-GB" b="1" dirty="0" smtClean="0"/>
              <a:t>it level preservation</a:t>
            </a:r>
            <a:endParaRPr lang="en-GB" b="1" dirty="0"/>
          </a:p>
        </p:txBody>
      </p:sp>
      <p:sp>
        <p:nvSpPr>
          <p:cNvPr id="4" name="Content Placeholder 3"/>
          <p:cNvSpPr>
            <a:spLocks noGrp="1"/>
          </p:cNvSpPr>
          <p:nvPr>
            <p:ph sz="half" idx="1"/>
          </p:nvPr>
        </p:nvSpPr>
        <p:spPr/>
        <p:txBody>
          <a:bodyPr>
            <a:normAutofit/>
          </a:bodyPr>
          <a:lstStyle/>
          <a:p>
            <a:r>
              <a:rPr lang="en-GB" sz="3200" dirty="0" smtClean="0"/>
              <a:t>File format analysis</a:t>
            </a:r>
          </a:p>
          <a:p>
            <a:r>
              <a:rPr lang="en-GB" sz="3200" dirty="0" smtClean="0"/>
              <a:t>Preservation planning &amp; monitoring</a:t>
            </a:r>
            <a:endParaRPr lang="en-GB" sz="3200" dirty="0"/>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08179" y="1825625"/>
            <a:ext cx="5109641" cy="4351338"/>
          </a:xfr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33990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Migration</a:t>
            </a:r>
            <a:endParaRPr lang="en-GB" b="1" dirty="0"/>
          </a:p>
        </p:txBody>
      </p:sp>
      <p:sp>
        <p:nvSpPr>
          <p:cNvPr id="4" name="Content Placeholder 3"/>
          <p:cNvSpPr>
            <a:spLocks noGrp="1"/>
          </p:cNvSpPr>
          <p:nvPr>
            <p:ph sz="half" idx="1"/>
          </p:nvPr>
        </p:nvSpPr>
        <p:spPr/>
        <p:txBody>
          <a:bodyPr/>
          <a:lstStyle/>
          <a:p>
            <a:pPr marL="0" indent="0">
              <a:buNone/>
            </a:pPr>
            <a:r>
              <a:rPr lang="en-GB" sz="3200" b="1" dirty="0" smtClean="0"/>
              <a:t>Pros</a:t>
            </a:r>
          </a:p>
          <a:p>
            <a:r>
              <a:rPr lang="en-GB" sz="3200" dirty="0" smtClean="0"/>
              <a:t>Allows the use of tools that are format restrictive</a:t>
            </a:r>
          </a:p>
          <a:p>
            <a:r>
              <a:rPr lang="en-GB" sz="3200" dirty="0" smtClean="0"/>
              <a:t>Mitigate risk of obsolescence </a:t>
            </a:r>
          </a:p>
          <a:p>
            <a:r>
              <a:rPr lang="en-GB" sz="3200" dirty="0" smtClean="0"/>
              <a:t>Can migrate to a non-proprietary format</a:t>
            </a:r>
          </a:p>
          <a:p>
            <a:endParaRPr lang="en-GB" dirty="0"/>
          </a:p>
        </p:txBody>
      </p:sp>
      <p:sp>
        <p:nvSpPr>
          <p:cNvPr id="5" name="Content Placeholder 4"/>
          <p:cNvSpPr>
            <a:spLocks noGrp="1"/>
          </p:cNvSpPr>
          <p:nvPr>
            <p:ph sz="half" idx="2"/>
          </p:nvPr>
        </p:nvSpPr>
        <p:spPr/>
        <p:txBody>
          <a:bodyPr>
            <a:normAutofit/>
          </a:bodyPr>
          <a:lstStyle/>
          <a:p>
            <a:pPr marL="0" indent="0">
              <a:buNone/>
            </a:pPr>
            <a:r>
              <a:rPr lang="en-GB" sz="3200" b="1" dirty="0" smtClean="0"/>
              <a:t>Cons </a:t>
            </a:r>
          </a:p>
          <a:p>
            <a:r>
              <a:rPr lang="en-GB" sz="3200" dirty="0" smtClean="0"/>
              <a:t>Risk vs. reward – loss of data or significant properties</a:t>
            </a:r>
          </a:p>
          <a:p>
            <a:r>
              <a:rPr lang="en-GB" sz="3200" dirty="0" smtClean="0"/>
              <a:t>some formats are easier to migrate than others</a:t>
            </a:r>
            <a:endParaRPr lang="en-GB" sz="3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0" y="0"/>
            <a:ext cx="2115312" cy="2420112"/>
          </a:xfrm>
          <a:prstGeom prst="rect">
            <a:avLst/>
          </a:prstGeom>
        </p:spPr>
      </p:pic>
      <p:sp>
        <p:nvSpPr>
          <p:cNvPr id="7" name="TextBox 6"/>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61006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Emulation</a:t>
            </a:r>
            <a:endParaRPr lang="en-GB" b="1" dirty="0"/>
          </a:p>
        </p:txBody>
      </p:sp>
      <p:sp>
        <p:nvSpPr>
          <p:cNvPr id="4" name="Content Placeholder 3"/>
          <p:cNvSpPr>
            <a:spLocks noGrp="1"/>
          </p:cNvSpPr>
          <p:nvPr>
            <p:ph sz="half" idx="1"/>
          </p:nvPr>
        </p:nvSpPr>
        <p:spPr/>
        <p:txBody>
          <a:bodyPr>
            <a:normAutofit/>
          </a:bodyPr>
          <a:lstStyle/>
          <a:p>
            <a:pPr marL="0" indent="0">
              <a:buNone/>
            </a:pPr>
            <a:r>
              <a:rPr lang="en-GB" sz="3200" b="1" dirty="0" smtClean="0"/>
              <a:t>Pros</a:t>
            </a:r>
          </a:p>
          <a:p>
            <a:r>
              <a:rPr lang="en-GB" sz="3200" dirty="0" smtClean="0"/>
              <a:t>User can be immersed in creator’s environment</a:t>
            </a:r>
          </a:p>
          <a:p>
            <a:r>
              <a:rPr lang="en-GB" sz="3200" dirty="0" smtClean="0"/>
              <a:t>Removes risk of access to email due to obsolete software</a:t>
            </a:r>
          </a:p>
          <a:p>
            <a:r>
              <a:rPr lang="en-GB" sz="3200" dirty="0" smtClean="0"/>
              <a:t>Removes risk from migration</a:t>
            </a:r>
            <a:endParaRPr lang="en-GB" sz="3200" dirty="0"/>
          </a:p>
        </p:txBody>
      </p:sp>
      <p:sp>
        <p:nvSpPr>
          <p:cNvPr id="5" name="Content Placeholder 4"/>
          <p:cNvSpPr>
            <a:spLocks noGrp="1"/>
          </p:cNvSpPr>
          <p:nvPr>
            <p:ph sz="half" idx="2"/>
          </p:nvPr>
        </p:nvSpPr>
        <p:spPr/>
        <p:txBody>
          <a:bodyPr>
            <a:normAutofit/>
          </a:bodyPr>
          <a:lstStyle/>
          <a:p>
            <a:pPr marL="0" indent="0">
              <a:buNone/>
            </a:pPr>
            <a:r>
              <a:rPr lang="en-GB" sz="3200" b="1" dirty="0" smtClean="0"/>
              <a:t>Cons </a:t>
            </a:r>
          </a:p>
          <a:p>
            <a:r>
              <a:rPr lang="en-GB" sz="3200" dirty="0" smtClean="0"/>
              <a:t>Can be very time consuming to create &amp; maintain emulators</a:t>
            </a:r>
          </a:p>
          <a:p>
            <a:r>
              <a:rPr lang="en-GB" sz="3200" dirty="0" smtClean="0"/>
              <a:t>How to protect email archive from change by user – even if a copy of the archive</a:t>
            </a:r>
            <a:endParaRPr lang="en-GB" sz="3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0" y="0"/>
            <a:ext cx="2115312" cy="2420112"/>
          </a:xfrm>
          <a:prstGeom prst="rect">
            <a:avLst/>
          </a:prstGeom>
        </p:spPr>
      </p:pic>
      <p:sp>
        <p:nvSpPr>
          <p:cNvPr id="7" name="TextBox 6"/>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977243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Email tools</a:t>
            </a:r>
            <a:endParaRPr lang="en-GB" b="1" dirty="0"/>
          </a:p>
        </p:txBody>
      </p:sp>
      <p:sp>
        <p:nvSpPr>
          <p:cNvPr id="3" name="Content Placeholder 2"/>
          <p:cNvSpPr>
            <a:spLocks noGrp="1"/>
          </p:cNvSpPr>
          <p:nvPr>
            <p:ph sz="half" idx="1"/>
          </p:nvPr>
        </p:nvSpPr>
        <p:spPr/>
        <p:txBody>
          <a:bodyPr/>
          <a:lstStyle/>
          <a:p>
            <a:pPr marL="0" indent="0">
              <a:buNone/>
            </a:pPr>
            <a:r>
              <a:rPr lang="en-GB" sz="3200" b="1" dirty="0" smtClean="0"/>
              <a:t>Open source</a:t>
            </a:r>
          </a:p>
          <a:p>
            <a:r>
              <a:rPr lang="en-GB" sz="3200" dirty="0" smtClean="0"/>
              <a:t>EPADD</a:t>
            </a:r>
          </a:p>
          <a:p>
            <a:r>
              <a:rPr lang="en-GB" sz="3200" dirty="0" smtClean="0"/>
              <a:t>TOMES</a:t>
            </a:r>
          </a:p>
          <a:p>
            <a:r>
              <a:rPr lang="en-GB" sz="3200" dirty="0" err="1" smtClean="0"/>
              <a:t>DArcMail</a:t>
            </a:r>
            <a:endParaRPr lang="en-GB" sz="3200" dirty="0" smtClean="0"/>
          </a:p>
          <a:p>
            <a:r>
              <a:rPr lang="en-GB" sz="3200" dirty="0" smtClean="0"/>
              <a:t>EAS (Electronic Archiving System)</a:t>
            </a:r>
          </a:p>
          <a:p>
            <a:endParaRPr lang="en-GB" dirty="0"/>
          </a:p>
        </p:txBody>
      </p:sp>
      <p:sp>
        <p:nvSpPr>
          <p:cNvPr id="4" name="Content Placeholder 3"/>
          <p:cNvSpPr>
            <a:spLocks noGrp="1"/>
          </p:cNvSpPr>
          <p:nvPr>
            <p:ph sz="half" idx="2"/>
          </p:nvPr>
        </p:nvSpPr>
        <p:spPr/>
        <p:txBody>
          <a:bodyPr/>
          <a:lstStyle/>
          <a:p>
            <a:pPr marL="0" indent="0">
              <a:buNone/>
            </a:pPr>
            <a:r>
              <a:rPr lang="en-GB" sz="3200" b="1" dirty="0" smtClean="0"/>
              <a:t>Proprietary</a:t>
            </a:r>
          </a:p>
          <a:p>
            <a:pPr marL="171450" indent="-171450">
              <a:buFont typeface="Arial" charset="0"/>
              <a:buChar char="•"/>
            </a:pPr>
            <a:r>
              <a:rPr lang="en-GB" sz="3200" dirty="0" smtClean="0"/>
              <a:t>Aid4mail</a:t>
            </a:r>
            <a:endParaRPr lang="en-GB" sz="3200" dirty="0"/>
          </a:p>
          <a:p>
            <a:pPr marL="171450" indent="-171450">
              <a:buFont typeface="Arial" charset="0"/>
              <a:buChar char="•"/>
            </a:pPr>
            <a:r>
              <a:rPr lang="en-GB" sz="3200" dirty="0" err="1"/>
              <a:t>Emailchemy</a:t>
            </a:r>
            <a:endParaRPr lang="en-GB" sz="3200" dirty="0"/>
          </a:p>
          <a:p>
            <a:pPr marL="171450" indent="-171450">
              <a:buFont typeface="Arial" charset="0"/>
              <a:buChar char="•"/>
            </a:pPr>
            <a:r>
              <a:rPr lang="en-GB" sz="3200" dirty="0"/>
              <a:t>Access Data FTK</a:t>
            </a:r>
          </a:p>
          <a:p>
            <a:pPr marL="171450" indent="-171450">
              <a:buFont typeface="Arial" charset="0"/>
              <a:buChar char="•"/>
            </a:pPr>
            <a:r>
              <a:rPr lang="en-GB" sz="3200" dirty="0" err="1"/>
              <a:t>Mailstore</a:t>
            </a:r>
            <a:endParaRPr lang="en-GB" sz="3200" dirty="0"/>
          </a:p>
          <a:p>
            <a:pPr marL="171450" indent="-171450">
              <a:buFont typeface="Arial" charset="0"/>
              <a:buChar char="•"/>
            </a:pPr>
            <a:r>
              <a:rPr lang="en-GB" sz="3200" dirty="0" err="1"/>
              <a:t>Preservica</a:t>
            </a:r>
            <a:endParaRPr lang="en-GB" sz="3200" dirty="0"/>
          </a:p>
          <a:p>
            <a:endParaRPr lang="en-GB"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2758" y="124327"/>
            <a:ext cx="2438400" cy="2438400"/>
          </a:xfrm>
          <a:prstGeom prst="rect">
            <a:avLst/>
          </a:prstGeom>
        </p:spPr>
      </p:pic>
      <p:sp>
        <p:nvSpPr>
          <p:cNvPr id="6" name="TextBox 5"/>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067267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we are covering today</a:t>
            </a:r>
            <a:endParaRPr lang="en-GB" b="1" dirty="0"/>
          </a:p>
        </p:txBody>
      </p:sp>
      <p:sp>
        <p:nvSpPr>
          <p:cNvPr id="3" name="Content Placeholder 2"/>
          <p:cNvSpPr>
            <a:spLocks noGrp="1"/>
          </p:cNvSpPr>
          <p:nvPr>
            <p:ph idx="1"/>
          </p:nvPr>
        </p:nvSpPr>
        <p:spPr/>
        <p:txBody>
          <a:bodyPr>
            <a:normAutofit/>
          </a:bodyPr>
          <a:lstStyle/>
          <a:p>
            <a:pPr lvl="0"/>
            <a:r>
              <a:rPr lang="en-GB" sz="3200" dirty="0"/>
              <a:t>Why email archives are important</a:t>
            </a:r>
            <a:endParaRPr lang="en-US" sz="3200" dirty="0"/>
          </a:p>
          <a:p>
            <a:pPr lvl="0"/>
            <a:r>
              <a:rPr lang="en-GB" sz="3200" dirty="0"/>
              <a:t>The challenges associated with preserving and providing access to email</a:t>
            </a:r>
            <a:endParaRPr lang="en-US" sz="3200" dirty="0"/>
          </a:p>
          <a:p>
            <a:pPr lvl="0"/>
            <a:r>
              <a:rPr lang="en-GB" sz="3200" dirty="0"/>
              <a:t>Methods and actions for the preservation of email archives</a:t>
            </a:r>
            <a:endParaRPr lang="en-US" sz="3200" dirty="0"/>
          </a:p>
          <a:p>
            <a:r>
              <a:rPr lang="en-GB" sz="3200" dirty="0" err="1" smtClean="0"/>
              <a:t>Epadd</a:t>
            </a:r>
            <a:r>
              <a:rPr lang="en-GB" sz="3200" dirty="0" smtClean="0"/>
              <a:t> demonstration as an appraisal and </a:t>
            </a:r>
            <a:r>
              <a:rPr lang="en-GB" sz="3200" dirty="0"/>
              <a:t> </a:t>
            </a:r>
            <a:r>
              <a:rPr lang="en-GB" sz="3200" dirty="0" smtClean="0"/>
              <a:t>                processing tool</a:t>
            </a:r>
            <a:endParaRPr lang="en-GB"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8760" y="4113589"/>
            <a:ext cx="2225040" cy="2520696"/>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1582458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Epadd</a:t>
            </a:r>
            <a:endParaRPr lang="en-GB" b="1" dirty="0"/>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40893" y="1825625"/>
            <a:ext cx="6772847" cy="4351338"/>
          </a:xfrm>
        </p:spPr>
      </p:pic>
      <p:sp>
        <p:nvSpPr>
          <p:cNvPr id="6" name="Content Placeholder 5"/>
          <p:cNvSpPr>
            <a:spLocks noGrp="1"/>
          </p:cNvSpPr>
          <p:nvPr>
            <p:ph sz="half" idx="2"/>
          </p:nvPr>
        </p:nvSpPr>
        <p:spPr>
          <a:xfrm>
            <a:off x="7218946" y="1825625"/>
            <a:ext cx="4503821" cy="4351338"/>
          </a:xfrm>
        </p:spPr>
        <p:txBody>
          <a:bodyPr>
            <a:normAutofit lnSpcReduction="10000"/>
          </a:bodyPr>
          <a:lstStyle/>
          <a:p>
            <a:r>
              <a:rPr lang="en-GB" sz="3200" dirty="0" smtClean="0"/>
              <a:t>MBOX compliant</a:t>
            </a:r>
          </a:p>
          <a:p>
            <a:r>
              <a:rPr lang="en-GB" sz="3200" dirty="0" smtClean="0"/>
              <a:t>Appraisal &amp; delivery tool, not for digital preservation</a:t>
            </a:r>
          </a:p>
          <a:p>
            <a:r>
              <a:rPr lang="en-GB" sz="3200" dirty="0" smtClean="0"/>
              <a:t>No checksums of MBOX file &amp; derivative files</a:t>
            </a:r>
          </a:p>
          <a:p>
            <a:r>
              <a:rPr lang="en-GB" sz="3200" dirty="0" smtClean="0"/>
              <a:t>Limited support for multiple persistent identifiers</a:t>
            </a:r>
            <a:endParaRPr lang="en-GB" sz="3200" dirty="0"/>
          </a:p>
        </p:txBody>
      </p:sp>
      <p:sp>
        <p:nvSpPr>
          <p:cNvPr id="3" name="TextBox 2"/>
          <p:cNvSpPr txBox="1"/>
          <p:nvPr/>
        </p:nvSpPr>
        <p:spPr>
          <a:xfrm>
            <a:off x="2154609" y="6188789"/>
            <a:ext cx="3145413" cy="246221"/>
          </a:xfrm>
          <a:prstGeom prst="rect">
            <a:avLst/>
          </a:prstGeom>
          <a:noFill/>
        </p:spPr>
        <p:txBody>
          <a:bodyPr wrap="none" rtlCol="0">
            <a:spAutoFit/>
          </a:bodyPr>
          <a:lstStyle/>
          <a:p>
            <a:r>
              <a:rPr lang="en-GB" sz="1000" dirty="0"/>
              <a:t>Screenshot: </a:t>
            </a:r>
            <a:r>
              <a:rPr lang="en-GB" sz="1000" dirty="0">
                <a:hlinkClick r:id="rId4"/>
              </a:rPr>
              <a:t>https://</a:t>
            </a:r>
            <a:r>
              <a:rPr lang="en-GB" sz="1000" dirty="0" smtClean="0">
                <a:hlinkClick r:id="rId4"/>
              </a:rPr>
              <a:t>library.stanford.edu/projects/epadd</a:t>
            </a:r>
            <a:r>
              <a:rPr lang="en-GB" sz="1000" dirty="0" smtClean="0"/>
              <a:t> </a:t>
            </a:r>
            <a:endParaRPr lang="en-GB" sz="1000" dirty="0"/>
          </a:p>
        </p:txBody>
      </p:sp>
    </p:spTree>
    <p:extLst>
      <p:ext uri="{BB962C8B-B14F-4D97-AF65-F5344CB8AC3E}">
        <p14:creationId xmlns:p14="http://schemas.microsoft.com/office/powerpoint/2010/main" val="725000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Epadd</a:t>
            </a:r>
            <a:endParaRPr lang="en-GB" b="1" dirty="0"/>
          </a:p>
        </p:txBody>
      </p:sp>
      <p:sp>
        <p:nvSpPr>
          <p:cNvPr id="3" name="Content Placeholder 2"/>
          <p:cNvSpPr>
            <a:spLocks noGrp="1"/>
          </p:cNvSpPr>
          <p:nvPr>
            <p:ph idx="1"/>
          </p:nvPr>
        </p:nvSpPr>
        <p:spPr>
          <a:xfrm>
            <a:off x="838200" y="1825625"/>
            <a:ext cx="10515600" cy="4462880"/>
          </a:xfrm>
        </p:spPr>
        <p:txBody>
          <a:bodyPr>
            <a:normAutofit/>
          </a:bodyPr>
          <a:lstStyle/>
          <a:p>
            <a:pPr marL="0" indent="0">
              <a:buNone/>
            </a:pPr>
            <a:r>
              <a:rPr lang="en-GB" sz="3200" dirty="0" smtClean="0"/>
              <a:t>4 modules that fulfil different functions:</a:t>
            </a:r>
          </a:p>
          <a:p>
            <a:pPr marL="514350" indent="-514350">
              <a:buFont typeface="+mj-lt"/>
              <a:buAutoNum type="arabicPeriod"/>
            </a:pPr>
            <a:r>
              <a:rPr lang="en-GB" sz="3200" b="1" dirty="0" smtClean="0"/>
              <a:t>Appraisal</a:t>
            </a:r>
          </a:p>
          <a:p>
            <a:pPr marL="514350" indent="-514350">
              <a:buFont typeface="+mj-lt"/>
              <a:buAutoNum type="arabicPeriod"/>
            </a:pPr>
            <a:r>
              <a:rPr lang="en-GB" sz="3200" b="1" dirty="0" smtClean="0"/>
              <a:t>Processing</a:t>
            </a:r>
          </a:p>
          <a:p>
            <a:pPr marL="514350" indent="-514350">
              <a:buFont typeface="+mj-lt"/>
              <a:buAutoNum type="arabicPeriod"/>
            </a:pPr>
            <a:r>
              <a:rPr lang="en-GB" sz="3200" b="1" dirty="0" smtClean="0"/>
              <a:t>Discovery</a:t>
            </a:r>
          </a:p>
          <a:p>
            <a:pPr marL="514350" indent="-514350">
              <a:buFont typeface="+mj-lt"/>
              <a:buAutoNum type="arabicPeriod"/>
            </a:pPr>
            <a:r>
              <a:rPr lang="en-GB" sz="3200" b="1" dirty="0" smtClean="0"/>
              <a:t>Delivery</a:t>
            </a:r>
          </a:p>
          <a:p>
            <a:endParaRPr lang="en-GB" sz="3200" b="1" dirty="0" smtClean="0"/>
          </a:p>
          <a:p>
            <a:r>
              <a:rPr lang="en-GB" sz="3200" dirty="0" smtClean="0"/>
              <a:t>A processing &amp; delivery interface between donors, archivists and users</a:t>
            </a:r>
            <a:r>
              <a:rPr lang="en-GB" sz="3200" b="1" dirty="0" smtClean="0"/>
              <a:t> </a:t>
            </a:r>
            <a:endParaRPr lang="en-GB" sz="3200" b="1" dirty="0"/>
          </a:p>
        </p:txBody>
      </p:sp>
      <p:pic>
        <p:nvPicPr>
          <p:cNvPr id="4" name="Picture 3"/>
          <p:cNvPicPr>
            <a:picLocks noChangeAspect="1"/>
          </p:cNvPicPr>
          <p:nvPr/>
        </p:nvPicPr>
        <p:blipFill>
          <a:blip r:embed="rId3"/>
          <a:stretch>
            <a:fillRect/>
          </a:stretch>
        </p:blipFill>
        <p:spPr>
          <a:xfrm>
            <a:off x="10042358" y="144381"/>
            <a:ext cx="1875256" cy="2172358"/>
          </a:xfrm>
          <a:prstGeom prst="rect">
            <a:avLst/>
          </a:prstGeom>
        </p:spPr>
      </p:pic>
    </p:spTree>
    <p:extLst>
      <p:ext uri="{BB962C8B-B14F-4D97-AF65-F5344CB8AC3E}">
        <p14:creationId xmlns:p14="http://schemas.microsoft.com/office/powerpoint/2010/main" val="4353594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TOMES</a:t>
            </a:r>
            <a:endParaRPr lang="en-GB" b="1" dirty="0"/>
          </a:p>
        </p:txBody>
      </p:sp>
      <p:sp>
        <p:nvSpPr>
          <p:cNvPr id="6" name="Content Placeholder 5"/>
          <p:cNvSpPr>
            <a:spLocks noGrp="1"/>
          </p:cNvSpPr>
          <p:nvPr>
            <p:ph sz="half" idx="2"/>
          </p:nvPr>
        </p:nvSpPr>
        <p:spPr>
          <a:xfrm>
            <a:off x="6625390" y="1825624"/>
            <a:ext cx="5097378" cy="4543091"/>
          </a:xfrm>
        </p:spPr>
        <p:txBody>
          <a:bodyPr>
            <a:normAutofit/>
          </a:bodyPr>
          <a:lstStyle/>
          <a:p>
            <a:r>
              <a:rPr lang="en-GB" sz="3200" dirty="0" smtClean="0"/>
              <a:t>Performs acquisition and archival processing functions</a:t>
            </a:r>
          </a:p>
          <a:p>
            <a:r>
              <a:rPr lang="en-GB" sz="3200" dirty="0" smtClean="0"/>
              <a:t>NLP processing &amp; tagging of large email collections</a:t>
            </a:r>
          </a:p>
          <a:p>
            <a:r>
              <a:rPr lang="en-GB" sz="3200" dirty="0" smtClean="0"/>
              <a:t>Imports: PST, MOBX, EMIL</a:t>
            </a:r>
          </a:p>
          <a:p>
            <a:r>
              <a:rPr lang="en-GB" sz="3200" dirty="0" smtClean="0"/>
              <a:t>Exports: EAXS with tagging</a:t>
            </a:r>
          </a:p>
          <a:p>
            <a:endParaRPr lang="en-GB" sz="3200"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0285" y="1825624"/>
            <a:ext cx="5920357" cy="4051488"/>
          </a:xfrm>
          <a:ln>
            <a:solidFill>
              <a:schemeClr val="bg2"/>
            </a:solidFill>
          </a:ln>
        </p:spPr>
      </p:pic>
      <p:sp>
        <p:nvSpPr>
          <p:cNvPr id="3" name="TextBox 2"/>
          <p:cNvSpPr txBox="1"/>
          <p:nvPr/>
        </p:nvSpPr>
        <p:spPr>
          <a:xfrm>
            <a:off x="1289185" y="5877112"/>
            <a:ext cx="4182555" cy="246221"/>
          </a:xfrm>
          <a:prstGeom prst="rect">
            <a:avLst/>
          </a:prstGeom>
          <a:noFill/>
        </p:spPr>
        <p:txBody>
          <a:bodyPr wrap="none" rtlCol="0">
            <a:spAutoFit/>
          </a:bodyPr>
          <a:lstStyle/>
          <a:p>
            <a:r>
              <a:rPr lang="en-GB" sz="1000" dirty="0"/>
              <a:t>Screenshot: </a:t>
            </a:r>
            <a:r>
              <a:rPr lang="en-GB" sz="1000" dirty="0">
                <a:hlinkClick r:id="rId4"/>
              </a:rPr>
              <a:t>https://</a:t>
            </a:r>
            <a:r>
              <a:rPr lang="en-GB" sz="1000" dirty="0" smtClean="0">
                <a:hlinkClick r:id="rId4"/>
              </a:rPr>
              <a:t>www.ncdcr.gov/resources/records-management/tomes</a:t>
            </a:r>
            <a:r>
              <a:rPr lang="en-GB" sz="1000" dirty="0" smtClean="0"/>
              <a:t> </a:t>
            </a:r>
            <a:endParaRPr lang="en-GB" sz="1000" dirty="0"/>
          </a:p>
        </p:txBody>
      </p:sp>
    </p:spTree>
    <p:extLst>
      <p:ext uri="{BB962C8B-B14F-4D97-AF65-F5344CB8AC3E}">
        <p14:creationId xmlns:p14="http://schemas.microsoft.com/office/powerpoint/2010/main" val="1084753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DArcMail</a:t>
            </a:r>
            <a:endParaRPr lang="en-GB" b="1" dirty="0"/>
          </a:p>
        </p:txBody>
      </p:sp>
      <p:sp>
        <p:nvSpPr>
          <p:cNvPr id="6" name="Content Placeholder 5"/>
          <p:cNvSpPr>
            <a:spLocks noGrp="1"/>
          </p:cNvSpPr>
          <p:nvPr>
            <p:ph sz="half" idx="2"/>
          </p:nvPr>
        </p:nvSpPr>
        <p:spPr>
          <a:xfrm>
            <a:off x="6448926" y="1825625"/>
            <a:ext cx="5273841" cy="4527801"/>
          </a:xfrm>
        </p:spPr>
        <p:txBody>
          <a:bodyPr>
            <a:normAutofit fontScale="92500"/>
          </a:bodyPr>
          <a:lstStyle/>
          <a:p>
            <a:r>
              <a:rPr lang="en-GB" sz="3200" dirty="0" smtClean="0"/>
              <a:t>Used for appraisal and then for preservation and access – custom subsets of AIPs and DIPs</a:t>
            </a:r>
          </a:p>
          <a:p>
            <a:r>
              <a:rPr lang="en-GB" sz="3200" dirty="0" smtClean="0"/>
              <a:t>Only ingests MBOX</a:t>
            </a:r>
          </a:p>
          <a:p>
            <a:r>
              <a:rPr lang="en-GB" sz="3200" dirty="0" smtClean="0"/>
              <a:t>Outputs: </a:t>
            </a:r>
          </a:p>
          <a:p>
            <a:pPr lvl="1"/>
            <a:r>
              <a:rPr lang="en-GB" sz="2800" dirty="0" err="1" smtClean="0"/>
              <a:t>EMail</a:t>
            </a:r>
            <a:r>
              <a:rPr lang="en-GB" sz="2800" dirty="0" smtClean="0"/>
              <a:t> </a:t>
            </a:r>
            <a:r>
              <a:rPr lang="en-GB" sz="2800" dirty="0"/>
              <a:t>Account XML (EMA</a:t>
            </a:r>
            <a:r>
              <a:rPr lang="en-GB" sz="2800" dirty="0" smtClean="0"/>
              <a:t>) – AIP </a:t>
            </a:r>
          </a:p>
          <a:p>
            <a:pPr lvl="1"/>
            <a:r>
              <a:rPr lang="en-GB" sz="2800" dirty="0" smtClean="0"/>
              <a:t>MBOX (DIP)</a:t>
            </a:r>
          </a:p>
          <a:p>
            <a:pPr lvl="1"/>
            <a:r>
              <a:rPr lang="en-GB" sz="2800" dirty="0" smtClean="0"/>
              <a:t>Attachments embedded or separated</a:t>
            </a:r>
          </a:p>
          <a:p>
            <a:endParaRPr lang="en-GB" sz="3200"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87781" y="1825625"/>
            <a:ext cx="5596187" cy="4677105"/>
          </a:xfrm>
        </p:spPr>
      </p:pic>
      <p:sp>
        <p:nvSpPr>
          <p:cNvPr id="3" name="TextBox 2"/>
          <p:cNvSpPr txBox="1"/>
          <p:nvPr/>
        </p:nvSpPr>
        <p:spPr>
          <a:xfrm>
            <a:off x="862775" y="6502730"/>
            <a:ext cx="4846198" cy="246221"/>
          </a:xfrm>
          <a:prstGeom prst="rect">
            <a:avLst/>
          </a:prstGeom>
          <a:noFill/>
        </p:spPr>
        <p:txBody>
          <a:bodyPr wrap="none" rtlCol="0">
            <a:spAutoFit/>
          </a:bodyPr>
          <a:lstStyle/>
          <a:p>
            <a:r>
              <a:rPr lang="en-GB" sz="1000" dirty="0"/>
              <a:t>Screenshot: </a:t>
            </a:r>
            <a:r>
              <a:rPr lang="en-GB" sz="1000" dirty="0">
                <a:hlinkClick r:id="rId4"/>
              </a:rPr>
              <a:t>https://</a:t>
            </a:r>
            <a:r>
              <a:rPr lang="en-GB" sz="1000" dirty="0" smtClean="0">
                <a:hlinkClick r:id="rId4"/>
              </a:rPr>
              <a:t>siarchives.si.edu/blog/yes-we%E2%80%99re-still-talking-about-email</a:t>
            </a:r>
            <a:r>
              <a:rPr lang="en-GB" sz="1000" dirty="0" smtClean="0"/>
              <a:t> </a:t>
            </a:r>
            <a:endParaRPr lang="en-GB" sz="1000" dirty="0"/>
          </a:p>
        </p:txBody>
      </p:sp>
    </p:spTree>
    <p:extLst>
      <p:ext uri="{BB962C8B-B14F-4D97-AF65-F5344CB8AC3E}">
        <p14:creationId xmlns:p14="http://schemas.microsoft.com/office/powerpoint/2010/main" val="1802937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EAS – Electronic Archiving System</a:t>
            </a:r>
            <a:endParaRPr lang="en-GB" b="1"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52306" y="2278270"/>
            <a:ext cx="5843694" cy="3446047"/>
          </a:xfrm>
          <a:ln>
            <a:solidFill>
              <a:schemeClr val="bg2"/>
            </a:solidFill>
          </a:ln>
        </p:spPr>
      </p:pic>
      <p:sp>
        <p:nvSpPr>
          <p:cNvPr id="4" name="Content Placeholder 3"/>
          <p:cNvSpPr>
            <a:spLocks noGrp="1"/>
          </p:cNvSpPr>
          <p:nvPr>
            <p:ph sz="half" idx="2"/>
          </p:nvPr>
        </p:nvSpPr>
        <p:spPr/>
        <p:txBody>
          <a:bodyPr/>
          <a:lstStyle/>
          <a:p>
            <a:r>
              <a:rPr lang="en-GB" dirty="0" smtClean="0"/>
              <a:t>Developed by Harvard University Library</a:t>
            </a:r>
          </a:p>
          <a:p>
            <a:r>
              <a:rPr lang="en-GB" dirty="0" smtClean="0"/>
              <a:t>Processing tool to support ingest &amp; deposit into repository system</a:t>
            </a:r>
          </a:p>
          <a:p>
            <a:r>
              <a:rPr lang="en-GB" dirty="0" smtClean="0"/>
              <a:t>Can edit in batches or individual emails</a:t>
            </a:r>
          </a:p>
          <a:p>
            <a:r>
              <a:rPr lang="en-GB" dirty="0" smtClean="0"/>
              <a:t>Add metadata, remove emails/attachments, </a:t>
            </a:r>
            <a:r>
              <a:rPr lang="en-GB" dirty="0" err="1" smtClean="0"/>
              <a:t>markup</a:t>
            </a:r>
            <a:r>
              <a:rPr lang="en-GB" dirty="0" smtClean="0"/>
              <a:t> of sensitive data, PREMIS rights, records technical metadata</a:t>
            </a:r>
          </a:p>
          <a:p>
            <a:endParaRPr lang="en-GB" dirty="0"/>
          </a:p>
        </p:txBody>
      </p:sp>
      <p:sp>
        <p:nvSpPr>
          <p:cNvPr id="3" name="TextBox 2"/>
          <p:cNvSpPr txBox="1"/>
          <p:nvPr/>
        </p:nvSpPr>
        <p:spPr>
          <a:xfrm>
            <a:off x="1684802" y="5724317"/>
            <a:ext cx="2978701" cy="246221"/>
          </a:xfrm>
          <a:prstGeom prst="rect">
            <a:avLst/>
          </a:prstGeom>
          <a:noFill/>
        </p:spPr>
        <p:txBody>
          <a:bodyPr wrap="none" rtlCol="0">
            <a:spAutoFit/>
          </a:bodyPr>
          <a:lstStyle/>
          <a:p>
            <a:r>
              <a:rPr lang="en-GB" sz="1000" dirty="0"/>
              <a:t>Screenshot: </a:t>
            </a:r>
            <a:r>
              <a:rPr lang="en-GB" sz="1000" dirty="0">
                <a:hlinkClick r:id="rId4"/>
              </a:rPr>
              <a:t>http://hul.harvard.edu/ois/systems/eas</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556851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Aid4Mail</a:t>
            </a:r>
            <a:endParaRPr lang="en-GB" b="1" dirty="0"/>
          </a:p>
        </p:txBody>
      </p:sp>
      <p:pic>
        <p:nvPicPr>
          <p:cNvPr id="5" name="Content Placeholder 4"/>
          <p:cNvPicPr>
            <a:picLocks noGrp="1" noChangeAspect="1"/>
          </p:cNvPicPr>
          <p:nvPr>
            <p:ph sz="half" idx="1"/>
          </p:nvPr>
        </p:nvPicPr>
        <p:blipFill>
          <a:blip r:embed="rId3"/>
          <a:stretch>
            <a:fillRect/>
          </a:stretch>
        </p:blipFill>
        <p:spPr>
          <a:xfrm>
            <a:off x="838200" y="1892693"/>
            <a:ext cx="5181600" cy="4217201"/>
          </a:xfrm>
          <a:prstGeom prst="rect">
            <a:avLst/>
          </a:prstGeom>
        </p:spPr>
      </p:pic>
      <p:sp>
        <p:nvSpPr>
          <p:cNvPr id="4" name="Content Placeholder 3"/>
          <p:cNvSpPr>
            <a:spLocks noGrp="1"/>
          </p:cNvSpPr>
          <p:nvPr>
            <p:ph sz="half" idx="2"/>
          </p:nvPr>
        </p:nvSpPr>
        <p:spPr>
          <a:xfrm>
            <a:off x="6172199" y="1825625"/>
            <a:ext cx="5570621" cy="4351338"/>
          </a:xfrm>
        </p:spPr>
        <p:txBody>
          <a:bodyPr>
            <a:noAutofit/>
          </a:bodyPr>
          <a:lstStyle/>
          <a:p>
            <a:r>
              <a:rPr lang="en-GB" sz="3200" dirty="0" smtClean="0"/>
              <a:t>GUI interface</a:t>
            </a:r>
          </a:p>
          <a:p>
            <a:r>
              <a:rPr lang="en-GB" sz="3200" dirty="0" smtClean="0"/>
              <a:t>export </a:t>
            </a:r>
            <a:r>
              <a:rPr lang="en-GB" sz="3200" dirty="0"/>
              <a:t>of email from native </a:t>
            </a:r>
            <a:r>
              <a:rPr lang="en-GB" sz="3200" dirty="0" smtClean="0"/>
              <a:t>systems </a:t>
            </a:r>
          </a:p>
          <a:p>
            <a:r>
              <a:rPr lang="en-GB" sz="3200" dirty="0" smtClean="0"/>
              <a:t>migration </a:t>
            </a:r>
            <a:r>
              <a:rPr lang="en-GB" sz="3200" dirty="0"/>
              <a:t>of email from closed, proprietary formats to preservation </a:t>
            </a:r>
            <a:r>
              <a:rPr lang="en-GB" sz="3200" dirty="0" smtClean="0"/>
              <a:t>formats</a:t>
            </a:r>
          </a:p>
          <a:p>
            <a:r>
              <a:rPr lang="en-GB" sz="3200" dirty="0" smtClean="0"/>
              <a:t>with the</a:t>
            </a:r>
            <a:r>
              <a:rPr lang="en-GB" sz="3200" dirty="0"/>
              <a:t> </a:t>
            </a:r>
            <a:r>
              <a:rPr lang="en-GB" sz="3200" dirty="0" smtClean="0"/>
              <a:t>eDiscovery/Forensic version it can also </a:t>
            </a:r>
            <a:r>
              <a:rPr lang="en-GB" sz="3200" dirty="0"/>
              <a:t>search, filter, and </a:t>
            </a:r>
            <a:r>
              <a:rPr lang="en-GB" sz="3200" dirty="0" smtClean="0"/>
              <a:t>de-duplicate </a:t>
            </a:r>
            <a:r>
              <a:rPr lang="en-GB" sz="3200" dirty="0" smtClean="0"/>
              <a:t>email</a:t>
            </a:r>
            <a:endParaRPr lang="en-GB" sz="3200" dirty="0"/>
          </a:p>
        </p:txBody>
      </p:sp>
      <p:sp>
        <p:nvSpPr>
          <p:cNvPr id="6" name="TextBox 5"/>
          <p:cNvSpPr txBox="1"/>
          <p:nvPr/>
        </p:nvSpPr>
        <p:spPr>
          <a:xfrm>
            <a:off x="2382078" y="6200357"/>
            <a:ext cx="2093843" cy="246221"/>
          </a:xfrm>
          <a:prstGeom prst="rect">
            <a:avLst/>
          </a:prstGeom>
          <a:noFill/>
        </p:spPr>
        <p:txBody>
          <a:bodyPr wrap="none" rtlCol="0">
            <a:spAutoFit/>
          </a:bodyPr>
          <a:lstStyle/>
          <a:p>
            <a:r>
              <a:rPr lang="en-GB" sz="1000" dirty="0"/>
              <a:t>Source: </a:t>
            </a:r>
            <a:r>
              <a:rPr lang="en-GB" sz="1000" dirty="0">
                <a:hlinkClick r:id="rId4"/>
              </a:rPr>
              <a:t>https://www.aid4mail.com</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4099471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Emailchemy</a:t>
            </a:r>
            <a:endParaRPr lang="en-GB" b="1" dirty="0"/>
          </a:p>
        </p:txBody>
      </p:sp>
      <p:sp>
        <p:nvSpPr>
          <p:cNvPr id="3" name="Content Placeholder 2"/>
          <p:cNvSpPr>
            <a:spLocks noGrp="1"/>
          </p:cNvSpPr>
          <p:nvPr>
            <p:ph sz="half" idx="1"/>
          </p:nvPr>
        </p:nvSpPr>
        <p:spPr/>
        <p:txBody>
          <a:bodyPr/>
          <a:lstStyle/>
          <a:p>
            <a:r>
              <a:rPr lang="en-GB" dirty="0" smtClean="0"/>
              <a:t>Migrates from proprietary formats into open, popular ones</a:t>
            </a:r>
          </a:p>
          <a:p>
            <a:r>
              <a:rPr lang="en-GB" dirty="0" smtClean="0"/>
              <a:t>Can split MBOX files into smaller ones</a:t>
            </a:r>
          </a:p>
          <a:p>
            <a:r>
              <a:rPr lang="en-GB" dirty="0" smtClean="0"/>
              <a:t>Can migrate email from legacy platforms</a:t>
            </a:r>
          </a:p>
          <a:p>
            <a:r>
              <a:rPr lang="en-GB" dirty="0" smtClean="0"/>
              <a:t>Can calculate a log of email conversions and calculate MD5</a:t>
            </a:r>
            <a:endParaRPr lang="en-GB" dirty="0"/>
          </a:p>
        </p:txBody>
      </p:sp>
      <p:pic>
        <p:nvPicPr>
          <p:cNvPr id="5" name="Content Placeholder 4"/>
          <p:cNvPicPr>
            <a:picLocks noGrp="1" noChangeAspect="1"/>
          </p:cNvPicPr>
          <p:nvPr>
            <p:ph sz="half" idx="2"/>
          </p:nvPr>
        </p:nvPicPr>
        <p:blipFill>
          <a:blip r:embed="rId3"/>
          <a:stretch>
            <a:fillRect/>
          </a:stretch>
        </p:blipFill>
        <p:spPr>
          <a:xfrm>
            <a:off x="6019800" y="2193613"/>
            <a:ext cx="5779168" cy="3615361"/>
          </a:xfrm>
          <a:prstGeom prst="rect">
            <a:avLst/>
          </a:prstGeom>
        </p:spPr>
      </p:pic>
      <p:sp>
        <p:nvSpPr>
          <p:cNvPr id="4" name="TextBox 3"/>
          <p:cNvSpPr txBox="1"/>
          <p:nvPr/>
        </p:nvSpPr>
        <p:spPr>
          <a:xfrm>
            <a:off x="7559495" y="5869858"/>
            <a:ext cx="2699778" cy="246221"/>
          </a:xfrm>
          <a:prstGeom prst="rect">
            <a:avLst/>
          </a:prstGeom>
          <a:noFill/>
        </p:spPr>
        <p:txBody>
          <a:bodyPr wrap="none" rtlCol="0">
            <a:spAutoFit/>
          </a:bodyPr>
          <a:lstStyle/>
          <a:p>
            <a:r>
              <a:rPr lang="en-GB" sz="1000" dirty="0"/>
              <a:t>Screenshot: </a:t>
            </a:r>
            <a:r>
              <a:rPr lang="en-GB" sz="1000" dirty="0">
                <a:hlinkClick r:id="rId4"/>
              </a:rPr>
              <a:t>https://weirdkid.com/emailchemy</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21340776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Access Data FTK</a:t>
            </a:r>
            <a:endParaRPr lang="en-GB" b="1" dirty="0"/>
          </a:p>
        </p:txBody>
      </p:sp>
      <p:sp>
        <p:nvSpPr>
          <p:cNvPr id="3" name="Content Placeholder 2"/>
          <p:cNvSpPr>
            <a:spLocks noGrp="1"/>
          </p:cNvSpPr>
          <p:nvPr>
            <p:ph sz="half" idx="1"/>
          </p:nvPr>
        </p:nvSpPr>
        <p:spPr/>
        <p:txBody>
          <a:bodyPr/>
          <a:lstStyle/>
          <a:p>
            <a:r>
              <a:rPr lang="en-GB" dirty="0" smtClean="0"/>
              <a:t>Can create ISO disk image of content on external media &amp; identify file formats</a:t>
            </a:r>
          </a:p>
          <a:p>
            <a:r>
              <a:rPr lang="en-GB" dirty="0" smtClean="0"/>
              <a:t>Can only output to MSG (proprietary format, but well documented)</a:t>
            </a:r>
          </a:p>
          <a:p>
            <a:r>
              <a:rPr lang="en-GB" dirty="0" smtClean="0"/>
              <a:t>Allow you to view messages &amp; attachments in a album-like viewer to easily understand scope of collection</a:t>
            </a:r>
            <a:endParaRPr lang="en-GB" dirty="0"/>
          </a:p>
        </p:txBody>
      </p:sp>
      <p:pic>
        <p:nvPicPr>
          <p:cNvPr id="5" name="Content Placeholder 4"/>
          <p:cNvPicPr>
            <a:picLocks noGrp="1" noChangeAspect="1"/>
          </p:cNvPicPr>
          <p:nvPr>
            <p:ph sz="half" idx="2"/>
          </p:nvPr>
        </p:nvPicPr>
        <p:blipFill>
          <a:blip r:embed="rId3"/>
          <a:stretch>
            <a:fillRect/>
          </a:stretch>
        </p:blipFill>
        <p:spPr>
          <a:xfrm>
            <a:off x="5854113" y="1690688"/>
            <a:ext cx="5919291" cy="4436895"/>
          </a:xfrm>
          <a:prstGeom prst="rect">
            <a:avLst/>
          </a:prstGeom>
        </p:spPr>
      </p:pic>
      <p:sp>
        <p:nvSpPr>
          <p:cNvPr id="4" name="TextBox 3"/>
          <p:cNvSpPr txBox="1"/>
          <p:nvPr/>
        </p:nvSpPr>
        <p:spPr>
          <a:xfrm>
            <a:off x="6780989" y="6127583"/>
            <a:ext cx="4065537" cy="246221"/>
          </a:xfrm>
          <a:prstGeom prst="rect">
            <a:avLst/>
          </a:prstGeom>
          <a:noFill/>
        </p:spPr>
        <p:txBody>
          <a:bodyPr wrap="none" rtlCol="0">
            <a:spAutoFit/>
          </a:bodyPr>
          <a:lstStyle/>
          <a:p>
            <a:r>
              <a:rPr lang="en-GB" sz="1000" dirty="0"/>
              <a:t>Screenshot: </a:t>
            </a:r>
            <a:r>
              <a:rPr lang="en-GB" sz="1000" dirty="0">
                <a:hlinkClick r:id="rId4"/>
              </a:rPr>
              <a:t>https://</a:t>
            </a:r>
            <a:r>
              <a:rPr lang="en-GB" sz="1000" dirty="0" smtClean="0">
                <a:hlinkClick r:id="rId4"/>
              </a:rPr>
              <a:t>accessdata.com/products-services/forensic-toolkit-ftk</a:t>
            </a:r>
            <a:r>
              <a:rPr lang="en-GB" sz="1000" dirty="0" smtClean="0"/>
              <a:t> </a:t>
            </a:r>
            <a:endParaRPr lang="en-GB" sz="1000" dirty="0"/>
          </a:p>
        </p:txBody>
      </p:sp>
    </p:spTree>
    <p:extLst>
      <p:ext uri="{BB962C8B-B14F-4D97-AF65-F5344CB8AC3E}">
        <p14:creationId xmlns:p14="http://schemas.microsoft.com/office/powerpoint/2010/main" val="1465057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Mailstore</a:t>
            </a:r>
            <a:endParaRPr lang="en-GB" b="1" dirty="0"/>
          </a:p>
        </p:txBody>
      </p:sp>
      <p:pic>
        <p:nvPicPr>
          <p:cNvPr id="5" name="Content Placeholder 4"/>
          <p:cNvPicPr>
            <a:picLocks noGrp="1" noChangeAspect="1"/>
          </p:cNvPicPr>
          <p:nvPr>
            <p:ph sz="half" idx="1"/>
          </p:nvPr>
        </p:nvPicPr>
        <p:blipFill>
          <a:blip r:embed="rId3"/>
          <a:stretch>
            <a:fillRect/>
          </a:stretch>
        </p:blipFill>
        <p:spPr>
          <a:xfrm>
            <a:off x="337218" y="2201674"/>
            <a:ext cx="5758782" cy="3599239"/>
          </a:xfrm>
          <a:prstGeom prst="rect">
            <a:avLst/>
          </a:prstGeom>
        </p:spPr>
      </p:pic>
      <p:sp>
        <p:nvSpPr>
          <p:cNvPr id="4" name="Content Placeholder 3"/>
          <p:cNvSpPr>
            <a:spLocks noGrp="1"/>
          </p:cNvSpPr>
          <p:nvPr>
            <p:ph sz="half" idx="2"/>
          </p:nvPr>
        </p:nvSpPr>
        <p:spPr>
          <a:xfrm>
            <a:off x="6412832" y="1825624"/>
            <a:ext cx="5181600" cy="4351338"/>
          </a:xfrm>
        </p:spPr>
        <p:txBody>
          <a:bodyPr/>
          <a:lstStyle/>
          <a:p>
            <a:r>
              <a:rPr lang="en-GB" dirty="0" smtClean="0"/>
              <a:t>Tool to extend existing email systems to assist with storage, search and retrieval</a:t>
            </a:r>
          </a:p>
          <a:p>
            <a:r>
              <a:rPr lang="en-GB" dirty="0" smtClean="0"/>
              <a:t>Deduplication</a:t>
            </a:r>
          </a:p>
          <a:p>
            <a:r>
              <a:rPr lang="en-GB" dirty="0" smtClean="0"/>
              <a:t>Compression to reduce storage &amp; create faster search</a:t>
            </a:r>
          </a:p>
          <a:p>
            <a:r>
              <a:rPr lang="en-GB" dirty="0" smtClean="0"/>
              <a:t>Best use might be in an environment alongside a records management system</a:t>
            </a:r>
          </a:p>
          <a:p>
            <a:endParaRPr lang="en-GB" dirty="0"/>
          </a:p>
        </p:txBody>
      </p:sp>
      <p:sp>
        <p:nvSpPr>
          <p:cNvPr id="3" name="TextBox 2"/>
          <p:cNvSpPr txBox="1"/>
          <p:nvPr/>
        </p:nvSpPr>
        <p:spPr>
          <a:xfrm>
            <a:off x="337218" y="5800913"/>
            <a:ext cx="5758782" cy="553998"/>
          </a:xfrm>
          <a:prstGeom prst="rect">
            <a:avLst/>
          </a:prstGeom>
          <a:noFill/>
        </p:spPr>
        <p:txBody>
          <a:bodyPr wrap="square" rtlCol="0">
            <a:spAutoFit/>
          </a:bodyPr>
          <a:lstStyle/>
          <a:p>
            <a:r>
              <a:rPr lang="en-GB" sz="1000" dirty="0"/>
              <a:t>Screenshot: </a:t>
            </a:r>
            <a:r>
              <a:rPr lang="en-GB" sz="1000" dirty="0">
                <a:hlinkClick r:id="rId4"/>
              </a:rPr>
              <a:t>https://www.mailstore.com/en/products/mailstore-server/?</a:t>
            </a:r>
            <a:r>
              <a:rPr lang="en-GB" sz="1000" dirty="0" smtClean="0">
                <a:hlinkClick r:id="rId4"/>
              </a:rPr>
              <a:t>keyword=aw-en-suche-uk-mailstoreexact&amp;gclid=CjwKCAjwhevaBRApEiwA7aT539st9mmMhTFJEgdrEbejeX2ySL1K2fQBbOuJJUbCgfwlrAPVkkz1exoCOhMQAvD_BwE</a:t>
            </a:r>
            <a:r>
              <a:rPr lang="en-GB" sz="1000" dirty="0" smtClean="0"/>
              <a:t> </a:t>
            </a:r>
            <a:endParaRPr lang="en-GB" sz="1000" dirty="0"/>
          </a:p>
        </p:txBody>
      </p:sp>
    </p:spTree>
    <p:extLst>
      <p:ext uri="{BB962C8B-B14F-4D97-AF65-F5344CB8AC3E}">
        <p14:creationId xmlns:p14="http://schemas.microsoft.com/office/powerpoint/2010/main" val="17629100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Preservica</a:t>
            </a:r>
            <a:endParaRPr lang="en-GB" b="1"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71939" y="1982205"/>
            <a:ext cx="6060682" cy="4038176"/>
          </a:xfrm>
          <a:ln>
            <a:solidFill>
              <a:schemeClr val="bg2"/>
            </a:solidFill>
          </a:ln>
        </p:spPr>
      </p:pic>
      <p:sp>
        <p:nvSpPr>
          <p:cNvPr id="4" name="Content Placeholder 3"/>
          <p:cNvSpPr>
            <a:spLocks noGrp="1"/>
          </p:cNvSpPr>
          <p:nvPr>
            <p:ph sz="half" idx="2"/>
          </p:nvPr>
        </p:nvSpPr>
        <p:spPr>
          <a:xfrm>
            <a:off x="6444916" y="1825624"/>
            <a:ext cx="5181600" cy="4351338"/>
          </a:xfrm>
        </p:spPr>
        <p:txBody>
          <a:bodyPr/>
          <a:lstStyle/>
          <a:p>
            <a:r>
              <a:rPr lang="en-GB" dirty="0" smtClean="0"/>
              <a:t>Does not support pre-acquisition appraisal</a:t>
            </a:r>
          </a:p>
          <a:p>
            <a:r>
              <a:rPr lang="en-GB" dirty="0" smtClean="0"/>
              <a:t>Normalises email acquisition into EML format</a:t>
            </a:r>
          </a:p>
          <a:p>
            <a:r>
              <a:rPr lang="en-GB" dirty="0" smtClean="0"/>
              <a:t>Automated processes for normalisation and metadata capture </a:t>
            </a:r>
          </a:p>
          <a:p>
            <a:r>
              <a:rPr lang="en-GB" dirty="0" smtClean="0"/>
              <a:t>Does not have processes for identifying </a:t>
            </a:r>
            <a:r>
              <a:rPr lang="en-GB" dirty="0" err="1" smtClean="0"/>
              <a:t>senstive</a:t>
            </a:r>
            <a:r>
              <a:rPr lang="en-GB" dirty="0" smtClean="0"/>
              <a:t>/personal information</a:t>
            </a:r>
            <a:endParaRPr lang="en-GB" dirty="0"/>
          </a:p>
        </p:txBody>
      </p:sp>
      <p:sp>
        <p:nvSpPr>
          <p:cNvPr id="3" name="TextBox 2"/>
          <p:cNvSpPr txBox="1"/>
          <p:nvPr/>
        </p:nvSpPr>
        <p:spPr>
          <a:xfrm>
            <a:off x="2249748" y="6065677"/>
            <a:ext cx="2105063" cy="246221"/>
          </a:xfrm>
          <a:prstGeom prst="rect">
            <a:avLst/>
          </a:prstGeom>
          <a:noFill/>
        </p:spPr>
        <p:txBody>
          <a:bodyPr wrap="none" rtlCol="0">
            <a:spAutoFit/>
          </a:bodyPr>
          <a:lstStyle/>
          <a:p>
            <a:r>
              <a:rPr lang="en-GB" sz="1000" dirty="0"/>
              <a:t>Screenshot: </a:t>
            </a:r>
            <a:r>
              <a:rPr lang="en-GB" sz="1000" dirty="0">
                <a:hlinkClick r:id="rId4"/>
              </a:rPr>
              <a:t>https://preservica.com</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413294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you will have learned</a:t>
            </a:r>
            <a:endParaRPr lang="en-GB" b="1" dirty="0"/>
          </a:p>
        </p:txBody>
      </p:sp>
      <p:sp>
        <p:nvSpPr>
          <p:cNvPr id="3" name="Content Placeholder 2"/>
          <p:cNvSpPr>
            <a:spLocks noGrp="1"/>
          </p:cNvSpPr>
          <p:nvPr>
            <p:ph idx="1"/>
          </p:nvPr>
        </p:nvSpPr>
        <p:spPr/>
        <p:txBody>
          <a:bodyPr>
            <a:normAutofit/>
          </a:bodyPr>
          <a:lstStyle/>
          <a:p>
            <a:pPr lvl="0"/>
            <a:r>
              <a:rPr lang="en-GB" sz="3200" dirty="0" smtClean="0"/>
              <a:t>Understand why </a:t>
            </a:r>
            <a:r>
              <a:rPr lang="en-GB" sz="3200" dirty="0"/>
              <a:t>email archiving is important</a:t>
            </a:r>
            <a:endParaRPr lang="en-US" sz="3200" dirty="0"/>
          </a:p>
          <a:p>
            <a:pPr lvl="0"/>
            <a:r>
              <a:rPr lang="en-US" sz="3200" dirty="0" smtClean="0"/>
              <a:t>Understand</a:t>
            </a:r>
            <a:r>
              <a:rPr lang="en-GB" sz="3200" dirty="0" smtClean="0"/>
              <a:t> the </a:t>
            </a:r>
            <a:r>
              <a:rPr lang="en-GB" sz="3200" dirty="0"/>
              <a:t>preservation and access issues around email</a:t>
            </a:r>
            <a:endParaRPr lang="en-US" sz="3200" dirty="0"/>
          </a:p>
          <a:p>
            <a:r>
              <a:rPr lang="en-GB" sz="3200" dirty="0" smtClean="0"/>
              <a:t>Be aware of the various tools available for processing and managing email archives</a:t>
            </a:r>
          </a:p>
          <a:p>
            <a:r>
              <a:rPr lang="en-GB" sz="3200" dirty="0" smtClean="0"/>
              <a:t>Be able to </a:t>
            </a:r>
            <a:r>
              <a:rPr lang="en-GB" sz="3200" dirty="0"/>
              <a:t>use </a:t>
            </a:r>
            <a:r>
              <a:rPr lang="en-GB" sz="3200" dirty="0" err="1" smtClean="0"/>
              <a:t>Epadd</a:t>
            </a:r>
            <a:r>
              <a:rPr lang="en-GB" sz="3200" dirty="0" smtClean="0"/>
              <a:t> </a:t>
            </a:r>
          </a:p>
          <a:p>
            <a:r>
              <a:rPr lang="en-GB" sz="3200" dirty="0" smtClean="0"/>
              <a:t>Know </a:t>
            </a:r>
            <a:r>
              <a:rPr lang="en-GB" sz="3200" dirty="0"/>
              <a:t>some practical techniques for preserving </a:t>
            </a:r>
            <a:r>
              <a:rPr lang="en-GB" sz="3200" dirty="0" smtClean="0"/>
              <a:t>                 email</a:t>
            </a:r>
            <a:r>
              <a:rPr lang="en-US" sz="3200" dirty="0" smtClean="0">
                <a:effectLst/>
              </a:rPr>
              <a:t> </a:t>
            </a:r>
            <a:endParaRPr lang="en-GB"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3351" y="4129631"/>
            <a:ext cx="2225040" cy="2520696"/>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11335324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Workflow: Harvard University Library</a:t>
            </a:r>
            <a:endParaRPr lang="en-GB" b="1" dirty="0"/>
          </a:p>
        </p:txBody>
      </p:sp>
      <p:pic>
        <p:nvPicPr>
          <p:cNvPr id="3074" name="Picture 2" descr="orkflow_Scenario_1_Diagram.jpg"/>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1458" b="18223"/>
          <a:stretch/>
        </p:blipFill>
        <p:spPr bwMode="auto">
          <a:xfrm>
            <a:off x="960558" y="1568952"/>
            <a:ext cx="10270883" cy="4794470"/>
          </a:xfrm>
          <a:prstGeom prst="rect">
            <a:avLst/>
          </a:prstGeom>
          <a:noFill/>
          <a:ln>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3271" y="6499484"/>
            <a:ext cx="5982728" cy="246221"/>
          </a:xfrm>
          <a:prstGeom prst="rect">
            <a:avLst/>
          </a:prstGeom>
          <a:noFill/>
        </p:spPr>
        <p:txBody>
          <a:bodyPr wrap="none" rtlCol="0">
            <a:spAutoFit/>
          </a:bodyPr>
          <a:lstStyle/>
          <a:p>
            <a:r>
              <a:rPr lang="en-GB" sz="1000" dirty="0"/>
              <a:t>Image source</a:t>
            </a:r>
            <a:r>
              <a:rPr lang="en-GB" sz="1000" dirty="0" smtClean="0"/>
              <a:t>: Task Force on Technical Approaches for </a:t>
            </a:r>
            <a:r>
              <a:rPr lang="en-GB" sz="1000" dirty="0"/>
              <a:t>Email Archives, </a:t>
            </a:r>
            <a:r>
              <a:rPr lang="en-GB" sz="1000" dirty="0">
                <a:hlinkClick r:id="rId4"/>
              </a:rPr>
              <a:t>http://www.emailarchivestaskforce.org</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7932490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Workflow: British Library</a:t>
            </a:r>
            <a:endParaRPr lang="en-GB"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567533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109686" y="5530632"/>
            <a:ext cx="1283368" cy="646331"/>
          </a:xfrm>
          <a:prstGeom prst="rect">
            <a:avLst/>
          </a:prstGeom>
          <a:noFill/>
          <a:ln w="41275">
            <a:solidFill>
              <a:schemeClr val="accent3">
                <a:lumMod val="40000"/>
                <a:lumOff val="60000"/>
              </a:schemeClr>
            </a:solidFill>
          </a:ln>
        </p:spPr>
        <p:txBody>
          <a:bodyPr wrap="square" rtlCol="0">
            <a:spAutoFit/>
          </a:bodyPr>
          <a:lstStyle/>
          <a:p>
            <a:pPr algn="ctr"/>
            <a:r>
              <a:rPr lang="en-GB" dirty="0" smtClean="0"/>
              <a:t>Original email file</a:t>
            </a:r>
            <a:endParaRPr lang="en-GB" dirty="0"/>
          </a:p>
        </p:txBody>
      </p:sp>
      <p:sp>
        <p:nvSpPr>
          <p:cNvPr id="6" name="TextBox 5"/>
          <p:cNvSpPr txBox="1"/>
          <p:nvPr/>
        </p:nvSpPr>
        <p:spPr>
          <a:xfrm>
            <a:off x="3569369" y="2090866"/>
            <a:ext cx="1283368" cy="646331"/>
          </a:xfrm>
          <a:prstGeom prst="rect">
            <a:avLst/>
          </a:prstGeom>
          <a:noFill/>
          <a:ln w="41275">
            <a:solidFill>
              <a:schemeClr val="accent3">
                <a:lumMod val="40000"/>
                <a:lumOff val="60000"/>
              </a:schemeClr>
            </a:solidFill>
          </a:ln>
        </p:spPr>
        <p:txBody>
          <a:bodyPr wrap="square" rtlCol="0">
            <a:spAutoFit/>
          </a:bodyPr>
          <a:lstStyle/>
          <a:p>
            <a:pPr algn="ctr"/>
            <a:r>
              <a:rPr lang="en-GB" dirty="0" smtClean="0"/>
              <a:t>PDF/A-2b files</a:t>
            </a:r>
            <a:endParaRPr lang="en-GB" dirty="0"/>
          </a:p>
        </p:txBody>
      </p:sp>
      <p:sp>
        <p:nvSpPr>
          <p:cNvPr id="7" name="TextBox 6"/>
          <p:cNvSpPr txBox="1"/>
          <p:nvPr/>
        </p:nvSpPr>
        <p:spPr>
          <a:xfrm>
            <a:off x="7495579" y="2090866"/>
            <a:ext cx="1283368" cy="646331"/>
          </a:xfrm>
          <a:prstGeom prst="rect">
            <a:avLst/>
          </a:prstGeom>
          <a:noFill/>
          <a:ln w="41275">
            <a:solidFill>
              <a:schemeClr val="accent3">
                <a:lumMod val="40000"/>
                <a:lumOff val="60000"/>
              </a:schemeClr>
            </a:solidFill>
          </a:ln>
        </p:spPr>
        <p:txBody>
          <a:bodyPr wrap="square" rtlCol="0">
            <a:spAutoFit/>
          </a:bodyPr>
          <a:lstStyle/>
          <a:p>
            <a:pPr algn="ctr"/>
            <a:r>
              <a:rPr lang="en-GB" smtClean="0"/>
              <a:t>PDF/A-2b files</a:t>
            </a:r>
            <a:endParaRPr lang="en-GB" dirty="0"/>
          </a:p>
        </p:txBody>
      </p:sp>
      <p:sp>
        <p:nvSpPr>
          <p:cNvPr id="8" name="TextBox 7"/>
          <p:cNvSpPr txBox="1"/>
          <p:nvPr/>
        </p:nvSpPr>
        <p:spPr>
          <a:xfrm>
            <a:off x="5097378" y="5531545"/>
            <a:ext cx="1283368" cy="646331"/>
          </a:xfrm>
          <a:prstGeom prst="rect">
            <a:avLst/>
          </a:prstGeom>
          <a:noFill/>
          <a:ln w="41275">
            <a:solidFill>
              <a:schemeClr val="accent3">
                <a:lumMod val="40000"/>
                <a:lumOff val="60000"/>
              </a:schemeClr>
            </a:solidFill>
          </a:ln>
        </p:spPr>
        <p:txBody>
          <a:bodyPr wrap="square" rtlCol="0">
            <a:spAutoFit/>
          </a:bodyPr>
          <a:lstStyle/>
          <a:p>
            <a:pPr algn="ctr"/>
            <a:r>
              <a:rPr lang="en-GB" dirty="0" smtClean="0"/>
              <a:t>CSV manifest</a:t>
            </a:r>
            <a:endParaRPr lang="en-GB" dirty="0"/>
          </a:p>
        </p:txBody>
      </p:sp>
      <p:sp>
        <p:nvSpPr>
          <p:cNvPr id="12" name="Bent Arrow 11"/>
          <p:cNvSpPr/>
          <p:nvPr/>
        </p:nvSpPr>
        <p:spPr>
          <a:xfrm rot="5400000">
            <a:off x="5155795" y="2309067"/>
            <a:ext cx="677251" cy="794084"/>
          </a:xfrm>
          <a:prstGeom prst="bentArrow">
            <a:avLst/>
          </a:prstGeom>
          <a:solidFill>
            <a:schemeClr val="bg2">
              <a:lumMod val="90000"/>
            </a:schemeClr>
          </a:solidFill>
          <a:ln w="0">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14" name="U-Turn Arrow 13"/>
          <p:cNvSpPr/>
          <p:nvPr/>
        </p:nvSpPr>
        <p:spPr>
          <a:xfrm rot="16200000">
            <a:off x="-255170" y="4714689"/>
            <a:ext cx="1642740" cy="790190"/>
          </a:xfrm>
          <a:prstGeom prst="uturnArrow">
            <a:avLst/>
          </a:prstGeom>
          <a:solidFill>
            <a:schemeClr val="bg2">
              <a:lumMod val="9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18" name="Bent Arrow 17"/>
          <p:cNvSpPr/>
          <p:nvPr/>
        </p:nvSpPr>
        <p:spPr>
          <a:xfrm>
            <a:off x="2741458" y="2309067"/>
            <a:ext cx="677251" cy="794084"/>
          </a:xfrm>
          <a:prstGeom prst="bentArrow">
            <a:avLst/>
          </a:prstGeom>
          <a:solidFill>
            <a:schemeClr val="bg2">
              <a:lumMod val="90000"/>
            </a:schemeClr>
          </a:solidFill>
          <a:ln w="0">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20" name="Bent-Up Arrow 19"/>
          <p:cNvSpPr/>
          <p:nvPr/>
        </p:nvSpPr>
        <p:spPr>
          <a:xfrm>
            <a:off x="6529137" y="4999177"/>
            <a:ext cx="3465095" cy="931976"/>
          </a:xfrm>
          <a:prstGeom prst="bentUpArrow">
            <a:avLst>
              <a:gd name="adj1" fmla="val 22837"/>
              <a:gd name="adj2" fmla="val 25000"/>
              <a:gd name="adj3" fmla="val 25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Bent Arrow 21"/>
          <p:cNvSpPr/>
          <p:nvPr/>
        </p:nvSpPr>
        <p:spPr>
          <a:xfrm>
            <a:off x="6709003" y="2250291"/>
            <a:ext cx="677251" cy="794084"/>
          </a:xfrm>
          <a:prstGeom prst="bentArrow">
            <a:avLst/>
          </a:prstGeom>
          <a:solidFill>
            <a:schemeClr val="bg2">
              <a:lumMod val="90000"/>
            </a:schemeClr>
          </a:solidFill>
          <a:ln w="0">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23" name="Bent Arrow 22"/>
          <p:cNvSpPr/>
          <p:nvPr/>
        </p:nvSpPr>
        <p:spPr>
          <a:xfrm rot="5400000">
            <a:off x="9031402" y="2250651"/>
            <a:ext cx="677251" cy="794084"/>
          </a:xfrm>
          <a:prstGeom prst="bentArrow">
            <a:avLst/>
          </a:prstGeom>
          <a:solidFill>
            <a:schemeClr val="bg2">
              <a:lumMod val="90000"/>
            </a:schemeClr>
          </a:solidFill>
          <a:ln w="0">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24" name="Right Arrow 23"/>
          <p:cNvSpPr/>
          <p:nvPr/>
        </p:nvSpPr>
        <p:spPr>
          <a:xfrm>
            <a:off x="2566737" y="5727032"/>
            <a:ext cx="2286000" cy="204121"/>
          </a:xfrm>
          <a:prstGeom prst="rightArrow">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266171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Workflow: Emulation</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92906" y="1314708"/>
            <a:ext cx="10006185" cy="5248945"/>
          </a:xfrm>
          <a:ln>
            <a:solidFill>
              <a:schemeClr val="accent3">
                <a:lumMod val="40000"/>
                <a:lumOff val="60000"/>
              </a:schemeClr>
            </a:solidFill>
          </a:ln>
        </p:spPr>
      </p:pic>
      <p:sp>
        <p:nvSpPr>
          <p:cNvPr id="5" name="TextBox 4"/>
          <p:cNvSpPr txBox="1"/>
          <p:nvPr/>
        </p:nvSpPr>
        <p:spPr>
          <a:xfrm>
            <a:off x="113271" y="6611779"/>
            <a:ext cx="5982728" cy="246221"/>
          </a:xfrm>
          <a:prstGeom prst="rect">
            <a:avLst/>
          </a:prstGeom>
          <a:noFill/>
        </p:spPr>
        <p:txBody>
          <a:bodyPr wrap="none" rtlCol="0">
            <a:spAutoFit/>
          </a:bodyPr>
          <a:lstStyle/>
          <a:p>
            <a:r>
              <a:rPr lang="en-GB" sz="1000" dirty="0"/>
              <a:t>Image source</a:t>
            </a:r>
            <a:r>
              <a:rPr lang="en-GB" sz="1000" dirty="0" smtClean="0"/>
              <a:t>: Task Force on Technical Approaches for </a:t>
            </a:r>
            <a:r>
              <a:rPr lang="en-GB" sz="1000" dirty="0"/>
              <a:t>Email Archives, </a:t>
            </a:r>
            <a:r>
              <a:rPr lang="en-GB" sz="1000" dirty="0">
                <a:hlinkClick r:id="rId4"/>
              </a:rPr>
              <a:t>http://www.emailarchivestaskforce.org</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1394817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Bill Clinton email archive</a:t>
            </a:r>
            <a:endParaRPr lang="en-GB" b="1" dirty="0"/>
          </a:p>
        </p:txBody>
      </p:sp>
      <p:pic>
        <p:nvPicPr>
          <p:cNvPr id="4" name="Content Placeholder 3"/>
          <p:cNvPicPr>
            <a:picLocks noGrp="1" noChangeAspect="1"/>
          </p:cNvPicPr>
          <p:nvPr>
            <p:ph sz="half" idx="1"/>
          </p:nvPr>
        </p:nvPicPr>
        <p:blipFill>
          <a:blip r:embed="rId3"/>
          <a:stretch>
            <a:fillRect/>
          </a:stretch>
        </p:blipFill>
        <p:spPr>
          <a:xfrm>
            <a:off x="838200" y="2275821"/>
            <a:ext cx="5181600" cy="3450945"/>
          </a:xfrm>
          <a:prstGeom prst="rect">
            <a:avLst/>
          </a:prstGeom>
        </p:spPr>
      </p:pic>
      <p:sp>
        <p:nvSpPr>
          <p:cNvPr id="5" name="Content Placeholder 4"/>
          <p:cNvSpPr>
            <a:spLocks noGrp="1"/>
          </p:cNvSpPr>
          <p:nvPr>
            <p:ph sz="half" idx="2"/>
          </p:nvPr>
        </p:nvSpPr>
        <p:spPr/>
        <p:txBody>
          <a:bodyPr/>
          <a:lstStyle/>
          <a:p>
            <a:r>
              <a:rPr lang="en-GB" dirty="0" smtClean="0"/>
              <a:t>Clinton Presidential Library</a:t>
            </a:r>
          </a:p>
          <a:p>
            <a:r>
              <a:rPr lang="en-GB" dirty="0" smtClean="0"/>
              <a:t>20 million emails</a:t>
            </a:r>
          </a:p>
          <a:p>
            <a:r>
              <a:rPr lang="en-GB" dirty="0"/>
              <a:t>ARMS </a:t>
            </a:r>
            <a:r>
              <a:rPr lang="en-GB" dirty="0" smtClean="0"/>
              <a:t>– Automated </a:t>
            </a:r>
            <a:r>
              <a:rPr lang="en-GB" dirty="0"/>
              <a:t>Records Management System </a:t>
            </a:r>
            <a:r>
              <a:rPr lang="en-GB" dirty="0" smtClean="0"/>
              <a:t>(1994)</a:t>
            </a:r>
          </a:p>
          <a:p>
            <a:r>
              <a:rPr lang="en-GB" dirty="0" smtClean="0"/>
              <a:t>TRP – Tape </a:t>
            </a:r>
            <a:r>
              <a:rPr lang="en-GB" dirty="0"/>
              <a:t>Restoration Project </a:t>
            </a:r>
            <a:r>
              <a:rPr lang="en-GB" dirty="0" smtClean="0"/>
              <a:t>(2000)</a:t>
            </a:r>
          </a:p>
          <a:p>
            <a:r>
              <a:rPr lang="en-GB" dirty="0" smtClean="0"/>
              <a:t>Emails are delivered to readers as print outs</a:t>
            </a:r>
          </a:p>
          <a:p>
            <a:endParaRPr lang="en-GB" dirty="0"/>
          </a:p>
        </p:txBody>
      </p:sp>
      <p:sp>
        <p:nvSpPr>
          <p:cNvPr id="6" name="TextBox 5"/>
          <p:cNvSpPr txBox="1"/>
          <p:nvPr/>
        </p:nvSpPr>
        <p:spPr>
          <a:xfrm>
            <a:off x="838200" y="5820794"/>
            <a:ext cx="5181600" cy="400110"/>
          </a:xfrm>
          <a:prstGeom prst="rect">
            <a:avLst/>
          </a:prstGeom>
          <a:noFill/>
        </p:spPr>
        <p:txBody>
          <a:bodyPr wrap="square" rtlCol="0">
            <a:spAutoFit/>
          </a:bodyPr>
          <a:lstStyle/>
          <a:p>
            <a:r>
              <a:rPr lang="en-GB" sz="1000" dirty="0"/>
              <a:t>Source: </a:t>
            </a:r>
            <a:r>
              <a:rPr lang="en-GB" sz="1000" dirty="0">
                <a:hlinkClick r:id="rId4"/>
              </a:rPr>
              <a:t>https://</a:t>
            </a:r>
            <a:r>
              <a:rPr lang="en-GB" sz="1000" dirty="0" smtClean="0">
                <a:hlinkClick r:id="rId4"/>
              </a:rPr>
              <a:t>www.clintonlibrary.gov/wp-content/uploads/2015/11/Email-Researchers-Guide-2015.pdf</a:t>
            </a:r>
            <a:r>
              <a:rPr lang="en-GB" sz="1000" dirty="0" smtClean="0"/>
              <a:t> </a:t>
            </a:r>
            <a:endParaRPr lang="en-GB" sz="1000" dirty="0"/>
          </a:p>
        </p:txBody>
      </p:sp>
    </p:spTree>
    <p:extLst>
      <p:ext uri="{BB962C8B-B14F-4D97-AF65-F5344CB8AC3E}">
        <p14:creationId xmlns:p14="http://schemas.microsoft.com/office/powerpoint/2010/main" val="1751086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BREAK</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27982" y="657727"/>
            <a:ext cx="8225818" cy="5855368"/>
          </a:xfrm>
        </p:spPr>
      </p:pic>
      <p:sp>
        <p:nvSpPr>
          <p:cNvPr id="3" name="TextBox 2"/>
          <p:cNvSpPr txBox="1"/>
          <p:nvPr/>
        </p:nvSpPr>
        <p:spPr>
          <a:xfrm>
            <a:off x="6096000" y="6559476"/>
            <a:ext cx="2571538" cy="246221"/>
          </a:xfrm>
          <a:prstGeom prst="rect">
            <a:avLst/>
          </a:prstGeom>
          <a:noFill/>
        </p:spPr>
        <p:txBody>
          <a:bodyPr wrap="none" rtlCol="0">
            <a:spAutoFit/>
          </a:bodyPr>
          <a:lstStyle/>
          <a:p>
            <a:r>
              <a:rPr lang="en-GB" sz="1000" dirty="0"/>
              <a:t>Source: XKCD comic, </a:t>
            </a:r>
            <a:r>
              <a:rPr lang="en-GB" sz="1000" dirty="0">
                <a:hlinkClick r:id="rId4"/>
              </a:rPr>
              <a:t>https://xkcd.com/1909</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2039859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Demo &amp; Activity: </a:t>
            </a:r>
            <a:r>
              <a:rPr lang="en-GB" b="1" dirty="0" err="1" smtClean="0"/>
              <a:t>Epadd</a:t>
            </a:r>
            <a:endParaRPr lang="en-GB" b="1"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562351"/>
            <a:ext cx="8632825" cy="5030954"/>
          </a:xfrm>
          <a:ln>
            <a:solidFill>
              <a:schemeClr val="accent3">
                <a:lumMod val="40000"/>
                <a:lumOff val="60000"/>
              </a:schemeClr>
            </a:solidFill>
          </a:ln>
        </p:spPr>
      </p:pic>
      <p:pic>
        <p:nvPicPr>
          <p:cNvPr id="4" name="Picture 3"/>
          <p:cNvPicPr>
            <a:picLocks noChangeAspect="1"/>
          </p:cNvPicPr>
          <p:nvPr/>
        </p:nvPicPr>
        <p:blipFill>
          <a:blip r:embed="rId4"/>
          <a:stretch>
            <a:fillRect/>
          </a:stretch>
        </p:blipFill>
        <p:spPr>
          <a:xfrm>
            <a:off x="10042358" y="144381"/>
            <a:ext cx="1875256" cy="2172358"/>
          </a:xfrm>
          <a:prstGeom prst="rect">
            <a:avLst/>
          </a:prstGeom>
        </p:spPr>
      </p:pic>
    </p:spTree>
    <p:extLst>
      <p:ext uri="{BB962C8B-B14F-4D97-AF65-F5344CB8AC3E}">
        <p14:creationId xmlns:p14="http://schemas.microsoft.com/office/powerpoint/2010/main" val="3619444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Task Force on Technical Approaches to Email Archives </a:t>
            </a:r>
            <a:endParaRPr lang="en-GB" b="1" dirty="0"/>
          </a:p>
        </p:txBody>
      </p:sp>
      <p:sp>
        <p:nvSpPr>
          <p:cNvPr id="3" name="Content Placeholder 2"/>
          <p:cNvSpPr>
            <a:spLocks noGrp="1"/>
          </p:cNvSpPr>
          <p:nvPr>
            <p:ph idx="1"/>
          </p:nvPr>
        </p:nvSpPr>
        <p:spPr>
          <a:xfrm>
            <a:off x="838200" y="1690688"/>
            <a:ext cx="10515600" cy="5167312"/>
          </a:xfrm>
        </p:spPr>
        <p:txBody>
          <a:bodyPr>
            <a:normAutofit/>
          </a:bodyPr>
          <a:lstStyle/>
          <a:p>
            <a:pPr marL="0" indent="0" algn="ctr">
              <a:buNone/>
            </a:pPr>
            <a:r>
              <a:rPr lang="en-GB" sz="3600" dirty="0">
                <a:hlinkClick r:id="rId2"/>
              </a:rPr>
              <a:t>http://www.emailarchivestaskforce.org</a:t>
            </a:r>
            <a:r>
              <a:rPr lang="en-GB" sz="3600" dirty="0" smtClean="0">
                <a:hlinkClick r:id="rId2"/>
              </a:rPr>
              <a:t>/</a:t>
            </a:r>
            <a:r>
              <a:rPr lang="en-GB" sz="3600" dirty="0" smtClean="0"/>
              <a:t> </a:t>
            </a:r>
            <a:endParaRPr lang="en-GB" sz="1200" dirty="0"/>
          </a:p>
          <a:p>
            <a:pPr marL="0" indent="0" algn="ctr">
              <a:buNone/>
            </a:pPr>
            <a:r>
              <a:rPr lang="en-GB" sz="3200" dirty="0" smtClean="0"/>
              <a:t>Final report (to be published May 2018) – first draft available: </a:t>
            </a:r>
            <a:r>
              <a:rPr lang="en-GB" sz="3200" dirty="0">
                <a:hlinkClick r:id="rId3"/>
              </a:rPr>
              <a:t>https://</a:t>
            </a:r>
            <a:r>
              <a:rPr lang="en-GB" sz="3200" dirty="0" smtClean="0">
                <a:hlinkClick r:id="rId3"/>
              </a:rPr>
              <a:t>goo.gl/tjoDSV</a:t>
            </a:r>
            <a:r>
              <a:rPr lang="en-GB" sz="3200" dirty="0" smtClean="0"/>
              <a:t> </a:t>
            </a:r>
            <a:endParaRPr lang="en-GB" sz="3200" dirty="0"/>
          </a:p>
          <a:p>
            <a:endParaRPr lang="en-GB" sz="1200" dirty="0" smtClean="0"/>
          </a:p>
          <a:p>
            <a:pPr marL="0" indent="0">
              <a:buNone/>
            </a:pPr>
            <a:r>
              <a:rPr lang="en-GB" sz="3200" dirty="0" smtClean="0"/>
              <a:t>Blog posts from DPOC project on email archiving:</a:t>
            </a:r>
          </a:p>
          <a:p>
            <a:r>
              <a:rPr lang="en-GB" dirty="0">
                <a:hlinkClick r:id="rId4"/>
              </a:rPr>
              <a:t>http://www.dpoc.ac.uk/2018/03/29/email-pres-2</a:t>
            </a:r>
            <a:r>
              <a:rPr lang="en-GB" dirty="0" smtClean="0">
                <a:hlinkClick r:id="rId4"/>
              </a:rPr>
              <a:t>/</a:t>
            </a:r>
            <a:r>
              <a:rPr lang="en-GB" dirty="0" smtClean="0"/>
              <a:t> </a:t>
            </a:r>
          </a:p>
          <a:p>
            <a:r>
              <a:rPr lang="en-GB" dirty="0">
                <a:hlinkClick r:id="rId5"/>
              </a:rPr>
              <a:t>http://www.dpoc.ac.uk/2017/07/07/email-preservation-how-hard-can-it-be</a:t>
            </a:r>
            <a:r>
              <a:rPr lang="en-GB" dirty="0" smtClean="0">
                <a:hlinkClick r:id="rId5"/>
              </a:rPr>
              <a:t>/</a:t>
            </a:r>
            <a:r>
              <a:rPr lang="en-GB" dirty="0" smtClean="0"/>
              <a:t> </a:t>
            </a:r>
          </a:p>
          <a:p>
            <a:r>
              <a:rPr lang="en-GB" dirty="0">
                <a:hlinkClick r:id="rId6"/>
              </a:rPr>
              <a:t>http://www.dpoc.ac.uk/2017/10/23/using-epadd-with-josh-schneider</a:t>
            </a:r>
            <a:r>
              <a:rPr lang="en-GB" dirty="0" smtClean="0">
                <a:hlinkClick r:id="rId6"/>
              </a:rPr>
              <a:t>/</a:t>
            </a:r>
            <a:r>
              <a:rPr lang="en-GB" dirty="0" smtClean="0"/>
              <a:t> </a:t>
            </a:r>
            <a:endParaRPr lang="en-GB" dirty="0"/>
          </a:p>
        </p:txBody>
      </p:sp>
    </p:spTree>
    <p:extLst>
      <p:ext uri="{BB962C8B-B14F-4D97-AF65-F5344CB8AC3E}">
        <p14:creationId xmlns:p14="http://schemas.microsoft.com/office/powerpoint/2010/main" val="4940015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you should have learned</a:t>
            </a:r>
            <a:endParaRPr lang="en-GB" b="1" dirty="0"/>
          </a:p>
        </p:txBody>
      </p:sp>
      <p:sp>
        <p:nvSpPr>
          <p:cNvPr id="3" name="Content Placeholder 2"/>
          <p:cNvSpPr>
            <a:spLocks noGrp="1"/>
          </p:cNvSpPr>
          <p:nvPr>
            <p:ph idx="1"/>
          </p:nvPr>
        </p:nvSpPr>
        <p:spPr/>
        <p:txBody>
          <a:bodyPr>
            <a:normAutofit/>
          </a:bodyPr>
          <a:lstStyle/>
          <a:p>
            <a:pPr lvl="0"/>
            <a:r>
              <a:rPr lang="en-GB" sz="3200" dirty="0" smtClean="0"/>
              <a:t>Understand why </a:t>
            </a:r>
            <a:r>
              <a:rPr lang="en-GB" sz="3200" dirty="0"/>
              <a:t>email archiving is important</a:t>
            </a:r>
            <a:endParaRPr lang="en-US" sz="3200" dirty="0"/>
          </a:p>
          <a:p>
            <a:pPr lvl="0"/>
            <a:r>
              <a:rPr lang="en-US" sz="3200" dirty="0" smtClean="0"/>
              <a:t>Understand</a:t>
            </a:r>
            <a:r>
              <a:rPr lang="en-GB" sz="3200" dirty="0" smtClean="0"/>
              <a:t> the </a:t>
            </a:r>
            <a:r>
              <a:rPr lang="en-GB" sz="3200" dirty="0"/>
              <a:t>preservation and access issues around email</a:t>
            </a:r>
            <a:endParaRPr lang="en-US" sz="3200" dirty="0"/>
          </a:p>
          <a:p>
            <a:r>
              <a:rPr lang="en-GB" sz="3200" dirty="0" smtClean="0"/>
              <a:t>Be aware of the various tools available for processing and managing email archives</a:t>
            </a:r>
          </a:p>
          <a:p>
            <a:r>
              <a:rPr lang="en-GB" sz="3200" dirty="0" smtClean="0"/>
              <a:t>Be able to </a:t>
            </a:r>
            <a:r>
              <a:rPr lang="en-GB" sz="3200" dirty="0"/>
              <a:t>use </a:t>
            </a:r>
            <a:r>
              <a:rPr lang="en-GB" sz="3200" dirty="0" err="1" smtClean="0"/>
              <a:t>Epadd</a:t>
            </a:r>
            <a:r>
              <a:rPr lang="en-GB" sz="3200" dirty="0" smtClean="0"/>
              <a:t> </a:t>
            </a:r>
          </a:p>
          <a:p>
            <a:r>
              <a:rPr lang="en-GB" sz="3200" dirty="0" smtClean="0"/>
              <a:t>Know </a:t>
            </a:r>
            <a:r>
              <a:rPr lang="en-GB" sz="3200" dirty="0"/>
              <a:t>some practical techniques for preserving </a:t>
            </a:r>
            <a:r>
              <a:rPr lang="en-GB" sz="3200" dirty="0" smtClean="0"/>
              <a:t>                 email</a:t>
            </a:r>
            <a:r>
              <a:rPr lang="en-US" sz="3200" dirty="0" smtClean="0">
                <a:effectLst/>
              </a:rPr>
              <a:t> </a:t>
            </a:r>
            <a:endParaRPr lang="en-GB"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3351" y="4129631"/>
            <a:ext cx="2225040" cy="2520696"/>
          </a:xfrm>
          <a:prstGeom prst="rect">
            <a:avLst/>
          </a:prstGeom>
        </p:spPr>
      </p:pic>
      <p:sp>
        <p:nvSpPr>
          <p:cNvPr id="5" name="TextBox 4"/>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14550421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a:t>
            </a:r>
            <a:br>
              <a:rPr lang="en-GB" dirty="0" smtClean="0"/>
            </a:br>
            <a:r>
              <a:rPr lang="en-GB" dirty="0" smtClean="0"/>
              <a:t>Any questions?</a:t>
            </a:r>
            <a:endParaRPr lang="en-GB" dirty="0"/>
          </a:p>
        </p:txBody>
      </p:sp>
      <p:sp>
        <p:nvSpPr>
          <p:cNvPr id="3" name="Text Placeholder 2"/>
          <p:cNvSpPr>
            <a:spLocks noGrp="1"/>
          </p:cNvSpPr>
          <p:nvPr>
            <p:ph type="body" idx="1"/>
          </p:nvPr>
        </p:nvSpPr>
        <p:spPr/>
        <p:txBody>
          <a:bodyPr/>
          <a:lstStyle/>
          <a:p>
            <a:r>
              <a:rPr lang="en-GB" dirty="0" smtClean="0"/>
              <a:t>[insert contact details here]</a:t>
            </a: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5716" y="0"/>
            <a:ext cx="5842000" cy="6858000"/>
          </a:xfrm>
          <a:prstGeom prst="rect">
            <a:avLst/>
          </a:prstGeom>
        </p:spPr>
      </p:pic>
      <p:sp>
        <p:nvSpPr>
          <p:cNvPr id="6" name="TextBox 5"/>
          <p:cNvSpPr txBox="1"/>
          <p:nvPr/>
        </p:nvSpPr>
        <p:spPr>
          <a:xfrm>
            <a:off x="433388" y="6529805"/>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719340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Activity: What is email?</a:t>
            </a:r>
            <a:endParaRPr lang="en-GB" b="1"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96858" y="1825625"/>
            <a:ext cx="3664284" cy="4351338"/>
          </a:xfrm>
        </p:spPr>
      </p:pic>
      <p:sp>
        <p:nvSpPr>
          <p:cNvPr id="5" name="Content Placeholder 4"/>
          <p:cNvSpPr>
            <a:spLocks noGrp="1"/>
          </p:cNvSpPr>
          <p:nvPr>
            <p:ph sz="half" idx="2"/>
          </p:nvPr>
        </p:nvSpPr>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3600" i="1" dirty="0" smtClean="0"/>
          </a:p>
          <a:p>
            <a:pPr marL="0" marR="0" lvl="0" indent="0" algn="ctr" defTabSz="914400" eaLnBrk="1" fontAlgn="auto" latinLnBrk="0" hangingPunct="1">
              <a:lnSpc>
                <a:spcPct val="100000"/>
              </a:lnSpc>
              <a:spcBef>
                <a:spcPts val="0"/>
              </a:spcBef>
              <a:spcAft>
                <a:spcPts val="0"/>
              </a:spcAft>
              <a:buClrTx/>
              <a:buSzTx/>
              <a:buFontTx/>
              <a:buNone/>
              <a:tabLst/>
              <a:defRPr/>
            </a:pPr>
            <a:endParaRPr lang="en-GB" sz="3600" i="1" dirty="0"/>
          </a:p>
          <a:p>
            <a:pPr marL="0" marR="0" lvl="0" indent="0" algn="ctr" defTabSz="914400" eaLnBrk="1" fontAlgn="auto" latinLnBrk="0" hangingPunct="1">
              <a:lnSpc>
                <a:spcPct val="100000"/>
              </a:lnSpc>
              <a:spcBef>
                <a:spcPts val="0"/>
              </a:spcBef>
              <a:spcAft>
                <a:spcPts val="0"/>
              </a:spcAft>
              <a:buClrTx/>
              <a:buSzTx/>
              <a:buFontTx/>
              <a:buNone/>
              <a:tabLst/>
              <a:defRPr/>
            </a:pPr>
            <a:r>
              <a:rPr lang="en-GB" sz="3600" i="1" dirty="0" smtClean="0"/>
              <a:t>What is email? </a:t>
            </a:r>
          </a:p>
          <a:p>
            <a:pPr marL="0" marR="0" lvl="0" indent="0" algn="ctr" defTabSz="914400" eaLnBrk="1" fontAlgn="auto" latinLnBrk="0" hangingPunct="1">
              <a:lnSpc>
                <a:spcPct val="100000"/>
              </a:lnSpc>
              <a:spcBef>
                <a:spcPts val="0"/>
              </a:spcBef>
              <a:spcAft>
                <a:spcPts val="0"/>
              </a:spcAft>
              <a:buClrTx/>
              <a:buSzTx/>
              <a:buFontTx/>
              <a:buNone/>
              <a:tabLst/>
              <a:defRPr/>
            </a:pPr>
            <a:r>
              <a:rPr lang="en-GB" sz="3600" i="1" dirty="0" smtClean="0"/>
              <a:t>What are the components of an email?</a:t>
            </a:r>
            <a:endParaRPr lang="en-GB" sz="3600" i="1" dirty="0"/>
          </a:p>
        </p:txBody>
      </p:sp>
      <p:sp>
        <p:nvSpPr>
          <p:cNvPr id="7" name="TextBox 6"/>
          <p:cNvSpPr txBox="1"/>
          <p:nvPr/>
        </p:nvSpPr>
        <p:spPr>
          <a:xfrm>
            <a:off x="1175017" y="6497721"/>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505683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email?</a:t>
            </a:r>
            <a:endParaRPr lang="en-GB" b="1" dirty="0"/>
          </a:p>
        </p:txBody>
      </p:sp>
      <p:pic>
        <p:nvPicPr>
          <p:cNvPr id="2050" name="Picture 2" descr="nap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67326" y="1244678"/>
            <a:ext cx="9657347" cy="54432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3271" y="6611779"/>
            <a:ext cx="5982728" cy="246221"/>
          </a:xfrm>
          <a:prstGeom prst="rect">
            <a:avLst/>
          </a:prstGeom>
          <a:noFill/>
        </p:spPr>
        <p:txBody>
          <a:bodyPr wrap="none" rtlCol="0">
            <a:spAutoFit/>
          </a:bodyPr>
          <a:lstStyle/>
          <a:p>
            <a:r>
              <a:rPr lang="en-GB" sz="1000" dirty="0"/>
              <a:t>Image source</a:t>
            </a:r>
            <a:r>
              <a:rPr lang="en-GB" sz="1000" dirty="0" smtClean="0"/>
              <a:t>: Task Force on Technical Approaches for </a:t>
            </a:r>
            <a:r>
              <a:rPr lang="en-GB" sz="1000" dirty="0"/>
              <a:t>Email Archives, </a:t>
            </a:r>
            <a:r>
              <a:rPr lang="en-GB" sz="1000" dirty="0">
                <a:hlinkClick r:id="rId4"/>
              </a:rPr>
              <a:t>http://www.emailarchivestaskforce.org</a:t>
            </a:r>
            <a:r>
              <a:rPr lang="en-GB" sz="1000" dirty="0" smtClean="0">
                <a:hlinkClick r:id="rId4"/>
              </a:rPr>
              <a:t>/</a:t>
            </a:r>
            <a:r>
              <a:rPr lang="en-GB" sz="1000" dirty="0" smtClean="0"/>
              <a:t> </a:t>
            </a:r>
            <a:endParaRPr lang="en-GB" sz="1000" dirty="0"/>
          </a:p>
        </p:txBody>
      </p:sp>
    </p:spTree>
    <p:extLst>
      <p:ext uri="{BB962C8B-B14F-4D97-AF65-F5344CB8AC3E}">
        <p14:creationId xmlns:p14="http://schemas.microsoft.com/office/powerpoint/2010/main" val="1977695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0225" y="0"/>
            <a:ext cx="2115312" cy="2420112"/>
          </a:xfrm>
          <a:prstGeom prst="rect">
            <a:avLst/>
          </a:prstGeom>
        </p:spPr>
      </p:pic>
      <p:sp>
        <p:nvSpPr>
          <p:cNvPr id="2" name="Title 1"/>
          <p:cNvSpPr>
            <a:spLocks noGrp="1"/>
          </p:cNvSpPr>
          <p:nvPr>
            <p:ph type="title"/>
          </p:nvPr>
        </p:nvSpPr>
        <p:spPr/>
        <p:txBody>
          <a:bodyPr/>
          <a:lstStyle/>
          <a:p>
            <a:r>
              <a:rPr lang="en-GB" b="1" dirty="0" smtClean="0"/>
              <a:t>Why does it matter?</a:t>
            </a:r>
            <a:endParaRPr lang="en-GB" b="1" dirty="0"/>
          </a:p>
        </p:txBody>
      </p:sp>
      <p:sp>
        <p:nvSpPr>
          <p:cNvPr id="3" name="Content Placeholder 2"/>
          <p:cNvSpPr>
            <a:spLocks noGrp="1"/>
          </p:cNvSpPr>
          <p:nvPr>
            <p:ph idx="1"/>
          </p:nvPr>
        </p:nvSpPr>
        <p:spPr>
          <a:xfrm>
            <a:off x="838200" y="1690688"/>
            <a:ext cx="10515600" cy="4934701"/>
          </a:xfrm>
        </p:spPr>
        <p:txBody>
          <a:bodyPr>
            <a:normAutofit/>
          </a:bodyPr>
          <a:lstStyle/>
          <a:p>
            <a:r>
              <a:rPr lang="en-GB" sz="3200" dirty="0" smtClean="0"/>
              <a:t>Email is are the letters of today</a:t>
            </a:r>
          </a:p>
          <a:p>
            <a:r>
              <a:rPr lang="en-GB" sz="3200" dirty="0" smtClean="0"/>
              <a:t>The caches of correspondence, photographs and records </a:t>
            </a:r>
          </a:p>
          <a:p>
            <a:r>
              <a:rPr lang="en-GB" sz="3200" dirty="0" smtClean="0"/>
              <a:t>historical and cultural value</a:t>
            </a:r>
          </a:p>
          <a:p>
            <a:r>
              <a:rPr lang="en-GB" sz="3200" dirty="0" smtClean="0"/>
              <a:t>Value to:</a:t>
            </a:r>
          </a:p>
          <a:p>
            <a:pPr lvl="1"/>
            <a:r>
              <a:rPr lang="en-GB" sz="2800" dirty="0" smtClean="0"/>
              <a:t>Researchers</a:t>
            </a:r>
          </a:p>
          <a:p>
            <a:pPr lvl="1"/>
            <a:r>
              <a:rPr lang="en-GB" sz="2800" dirty="0" smtClean="0"/>
              <a:t>Family historians</a:t>
            </a:r>
          </a:p>
          <a:p>
            <a:pPr lvl="1"/>
            <a:r>
              <a:rPr lang="en-GB" sz="2800" dirty="0" smtClean="0"/>
              <a:t>Students</a:t>
            </a:r>
          </a:p>
          <a:p>
            <a:pPr lvl="1"/>
            <a:r>
              <a:rPr lang="en-GB" sz="2800" dirty="0" smtClean="0"/>
              <a:t>Citizens </a:t>
            </a:r>
          </a:p>
        </p:txBody>
      </p:sp>
      <p:sp>
        <p:nvSpPr>
          <p:cNvPr id="6" name="TextBox 5"/>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4151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0225" y="0"/>
            <a:ext cx="2115312" cy="2420112"/>
          </a:xfrm>
          <a:prstGeom prst="rect">
            <a:avLst/>
          </a:prstGeom>
        </p:spPr>
      </p:pic>
      <p:sp>
        <p:nvSpPr>
          <p:cNvPr id="2" name="Title 1"/>
          <p:cNvSpPr>
            <a:spLocks noGrp="1"/>
          </p:cNvSpPr>
          <p:nvPr>
            <p:ph type="title"/>
          </p:nvPr>
        </p:nvSpPr>
        <p:spPr/>
        <p:txBody>
          <a:bodyPr/>
          <a:lstStyle/>
          <a:p>
            <a:r>
              <a:rPr lang="en-GB" b="1" dirty="0"/>
              <a:t>Email keeps a story</a:t>
            </a:r>
          </a:p>
        </p:txBody>
      </p:sp>
      <p:sp>
        <p:nvSpPr>
          <p:cNvPr id="3" name="Content Placeholder 2"/>
          <p:cNvSpPr>
            <a:spLocks noGrp="1"/>
          </p:cNvSpPr>
          <p:nvPr>
            <p:ph idx="1"/>
          </p:nvPr>
        </p:nvSpPr>
        <p:spPr/>
        <p:txBody>
          <a:bodyPr/>
          <a:lstStyle/>
          <a:p>
            <a:pPr marL="0" indent="0" algn="ctr">
              <a:buNone/>
            </a:pPr>
            <a:r>
              <a:rPr lang="en-GB" b="1" i="1" dirty="0">
                <a:solidFill>
                  <a:srgbClr val="FF0000"/>
                </a:solidFill>
              </a:rPr>
              <a:t>Precisely because it’s inescapable, insecure and irresistibly convenient, email provides an almost uncomfortably intimate view into the historical record. </a:t>
            </a:r>
            <a:r>
              <a:rPr lang="en-GB" i="1" dirty="0"/>
              <a:t>It preserves time, location and state of mind, the what-when-where-and-who of every story we might want to dig up. The last two decades, email’s high-water era, have thus been a bounty for anyone wishing to understand exactly what was happening in the inner circles of powerful organizations–for </a:t>
            </a:r>
            <a:r>
              <a:rPr lang="en-GB" i="1" dirty="0" smtClean="0"/>
              <a:t>journalists, historians </a:t>
            </a:r>
            <a:r>
              <a:rPr lang="en-GB" i="1" dirty="0"/>
              <a:t>and prosecutors of white-collar crime, among others.</a:t>
            </a:r>
          </a:p>
          <a:p>
            <a:endParaRPr lang="en-GB" dirty="0"/>
          </a:p>
          <a:p>
            <a:pPr marL="0" indent="0" algn="ctr">
              <a:buNone/>
            </a:pPr>
            <a:r>
              <a:rPr lang="en-GB" dirty="0"/>
              <a:t>NYT, What We Lose When We Lose Email, July 13, 2017</a:t>
            </a:r>
          </a:p>
        </p:txBody>
      </p:sp>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907574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Email is an organisational </a:t>
            </a:r>
            <a:r>
              <a:rPr lang="en-GB" b="1" dirty="0" smtClean="0"/>
              <a:t>record</a:t>
            </a:r>
            <a:endParaRPr lang="en-GB" b="1" dirty="0"/>
          </a:p>
        </p:txBody>
      </p:sp>
      <p:sp>
        <p:nvSpPr>
          <p:cNvPr id="3" name="Content Placeholder 2"/>
          <p:cNvSpPr>
            <a:spLocks noGrp="1"/>
          </p:cNvSpPr>
          <p:nvPr>
            <p:ph idx="1"/>
          </p:nvPr>
        </p:nvSpPr>
        <p:spPr>
          <a:xfrm>
            <a:off x="838200" y="1825624"/>
            <a:ext cx="10515600" cy="4639343"/>
          </a:xfrm>
        </p:spPr>
        <p:txBody>
          <a:bodyPr>
            <a:normAutofit/>
          </a:bodyPr>
          <a:lstStyle/>
          <a:p>
            <a:r>
              <a:rPr lang="en-GB" sz="3200" dirty="0" smtClean="0"/>
              <a:t>Many organisations are </a:t>
            </a:r>
            <a:r>
              <a:rPr lang="en-GB" sz="3200" dirty="0" err="1" smtClean="0"/>
              <a:t>sel</a:t>
            </a:r>
            <a:r>
              <a:rPr lang="en-US" sz="3200" dirty="0" smtClean="0"/>
              <a:t>f-</a:t>
            </a:r>
            <a:r>
              <a:rPr lang="en-GB" sz="3200" dirty="0" smtClean="0"/>
              <a:t>documenting</a:t>
            </a:r>
          </a:p>
          <a:p>
            <a:r>
              <a:rPr lang="en-GB" sz="3200" dirty="0" smtClean="0"/>
              <a:t>Creation and maintenance of records about activities and functions</a:t>
            </a:r>
          </a:p>
          <a:p>
            <a:endParaRPr lang="en-GB" sz="3200" dirty="0" smtClean="0"/>
          </a:p>
          <a:p>
            <a:r>
              <a:rPr lang="en-GB" sz="3200" dirty="0" smtClean="0"/>
              <a:t>What about emails?</a:t>
            </a:r>
          </a:p>
          <a:p>
            <a:pPr lvl="1"/>
            <a:r>
              <a:rPr lang="en-GB" sz="2800" dirty="0" smtClean="0"/>
              <a:t>Routine deletion</a:t>
            </a:r>
          </a:p>
          <a:p>
            <a:pPr lvl="1"/>
            <a:r>
              <a:rPr lang="en-GB" sz="2800" dirty="0" smtClean="0"/>
              <a:t>Do policies reflect the long-term value of email?</a:t>
            </a:r>
          </a:p>
          <a:p>
            <a:pPr lvl="1"/>
            <a:r>
              <a:rPr lang="en-GB" sz="2800" dirty="0" smtClean="0"/>
              <a:t>What about IT staff who manage accounts?</a:t>
            </a:r>
          </a:p>
          <a:p>
            <a:pPr lvl="1"/>
            <a:r>
              <a:rPr lang="en-GB" sz="2800" dirty="0" smtClean="0"/>
              <a:t>Administrative value, institutional memory, historical value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0225" y="0"/>
            <a:ext cx="2115312" cy="2420112"/>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710194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16304</TotalTime>
  <Words>7961</Words>
  <Application>Microsoft Macintosh PowerPoint</Application>
  <PresentationFormat>Widescreen</PresentationFormat>
  <Paragraphs>559</Paragraphs>
  <Slides>48</Slides>
  <Notes>43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Calibri</vt:lpstr>
      <vt:lpstr>Calibri Light</vt:lpstr>
      <vt:lpstr>Arial</vt:lpstr>
      <vt:lpstr>Office Theme</vt:lpstr>
      <vt:lpstr>Email Preservation</vt:lpstr>
      <vt:lpstr>PowerPoint Presentation</vt:lpstr>
      <vt:lpstr>What we are covering today</vt:lpstr>
      <vt:lpstr>What you will have learned</vt:lpstr>
      <vt:lpstr>Activity: What is email?</vt:lpstr>
      <vt:lpstr>What is email?</vt:lpstr>
      <vt:lpstr>Why does it matter?</vt:lpstr>
      <vt:lpstr>Email keeps a story</vt:lpstr>
      <vt:lpstr>Email is an organisational record</vt:lpstr>
      <vt:lpstr>Email is personal correspondence &amp; more</vt:lpstr>
      <vt:lpstr>The email lifecycle</vt:lpstr>
      <vt:lpstr>How email works</vt:lpstr>
      <vt:lpstr>How email works</vt:lpstr>
      <vt:lpstr>Common file formats</vt:lpstr>
      <vt:lpstr>The complexity and challenges around email</vt:lpstr>
      <vt:lpstr>Appraisal of email</vt:lpstr>
      <vt:lpstr>Dependence on technology</vt:lpstr>
      <vt:lpstr>Capturing email</vt:lpstr>
      <vt:lpstr>Ensuring authenticity</vt:lpstr>
      <vt:lpstr>Attachments and hyperlinks (complexity)</vt:lpstr>
      <vt:lpstr>Security and privacy</vt:lpstr>
      <vt:lpstr>Problems of scale</vt:lpstr>
      <vt:lpstr>No one tool can do it all</vt:lpstr>
      <vt:lpstr>Email preservation</vt:lpstr>
      <vt:lpstr>Bit level preservation</vt:lpstr>
      <vt:lpstr>Beyond bit level preservation</vt:lpstr>
      <vt:lpstr>Migration</vt:lpstr>
      <vt:lpstr>Emulation</vt:lpstr>
      <vt:lpstr>Email tools</vt:lpstr>
      <vt:lpstr>Epadd</vt:lpstr>
      <vt:lpstr>Epadd</vt:lpstr>
      <vt:lpstr>TOMES</vt:lpstr>
      <vt:lpstr>DArcMail</vt:lpstr>
      <vt:lpstr>EAS – Electronic Archiving System</vt:lpstr>
      <vt:lpstr>Aid4Mail</vt:lpstr>
      <vt:lpstr>Emailchemy</vt:lpstr>
      <vt:lpstr>Access Data FTK</vt:lpstr>
      <vt:lpstr>Mailstore</vt:lpstr>
      <vt:lpstr>Preservica</vt:lpstr>
      <vt:lpstr>Workflow: Harvard University Library</vt:lpstr>
      <vt:lpstr>Workflow: British Library</vt:lpstr>
      <vt:lpstr>Workflow: Emulation</vt:lpstr>
      <vt:lpstr>Bill Clinton email archive</vt:lpstr>
      <vt:lpstr>BREAK</vt:lpstr>
      <vt:lpstr>Demo &amp; Activity: Epadd</vt:lpstr>
      <vt:lpstr>Task Force on Technical Approaches to Email Archives </vt:lpstr>
      <vt:lpstr>What you should have learned</vt:lpstr>
      <vt:lpstr>Thank you. Any questions?</vt:lpstr>
    </vt:vector>
  </TitlesOfParts>
  <Company/>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Email Preservation</dc:title>
  <dc:creator>Sarah Mason</dc:creator>
  <cp:lastModifiedBy>Sarah Mason</cp:lastModifiedBy>
  <cp:revision>109</cp:revision>
  <dcterms:created xsi:type="dcterms:W3CDTF">2018-04-06T09:16:31Z</dcterms:created>
  <dcterms:modified xsi:type="dcterms:W3CDTF">2018-07-27T13:45:52Z</dcterms:modified>
</cp:coreProperties>
</file>