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56" r:id="rId2"/>
    <p:sldId id="285" r:id="rId3"/>
    <p:sldId id="258" r:id="rId4"/>
    <p:sldId id="268" r:id="rId5"/>
    <p:sldId id="269" r:id="rId6"/>
    <p:sldId id="259" r:id="rId7"/>
    <p:sldId id="274" r:id="rId8"/>
    <p:sldId id="260" r:id="rId9"/>
    <p:sldId id="270" r:id="rId10"/>
    <p:sldId id="261" r:id="rId11"/>
    <p:sldId id="272" r:id="rId12"/>
    <p:sldId id="284" r:id="rId13"/>
    <p:sldId id="262" r:id="rId14"/>
    <p:sldId id="263" r:id="rId15"/>
    <p:sldId id="277" r:id="rId16"/>
    <p:sldId id="265" r:id="rId17"/>
    <p:sldId id="278" r:id="rId18"/>
    <p:sldId id="279" r:id="rId19"/>
    <p:sldId id="280" r:id="rId20"/>
    <p:sldId id="281" r:id="rId21"/>
    <p:sldId id="282" r:id="rId22"/>
    <p:sldId id="283" r:id="rId23"/>
    <p:sldId id="271" r:id="rId24"/>
    <p:sldId id="264" r:id="rId25"/>
    <p:sldId id="273" r:id="rId26"/>
    <p:sldId id="275" r:id="rId27"/>
    <p:sldId id="276" r:id="rId28"/>
    <p:sldId id="266" r:id="rId29"/>
    <p:sldId id="267" r:id="rId30"/>
  </p:sldIdLst>
  <p:sldSz cx="12192000" cy="6858000"/>
  <p:notesSz cx="6645275" cy="97758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67"/>
    <p:restoredTop sz="64904"/>
  </p:normalViewPr>
  <p:slideViewPr>
    <p:cSldViewPr snapToGrid="0" snapToObjects="1">
      <p:cViewPr varScale="1">
        <p:scale>
          <a:sx n="63" d="100"/>
          <a:sy n="63" d="100"/>
        </p:scale>
        <p:origin x="124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79619" cy="49048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64118" y="0"/>
            <a:ext cx="2879619" cy="490489"/>
          </a:xfrm>
          <a:prstGeom prst="rect">
            <a:avLst/>
          </a:prstGeom>
        </p:spPr>
        <p:txBody>
          <a:bodyPr vert="horz" lIns="91440" tIns="45720" rIns="91440" bIns="45720" rtlCol="0"/>
          <a:lstStyle>
            <a:lvl1pPr algn="r">
              <a:defRPr sz="1200"/>
            </a:lvl1pPr>
          </a:lstStyle>
          <a:p>
            <a:fld id="{55CE0ED3-6433-4522-8744-63039EEF33B4}" type="datetimeFigureOut">
              <a:rPr lang="en-GB" smtClean="0"/>
              <a:t>25/07/2018</a:t>
            </a:fld>
            <a:endParaRPr lang="en-GB"/>
          </a:p>
        </p:txBody>
      </p:sp>
      <p:sp>
        <p:nvSpPr>
          <p:cNvPr id="4" name="Footer Placeholder 3"/>
          <p:cNvSpPr>
            <a:spLocks noGrp="1"/>
          </p:cNvSpPr>
          <p:nvPr>
            <p:ph type="ftr" sz="quarter" idx="2"/>
          </p:nvPr>
        </p:nvSpPr>
        <p:spPr>
          <a:xfrm>
            <a:off x="0" y="9285338"/>
            <a:ext cx="2879619" cy="4904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64118" y="9285338"/>
            <a:ext cx="2879619" cy="490488"/>
          </a:xfrm>
          <a:prstGeom prst="rect">
            <a:avLst/>
          </a:prstGeom>
        </p:spPr>
        <p:txBody>
          <a:bodyPr vert="horz" lIns="91440" tIns="45720" rIns="91440" bIns="45720" rtlCol="0" anchor="b"/>
          <a:lstStyle>
            <a:lvl1pPr algn="r">
              <a:defRPr sz="1200"/>
            </a:lvl1pPr>
          </a:lstStyle>
          <a:p>
            <a:fld id="{CA7FBEF3-2635-4A5E-8FFE-AD13AC60D7D7}" type="slidenum">
              <a:rPr lang="en-GB" smtClean="0"/>
              <a:t>‹#›</a:t>
            </a:fld>
            <a:endParaRPr lang="en-GB"/>
          </a:p>
        </p:txBody>
      </p:sp>
    </p:spTree>
    <p:extLst>
      <p:ext uri="{BB962C8B-B14F-4D97-AF65-F5344CB8AC3E}">
        <p14:creationId xmlns:p14="http://schemas.microsoft.com/office/powerpoint/2010/main" val="27651524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79619" cy="49048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64118" y="0"/>
            <a:ext cx="2879619" cy="490489"/>
          </a:xfrm>
          <a:prstGeom prst="rect">
            <a:avLst/>
          </a:prstGeom>
        </p:spPr>
        <p:txBody>
          <a:bodyPr vert="horz" lIns="91440" tIns="45720" rIns="91440" bIns="45720" rtlCol="0"/>
          <a:lstStyle>
            <a:lvl1pPr algn="r">
              <a:defRPr sz="1200"/>
            </a:lvl1pPr>
          </a:lstStyle>
          <a:p>
            <a:fld id="{5D6D78BA-E8FB-8643-9994-817DAD4D9D0D}" type="datetimeFigureOut">
              <a:rPr lang="en-GB" smtClean="0"/>
              <a:t>25/07/2018</a:t>
            </a:fld>
            <a:endParaRPr lang="en-GB"/>
          </a:p>
        </p:txBody>
      </p:sp>
      <p:sp>
        <p:nvSpPr>
          <p:cNvPr id="4" name="Slide Image Placeholder 3"/>
          <p:cNvSpPr>
            <a:spLocks noGrp="1" noRot="1" noChangeAspect="1"/>
          </p:cNvSpPr>
          <p:nvPr>
            <p:ph type="sldImg" idx="2"/>
          </p:nvPr>
        </p:nvSpPr>
        <p:spPr>
          <a:xfrm>
            <a:off x="390525" y="1222375"/>
            <a:ext cx="5864225" cy="32988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4528" y="4704616"/>
            <a:ext cx="5316220" cy="38492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285338"/>
            <a:ext cx="2879619" cy="4904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64118" y="9285338"/>
            <a:ext cx="2879619" cy="490488"/>
          </a:xfrm>
          <a:prstGeom prst="rect">
            <a:avLst/>
          </a:prstGeom>
        </p:spPr>
        <p:txBody>
          <a:bodyPr vert="horz" lIns="91440" tIns="45720" rIns="91440" bIns="45720" rtlCol="0" anchor="b"/>
          <a:lstStyle>
            <a:lvl1pPr algn="r">
              <a:defRPr sz="1200"/>
            </a:lvl1pPr>
          </a:lstStyle>
          <a:p>
            <a:fld id="{0676BC64-0532-8446-B846-9DFE563F3134}" type="slidenum">
              <a:rPr lang="en-GB" smtClean="0"/>
              <a:t>‹#›</a:t>
            </a:fld>
            <a:endParaRPr lang="en-GB"/>
          </a:p>
        </p:txBody>
      </p:sp>
    </p:spTree>
    <p:extLst>
      <p:ext uri="{BB962C8B-B14F-4D97-AF65-F5344CB8AC3E}">
        <p14:creationId xmlns:p14="http://schemas.microsoft.com/office/powerpoint/2010/main" val="984505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Green</a:t>
            </a:r>
            <a:r>
              <a:rPr lang="en-GB" baseline="0" dirty="0" smtClean="0"/>
              <a:t> post it </a:t>
            </a:r>
            <a:r>
              <a:rPr lang="en-GB" dirty="0" smtClean="0"/>
              <a:t>– </a:t>
            </a:r>
            <a:r>
              <a:rPr lang="en-GB" dirty="0" smtClean="0"/>
              <a:t>means you have </a:t>
            </a:r>
            <a:r>
              <a:rPr lang="en-GB" dirty="0" smtClean="0"/>
              <a:t>completed </a:t>
            </a:r>
            <a:r>
              <a:rPr lang="en-GB" dirty="0" smtClean="0"/>
              <a:t>the task</a:t>
            </a:r>
          </a:p>
          <a:p>
            <a:r>
              <a:rPr lang="en-GB" dirty="0" smtClean="0"/>
              <a:t>Pink post</a:t>
            </a:r>
            <a:r>
              <a:rPr lang="en-GB" baseline="0" dirty="0" smtClean="0"/>
              <a:t> it – </a:t>
            </a:r>
            <a:r>
              <a:rPr lang="en-GB" baseline="0" dirty="0" smtClean="0"/>
              <a:t>means you have a question and I will be around to answer it</a:t>
            </a:r>
          </a:p>
          <a:p>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1</a:t>
            </a:fld>
            <a:endParaRPr lang="en-GB"/>
          </a:p>
        </p:txBody>
      </p:sp>
    </p:spTree>
    <p:extLst>
      <p:ext uri="{BB962C8B-B14F-4D97-AF65-F5344CB8AC3E}">
        <p14:creationId xmlns:p14="http://schemas.microsoft.com/office/powerpoint/2010/main" val="695638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Shell script is basically computer</a:t>
            </a:r>
            <a:r>
              <a:rPr lang="en-GB" baseline="0" dirty="0" smtClean="0"/>
              <a:t> program designed to run in the command-line interface - the terminal – It is used to perform batch operations, including executing various programs and tasks – and advantage of using shell scripting in a CLI over say opening the application’s GUI is that you can save scripts and perform them at scale over large batches of files – you can also string various tasks together to run them automatically, rather than to having to run them separately</a:t>
            </a:r>
          </a:p>
          <a:p>
            <a:endParaRPr lang="en-GB" dirty="0" smtClean="0"/>
          </a:p>
          <a:p>
            <a:r>
              <a:rPr lang="en-GB" dirty="0" smtClean="0"/>
              <a:t>Bash is a “Unix</a:t>
            </a:r>
            <a:r>
              <a:rPr lang="en-GB" baseline="0" dirty="0" smtClean="0"/>
              <a:t> shell” scripting language is a dialect of shell (and what we will be using) – Stands for Bourne Again Shell</a:t>
            </a:r>
            <a:endParaRPr lang="en-GB" baseline="0" dirty="0"/>
          </a:p>
          <a:p>
            <a:endParaRPr lang="en-GB" baseline="0" dirty="0"/>
          </a:p>
          <a:p>
            <a:r>
              <a:rPr lang="en-GB" baseline="0" dirty="0" smtClean="0"/>
              <a:t>It has a number of programs for creating checksums and verifying them – which you are going to use today – will allow you too see the checksum (which you didn’t get to in Fixity) and get some practice with writing commands in bash</a:t>
            </a:r>
          </a:p>
          <a:p>
            <a:endParaRPr lang="en-GB" baseline="0" dirty="0" smtClean="0"/>
          </a:p>
          <a:p>
            <a:r>
              <a:rPr lang="en-GB" baseline="0" dirty="0" smtClean="0"/>
              <a:t>A lot of DP programs run through the command line – some have graphical user interfaces that we are used to, but if you want to run them over large batches of files, then learning some shell scripting like bash will help with that</a:t>
            </a:r>
          </a:p>
        </p:txBody>
      </p:sp>
      <p:sp>
        <p:nvSpPr>
          <p:cNvPr id="4" name="Slide Number Placeholder 3"/>
          <p:cNvSpPr>
            <a:spLocks noGrp="1"/>
          </p:cNvSpPr>
          <p:nvPr>
            <p:ph type="sldNum" sz="quarter" idx="10"/>
          </p:nvPr>
        </p:nvSpPr>
        <p:spPr/>
        <p:txBody>
          <a:bodyPr/>
          <a:lstStyle/>
          <a:p>
            <a:fld id="{0676BC64-0532-8446-B846-9DFE563F3134}" type="slidenum">
              <a:rPr lang="en-GB" smtClean="0"/>
              <a:t>10</a:t>
            </a:fld>
            <a:endParaRPr lang="en-GB"/>
          </a:p>
        </p:txBody>
      </p:sp>
    </p:spTree>
    <p:extLst>
      <p:ext uri="{BB962C8B-B14F-4D97-AF65-F5344CB8AC3E}">
        <p14:creationId xmlns:p14="http://schemas.microsoft.com/office/powerpoint/2010/main" val="1132801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Show of hands: how many of you have used a</a:t>
            </a:r>
            <a:r>
              <a:rPr lang="en-GB" b="1" baseline="0" dirty="0" smtClean="0"/>
              <a:t> command line interface before?  (you will have to help me with answering questions since it is just me today)</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DEMO MOBAXTERM</a:t>
            </a:r>
          </a:p>
          <a:p>
            <a:pPr marL="171450" indent="-171450">
              <a:buFontTx/>
              <a:buChar char="-"/>
            </a:pPr>
            <a:r>
              <a:rPr lang="en-GB" b="0" dirty="0" smtClean="0"/>
              <a:t>Show them how LS works – lists files</a:t>
            </a:r>
          </a:p>
          <a:p>
            <a:pPr marL="171450" indent="-171450">
              <a:buFontTx/>
              <a:buChar char="-"/>
            </a:pPr>
            <a:r>
              <a:rPr lang="en-GB" b="0" dirty="0" smtClean="0"/>
              <a:t>Show them how to change directories</a:t>
            </a:r>
            <a:r>
              <a:rPr lang="en-GB" b="0" baseline="0" dirty="0" smtClean="0"/>
              <a:t> forwards and backwards cd (go home) or cd .. to go back one</a:t>
            </a:r>
            <a:endParaRPr lang="en-GB" b="0" dirty="0" smtClean="0"/>
          </a:p>
          <a:p>
            <a:r>
              <a:rPr lang="en-GB" b="0" dirty="0" smtClean="0"/>
              <a:t>- Run</a:t>
            </a:r>
            <a:r>
              <a:rPr lang="en-GB" b="0" baseline="0" dirty="0" smtClean="0"/>
              <a:t> Md5sum check over a file</a:t>
            </a:r>
          </a:p>
          <a:p>
            <a:pPr marL="171450" indent="-171450">
              <a:buFontTx/>
              <a:buChar char="-"/>
            </a:pPr>
            <a:r>
              <a:rPr lang="en-GB" b="0" baseline="0" dirty="0" smtClean="0"/>
              <a:t>Show them about autocomplete and how to go backwards (up button)</a:t>
            </a:r>
          </a:p>
          <a:p>
            <a:pPr marL="171450" indent="-171450">
              <a:buFontTx/>
              <a:buChar char="-"/>
            </a:pPr>
            <a:endParaRPr lang="en-GB" b="0" dirty="0"/>
          </a:p>
        </p:txBody>
      </p:sp>
      <p:sp>
        <p:nvSpPr>
          <p:cNvPr id="4" name="Slide Number Placeholder 3"/>
          <p:cNvSpPr>
            <a:spLocks noGrp="1"/>
          </p:cNvSpPr>
          <p:nvPr>
            <p:ph type="sldNum" sz="quarter" idx="10"/>
          </p:nvPr>
        </p:nvSpPr>
        <p:spPr/>
        <p:txBody>
          <a:bodyPr/>
          <a:lstStyle/>
          <a:p>
            <a:fld id="{0676BC64-0532-8446-B846-9DFE563F3134}" type="slidenum">
              <a:rPr lang="en-GB" smtClean="0"/>
              <a:t>11</a:t>
            </a:fld>
            <a:endParaRPr lang="en-GB"/>
          </a:p>
        </p:txBody>
      </p:sp>
    </p:spTree>
    <p:extLst>
      <p:ext uri="{BB962C8B-B14F-4D97-AF65-F5344CB8AC3E}">
        <p14:creationId xmlns:p14="http://schemas.microsoft.com/office/powerpoint/2010/main" val="1796593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most of the functions</a:t>
            </a:r>
            <a:r>
              <a:rPr lang="en-GB" baseline="0" dirty="0" smtClean="0"/>
              <a:t> you used</a:t>
            </a:r>
            <a:r>
              <a:rPr lang="en-GB" dirty="0" smtClean="0"/>
              <a:t> today work in many Linux</a:t>
            </a:r>
            <a:r>
              <a:rPr lang="en-GB" baseline="0" dirty="0" smtClean="0"/>
              <a:t> systems – but it’s different again when you work in a Unix system like a Mac. You might be using bash, but the checksum functions will have different commands in different operating systems – so sometimes you’ll have a bit of trial and error (and Googling) to get it right</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12</a:t>
            </a:fld>
            <a:endParaRPr lang="en-GB"/>
          </a:p>
        </p:txBody>
      </p:sp>
    </p:spTree>
    <p:extLst>
      <p:ext uri="{BB962C8B-B14F-4D97-AF65-F5344CB8AC3E}">
        <p14:creationId xmlns:p14="http://schemas.microsoft.com/office/powerpoint/2010/main" val="741175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Commercial systems</a:t>
            </a:r>
            <a:r>
              <a:rPr lang="en-GB" sz="1200" baseline="0" dirty="0" smtClean="0"/>
              <a:t> do this – set up a list of rules for file format migration that they will do automatically, but they do not check – it if your responsibility to look over the output and make sure it hasn’t lost any significant properties – you may wish to turn the rules off, many organisations do</a:t>
            </a:r>
          </a:p>
          <a:p>
            <a:endParaRPr lang="en-GB" sz="1200" baseline="0" dirty="0" smtClean="0"/>
          </a:p>
          <a:p>
            <a:pPr marL="457200" indent="-457200">
              <a:buFont typeface="Arial" charset="0"/>
              <a:buChar char="•"/>
            </a:pPr>
            <a:r>
              <a:rPr lang="en-GB" sz="1200" dirty="0" smtClean="0"/>
              <a:t>File format identification will identify various file types, but it cannot analyse them -</a:t>
            </a:r>
            <a:r>
              <a:rPr lang="en-GB" sz="1200" baseline="0" dirty="0" smtClean="0"/>
              <a:t> basically if can tell you what you have (if it knows the file signature), but it cannot identify risks or suitability</a:t>
            </a:r>
            <a:endParaRPr lang="en-GB" sz="1200" dirty="0" smtClean="0"/>
          </a:p>
          <a:p>
            <a:pPr marL="457200" indent="-457200">
              <a:buFont typeface="Arial" charset="0"/>
              <a:buChar char="•"/>
            </a:pPr>
            <a:r>
              <a:rPr lang="en-GB" sz="1200" dirty="0" smtClean="0"/>
              <a:t>Monitoring risks to file formats and software obsolescence is currently a manual task – so this is</a:t>
            </a:r>
            <a:r>
              <a:rPr lang="en-GB" sz="1200" baseline="0" dirty="0" smtClean="0"/>
              <a:t> where you have to do some research – especially in the absence of a commercial system – this is part of preservation planning, an important but often overlooked activity (an often, I wish we had done that activity)</a:t>
            </a:r>
            <a:endParaRPr lang="en-GB" sz="1200" dirty="0" smtClean="0"/>
          </a:p>
          <a:p>
            <a:pPr marL="914400" lvl="1" indent="-457200">
              <a:buFont typeface="Arial" charset="0"/>
              <a:buChar char="•"/>
            </a:pPr>
            <a:r>
              <a:rPr lang="en-GB" sz="1200" dirty="0" smtClean="0"/>
              <a:t>But tools can help tell you – tools can identify files, registries</a:t>
            </a:r>
            <a:r>
              <a:rPr lang="en-GB" sz="1200" baseline="0" dirty="0" smtClean="0"/>
              <a:t> can provide information</a:t>
            </a:r>
            <a:endParaRPr lang="en-GB" sz="1200" dirty="0" smtClean="0"/>
          </a:p>
          <a:p>
            <a:endParaRPr lang="en-GB" sz="1200" baseline="0" dirty="0" smtClean="0"/>
          </a:p>
          <a:p>
            <a:endParaRPr lang="en-GB" sz="1200" dirty="0"/>
          </a:p>
        </p:txBody>
      </p:sp>
      <p:sp>
        <p:nvSpPr>
          <p:cNvPr id="4" name="Slide Number Placeholder 3"/>
          <p:cNvSpPr>
            <a:spLocks noGrp="1"/>
          </p:cNvSpPr>
          <p:nvPr>
            <p:ph type="sldNum" sz="quarter" idx="10"/>
          </p:nvPr>
        </p:nvSpPr>
        <p:spPr/>
        <p:txBody>
          <a:bodyPr/>
          <a:lstStyle/>
          <a:p>
            <a:fld id="{0676BC64-0532-8446-B846-9DFE563F3134}" type="slidenum">
              <a:rPr lang="en-GB" smtClean="0"/>
              <a:t>13</a:t>
            </a:fld>
            <a:endParaRPr lang="en-GB"/>
          </a:p>
        </p:txBody>
      </p:sp>
    </p:spTree>
    <p:extLst>
      <p:ext uri="{BB962C8B-B14F-4D97-AF65-F5344CB8AC3E}">
        <p14:creationId xmlns:p14="http://schemas.microsoft.com/office/powerpoint/2010/main" val="1632065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DROID (Digital Record</a:t>
            </a:r>
            <a:r>
              <a:rPr lang="en-US" baseline="0" dirty="0" smtClean="0"/>
              <a:t> Object Identification)</a:t>
            </a:r>
            <a:r>
              <a:rPr lang="en-US" dirty="0" smtClean="0"/>
              <a:t> – </a:t>
            </a:r>
            <a:r>
              <a:rPr lang="en-US" sz="1200" b="0" i="0" kern="1200" dirty="0" smtClean="0">
                <a:solidFill>
                  <a:schemeClr val="tx1"/>
                </a:solidFill>
                <a:effectLst/>
                <a:latin typeface="+mn-lt"/>
                <a:ea typeface="+mn-ea"/>
                <a:cs typeface="+mn-cs"/>
              </a:rPr>
              <a:t>is a software tool developed by The National Archives to perform automated batch identification of file formats.</a:t>
            </a:r>
            <a:r>
              <a:rPr lang="en-US" sz="1200" b="0" i="0" kern="1200" baseline="0" dirty="0" smtClean="0">
                <a:solidFill>
                  <a:schemeClr val="tx1"/>
                </a:solidFill>
                <a:effectLst/>
                <a:latin typeface="+mn-lt"/>
                <a:ea typeface="+mn-ea"/>
                <a:cs typeface="+mn-cs"/>
              </a:rPr>
              <a:t> It can identify formats based on extension, signature or container –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File signature (which looks at the file header and other defining characteristics in a file) is a better identification than extension – since it can sometimes be wrong – DROID can point out mismatches – it provides </a:t>
            </a:r>
            <a:r>
              <a:rPr lang="en-US" sz="1200" b="0" i="0" kern="1200" baseline="0" dirty="0" err="1" smtClean="0">
                <a:solidFill>
                  <a:schemeClr val="tx1"/>
                </a:solidFill>
                <a:effectLst/>
                <a:latin typeface="+mn-lt"/>
                <a:ea typeface="+mn-ea"/>
                <a:cs typeface="+mn-cs"/>
              </a:rPr>
              <a:t>characterisation</a:t>
            </a:r>
            <a:r>
              <a:rPr lang="en-US" sz="1200" b="0" i="0" kern="1200" baseline="0" dirty="0" smtClean="0">
                <a:solidFill>
                  <a:schemeClr val="tx1"/>
                </a:solidFill>
                <a:effectLst/>
                <a:latin typeface="+mn-lt"/>
                <a:ea typeface="+mn-ea"/>
                <a:cs typeface="+mn-cs"/>
              </a:rPr>
              <a:t> details, such as file size, format id (PUID) – which can help not only with planning, but identifying duplicates</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DROID is run off the National Archive’s file format signature registry – PRONOM – contains information on file formats and supporting software products – DROID accesses the file &amp; container signatures in PRONOM to identify files – constantly being updated and you can submit a new file format signature to PRONOM – we have for research data </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14</a:t>
            </a:fld>
            <a:endParaRPr lang="en-GB"/>
          </a:p>
        </p:txBody>
      </p:sp>
    </p:spTree>
    <p:extLst>
      <p:ext uri="{BB962C8B-B14F-4D97-AF65-F5344CB8AC3E}">
        <p14:creationId xmlns:p14="http://schemas.microsoft.com/office/powerpoint/2010/main" val="1770816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These</a:t>
            </a:r>
            <a:r>
              <a:rPr lang="en-GB" sz="1200" baseline="0" dirty="0" smtClean="0"/>
              <a:t> reports are not useful on their own – you need to analyse them further – you want to be able to see how many unique file formats you have, what they are, what number is unidentified, how many of a certain file format you have (such as what is the most common type of file format in your collection)</a:t>
            </a:r>
          </a:p>
          <a:p>
            <a:endParaRPr lang="en-GB" sz="1200" baseline="0" dirty="0" smtClean="0"/>
          </a:p>
          <a:p>
            <a:r>
              <a:rPr lang="en-GB" sz="1200" baseline="0" dirty="0" smtClean="0"/>
              <a:t>You need data analysis tools for this and a bit more advanced skill – more than I can cover today, but I will go over some of the options</a:t>
            </a:r>
          </a:p>
          <a:p>
            <a:r>
              <a:rPr lang="en-GB" sz="1200" dirty="0" smtClean="0"/>
              <a:t>DROID Siegfried </a:t>
            </a:r>
            <a:r>
              <a:rPr lang="en-GB" sz="1200" dirty="0" err="1" smtClean="0"/>
              <a:t>sqlite</a:t>
            </a:r>
            <a:r>
              <a:rPr lang="en-GB" sz="1200" dirty="0" smtClean="0"/>
              <a:t> analysis engine</a:t>
            </a:r>
          </a:p>
          <a:p>
            <a:r>
              <a:rPr lang="en-GB" sz="1200" dirty="0" err="1" smtClean="0"/>
              <a:t>Qlik</a:t>
            </a:r>
            <a:r>
              <a:rPr lang="en-GB" sz="1200" dirty="0" smtClean="0"/>
              <a:t> Sense</a:t>
            </a:r>
          </a:p>
          <a:p>
            <a:r>
              <a:rPr lang="en-GB" sz="1200" dirty="0" err="1" smtClean="0"/>
              <a:t>Panadas</a:t>
            </a:r>
            <a:r>
              <a:rPr lang="en-GB" sz="1200" baseline="0" dirty="0" smtClean="0"/>
              <a:t> – python data analysis toolkit</a:t>
            </a:r>
          </a:p>
          <a:p>
            <a:r>
              <a:rPr lang="en-GB" sz="1200" baseline="0" dirty="0" smtClean="0"/>
              <a:t>R (programming language for statistical computing and graphics) – basically good for statistics and data mining</a:t>
            </a:r>
            <a:endParaRPr lang="en-GB" sz="1200" dirty="0"/>
          </a:p>
        </p:txBody>
      </p:sp>
      <p:sp>
        <p:nvSpPr>
          <p:cNvPr id="4" name="Slide Number Placeholder 3"/>
          <p:cNvSpPr>
            <a:spLocks noGrp="1"/>
          </p:cNvSpPr>
          <p:nvPr>
            <p:ph type="sldNum" sz="quarter" idx="10"/>
          </p:nvPr>
        </p:nvSpPr>
        <p:spPr/>
        <p:txBody>
          <a:bodyPr/>
          <a:lstStyle/>
          <a:p>
            <a:fld id="{0676BC64-0532-8446-B846-9DFE563F3134}" type="slidenum">
              <a:rPr lang="en-GB" smtClean="0"/>
              <a:t>15</a:t>
            </a:fld>
            <a:endParaRPr lang="en-GB"/>
          </a:p>
        </p:txBody>
      </p:sp>
    </p:spTree>
    <p:extLst>
      <p:ext uri="{BB962C8B-B14F-4D97-AF65-F5344CB8AC3E}">
        <p14:creationId xmlns:p14="http://schemas.microsoft.com/office/powerpoint/2010/main" val="816464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LOC list is not an exhaustive list of formats available, it is the ones the LOC have assessed for their collecting and digital</a:t>
            </a:r>
            <a:r>
              <a:rPr lang="en-GB" baseline="0" dirty="0" smtClean="0"/>
              <a:t> preservation planning</a:t>
            </a:r>
            <a:r>
              <a:rPr lang="en-GB" dirty="0" smtClean="0"/>
              <a:t> purposes – </a:t>
            </a:r>
            <a:r>
              <a:rPr lang="en-GB" baseline="0" dirty="0" smtClean="0"/>
              <a:t> however, the sustainability factors of the document can be applied to other files formats</a:t>
            </a:r>
          </a:p>
          <a:p>
            <a:endParaRPr lang="en-GB" baseline="0" dirty="0" smtClean="0"/>
          </a:p>
          <a:p>
            <a:r>
              <a:rPr lang="en-GB" baseline="0" dirty="0" smtClean="0"/>
              <a:t>These key factors that the Library of Congress uses to asses file format risks and sustainability are:</a:t>
            </a:r>
          </a:p>
          <a:p>
            <a:endParaRPr lang="en-GB" baseline="0" dirty="0" smtClean="0"/>
          </a:p>
          <a:p>
            <a:r>
              <a:rPr lang="en-GB" b="1" baseline="0" dirty="0" smtClean="0"/>
              <a:t>CLICK - </a:t>
            </a:r>
            <a:r>
              <a:rPr lang="en-GB" baseline="0" dirty="0" smtClean="0"/>
              <a:t>Disclosure – are specifications and tools for validating the file format available? There can also be a spectrum of disclosure for file formats – non-proprietary standards tend to be fully documents and more likely supported by validation tools  - less so for proprietary formats, though some might have more documentation available than others (think PDF, which is semi proprietary)</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16</a:t>
            </a:fld>
            <a:endParaRPr lang="en-GB"/>
          </a:p>
        </p:txBody>
      </p:sp>
    </p:spTree>
    <p:extLst>
      <p:ext uri="{BB962C8B-B14F-4D97-AF65-F5344CB8AC3E}">
        <p14:creationId xmlns:p14="http://schemas.microsoft.com/office/powerpoint/2010/main" val="432113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Adoption </a:t>
            </a:r>
            <a:r>
              <a:rPr lang="en-GB" baseline="0" dirty="0" smtClean="0"/>
              <a:t>– this is about how much the format is already used by primary creators, disseminators and information resources.</a:t>
            </a:r>
          </a:p>
          <a:p>
            <a:endParaRPr lang="en-GB" baseline="0" dirty="0" smtClean="0"/>
          </a:p>
          <a:p>
            <a:r>
              <a:rPr lang="en-GB" baseline="0" dirty="0" smtClean="0"/>
              <a:t>The more widely adopted the format, the less likely that software to create and render it will become obsolete – creating issues for access. The more popular it is, the more likely there will be emulation and migration tools as it ages</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17</a:t>
            </a:fld>
            <a:endParaRPr lang="en-GB"/>
          </a:p>
        </p:txBody>
      </p:sp>
    </p:spTree>
    <p:extLst>
      <p:ext uri="{BB962C8B-B14F-4D97-AF65-F5344CB8AC3E}">
        <p14:creationId xmlns:p14="http://schemas.microsoft.com/office/powerpoint/2010/main" val="1552602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Transparency </a:t>
            </a:r>
            <a:r>
              <a:rPr lang="en-GB" b="0" baseline="0" dirty="0" smtClean="0"/>
              <a:t>– this principle refers to the </a:t>
            </a:r>
            <a:r>
              <a:rPr lang="en-GB" sz="1200" b="0" i="0" kern="1200" dirty="0" smtClean="0">
                <a:solidFill>
                  <a:schemeClr val="tx1"/>
                </a:solidFill>
                <a:effectLst/>
                <a:latin typeface="+mn-lt"/>
                <a:ea typeface="+mn-ea"/>
                <a:cs typeface="+mn-cs"/>
              </a:rPr>
              <a:t>degree to which the digital representation is open to direct analysis with basic tools, including human readability using a text-only editor</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The simpler a file format is represented –</a:t>
            </a:r>
            <a:r>
              <a:rPr lang="en-GB" sz="1200" b="0" i="0" kern="1200" baseline="0" dirty="0" smtClean="0">
                <a:solidFill>
                  <a:schemeClr val="tx1"/>
                </a:solidFill>
                <a:effectLst/>
                <a:latin typeface="+mn-lt"/>
                <a:ea typeface="+mn-ea"/>
                <a:cs typeface="+mn-cs"/>
              </a:rPr>
              <a:t> the easier migration should be or even the development of software to render the current file format</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Encryption is not compatible with transparency  and compression inhibits transparency – but the acceptations to that are of course audio, images and video where this may not always be possible</a:t>
            </a: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18</a:t>
            </a:fld>
            <a:endParaRPr lang="en-GB"/>
          </a:p>
        </p:txBody>
      </p:sp>
    </p:spTree>
    <p:extLst>
      <p:ext uri="{BB962C8B-B14F-4D97-AF65-F5344CB8AC3E}">
        <p14:creationId xmlns:p14="http://schemas.microsoft.com/office/powerpoint/2010/main" val="690270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CLICK – self documentation </a:t>
            </a:r>
            <a:r>
              <a:rPr lang="en-GB" b="0" baseline="0" dirty="0" smtClean="0"/>
              <a:t>– this refers to the descriptive metadata with the digital file – files formats that can self document are easier to sustain in the long term and less vulnerable than those stored file formats stored separately from their metadata</a:t>
            </a:r>
          </a:p>
          <a:p>
            <a:endParaRPr lang="en-GB" b="0" baseline="0" dirty="0" smtClean="0"/>
          </a:p>
          <a:p>
            <a:r>
              <a:rPr lang="en-GB" b="0" baseline="0" dirty="0" smtClean="0"/>
              <a:t>The idea is that if technical, administrative and some descriptive metadata is incorporated within the digital file, then it will be easier to manage and monitor integrity – but it will also be useful to the users of the future and reduce risks that can occur when valuable metadata is no longer linked to the digital file</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19</a:t>
            </a:fld>
            <a:endParaRPr lang="en-GB"/>
          </a:p>
        </p:txBody>
      </p:sp>
    </p:spTree>
    <p:extLst>
      <p:ext uri="{BB962C8B-B14F-4D97-AF65-F5344CB8AC3E}">
        <p14:creationId xmlns:p14="http://schemas.microsoft.com/office/powerpoint/2010/main" val="1897918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CA5A2E-5BB3-4CB9-93D8-99F24B64FCB7}" type="slidenum">
              <a:rPr lang="en-GB" smtClean="0"/>
              <a:t>2</a:t>
            </a:fld>
            <a:endParaRPr lang="en-GB"/>
          </a:p>
        </p:txBody>
      </p:sp>
    </p:spTree>
    <p:extLst>
      <p:ext uri="{BB962C8B-B14F-4D97-AF65-F5344CB8AC3E}">
        <p14:creationId xmlns:p14="http://schemas.microsoft.com/office/powerpoint/2010/main" val="9220248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External</a:t>
            </a:r>
            <a:r>
              <a:rPr lang="en-GB" b="1" baseline="0" dirty="0" smtClean="0"/>
              <a:t> dependencies </a:t>
            </a:r>
            <a:r>
              <a:rPr lang="en-GB" b="0" baseline="0" dirty="0" smtClean="0"/>
              <a:t> - how much does the file format rely on very specific hardware, operating system or software to use or render the file. Some digital files are designed for use for specific hardware. Scientific data often requires very specific software to render the data correctly – which even with source code the software can be complicated to maintain.</a:t>
            </a:r>
          </a:p>
          <a:p>
            <a:endParaRPr lang="en-GB" b="0" baseline="0" dirty="0" smtClean="0"/>
          </a:p>
          <a:p>
            <a:r>
              <a:rPr lang="en-GB" b="0" baseline="0" dirty="0" smtClean="0"/>
              <a:t>Dynamic content is another issue that falls under this, because it is far more complex to maintain that static content and requires it to remain interactive – however the costs, complexity and external dependencies make it tricky to maintain.</a:t>
            </a:r>
            <a:endParaRPr lang="en-GB" b="1" dirty="0"/>
          </a:p>
        </p:txBody>
      </p:sp>
      <p:sp>
        <p:nvSpPr>
          <p:cNvPr id="4" name="Slide Number Placeholder 3"/>
          <p:cNvSpPr>
            <a:spLocks noGrp="1"/>
          </p:cNvSpPr>
          <p:nvPr>
            <p:ph type="sldNum" sz="quarter" idx="10"/>
          </p:nvPr>
        </p:nvSpPr>
        <p:spPr/>
        <p:txBody>
          <a:bodyPr/>
          <a:lstStyle/>
          <a:p>
            <a:fld id="{0676BC64-0532-8446-B846-9DFE563F3134}" type="slidenum">
              <a:rPr lang="en-GB" smtClean="0"/>
              <a:t>20</a:t>
            </a:fld>
            <a:endParaRPr lang="en-GB"/>
          </a:p>
        </p:txBody>
      </p:sp>
    </p:spTree>
    <p:extLst>
      <p:ext uri="{BB962C8B-B14F-4D97-AF65-F5344CB8AC3E}">
        <p14:creationId xmlns:p14="http://schemas.microsoft.com/office/powerpoint/2010/main" val="14430139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Impact</a:t>
            </a:r>
            <a:r>
              <a:rPr lang="en-GB" b="1" baseline="0" dirty="0" smtClean="0"/>
              <a:t> of patents </a:t>
            </a:r>
            <a:r>
              <a:rPr lang="en-GB" b="0" baseline="0" dirty="0" smtClean="0"/>
              <a:t> - this is about any patents that might relate the digital file format – this can mean costly licence fees or very specific software that can be costly as well.</a:t>
            </a:r>
          </a:p>
          <a:p>
            <a:endParaRPr lang="en-GB" b="0" baseline="0" dirty="0" smtClean="0"/>
          </a:p>
          <a:p>
            <a:r>
              <a:rPr lang="en-GB" sz="1200" b="0" i="0" kern="1200" dirty="0" smtClean="0">
                <a:solidFill>
                  <a:schemeClr val="tx1"/>
                </a:solidFill>
                <a:effectLst/>
                <a:latin typeface="+mn-lt"/>
                <a:ea typeface="+mn-ea"/>
                <a:cs typeface="+mn-cs"/>
              </a:rPr>
              <a:t>The core components of emerging ISO formats such as JPEG2000 and MPEG4 are associated with "pools" that offer licensing on behalf of a number of patent-holders. The license pools simplify licensing and reduce the likelihood that one patent associated with a format will be exploited more aggressively than others. However, there is a possibility that new patents will be added to a pool as the format specifications are extended, presenting the risk that the pool will continue far longer than the 20-year life of any particular patent it contains. Mitigating such risks is the fact that patents require a level of disclosure that should facilitate the development of tools once the relevant patents have expired.</a:t>
            </a:r>
            <a:endParaRPr lang="en-GB" b="0" baseline="0" dirty="0" smtClean="0"/>
          </a:p>
          <a:p>
            <a:endParaRPr lang="en-GB" b="0" baseline="0" dirty="0" smtClean="0"/>
          </a:p>
          <a:p>
            <a:r>
              <a:rPr lang="en-GB" b="0" baseline="0" dirty="0" smtClean="0"/>
              <a:t>Patents often inhibit adoption as well.</a:t>
            </a:r>
            <a:endParaRPr lang="en-GB" b="1" dirty="0"/>
          </a:p>
        </p:txBody>
      </p:sp>
      <p:sp>
        <p:nvSpPr>
          <p:cNvPr id="4" name="Slide Number Placeholder 3"/>
          <p:cNvSpPr>
            <a:spLocks noGrp="1"/>
          </p:cNvSpPr>
          <p:nvPr>
            <p:ph type="sldNum" sz="quarter" idx="10"/>
          </p:nvPr>
        </p:nvSpPr>
        <p:spPr/>
        <p:txBody>
          <a:bodyPr/>
          <a:lstStyle/>
          <a:p>
            <a:fld id="{0676BC64-0532-8446-B846-9DFE563F3134}" type="slidenum">
              <a:rPr lang="en-GB" smtClean="0"/>
              <a:t>21</a:t>
            </a:fld>
            <a:endParaRPr lang="en-GB"/>
          </a:p>
        </p:txBody>
      </p:sp>
    </p:spTree>
    <p:extLst>
      <p:ext uri="{BB962C8B-B14F-4D97-AF65-F5344CB8AC3E}">
        <p14:creationId xmlns:p14="http://schemas.microsoft.com/office/powerpoint/2010/main" val="1919457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Technical protection mechanisms – </a:t>
            </a:r>
            <a:r>
              <a:rPr lang="en-GB" b="0" baseline="0" dirty="0" smtClean="0"/>
              <a:t>these fall under digital rights management and can make it complicated to replicate the content to new media, to migrate or normalise a file format when faced with changing technology or to make it easy for dissemination.</a:t>
            </a:r>
          </a:p>
          <a:p>
            <a:endParaRPr lang="en-GB" b="0" baseline="0" dirty="0" smtClean="0"/>
          </a:p>
          <a:p>
            <a:r>
              <a:rPr lang="en-GB" b="0" baseline="0" dirty="0" smtClean="0"/>
              <a:t>A file format bound to a physical carrier is not suitable to digital preservation - many file formats with technical protection measures will restrict actions that would copy it somewhere else or to do any preservation action on the file format which might alter it in anyway. Encryption is also discouraged.</a:t>
            </a:r>
          </a:p>
        </p:txBody>
      </p:sp>
      <p:sp>
        <p:nvSpPr>
          <p:cNvPr id="4" name="Slide Number Placeholder 3"/>
          <p:cNvSpPr>
            <a:spLocks noGrp="1"/>
          </p:cNvSpPr>
          <p:nvPr>
            <p:ph type="sldNum" sz="quarter" idx="10"/>
          </p:nvPr>
        </p:nvSpPr>
        <p:spPr/>
        <p:txBody>
          <a:bodyPr/>
          <a:lstStyle/>
          <a:p>
            <a:fld id="{0676BC64-0532-8446-B846-9DFE563F3134}" type="slidenum">
              <a:rPr lang="en-GB" smtClean="0"/>
              <a:t>22</a:t>
            </a:fld>
            <a:endParaRPr lang="en-GB"/>
          </a:p>
        </p:txBody>
      </p:sp>
    </p:spTree>
    <p:extLst>
      <p:ext uri="{BB962C8B-B14F-4D97-AF65-F5344CB8AC3E}">
        <p14:creationId xmlns:p14="http://schemas.microsoft.com/office/powerpoint/2010/main" val="850997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DEMO DROID – use demo-files</a:t>
            </a:r>
            <a:endParaRPr lang="en-GB" b="1" dirty="0" smtClean="0"/>
          </a:p>
          <a:p>
            <a:r>
              <a:rPr lang="en-GB" b="1" dirty="0" smtClean="0"/>
              <a:t>-output to </a:t>
            </a:r>
            <a:r>
              <a:rPr lang="en-GB" b="1" dirty="0" smtClean="0"/>
              <a:t>CSV</a:t>
            </a:r>
          </a:p>
          <a:p>
            <a:r>
              <a:rPr lang="en-GB" b="1" dirty="0" smtClean="0"/>
              <a:t>-Excel pivot table</a:t>
            </a:r>
            <a:endParaRPr lang="en-GB" b="1" dirty="0"/>
          </a:p>
        </p:txBody>
      </p:sp>
      <p:sp>
        <p:nvSpPr>
          <p:cNvPr id="4" name="Slide Number Placeholder 3"/>
          <p:cNvSpPr>
            <a:spLocks noGrp="1"/>
          </p:cNvSpPr>
          <p:nvPr>
            <p:ph type="sldNum" sz="quarter" idx="10"/>
          </p:nvPr>
        </p:nvSpPr>
        <p:spPr/>
        <p:txBody>
          <a:bodyPr/>
          <a:lstStyle/>
          <a:p>
            <a:fld id="{0676BC64-0532-8446-B846-9DFE563F3134}" type="slidenum">
              <a:rPr lang="en-GB" smtClean="0"/>
              <a:t>23</a:t>
            </a:fld>
            <a:endParaRPr lang="en-GB"/>
          </a:p>
        </p:txBody>
      </p:sp>
    </p:spTree>
    <p:extLst>
      <p:ext uri="{BB962C8B-B14F-4D97-AF65-F5344CB8AC3E}">
        <p14:creationId xmlns:p14="http://schemas.microsoft.com/office/powerpoint/2010/main" val="13082061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Transferring large amounts of data, especially over networks and over long periods of time is risky to digital content – there can be errors, meaning files are not fully copied, not copied at all or missed entirely.</a:t>
            </a:r>
            <a:endParaRPr lang="en-GB" dirty="0" smtClean="0"/>
          </a:p>
          <a:p>
            <a:endParaRPr lang="en-GB" dirty="0" smtClean="0"/>
          </a:p>
          <a:p>
            <a:r>
              <a:rPr lang="en-GB" dirty="0" smtClean="0"/>
              <a:t>Exactly - Can remotely and accurately</a:t>
            </a:r>
            <a:r>
              <a:rPr lang="en-GB" baseline="0" dirty="0" smtClean="0"/>
              <a:t> transfer data – it can also verify the data is correct and send notifications regarding the success.</a:t>
            </a:r>
            <a:r>
              <a:rPr lang="en-GB" baseline="0" dirty="0"/>
              <a:t> </a:t>
            </a:r>
            <a:r>
              <a:rPr lang="en-GB" baseline="0" dirty="0" smtClean="0"/>
              <a:t>It is based off digital preservation standards (</a:t>
            </a:r>
            <a:r>
              <a:rPr lang="en-GB" baseline="0" dirty="0" err="1" smtClean="0"/>
              <a:t>BagIT</a:t>
            </a:r>
            <a:r>
              <a:rPr lang="en-GB" baseline="0" dirty="0" smtClean="0"/>
              <a:t>)</a:t>
            </a:r>
          </a:p>
        </p:txBody>
      </p:sp>
      <p:sp>
        <p:nvSpPr>
          <p:cNvPr id="4" name="Slide Number Placeholder 3"/>
          <p:cNvSpPr>
            <a:spLocks noGrp="1"/>
          </p:cNvSpPr>
          <p:nvPr>
            <p:ph type="sldNum" sz="quarter" idx="10"/>
          </p:nvPr>
        </p:nvSpPr>
        <p:spPr/>
        <p:txBody>
          <a:bodyPr/>
          <a:lstStyle/>
          <a:p>
            <a:fld id="{0676BC64-0532-8446-B846-9DFE563F3134}" type="slidenum">
              <a:rPr lang="en-GB" smtClean="0"/>
              <a:t>24</a:t>
            </a:fld>
            <a:endParaRPr lang="en-GB"/>
          </a:p>
        </p:txBody>
      </p:sp>
    </p:spTree>
    <p:extLst>
      <p:ext uri="{BB962C8B-B14F-4D97-AF65-F5344CB8AC3E}">
        <p14:creationId xmlns:p14="http://schemas.microsoft.com/office/powerpoint/2010/main" val="14216363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 really suitable for use today – not enough time, but</a:t>
            </a:r>
            <a:r>
              <a:rPr lang="en-GB" baseline="0" dirty="0" smtClean="0"/>
              <a:t> I will demo it now so you can use it later</a:t>
            </a:r>
          </a:p>
          <a:p>
            <a:endParaRPr lang="en-GB" baseline="0" dirty="0" smtClean="0"/>
          </a:p>
          <a:p>
            <a:r>
              <a:rPr lang="en-GB" b="1" baseline="0" dirty="0" smtClean="0"/>
              <a:t>DEMO EXACTLY </a:t>
            </a:r>
          </a:p>
          <a:p>
            <a:endParaRPr lang="en-GB" b="1" dirty="0"/>
          </a:p>
        </p:txBody>
      </p:sp>
      <p:sp>
        <p:nvSpPr>
          <p:cNvPr id="4" name="Slide Number Placeholder 3"/>
          <p:cNvSpPr>
            <a:spLocks noGrp="1"/>
          </p:cNvSpPr>
          <p:nvPr>
            <p:ph type="sldNum" sz="quarter" idx="10"/>
          </p:nvPr>
        </p:nvSpPr>
        <p:spPr/>
        <p:txBody>
          <a:bodyPr/>
          <a:lstStyle/>
          <a:p>
            <a:fld id="{0676BC64-0532-8446-B846-9DFE563F3134}" type="slidenum">
              <a:rPr lang="en-GB" smtClean="0"/>
              <a:t>25</a:t>
            </a:fld>
            <a:endParaRPr lang="en-GB"/>
          </a:p>
        </p:txBody>
      </p:sp>
    </p:spTree>
    <p:extLst>
      <p:ext uri="{BB962C8B-B14F-4D97-AF65-F5344CB8AC3E}">
        <p14:creationId xmlns:p14="http://schemas.microsoft.com/office/powerpoint/2010/main" val="8900498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Monitoring the health of your back ups is just as important as monitoring</a:t>
            </a:r>
            <a:r>
              <a:rPr lang="en-GB" baseline="0" dirty="0" smtClean="0"/>
              <a:t> your original files – you need these back ups to not only be a complete and accurate copy of your original files, you need to be able to restore from them*</a:t>
            </a:r>
          </a:p>
          <a:p>
            <a:pPr marL="171450" indent="-171450">
              <a:buFont typeface="Arial" panose="020B0604020202020204" pitchFamily="34" charset="0"/>
              <a:buChar char="•"/>
            </a:pPr>
            <a:r>
              <a:rPr lang="en-GB" sz="1200" dirty="0" smtClean="0"/>
              <a:t>Know when backups are being made and how long they are retained</a:t>
            </a:r>
          </a:p>
          <a:p>
            <a:pPr marL="171450" indent="-171450">
              <a:buFont typeface="Arial" panose="020B0604020202020204" pitchFamily="34" charset="0"/>
              <a:buChar char="•"/>
            </a:pPr>
            <a:r>
              <a:rPr lang="en-GB" sz="1200" dirty="0" smtClean="0"/>
              <a:t>Keep an archival copy – this is kept AT LEAST</a:t>
            </a:r>
            <a:r>
              <a:rPr lang="en-GB" sz="1200" baseline="0" dirty="0" smtClean="0"/>
              <a:t> for a year or more before being written over, but preferably indefinitely, this copy isn’t refreshed every 14 days – it is not a snapshot for disaster recovery like IT thinks it is</a:t>
            </a:r>
            <a:endParaRPr lang="en-GB" sz="1200" dirty="0" smtClean="0"/>
          </a:p>
          <a:p>
            <a:pPr marL="171450" indent="-171450">
              <a:buFont typeface="Arial" panose="020B0604020202020204" pitchFamily="34" charset="0"/>
              <a:buChar char="•"/>
            </a:pPr>
            <a:r>
              <a:rPr lang="en-GB" sz="1200" dirty="0" smtClean="0"/>
              <a:t>Backups need to be restored and checked – </a:t>
            </a:r>
            <a:r>
              <a:rPr lang="en-GB" sz="1200" i="1" dirty="0" smtClean="0"/>
              <a:t>otherwise they are not really backups!</a:t>
            </a:r>
          </a:p>
          <a:p>
            <a:pPr marL="171450" indent="-171450">
              <a:buFont typeface="Arial" panose="020B0604020202020204" pitchFamily="34" charset="0"/>
              <a:buChar char="•"/>
            </a:pPr>
            <a:r>
              <a:rPr lang="en-GB" baseline="0" dirty="0" smtClean="0"/>
              <a:t>d full copy of your originals, you need them to work.</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26</a:t>
            </a:fld>
            <a:endParaRPr lang="en-GB"/>
          </a:p>
        </p:txBody>
      </p:sp>
    </p:spTree>
    <p:extLst>
      <p:ext uri="{BB962C8B-B14F-4D97-AF65-F5344CB8AC3E}">
        <p14:creationId xmlns:p14="http://schemas.microsoft.com/office/powerpoint/2010/main" val="276377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tools are freely</a:t>
            </a:r>
            <a:r>
              <a:rPr lang="en-GB" baseline="0" dirty="0" smtClean="0"/>
              <a:t> available – the last one in the Library of Congress sustainability of digital formats registry, but the rest are programs</a:t>
            </a:r>
          </a:p>
          <a:p>
            <a:endParaRPr lang="en-GB" baseline="0" dirty="0" smtClean="0"/>
          </a:p>
          <a:p>
            <a:r>
              <a:rPr lang="en-GB" baseline="0" dirty="0" smtClean="0"/>
              <a:t>You can download them and use them – though please get permission from managers before using them on any digital collections</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27</a:t>
            </a:fld>
            <a:endParaRPr lang="en-GB"/>
          </a:p>
        </p:txBody>
      </p:sp>
    </p:spTree>
    <p:extLst>
      <p:ext uri="{BB962C8B-B14F-4D97-AF65-F5344CB8AC3E}">
        <p14:creationId xmlns:p14="http://schemas.microsoft.com/office/powerpoint/2010/main" val="5356755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Hopefully you have</a:t>
            </a:r>
            <a:r>
              <a:rPr lang="en-GB" baseline="0" dirty="0" smtClean="0"/>
              <a:t> learned this</a:t>
            </a:r>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28</a:t>
            </a:fld>
            <a:endParaRPr lang="en-GB"/>
          </a:p>
        </p:txBody>
      </p:sp>
    </p:spTree>
    <p:extLst>
      <p:ext uri="{BB962C8B-B14F-4D97-AF65-F5344CB8AC3E}">
        <p14:creationId xmlns:p14="http://schemas.microsoft.com/office/powerpoint/2010/main" val="17377875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676BC64-0532-8446-B846-9DFE563F3134}" type="slidenum">
              <a:rPr lang="en-GB" smtClean="0"/>
              <a:t>29</a:t>
            </a:fld>
            <a:endParaRPr lang="en-GB"/>
          </a:p>
        </p:txBody>
      </p:sp>
    </p:spTree>
    <p:extLst>
      <p:ext uri="{BB962C8B-B14F-4D97-AF65-F5344CB8AC3E}">
        <p14:creationId xmlns:p14="http://schemas.microsoft.com/office/powerpoint/2010/main" val="781952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3</a:t>
            </a:fld>
            <a:endParaRPr lang="en-GB"/>
          </a:p>
        </p:txBody>
      </p:sp>
    </p:spTree>
    <p:extLst>
      <p:ext uri="{BB962C8B-B14F-4D97-AF65-F5344CB8AC3E}">
        <p14:creationId xmlns:p14="http://schemas.microsoft.com/office/powerpoint/2010/main" val="226370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GB" b="1" dirty="0" smtClean="0"/>
              <a:t>Essentially,</a:t>
            </a:r>
            <a:r>
              <a:rPr lang="en-GB" b="1" baseline="0" dirty="0" smtClean="0"/>
              <a:t> you want to monitor your digital files because you are protecting yourself against a number of potential risks for loss. The same way you would for physical materials.</a:t>
            </a:r>
            <a:endParaRPr lang="en-GB" b="1" dirty="0" smtClean="0"/>
          </a:p>
          <a:p>
            <a:pPr marL="171450" indent="-171450">
              <a:buFont typeface="Arial" charset="0"/>
              <a:buChar char="•"/>
            </a:pPr>
            <a:r>
              <a:rPr lang="en-GB" dirty="0" smtClean="0"/>
              <a:t>Like physical materials,</a:t>
            </a:r>
            <a:r>
              <a:rPr lang="en-GB" baseline="0" dirty="0" smtClean="0"/>
              <a:t> digital files also </a:t>
            </a:r>
            <a:r>
              <a:rPr lang="en-GB" baseline="0" dirty="0" smtClean="0"/>
              <a:t>deteriorate </a:t>
            </a:r>
            <a:r>
              <a:rPr lang="en-GB" baseline="0" dirty="0" smtClean="0"/>
              <a:t>(like bit rot) – and it often will not show signs of deterioration until it is too late</a:t>
            </a:r>
          </a:p>
          <a:p>
            <a:pPr marL="171450" indent="-171450">
              <a:buFont typeface="Arial" charset="0"/>
              <a:buChar char="•"/>
            </a:pPr>
            <a:r>
              <a:rPr lang="en-GB" baseline="0" dirty="0" smtClean="0"/>
              <a:t>Storage media has a lifespan – many hard drives can fail within 3 – 5 years </a:t>
            </a:r>
          </a:p>
          <a:p>
            <a:pPr marL="171450" indent="-171450">
              <a:buFont typeface="Arial" charset="0"/>
              <a:buChar char="•"/>
            </a:pPr>
            <a:r>
              <a:rPr lang="en-GB" baseline="0" dirty="0" smtClean="0"/>
              <a:t>Back ups are only good if you check them – if an error is being introduced in a back up due a bug or something else – how will you know until you need to restore? Retention periods for some back ups can be as short as 14 days – is there another longer term back up? If you only have 4 days to spot and error in your digital materials before the back  up is overwritten, then you need to monitor your files closely</a:t>
            </a:r>
          </a:p>
          <a:p>
            <a:pPr marL="171450" indent="-171450">
              <a:buFont typeface="Arial" charset="0"/>
              <a:buChar char="•"/>
            </a:pPr>
            <a:r>
              <a:rPr lang="en-GB" baseline="0" dirty="0" smtClean="0"/>
              <a:t>Transferring files can lead to errors – and if you aren’t monitoring your files, you might not catch it until too late</a:t>
            </a:r>
          </a:p>
          <a:p>
            <a:pPr marL="171450" indent="-171450">
              <a:buFont typeface="Arial" charset="0"/>
              <a:buChar char="•"/>
            </a:pPr>
            <a:r>
              <a:rPr lang="en-GB" baseline="0" dirty="0" smtClean="0"/>
              <a:t>Software and hardware obsolescence is an issue and can lead to problems accessing and rendering certain file formats over time – monitoring will let you know if there are any risks associated</a:t>
            </a:r>
          </a:p>
        </p:txBody>
      </p:sp>
      <p:sp>
        <p:nvSpPr>
          <p:cNvPr id="4" name="Slide Number Placeholder 3"/>
          <p:cNvSpPr>
            <a:spLocks noGrp="1"/>
          </p:cNvSpPr>
          <p:nvPr>
            <p:ph type="sldNum" sz="quarter" idx="10"/>
          </p:nvPr>
        </p:nvSpPr>
        <p:spPr/>
        <p:txBody>
          <a:bodyPr/>
          <a:lstStyle/>
          <a:p>
            <a:fld id="{0676BC64-0532-8446-B846-9DFE563F3134}" type="slidenum">
              <a:rPr lang="en-GB" smtClean="0"/>
              <a:t>4</a:t>
            </a:fld>
            <a:endParaRPr lang="en-GB"/>
          </a:p>
        </p:txBody>
      </p:sp>
    </p:spTree>
    <p:extLst>
      <p:ext uri="{BB962C8B-B14F-4D97-AF65-F5344CB8AC3E}">
        <p14:creationId xmlns:p14="http://schemas.microsoft.com/office/powerpoint/2010/main" val="1408311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are several techniques for monitoring</a:t>
            </a:r>
            <a:r>
              <a:rPr lang="en-GB" baseline="0" dirty="0" smtClean="0"/>
              <a:t> the health of your digital files that we’ll be covering today – these types of actions will help reduce risks to the digital files</a:t>
            </a:r>
          </a:p>
          <a:p>
            <a:pPr marL="171450" indent="-171450">
              <a:buFont typeface="Arial" charset="0"/>
              <a:buChar char="•"/>
            </a:pPr>
            <a:r>
              <a:rPr lang="en-GB" sz="1200" dirty="0" smtClean="0"/>
              <a:t>Check fixity – this is making sure individual</a:t>
            </a:r>
            <a:r>
              <a:rPr lang="en-GB" sz="1200" baseline="0" dirty="0" smtClean="0"/>
              <a:t> files in your collection remain unchanged</a:t>
            </a:r>
            <a:endParaRPr lang="en-GB" sz="1200" dirty="0" smtClean="0"/>
          </a:p>
          <a:p>
            <a:pPr marL="171450" indent="-171450">
              <a:buFont typeface="Arial" charset="0"/>
              <a:buChar char="•"/>
            </a:pPr>
            <a:r>
              <a:rPr lang="en-GB" sz="1200" dirty="0" smtClean="0"/>
              <a:t>Monitor files for obsolescence risks – knowing risks</a:t>
            </a:r>
            <a:r>
              <a:rPr lang="en-GB" sz="1200" baseline="0" dirty="0" smtClean="0"/>
              <a:t> will give you the opportunity to make decisions about potential migration or emulation scenarios before it is too late</a:t>
            </a:r>
            <a:endParaRPr lang="en-GB" sz="1200" dirty="0" smtClean="0"/>
          </a:p>
          <a:p>
            <a:pPr marL="171450" indent="-171450">
              <a:buFont typeface="Arial" charset="0"/>
              <a:buChar char="•"/>
            </a:pPr>
            <a:r>
              <a:rPr lang="en-GB" sz="1200" dirty="0" smtClean="0"/>
              <a:t>Monitor the transfer of files – this will</a:t>
            </a:r>
            <a:r>
              <a:rPr lang="en-GB" sz="1200" baseline="0" dirty="0" smtClean="0"/>
              <a:t> make sure no errors are introduced either during acquisition or during back ups</a:t>
            </a:r>
            <a:endParaRPr lang="en-GB" sz="1200" dirty="0" smtClean="0"/>
          </a:p>
          <a:p>
            <a:pPr marL="171450" indent="-171450">
              <a:buFont typeface="Arial" charset="0"/>
              <a:buChar char="•"/>
            </a:pPr>
            <a:r>
              <a:rPr lang="en-GB" sz="1200" dirty="0" smtClean="0"/>
              <a:t>Check back ups – make sure they are correct, that</a:t>
            </a:r>
            <a:r>
              <a:rPr lang="en-GB" sz="1200" baseline="0" dirty="0" smtClean="0"/>
              <a:t> they are being captured correctly and that they can be restored</a:t>
            </a:r>
            <a:endParaRPr lang="en-GB" sz="1200" dirty="0" smtClean="0"/>
          </a:p>
          <a:p>
            <a:endParaRPr lang="en-GB" dirty="0"/>
          </a:p>
        </p:txBody>
      </p:sp>
      <p:sp>
        <p:nvSpPr>
          <p:cNvPr id="4" name="Slide Number Placeholder 3"/>
          <p:cNvSpPr>
            <a:spLocks noGrp="1"/>
          </p:cNvSpPr>
          <p:nvPr>
            <p:ph type="sldNum" sz="quarter" idx="10"/>
          </p:nvPr>
        </p:nvSpPr>
        <p:spPr/>
        <p:txBody>
          <a:bodyPr/>
          <a:lstStyle/>
          <a:p>
            <a:fld id="{0676BC64-0532-8446-B846-9DFE563F3134}" type="slidenum">
              <a:rPr lang="en-GB" smtClean="0"/>
              <a:t>5</a:t>
            </a:fld>
            <a:endParaRPr lang="en-GB"/>
          </a:p>
        </p:txBody>
      </p:sp>
    </p:spTree>
    <p:extLst>
      <p:ext uri="{BB962C8B-B14F-4D97-AF65-F5344CB8AC3E}">
        <p14:creationId xmlns:p14="http://schemas.microsoft.com/office/powerpoint/2010/main" val="218875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Many of</a:t>
            </a:r>
            <a:r>
              <a:rPr lang="en-GB" sz="1200" baseline="0" dirty="0" smtClean="0"/>
              <a:t> you know this, but what is one way we can check fixity?</a:t>
            </a:r>
            <a:endParaRPr lang="en-GB" sz="1200" dirty="0" smtClean="0"/>
          </a:p>
          <a:p>
            <a:endParaRPr lang="en-GB" sz="1200" dirty="0" smtClean="0"/>
          </a:p>
          <a:p>
            <a:r>
              <a:rPr lang="en-GB" sz="1200" b="1" dirty="0" smtClean="0"/>
              <a:t>CLICK</a:t>
            </a:r>
            <a:endParaRPr lang="en-GB" sz="1200" dirty="0" smtClean="0"/>
          </a:p>
          <a:p>
            <a:pPr marL="457200" indent="-457200">
              <a:buFont typeface="Arial" charset="0"/>
              <a:buChar char="•"/>
            </a:pPr>
            <a:r>
              <a:rPr lang="en-GB" sz="1200" dirty="0" smtClean="0"/>
              <a:t>We can monitor that our files have not changed by performing </a:t>
            </a:r>
            <a:r>
              <a:rPr lang="en-GB" sz="1200" b="1" dirty="0" smtClean="0"/>
              <a:t>fixity checks</a:t>
            </a:r>
            <a:r>
              <a:rPr lang="en-GB" sz="1200" dirty="0" smtClean="0"/>
              <a:t> on a regular basis</a:t>
            </a:r>
          </a:p>
          <a:p>
            <a:pPr marL="457200" indent="-457200">
              <a:buFont typeface="Arial" charset="0"/>
              <a:buChar char="•"/>
            </a:pPr>
            <a:r>
              <a:rPr lang="en-GB" sz="1200" dirty="0" smtClean="0"/>
              <a:t>This can help identify any alteration or corruption</a:t>
            </a:r>
          </a:p>
          <a:p>
            <a:pPr marL="457200" indent="-457200">
              <a:buFont typeface="Arial" charset="0"/>
              <a:buChar char="•"/>
            </a:pPr>
            <a:r>
              <a:rPr lang="en-GB" sz="1200" dirty="0" smtClean="0"/>
              <a:t>Important to check fixity of any copies of files as well</a:t>
            </a:r>
          </a:p>
          <a:p>
            <a:pPr marL="914400" lvl="1" indent="-457200">
              <a:buFont typeface="Arial" charset="0"/>
              <a:buChar char="•"/>
            </a:pPr>
            <a:r>
              <a:rPr lang="en-GB" sz="1200" dirty="0" smtClean="0"/>
              <a:t>Ensure the backup copy matches the original – if it doesn’t you</a:t>
            </a:r>
            <a:r>
              <a:rPr lang="en-GB" sz="1200" baseline="0" dirty="0" smtClean="0"/>
              <a:t> need to check your files and replace the broken or corrupted files</a:t>
            </a:r>
            <a:endParaRPr lang="en-GB" sz="1200" dirty="0" smtClean="0"/>
          </a:p>
          <a:p>
            <a:endParaRPr lang="en-GB" sz="1200" b="1" dirty="0"/>
          </a:p>
        </p:txBody>
      </p:sp>
      <p:sp>
        <p:nvSpPr>
          <p:cNvPr id="4" name="Slide Number Placeholder 3"/>
          <p:cNvSpPr>
            <a:spLocks noGrp="1"/>
          </p:cNvSpPr>
          <p:nvPr>
            <p:ph type="sldNum" sz="quarter" idx="10"/>
          </p:nvPr>
        </p:nvSpPr>
        <p:spPr/>
        <p:txBody>
          <a:bodyPr/>
          <a:lstStyle/>
          <a:p>
            <a:fld id="{0676BC64-0532-8446-B846-9DFE563F3134}" type="slidenum">
              <a:rPr lang="en-GB" smtClean="0"/>
              <a:t>6</a:t>
            </a:fld>
            <a:endParaRPr lang="en-GB"/>
          </a:p>
        </p:txBody>
      </p:sp>
    </p:spTree>
    <p:extLst>
      <p:ext uri="{BB962C8B-B14F-4D97-AF65-F5344CB8AC3E}">
        <p14:creationId xmlns:p14="http://schemas.microsoft.com/office/powerpoint/2010/main" val="1988705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GB" sz="1200" dirty="0" smtClean="0"/>
              <a:t>Checksum</a:t>
            </a:r>
            <a:r>
              <a:rPr lang="en-GB" sz="1200" baseline="0" dirty="0" smtClean="0"/>
              <a:t> is like a digital fingerprint – it will be unique for each file</a:t>
            </a:r>
          </a:p>
          <a:p>
            <a:pPr marL="171450" indent="-171450">
              <a:buFont typeface="Arial" charset="0"/>
              <a:buChar char="•"/>
            </a:pPr>
            <a:r>
              <a:rPr lang="en-GB" sz="1200" baseline="0" dirty="0" smtClean="0"/>
              <a:t>Checksums, also called hashes, are a unique string of numbers and letters that are generated by using an algorithm</a:t>
            </a:r>
          </a:p>
          <a:p>
            <a:pPr marL="171450" indent="-171450">
              <a:buFont typeface="Arial" charset="0"/>
              <a:buChar char="•"/>
            </a:pPr>
            <a:r>
              <a:rPr lang="en-GB" sz="1200" baseline="0" dirty="0" smtClean="0"/>
              <a:t>Common algorithms are: MD5, SHA-1. SHA-256</a:t>
            </a:r>
          </a:p>
          <a:p>
            <a:pPr marL="171450" indent="-171450">
              <a:buFont typeface="Arial" charset="0"/>
              <a:buChar char="•"/>
            </a:pPr>
            <a:r>
              <a:rPr lang="en-GB" sz="1200" baseline="0" dirty="0" smtClean="0"/>
              <a:t>These algorithms are run over a file and it reads all of the data and then calculates a unique checksum – you can run the algorithm again and check the new checksum against the old checksum to verify the file’s fixity – if they match, there was no deterioration detected – if they do not, then something as gone wrong</a:t>
            </a:r>
          </a:p>
          <a:p>
            <a:endParaRPr lang="en-GB" sz="1200" baseline="0" dirty="0" smtClean="0"/>
          </a:p>
          <a:p>
            <a:r>
              <a:rPr lang="en-US" sz="1200" b="0" i="0" kern="1200" dirty="0" smtClean="0">
                <a:solidFill>
                  <a:schemeClr val="tx1"/>
                </a:solidFill>
                <a:effectLst/>
                <a:latin typeface="+mn-lt"/>
                <a:ea typeface="+mn-ea"/>
                <a:cs typeface="+mn-cs"/>
              </a:rPr>
              <a:t>Checksums have three main uses:</a:t>
            </a:r>
          </a:p>
          <a:p>
            <a:pPr marL="628650" lvl="1" indent="-171450">
              <a:buFont typeface="Arial" charset="0"/>
              <a:buChar char="•"/>
            </a:pPr>
            <a:r>
              <a:rPr lang="en-US" sz="1200" b="0" i="0" kern="1200" dirty="0" smtClean="0">
                <a:solidFill>
                  <a:schemeClr val="tx1"/>
                </a:solidFill>
                <a:effectLst/>
                <a:latin typeface="+mn-lt"/>
                <a:ea typeface="+mn-ea"/>
                <a:cs typeface="+mn-cs"/>
              </a:rPr>
              <a:t>To know that a file has been correctly received from a content owner or source and then transferred successfully to preservation storage</a:t>
            </a:r>
          </a:p>
          <a:p>
            <a:pPr marL="628650" lvl="1" indent="-171450">
              <a:buFont typeface="Arial" charset="0"/>
              <a:buChar char="•"/>
            </a:pPr>
            <a:r>
              <a:rPr lang="en-US" sz="1200" b="0" i="0" kern="1200" dirty="0" smtClean="0">
                <a:solidFill>
                  <a:schemeClr val="tx1"/>
                </a:solidFill>
                <a:effectLst/>
                <a:latin typeface="+mn-lt"/>
                <a:ea typeface="+mn-ea"/>
                <a:cs typeface="+mn-cs"/>
              </a:rPr>
              <a:t>To know that file fixity has been maintained when that file is being stored.</a:t>
            </a:r>
          </a:p>
          <a:p>
            <a:pPr marL="628650" lvl="1" indent="-171450">
              <a:buFont typeface="Arial" charset="0"/>
              <a:buChar char="•"/>
            </a:pPr>
            <a:r>
              <a:rPr lang="en-US" sz="1200" b="0" i="0" kern="1200" dirty="0" smtClean="0">
                <a:solidFill>
                  <a:schemeClr val="tx1"/>
                </a:solidFill>
                <a:effectLst/>
                <a:latin typeface="+mn-lt"/>
                <a:ea typeface="+mn-ea"/>
                <a:cs typeface="+mn-cs"/>
              </a:rPr>
              <a:t>To be given to users of the file in the future so they know that the file has been correctly retrieved from storage and delivered to them.</a:t>
            </a:r>
          </a:p>
          <a:p>
            <a:endParaRPr lang="en-GB" sz="1200" dirty="0"/>
          </a:p>
        </p:txBody>
      </p:sp>
      <p:sp>
        <p:nvSpPr>
          <p:cNvPr id="4" name="Slide Number Placeholder 3"/>
          <p:cNvSpPr>
            <a:spLocks noGrp="1"/>
          </p:cNvSpPr>
          <p:nvPr>
            <p:ph type="sldNum" sz="quarter" idx="10"/>
          </p:nvPr>
        </p:nvSpPr>
        <p:spPr/>
        <p:txBody>
          <a:bodyPr/>
          <a:lstStyle/>
          <a:p>
            <a:fld id="{0676BC64-0532-8446-B846-9DFE563F3134}" type="slidenum">
              <a:rPr lang="en-GB" smtClean="0"/>
              <a:t>7</a:t>
            </a:fld>
            <a:endParaRPr lang="en-GB"/>
          </a:p>
        </p:txBody>
      </p:sp>
    </p:spTree>
    <p:extLst>
      <p:ext uri="{BB962C8B-B14F-4D97-AF65-F5344CB8AC3E}">
        <p14:creationId xmlns:p14="http://schemas.microsoft.com/office/powerpoint/2010/main" val="507862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One way to generate</a:t>
            </a:r>
            <a:r>
              <a:rPr lang="en-GB" baseline="0" dirty="0" smtClean="0"/>
              <a:t> checksums and check them over collections of digital files is to use the open source program, Fixity by AVP</a:t>
            </a:r>
          </a:p>
          <a:p>
            <a:endParaRPr lang="en-GB" baseline="0" dirty="0" smtClean="0"/>
          </a:p>
          <a:p>
            <a:r>
              <a:rPr lang="en-GB" baseline="0" dirty="0" smtClean="0"/>
              <a:t>It is one of the few programs that is for Mac/Windows and has a graphical user interface – something  everyone will be familiar with</a:t>
            </a:r>
          </a:p>
          <a:p>
            <a:endParaRPr lang="en-GB" baseline="0" dirty="0" smtClean="0"/>
          </a:p>
          <a:p>
            <a:r>
              <a:rPr lang="en-GB" b="1" baseline="0" dirty="0" smtClean="0"/>
              <a:t>DEMO NOW</a:t>
            </a:r>
          </a:p>
          <a:p>
            <a:pPr marL="171450" indent="-171450">
              <a:buFontTx/>
              <a:buChar char="-"/>
            </a:pPr>
            <a:r>
              <a:rPr lang="en-GB" b="1" baseline="0" dirty="0" smtClean="0"/>
              <a:t>Set up email first (have GMAIL OPEN) </a:t>
            </a:r>
            <a:endParaRPr lang="en-GB" b="1" baseline="0" dirty="0" smtClean="0"/>
          </a:p>
          <a:p>
            <a:pPr marL="171450" indent="-171450">
              <a:buFontTx/>
              <a:buChar char="-"/>
            </a:pPr>
            <a:r>
              <a:rPr lang="en-GB" b="1" baseline="0" dirty="0" smtClean="0"/>
              <a:t>Set </a:t>
            </a:r>
            <a:r>
              <a:rPr lang="en-GB" b="1" baseline="0" dirty="0" smtClean="0"/>
              <a:t>up a project – give name, frequency, email etc.</a:t>
            </a:r>
          </a:p>
          <a:p>
            <a:pPr marL="171450" indent="-171450">
              <a:buFontTx/>
              <a:buChar char="-"/>
            </a:pPr>
            <a:r>
              <a:rPr lang="en-GB" b="1" baseline="0" dirty="0" smtClean="0"/>
              <a:t>Show how to change algorithm</a:t>
            </a:r>
          </a:p>
          <a:p>
            <a:pPr marL="171450" indent="-171450">
              <a:buFontTx/>
              <a:buChar char="-"/>
            </a:pPr>
            <a:r>
              <a:rPr lang="en-GB" b="1" baseline="0" dirty="0" smtClean="0"/>
              <a:t>RUN NOW </a:t>
            </a:r>
          </a:p>
          <a:p>
            <a:pPr marL="171450" indent="-171450">
              <a:buFontTx/>
              <a:buChar char="-"/>
            </a:pPr>
            <a:r>
              <a:rPr lang="en-GB" b="1" baseline="0" dirty="0" smtClean="0"/>
              <a:t>Show email in GMAIL</a:t>
            </a:r>
          </a:p>
          <a:p>
            <a:pPr marL="0" indent="0">
              <a:buFontTx/>
              <a:buNone/>
            </a:pPr>
            <a:endParaRPr lang="en-GB" b="1" baseline="0" dirty="0" smtClean="0"/>
          </a:p>
        </p:txBody>
      </p:sp>
      <p:sp>
        <p:nvSpPr>
          <p:cNvPr id="4" name="Slide Number Placeholder 3"/>
          <p:cNvSpPr>
            <a:spLocks noGrp="1"/>
          </p:cNvSpPr>
          <p:nvPr>
            <p:ph type="sldNum" sz="quarter" idx="10"/>
          </p:nvPr>
        </p:nvSpPr>
        <p:spPr/>
        <p:txBody>
          <a:bodyPr/>
          <a:lstStyle/>
          <a:p>
            <a:fld id="{0676BC64-0532-8446-B846-9DFE563F3134}" type="slidenum">
              <a:rPr lang="en-GB" smtClean="0"/>
              <a:t>8</a:t>
            </a:fld>
            <a:endParaRPr lang="en-GB"/>
          </a:p>
        </p:txBody>
      </p:sp>
    </p:spTree>
    <p:extLst>
      <p:ext uri="{BB962C8B-B14F-4D97-AF65-F5344CB8AC3E}">
        <p14:creationId xmlns:p14="http://schemas.microsoft.com/office/powerpoint/2010/main" val="1179003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If you are not receiving</a:t>
            </a:r>
            <a:r>
              <a:rPr lang="en-GB" b="1" baseline="0" dirty="0" smtClean="0"/>
              <a:t> emails – check your email settings – details are here</a:t>
            </a:r>
            <a:endParaRPr lang="en-GB" b="1" dirty="0" smtClean="0"/>
          </a:p>
          <a:p>
            <a:endParaRPr lang="en-GB" b="1" dirty="0" smtClean="0"/>
          </a:p>
        </p:txBody>
      </p:sp>
      <p:sp>
        <p:nvSpPr>
          <p:cNvPr id="4" name="Slide Number Placeholder 3"/>
          <p:cNvSpPr>
            <a:spLocks noGrp="1"/>
          </p:cNvSpPr>
          <p:nvPr>
            <p:ph type="sldNum" sz="quarter" idx="10"/>
          </p:nvPr>
        </p:nvSpPr>
        <p:spPr/>
        <p:txBody>
          <a:bodyPr/>
          <a:lstStyle/>
          <a:p>
            <a:fld id="{0676BC64-0532-8446-B846-9DFE563F3134}" type="slidenum">
              <a:rPr lang="en-GB" smtClean="0"/>
              <a:t>9</a:t>
            </a:fld>
            <a:endParaRPr lang="en-GB"/>
          </a:p>
        </p:txBody>
      </p:sp>
    </p:spTree>
    <p:extLst>
      <p:ext uri="{BB962C8B-B14F-4D97-AF65-F5344CB8AC3E}">
        <p14:creationId xmlns:p14="http://schemas.microsoft.com/office/powerpoint/2010/main" val="1769269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D6EDB19-7027-F24A-B853-C8CA7256AC65}" type="datetimeFigureOut">
              <a:rPr lang="en-GB" smtClean="0"/>
              <a:t>25/07/2018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878027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6EDB19-7027-F24A-B853-C8CA7256AC65}" type="datetimeFigureOut">
              <a:rPr lang="en-GB" smtClean="0"/>
              <a:t>25/07/2018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1136018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6EDB19-7027-F24A-B853-C8CA7256AC65}" type="datetimeFigureOut">
              <a:rPr lang="en-GB" smtClean="0"/>
              <a:t>25/07/2018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1933879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6EDB19-7027-F24A-B853-C8CA7256AC65}" type="datetimeFigureOut">
              <a:rPr lang="en-GB" smtClean="0"/>
              <a:t>25/07/2018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1203106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6EDB19-7027-F24A-B853-C8CA7256AC65}" type="datetimeFigureOut">
              <a:rPr lang="en-GB" smtClean="0"/>
              <a:t>25/07/2018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1831365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D6EDB19-7027-F24A-B853-C8CA7256AC65}" type="datetimeFigureOut">
              <a:rPr lang="en-GB" smtClean="0"/>
              <a:t>25/07/2018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2026985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D6EDB19-7027-F24A-B853-C8CA7256AC65}" type="datetimeFigureOut">
              <a:rPr lang="en-GB" smtClean="0"/>
              <a:t>25/07/2018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2007197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D6EDB19-7027-F24A-B853-C8CA7256AC65}" type="datetimeFigureOut">
              <a:rPr lang="en-GB" smtClean="0"/>
              <a:t>25/07/2018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150343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6EDB19-7027-F24A-B853-C8CA7256AC65}" type="datetimeFigureOut">
              <a:rPr lang="en-GB" smtClean="0"/>
              <a:t>25/07/2018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1378200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6EDB19-7027-F24A-B853-C8CA7256AC65}" type="datetimeFigureOut">
              <a:rPr lang="en-GB" smtClean="0"/>
              <a:t>25/07/2018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653220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6EDB19-7027-F24A-B853-C8CA7256AC65}" type="datetimeFigureOut">
              <a:rPr lang="en-GB" smtClean="0"/>
              <a:t>25/07/2018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126A35A-336B-1F45-8147-06AE519C6E70}" type="slidenum">
              <a:rPr lang="en-GB" smtClean="0"/>
              <a:t>‹#›</a:t>
            </a:fld>
            <a:endParaRPr lang="en-GB"/>
          </a:p>
        </p:txBody>
      </p:sp>
    </p:spTree>
    <p:extLst>
      <p:ext uri="{BB962C8B-B14F-4D97-AF65-F5344CB8AC3E}">
        <p14:creationId xmlns:p14="http://schemas.microsoft.com/office/powerpoint/2010/main" val="7406408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6EDB19-7027-F24A-B853-C8CA7256AC65}" type="datetimeFigureOut">
              <a:rPr lang="en-GB" smtClean="0"/>
              <a:t>25/07/2018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26A35A-336B-1F45-8147-06AE519C6E70}" type="slidenum">
              <a:rPr lang="en-GB" smtClean="0"/>
              <a:t>‹#›</a:t>
            </a:fld>
            <a:endParaRPr lang="en-GB"/>
          </a:p>
        </p:txBody>
      </p:sp>
    </p:spTree>
    <p:extLst>
      <p:ext uri="{BB962C8B-B14F-4D97-AF65-F5344CB8AC3E}">
        <p14:creationId xmlns:p14="http://schemas.microsoft.com/office/powerpoint/2010/main" val="814222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4.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6.tiff"/></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jpeg"/><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4" Type="http://schemas.openxmlformats.org/officeDocument/2006/relationships/hyperlink" Target="http://www.dpoc.ac.uk/" TargetMode="External"/><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jpeg"/><Relationship Id="rId8"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24.jpg"/></Relationships>
</file>

<file path=ppt/slides/_rels/slide27.xml.rels><?xml version="1.0" encoding="UTF-8" standalone="yes"?>
<Relationships xmlns="http://schemas.openxmlformats.org/package/2006/relationships"><Relationship Id="rId3" Type="http://schemas.openxmlformats.org/officeDocument/2006/relationships/hyperlink" Target="https://www.weareavp.com/products/fixity/" TargetMode="External"/><Relationship Id="rId4" Type="http://schemas.openxmlformats.org/officeDocument/2006/relationships/hyperlink" Target="https://mobaxterm.mobatek.net/" TargetMode="External"/><Relationship Id="rId5" Type="http://schemas.openxmlformats.org/officeDocument/2006/relationships/hyperlink" Target="http://www.nationalarchives.gov.uk/information-management/manage-information/preserving-digital-records/droid/" TargetMode="External"/><Relationship Id="rId6" Type="http://schemas.openxmlformats.org/officeDocument/2006/relationships/hyperlink" Target="https://www.weareavp.com/products/exactly/" TargetMode="External"/><Relationship Id="rId7" Type="http://schemas.openxmlformats.org/officeDocument/2006/relationships/hyperlink" Target="https://www.loc.gov/preservation/digital/formats/index.html" TargetMode="External"/><Relationship Id="rId8"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t>Monitoring the health of your digital collections</a:t>
            </a:r>
            <a:endParaRPr lang="en-GB" b="1" dirty="0"/>
          </a:p>
        </p:txBody>
      </p:sp>
      <p:sp>
        <p:nvSpPr>
          <p:cNvPr id="3" name="Subtitle 2"/>
          <p:cNvSpPr>
            <a:spLocks noGrp="1"/>
          </p:cNvSpPr>
          <p:nvPr>
            <p:ph type="subTitle" idx="1"/>
          </p:nvPr>
        </p:nvSpPr>
        <p:spPr>
          <a:xfrm>
            <a:off x="2717370" y="4941034"/>
            <a:ext cx="9144000" cy="1655762"/>
          </a:xfrm>
        </p:spPr>
        <p:txBody>
          <a:bodyPr/>
          <a:lstStyle/>
          <a:p>
            <a:pPr algn="r"/>
            <a:r>
              <a:rPr lang="en-GB" dirty="0" smtClean="0"/>
              <a:t>[insert name of trainer]</a:t>
            </a:r>
            <a:endParaRPr lang="en-GB" dirty="0" smtClean="0"/>
          </a:p>
          <a:p>
            <a:pPr algn="r"/>
            <a:r>
              <a:rPr lang="en-GB" dirty="0" smtClean="0"/>
              <a:t>[insert date and location]</a:t>
            </a:r>
            <a:endParaRPr lang="en-GB"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330" y="3771279"/>
            <a:ext cx="2838174" cy="2702407"/>
          </a:xfrm>
          <a:prstGeom prst="rect">
            <a:avLst/>
          </a:prstGeom>
        </p:spPr>
      </p:pic>
      <p:sp>
        <p:nvSpPr>
          <p:cNvPr id="5" name="TextBox 4"/>
          <p:cNvSpPr txBox="1"/>
          <p:nvPr/>
        </p:nvSpPr>
        <p:spPr>
          <a:xfrm>
            <a:off x="1169815" y="6473686"/>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653549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Using the command line to check fixity</a:t>
            </a:r>
            <a:endParaRPr lang="en-GB" b="1" dirty="0"/>
          </a:p>
        </p:txBody>
      </p:sp>
      <p:sp>
        <p:nvSpPr>
          <p:cNvPr id="4" name="Content Placeholder 3"/>
          <p:cNvSpPr>
            <a:spLocks noGrp="1"/>
          </p:cNvSpPr>
          <p:nvPr>
            <p:ph sz="half" idx="1"/>
          </p:nvPr>
        </p:nvSpPr>
        <p:spPr>
          <a:xfrm>
            <a:off x="579408" y="1825625"/>
            <a:ext cx="4976003" cy="4351338"/>
          </a:xfrm>
        </p:spPr>
        <p:txBody>
          <a:bodyPr>
            <a:normAutofit lnSpcReduction="10000"/>
          </a:bodyPr>
          <a:lstStyle/>
          <a:p>
            <a:r>
              <a:rPr lang="en-GB" sz="3200" dirty="0" smtClean="0"/>
              <a:t>Terminals allow you to access the computer and its applications via a command-line interface (CLI)</a:t>
            </a:r>
            <a:endParaRPr lang="en-GB" sz="3200" dirty="0"/>
          </a:p>
          <a:p>
            <a:r>
              <a:rPr lang="en-GB" sz="3200" dirty="0" smtClean="0"/>
              <a:t>Shell script</a:t>
            </a:r>
          </a:p>
          <a:p>
            <a:r>
              <a:rPr lang="en-GB" sz="3200" dirty="0" smtClean="0"/>
              <a:t>Bash – scripting language</a:t>
            </a:r>
          </a:p>
          <a:p>
            <a:r>
              <a:rPr lang="en-GB" sz="3200" dirty="0" smtClean="0"/>
              <a:t>Can create, store and verify checksums</a:t>
            </a:r>
            <a:endParaRPr lang="en-GB" sz="3200" dirty="0"/>
          </a:p>
        </p:txBody>
      </p:sp>
      <p:pic>
        <p:nvPicPr>
          <p:cNvPr id="6" name="Content Placeholder 4"/>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r="10349"/>
          <a:stretch/>
        </p:blipFill>
        <p:spPr>
          <a:xfrm>
            <a:off x="5726502" y="1894861"/>
            <a:ext cx="6168330" cy="4212866"/>
          </a:xfrm>
        </p:spPr>
      </p:pic>
    </p:spTree>
    <p:extLst>
      <p:ext uri="{BB962C8B-B14F-4D97-AF65-F5344CB8AC3E}">
        <p14:creationId xmlns:p14="http://schemas.microsoft.com/office/powerpoint/2010/main" val="17544925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Exercise 2: Using the command line</a:t>
            </a:r>
            <a:endParaRPr lang="en-GB" b="1" dirty="0"/>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2091268"/>
            <a:ext cx="5181600" cy="3820051"/>
          </a:xfrm>
        </p:spPr>
      </p:pic>
      <p:sp>
        <p:nvSpPr>
          <p:cNvPr id="5" name="Content Placeholder 4"/>
          <p:cNvSpPr>
            <a:spLocks noGrp="1"/>
          </p:cNvSpPr>
          <p:nvPr>
            <p:ph sz="half" idx="2"/>
          </p:nvPr>
        </p:nvSpPr>
        <p:spPr/>
        <p:txBody>
          <a:bodyPr>
            <a:normAutofit lnSpcReduction="10000"/>
          </a:bodyPr>
          <a:lstStyle/>
          <a:p>
            <a:pPr marL="0" indent="0" algn="ctr">
              <a:buNone/>
            </a:pPr>
            <a:endParaRPr lang="en-GB" sz="3200" i="1" dirty="0" smtClean="0"/>
          </a:p>
          <a:p>
            <a:pPr marL="0" indent="0" algn="ctr">
              <a:buNone/>
            </a:pPr>
            <a:r>
              <a:rPr lang="en-GB" sz="3200" i="1" dirty="0" smtClean="0"/>
              <a:t>Using command line instructions, create checksums and then run a check on the files.</a:t>
            </a:r>
          </a:p>
          <a:p>
            <a:pPr marL="0" indent="0" algn="ctr">
              <a:buNone/>
            </a:pPr>
            <a:endParaRPr lang="en-GB" sz="3200" i="1" dirty="0" smtClean="0"/>
          </a:p>
          <a:p>
            <a:pPr marL="0" indent="0" algn="ctr">
              <a:buNone/>
            </a:pPr>
            <a:r>
              <a:rPr lang="en-GB" sz="3200" i="1" dirty="0" smtClean="0"/>
              <a:t>Make changes to some of the files and run the checksum check again.</a:t>
            </a:r>
            <a:endParaRPr lang="en-GB" sz="3200" i="1" dirty="0"/>
          </a:p>
        </p:txBody>
      </p:sp>
      <p:sp>
        <p:nvSpPr>
          <p:cNvPr id="7" name="TextBox 6"/>
          <p:cNvSpPr txBox="1"/>
          <p:nvPr/>
        </p:nvSpPr>
        <p:spPr>
          <a:xfrm>
            <a:off x="2476655" y="6053852"/>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73554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Note about using the command line</a:t>
            </a:r>
            <a:endParaRPr lang="en-GB" b="1" dirty="0"/>
          </a:p>
        </p:txBody>
      </p:sp>
      <p:sp>
        <p:nvSpPr>
          <p:cNvPr id="3" name="Content Placeholder 2"/>
          <p:cNvSpPr>
            <a:spLocks noGrp="1"/>
          </p:cNvSpPr>
          <p:nvPr>
            <p:ph sz="half" idx="1"/>
          </p:nvPr>
        </p:nvSpPr>
        <p:spPr>
          <a:xfrm>
            <a:off x="838200" y="1825625"/>
            <a:ext cx="10515600" cy="4592428"/>
          </a:xfrm>
        </p:spPr>
        <p:txBody>
          <a:bodyPr>
            <a:normAutofit/>
          </a:bodyPr>
          <a:lstStyle/>
          <a:p>
            <a:r>
              <a:rPr lang="en-GB" sz="3200" dirty="0" smtClean="0"/>
              <a:t>Different operating systems, slightly different command line functions</a:t>
            </a:r>
          </a:p>
          <a:p>
            <a:r>
              <a:rPr lang="en-GB" sz="3200" dirty="0" smtClean="0">
                <a:latin typeface="Courier New" charset="0"/>
                <a:ea typeface="Courier New" charset="0"/>
                <a:cs typeface="Courier New" charset="0"/>
              </a:rPr>
              <a:t>sha256sum</a:t>
            </a:r>
          </a:p>
          <a:p>
            <a:r>
              <a:rPr lang="en-GB" sz="3200" dirty="0" smtClean="0">
                <a:latin typeface="Courier New" charset="0"/>
                <a:ea typeface="Courier New" charset="0"/>
                <a:cs typeface="Courier New" charset="0"/>
              </a:rPr>
              <a:t>sha1sum</a:t>
            </a:r>
          </a:p>
          <a:p>
            <a:r>
              <a:rPr lang="en-GB" sz="3200" dirty="0">
                <a:latin typeface="Courier New" charset="0"/>
                <a:ea typeface="Courier New" charset="0"/>
                <a:cs typeface="Courier New" charset="0"/>
              </a:rPr>
              <a:t>m</a:t>
            </a:r>
            <a:r>
              <a:rPr lang="en-GB" sz="3200" dirty="0" smtClean="0">
                <a:latin typeface="Courier New" charset="0"/>
                <a:ea typeface="Courier New" charset="0"/>
                <a:cs typeface="Courier New" charset="0"/>
              </a:rPr>
              <a:t>d5sum </a:t>
            </a:r>
          </a:p>
          <a:p>
            <a:endParaRPr lang="en-GB" sz="3200" dirty="0">
              <a:latin typeface="Courier New" charset="0"/>
              <a:ea typeface="Courier New" charset="0"/>
              <a:cs typeface="Courier New" charset="0"/>
            </a:endParaRPr>
          </a:p>
          <a:p>
            <a:r>
              <a:rPr lang="en-GB" sz="3200" dirty="0" err="1">
                <a:latin typeface="Courier New" charset="0"/>
                <a:ea typeface="Courier New" charset="0"/>
                <a:cs typeface="Courier New" charset="0"/>
              </a:rPr>
              <a:t>shasum</a:t>
            </a:r>
            <a:endParaRPr lang="en-GB" sz="3200" dirty="0">
              <a:latin typeface="Courier New" charset="0"/>
              <a:ea typeface="Courier New" charset="0"/>
              <a:cs typeface="Courier New" charset="0"/>
            </a:endParaRPr>
          </a:p>
          <a:p>
            <a:r>
              <a:rPr lang="en-GB" sz="3200" dirty="0" smtClean="0">
                <a:latin typeface="Courier New" charset="0"/>
                <a:ea typeface="Courier New" charset="0"/>
                <a:cs typeface="Courier New" charset="0"/>
              </a:rPr>
              <a:t>md5</a:t>
            </a:r>
            <a:endParaRPr lang="en-GB" sz="3200" dirty="0">
              <a:latin typeface="Courier New" charset="0"/>
              <a:ea typeface="Courier New" charset="0"/>
              <a:cs typeface="Courier New" charset="0"/>
            </a:endParaRPr>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876137" y="3456100"/>
            <a:ext cx="7891732" cy="2013048"/>
          </a:xfrm>
        </p:spPr>
      </p:pic>
    </p:spTree>
    <p:extLst>
      <p:ext uri="{BB962C8B-B14F-4D97-AF65-F5344CB8AC3E}">
        <p14:creationId xmlns:p14="http://schemas.microsoft.com/office/powerpoint/2010/main" val="1075675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File format monitoring &amp; obsolescence</a:t>
            </a:r>
            <a:endParaRPr lang="en-GB" b="1" dirty="0"/>
          </a:p>
        </p:txBody>
      </p:sp>
      <p:sp>
        <p:nvSpPr>
          <p:cNvPr id="3" name="Content Placeholder 2"/>
          <p:cNvSpPr>
            <a:spLocks noGrp="1"/>
          </p:cNvSpPr>
          <p:nvPr>
            <p:ph idx="1"/>
          </p:nvPr>
        </p:nvSpPr>
        <p:spPr>
          <a:xfrm>
            <a:off x="838200" y="1825625"/>
            <a:ext cx="6461502" cy="4621670"/>
          </a:xfrm>
        </p:spPr>
        <p:txBody>
          <a:bodyPr>
            <a:normAutofit/>
          </a:bodyPr>
          <a:lstStyle/>
          <a:p>
            <a:r>
              <a:rPr lang="en-GB" sz="3200" dirty="0" smtClean="0"/>
              <a:t>Commercial systems can do some of this automatically</a:t>
            </a:r>
          </a:p>
          <a:p>
            <a:r>
              <a:rPr lang="en-GB" sz="3200" dirty="0" smtClean="0"/>
              <a:t>File format identification will identify various file types, but it cannot analyse them </a:t>
            </a:r>
          </a:p>
          <a:p>
            <a:r>
              <a:rPr lang="en-GB" sz="3200" dirty="0" smtClean="0"/>
              <a:t>Monitoring risks to file formats and software obsolescence is currently a manual task</a:t>
            </a:r>
          </a:p>
          <a:p>
            <a:pPr lvl="1"/>
            <a:r>
              <a:rPr lang="en-GB" sz="2800" dirty="0" smtClean="0"/>
              <a:t>But tools can help tell you </a:t>
            </a:r>
            <a:endParaRPr lang="en-GB"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2175" y="3184668"/>
            <a:ext cx="4332133" cy="3262627"/>
          </a:xfrm>
          <a:prstGeom prst="rect">
            <a:avLst/>
          </a:prstGeom>
        </p:spPr>
      </p:pic>
      <p:sp>
        <p:nvSpPr>
          <p:cNvPr id="5" name="TextBox 4"/>
          <p:cNvSpPr txBox="1"/>
          <p:nvPr/>
        </p:nvSpPr>
        <p:spPr>
          <a:xfrm>
            <a:off x="9557599" y="6447295"/>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479124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DROID</a:t>
            </a:r>
            <a:endParaRPr lang="en-GB" b="1" dirty="0"/>
          </a:p>
        </p:txBody>
      </p:sp>
      <p:sp>
        <p:nvSpPr>
          <p:cNvPr id="5" name="Content Placeholder 4"/>
          <p:cNvSpPr>
            <a:spLocks noGrp="1"/>
          </p:cNvSpPr>
          <p:nvPr>
            <p:ph sz="half" idx="1"/>
          </p:nvPr>
        </p:nvSpPr>
        <p:spPr/>
        <p:txBody>
          <a:bodyPr>
            <a:normAutofit/>
          </a:bodyPr>
          <a:lstStyle/>
          <a:p>
            <a:r>
              <a:rPr lang="en-GB" sz="3200" dirty="0" smtClean="0"/>
              <a:t>Identification of file formats is the first step in determining issues with file formats</a:t>
            </a:r>
          </a:p>
          <a:p>
            <a:r>
              <a:rPr lang="en-GB" sz="3200" dirty="0" smtClean="0"/>
              <a:t>DROID identifies file formats by verifying file signatures held in PRONOM</a:t>
            </a:r>
          </a:p>
          <a:p>
            <a:r>
              <a:rPr lang="en-GB" sz="3200" dirty="0" smtClean="0"/>
              <a:t>DROID can output CSV reports for analysis</a:t>
            </a:r>
            <a:endParaRPr lang="en-GB" sz="3200" dirty="0"/>
          </a:p>
        </p:txBody>
      </p:sp>
      <p:pic>
        <p:nvPicPr>
          <p:cNvPr id="4" name="Content Placeholder 5"/>
          <p:cNvPicPr>
            <a:picLocks noChangeAspect="1"/>
          </p:cNvPicPr>
          <p:nvPr/>
        </p:nvPicPr>
        <p:blipFill>
          <a:blip r:embed="rId3"/>
          <a:stretch>
            <a:fillRect/>
          </a:stretch>
        </p:blipFill>
        <p:spPr>
          <a:xfrm>
            <a:off x="6775127" y="1598290"/>
            <a:ext cx="4578673" cy="457867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76683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Analysing DROID reports</a:t>
            </a:r>
            <a:endParaRPr lang="en-GB" b="1" dirty="0"/>
          </a:p>
        </p:txBody>
      </p:sp>
      <p:sp>
        <p:nvSpPr>
          <p:cNvPr id="3" name="Content Placeholder 2"/>
          <p:cNvSpPr>
            <a:spLocks noGrp="1"/>
          </p:cNvSpPr>
          <p:nvPr>
            <p:ph sz="half" idx="1"/>
          </p:nvPr>
        </p:nvSpPr>
        <p:spPr>
          <a:xfrm>
            <a:off x="838199" y="1825624"/>
            <a:ext cx="5642263" cy="4773726"/>
          </a:xfrm>
        </p:spPr>
        <p:txBody>
          <a:bodyPr>
            <a:normAutofit lnSpcReduction="10000"/>
          </a:bodyPr>
          <a:lstStyle/>
          <a:p>
            <a:r>
              <a:rPr lang="en-GB" sz="3200" dirty="0" smtClean="0"/>
              <a:t>Analyse CSV report outputs</a:t>
            </a:r>
          </a:p>
          <a:p>
            <a:r>
              <a:rPr lang="en-GB" sz="3200" dirty="0" smtClean="0"/>
              <a:t>Large datasets will require the use of data visualisation tools</a:t>
            </a:r>
          </a:p>
          <a:p>
            <a:pPr lvl="1"/>
            <a:r>
              <a:rPr lang="en-GB" sz="2800" dirty="0" smtClean="0"/>
              <a:t>Excel will not be powerful enough</a:t>
            </a:r>
          </a:p>
          <a:p>
            <a:r>
              <a:rPr lang="en-GB" sz="3200" dirty="0" smtClean="0"/>
              <a:t>Consider:</a:t>
            </a:r>
          </a:p>
          <a:p>
            <a:pPr lvl="1"/>
            <a:r>
              <a:rPr lang="en-GB" sz="2800" dirty="0" smtClean="0"/>
              <a:t>DROID Siegfried </a:t>
            </a:r>
            <a:r>
              <a:rPr lang="en-GB" sz="2800" dirty="0" err="1" smtClean="0"/>
              <a:t>sqlite</a:t>
            </a:r>
            <a:r>
              <a:rPr lang="en-GB" sz="2800" dirty="0" smtClean="0"/>
              <a:t> analysis engine</a:t>
            </a:r>
          </a:p>
          <a:p>
            <a:pPr lvl="1"/>
            <a:r>
              <a:rPr lang="en-GB" sz="2800" dirty="0" err="1" smtClean="0"/>
              <a:t>Qlik</a:t>
            </a:r>
            <a:r>
              <a:rPr lang="en-GB" sz="2800" dirty="0" smtClean="0"/>
              <a:t> Sense</a:t>
            </a:r>
          </a:p>
          <a:p>
            <a:pPr lvl="1"/>
            <a:r>
              <a:rPr lang="en-GB" sz="2800" dirty="0" smtClean="0"/>
              <a:t>Python and Pandas</a:t>
            </a:r>
            <a:endParaRPr lang="en-GB" sz="2800" dirty="0"/>
          </a:p>
          <a:p>
            <a:pPr lvl="1"/>
            <a:r>
              <a:rPr lang="en-GB" sz="2800" dirty="0" smtClean="0"/>
              <a:t>R </a:t>
            </a:r>
            <a:endParaRPr lang="en-GB" sz="2800" dirty="0"/>
          </a:p>
        </p:txBody>
      </p:sp>
      <p:pic>
        <p:nvPicPr>
          <p:cNvPr id="1026" name="Picture 2" descr="mage result"/>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9722746" y="2888129"/>
            <a:ext cx="1738745" cy="13475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ge result for pyth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0230" y="609403"/>
            <a:ext cx="4398818" cy="148579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mage result for pandas pyth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2438" y="2298516"/>
            <a:ext cx="3020292" cy="156691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mage result for Qlik sens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0478" y="4235656"/>
            <a:ext cx="1859340" cy="185934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mage result for microsoft exce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54836" y="5190731"/>
            <a:ext cx="2504212" cy="1408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2281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Library of Congress – monitoring obsolescence</a:t>
            </a:r>
            <a:endParaRPr lang="en-GB" b="1" dirty="0"/>
          </a:p>
        </p:txBody>
      </p:sp>
      <p:sp>
        <p:nvSpPr>
          <p:cNvPr id="3" name="Content Placeholder 2"/>
          <p:cNvSpPr>
            <a:spLocks noGrp="1"/>
          </p:cNvSpPr>
          <p:nvPr>
            <p:ph idx="1"/>
          </p:nvPr>
        </p:nvSpPr>
        <p:spPr/>
        <p:txBody>
          <a:bodyPr>
            <a:normAutofit/>
          </a:bodyPr>
          <a:lstStyle/>
          <a:p>
            <a:r>
              <a:rPr lang="en-GB" sz="3200" dirty="0" smtClean="0"/>
              <a:t>Disclosure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127" y="1690688"/>
            <a:ext cx="4793673" cy="3605232"/>
          </a:xfrm>
          <a:prstGeom prst="rect">
            <a:avLst/>
          </a:prstGeom>
        </p:spPr>
      </p:pic>
      <p:sp>
        <p:nvSpPr>
          <p:cNvPr id="5" name="TextBox 4"/>
          <p:cNvSpPr txBox="1"/>
          <p:nvPr/>
        </p:nvSpPr>
        <p:spPr>
          <a:xfrm>
            <a:off x="9201138" y="529592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24281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Library of Congress – monitoring obsolescence</a:t>
            </a:r>
            <a:endParaRPr lang="en-GB" b="1" dirty="0"/>
          </a:p>
        </p:txBody>
      </p:sp>
      <p:sp>
        <p:nvSpPr>
          <p:cNvPr id="3" name="Content Placeholder 2"/>
          <p:cNvSpPr>
            <a:spLocks noGrp="1"/>
          </p:cNvSpPr>
          <p:nvPr>
            <p:ph idx="1"/>
          </p:nvPr>
        </p:nvSpPr>
        <p:spPr/>
        <p:txBody>
          <a:bodyPr>
            <a:normAutofit/>
          </a:bodyPr>
          <a:lstStyle/>
          <a:p>
            <a:r>
              <a:rPr lang="en-GB" sz="3200" dirty="0" smtClean="0"/>
              <a:t>Disclosure</a:t>
            </a:r>
          </a:p>
          <a:p>
            <a:r>
              <a:rPr lang="en-GB" sz="3200" dirty="0" smtClean="0"/>
              <a:t>Adoption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127" y="1690688"/>
            <a:ext cx="4793673" cy="3605232"/>
          </a:xfrm>
          <a:prstGeom prst="rect">
            <a:avLst/>
          </a:prstGeom>
        </p:spPr>
      </p:pic>
      <p:sp>
        <p:nvSpPr>
          <p:cNvPr id="5" name="TextBox 4"/>
          <p:cNvSpPr txBox="1"/>
          <p:nvPr/>
        </p:nvSpPr>
        <p:spPr>
          <a:xfrm>
            <a:off x="9201138" y="529592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2557664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Library of Congress – monitoring obsolescence</a:t>
            </a:r>
            <a:endParaRPr lang="en-GB" b="1" dirty="0"/>
          </a:p>
        </p:txBody>
      </p:sp>
      <p:sp>
        <p:nvSpPr>
          <p:cNvPr id="3" name="Content Placeholder 2"/>
          <p:cNvSpPr>
            <a:spLocks noGrp="1"/>
          </p:cNvSpPr>
          <p:nvPr>
            <p:ph idx="1"/>
          </p:nvPr>
        </p:nvSpPr>
        <p:spPr/>
        <p:txBody>
          <a:bodyPr>
            <a:normAutofit/>
          </a:bodyPr>
          <a:lstStyle/>
          <a:p>
            <a:r>
              <a:rPr lang="en-GB" sz="3200" dirty="0" smtClean="0"/>
              <a:t>Disclosure</a:t>
            </a:r>
          </a:p>
          <a:p>
            <a:r>
              <a:rPr lang="en-GB" sz="3200" dirty="0" smtClean="0"/>
              <a:t>Adoption</a:t>
            </a:r>
          </a:p>
          <a:p>
            <a:r>
              <a:rPr lang="en-GB" sz="3200" dirty="0" smtClean="0"/>
              <a:t>Transparency</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127" y="1690688"/>
            <a:ext cx="4793673" cy="3605232"/>
          </a:xfrm>
          <a:prstGeom prst="rect">
            <a:avLst/>
          </a:prstGeom>
        </p:spPr>
      </p:pic>
      <p:sp>
        <p:nvSpPr>
          <p:cNvPr id="5" name="TextBox 4"/>
          <p:cNvSpPr txBox="1"/>
          <p:nvPr/>
        </p:nvSpPr>
        <p:spPr>
          <a:xfrm>
            <a:off x="9201138" y="529592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647420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Library of Congress – monitoring obsolescence</a:t>
            </a:r>
            <a:endParaRPr lang="en-GB" b="1" dirty="0"/>
          </a:p>
        </p:txBody>
      </p:sp>
      <p:sp>
        <p:nvSpPr>
          <p:cNvPr id="3" name="Content Placeholder 2"/>
          <p:cNvSpPr>
            <a:spLocks noGrp="1"/>
          </p:cNvSpPr>
          <p:nvPr>
            <p:ph idx="1"/>
          </p:nvPr>
        </p:nvSpPr>
        <p:spPr/>
        <p:txBody>
          <a:bodyPr>
            <a:normAutofit/>
          </a:bodyPr>
          <a:lstStyle/>
          <a:p>
            <a:r>
              <a:rPr lang="en-GB" sz="3200" dirty="0" smtClean="0"/>
              <a:t>Disclosure</a:t>
            </a:r>
          </a:p>
          <a:p>
            <a:r>
              <a:rPr lang="en-GB" sz="3200" dirty="0" smtClean="0"/>
              <a:t>Adoption</a:t>
            </a:r>
          </a:p>
          <a:p>
            <a:r>
              <a:rPr lang="en-GB" sz="3200" dirty="0" smtClean="0"/>
              <a:t>Transparency</a:t>
            </a:r>
          </a:p>
          <a:p>
            <a:r>
              <a:rPr lang="en-GB" sz="3200" dirty="0" smtClean="0"/>
              <a:t>Self-documentation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127" y="1690688"/>
            <a:ext cx="4793673" cy="3605232"/>
          </a:xfrm>
          <a:prstGeom prst="rect">
            <a:avLst/>
          </a:prstGeom>
        </p:spPr>
      </p:pic>
      <p:sp>
        <p:nvSpPr>
          <p:cNvPr id="5" name="TextBox 4"/>
          <p:cNvSpPr txBox="1"/>
          <p:nvPr/>
        </p:nvSpPr>
        <p:spPr>
          <a:xfrm>
            <a:off x="9201138" y="529592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618535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7582" y="1260450"/>
            <a:ext cx="9307780" cy="4351338"/>
          </a:xfrm>
        </p:spPr>
        <p:txBody>
          <a:bodyPr>
            <a:normAutofit/>
          </a:bodyPr>
          <a:lstStyle/>
          <a:p>
            <a:pPr marL="0" indent="0">
              <a:buNone/>
            </a:pPr>
            <a:r>
              <a:rPr lang="en-GB" sz="1800" b="1" i="1" dirty="0" smtClean="0"/>
              <a:t>Copyright notice</a:t>
            </a:r>
          </a:p>
          <a:p>
            <a:pPr marL="0" indent="0">
              <a:spcBef>
                <a:spcPts val="0"/>
              </a:spcBef>
              <a:buNone/>
            </a:pPr>
            <a:r>
              <a:rPr lang="en-GB" sz="1600" dirty="0" smtClean="0"/>
              <a:t>Unless otherwise stated, the contents </a:t>
            </a:r>
            <a:r>
              <a:rPr lang="en-GB" sz="1600" dirty="0"/>
              <a:t>of this presentation </a:t>
            </a:r>
            <a:r>
              <a:rPr lang="en-GB" sz="1600" dirty="0" smtClean="0"/>
              <a:t>and the </a:t>
            </a:r>
          </a:p>
          <a:p>
            <a:pPr marL="0" indent="0">
              <a:spcBef>
                <a:spcPts val="0"/>
              </a:spcBef>
              <a:buNone/>
            </a:pPr>
            <a:r>
              <a:rPr lang="en-GB" sz="1600" dirty="0"/>
              <a:t>a</a:t>
            </a:r>
            <a:r>
              <a:rPr lang="en-GB" sz="1600" dirty="0" smtClean="0"/>
              <a:t>ccompanying hand outs are is made available by Bodleian Libraries, </a:t>
            </a:r>
          </a:p>
          <a:p>
            <a:pPr marL="0" indent="0">
              <a:spcBef>
                <a:spcPts val="0"/>
              </a:spcBef>
              <a:buNone/>
            </a:pPr>
            <a:r>
              <a:rPr lang="en-GB" sz="1600" dirty="0" smtClean="0"/>
              <a:t>University of Oxford under a </a:t>
            </a:r>
            <a:r>
              <a:rPr lang="en-GB" sz="1600" dirty="0" smtClean="0">
                <a:hlinkClick r:id="rId3"/>
              </a:rPr>
              <a:t>CC-BY-NC-SA</a:t>
            </a:r>
            <a:r>
              <a:rPr lang="en-GB" sz="1600" dirty="0" smtClean="0"/>
              <a:t> license.</a:t>
            </a:r>
          </a:p>
          <a:p>
            <a:pPr marL="0" indent="0">
              <a:buNone/>
            </a:pPr>
            <a:endParaRPr lang="en-GB" sz="200" dirty="0"/>
          </a:p>
          <a:p>
            <a:pPr marL="0" indent="0">
              <a:buNone/>
            </a:pPr>
            <a:r>
              <a:rPr lang="en-GB" sz="1600" dirty="0" smtClean="0"/>
              <a:t>Where </a:t>
            </a:r>
            <a:r>
              <a:rPr lang="en-GB" sz="1600" dirty="0"/>
              <a:t>indicated, this presentation also includes content </a:t>
            </a:r>
            <a:r>
              <a:rPr lang="en-GB" sz="1600" dirty="0" smtClean="0"/>
              <a:t>where </a:t>
            </a:r>
            <a:r>
              <a:rPr lang="en-GB" sz="1600" dirty="0"/>
              <a:t>copyright </a:t>
            </a:r>
            <a:r>
              <a:rPr lang="en-GB" sz="1600" dirty="0" smtClean="0"/>
              <a:t>is held by third </a:t>
            </a:r>
            <a:r>
              <a:rPr lang="en-GB" sz="1600" dirty="0"/>
              <a:t>parties. In these cases, the terms of any licences must be honoured and where required, permission to reuse should be sought. </a:t>
            </a:r>
            <a:endParaRPr lang="en-GB" sz="1600" dirty="0" smtClean="0"/>
          </a:p>
          <a:p>
            <a:pPr marL="0" indent="0">
              <a:buNone/>
            </a:pPr>
            <a:endParaRPr lang="en-GB" sz="1800" b="1" i="1" dirty="0" smtClean="0"/>
          </a:p>
          <a:p>
            <a:pPr marL="0" indent="0">
              <a:lnSpc>
                <a:spcPct val="100000"/>
              </a:lnSpc>
              <a:spcBef>
                <a:spcPts val="0"/>
              </a:spcBef>
              <a:buNone/>
            </a:pPr>
            <a:r>
              <a:rPr lang="en-GB" sz="1800" b="1" i="1" dirty="0" smtClean="0"/>
              <a:t>Background</a:t>
            </a:r>
          </a:p>
          <a:p>
            <a:pPr marL="0" indent="0">
              <a:lnSpc>
                <a:spcPct val="100000"/>
              </a:lnSpc>
              <a:spcBef>
                <a:spcPts val="0"/>
              </a:spcBef>
              <a:buNone/>
            </a:pPr>
            <a:r>
              <a:rPr lang="en-GB" sz="1600" dirty="0" smtClean="0"/>
              <a:t>The following presentation was created by Sarah Mason for the Digital Preservation at Oxford and Cambridge Project (2016-2018). The project was sponsored by the </a:t>
            </a:r>
            <a:r>
              <a:rPr lang="en-GB" sz="1600" dirty="0" err="1" smtClean="0"/>
              <a:t>Polonsky</a:t>
            </a:r>
            <a:r>
              <a:rPr lang="en-GB" sz="1600" dirty="0" smtClean="0"/>
              <a:t> Foundation. For more information visit </a:t>
            </a:r>
            <a:r>
              <a:rPr lang="en-GB" sz="1600" i="1" dirty="0" smtClean="0">
                <a:hlinkClick r:id="rId4"/>
              </a:rPr>
              <a:t>www.dpoc.ac.uk</a:t>
            </a:r>
            <a:r>
              <a:rPr lang="en-GB" sz="1600" i="1" dirty="0" smtClean="0"/>
              <a:t> </a:t>
            </a:r>
            <a:endParaRPr lang="en-GB" sz="1600" i="1" dirty="0"/>
          </a:p>
        </p:txBody>
      </p:sp>
      <p:pic>
        <p:nvPicPr>
          <p:cNvPr id="2" name="Picture 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629796" y="1427003"/>
            <a:ext cx="2252254" cy="790541"/>
          </a:xfrm>
          <a:prstGeom prst="rect">
            <a:avLst/>
          </a:prstGeom>
        </p:spPr>
      </p:pic>
      <p:pic>
        <p:nvPicPr>
          <p:cNvPr id="6" name="Picture 5"/>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403775" y="6046887"/>
            <a:ext cx="2226021" cy="589801"/>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966100" y="6008454"/>
            <a:ext cx="1062521" cy="738282"/>
          </a:xfrm>
          <a:prstGeom prst="rect">
            <a:avLst/>
          </a:prstGeom>
        </p:spPr>
      </p:pic>
      <p:pic>
        <p:nvPicPr>
          <p:cNvPr id="1030" name="Picture 6" descr="Oxford-University-rectangle-logo.pn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9614263" y="6039059"/>
            <a:ext cx="2111817" cy="644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7212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Library of Congress – monitoring obsolescence</a:t>
            </a:r>
            <a:endParaRPr lang="en-GB" b="1" dirty="0"/>
          </a:p>
        </p:txBody>
      </p:sp>
      <p:sp>
        <p:nvSpPr>
          <p:cNvPr id="3" name="Content Placeholder 2"/>
          <p:cNvSpPr>
            <a:spLocks noGrp="1"/>
          </p:cNvSpPr>
          <p:nvPr>
            <p:ph idx="1"/>
          </p:nvPr>
        </p:nvSpPr>
        <p:spPr/>
        <p:txBody>
          <a:bodyPr>
            <a:normAutofit/>
          </a:bodyPr>
          <a:lstStyle/>
          <a:p>
            <a:r>
              <a:rPr lang="en-GB" sz="3200" dirty="0" smtClean="0"/>
              <a:t>Disclosure</a:t>
            </a:r>
          </a:p>
          <a:p>
            <a:r>
              <a:rPr lang="en-GB" sz="3200" dirty="0" smtClean="0"/>
              <a:t>Adoption</a:t>
            </a:r>
          </a:p>
          <a:p>
            <a:r>
              <a:rPr lang="en-GB" sz="3200" dirty="0" smtClean="0"/>
              <a:t>Transparency</a:t>
            </a:r>
          </a:p>
          <a:p>
            <a:r>
              <a:rPr lang="en-GB" sz="3200" dirty="0" smtClean="0"/>
              <a:t>Self-documentation</a:t>
            </a:r>
          </a:p>
          <a:p>
            <a:r>
              <a:rPr lang="en-GB" sz="3200" dirty="0" smtClean="0"/>
              <a:t>External dependencies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127" y="1690688"/>
            <a:ext cx="4793673" cy="3605232"/>
          </a:xfrm>
          <a:prstGeom prst="rect">
            <a:avLst/>
          </a:prstGeom>
        </p:spPr>
      </p:pic>
      <p:sp>
        <p:nvSpPr>
          <p:cNvPr id="5" name="TextBox 4"/>
          <p:cNvSpPr txBox="1"/>
          <p:nvPr/>
        </p:nvSpPr>
        <p:spPr>
          <a:xfrm>
            <a:off x="9201138" y="529592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485065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Library of Congress – monitoring obsolescence</a:t>
            </a:r>
            <a:endParaRPr lang="en-GB" b="1" dirty="0"/>
          </a:p>
        </p:txBody>
      </p:sp>
      <p:sp>
        <p:nvSpPr>
          <p:cNvPr id="3" name="Content Placeholder 2"/>
          <p:cNvSpPr>
            <a:spLocks noGrp="1"/>
          </p:cNvSpPr>
          <p:nvPr>
            <p:ph idx="1"/>
          </p:nvPr>
        </p:nvSpPr>
        <p:spPr/>
        <p:txBody>
          <a:bodyPr>
            <a:normAutofit/>
          </a:bodyPr>
          <a:lstStyle/>
          <a:p>
            <a:r>
              <a:rPr lang="en-GB" sz="3200" dirty="0" smtClean="0"/>
              <a:t>Disclosure</a:t>
            </a:r>
          </a:p>
          <a:p>
            <a:r>
              <a:rPr lang="en-GB" sz="3200" dirty="0" smtClean="0"/>
              <a:t>Adoption</a:t>
            </a:r>
          </a:p>
          <a:p>
            <a:r>
              <a:rPr lang="en-GB" sz="3200" dirty="0" smtClean="0"/>
              <a:t>Transparency</a:t>
            </a:r>
          </a:p>
          <a:p>
            <a:r>
              <a:rPr lang="en-GB" sz="3200" dirty="0" smtClean="0"/>
              <a:t>Self-documentation</a:t>
            </a:r>
          </a:p>
          <a:p>
            <a:r>
              <a:rPr lang="en-GB" sz="3200" dirty="0" smtClean="0"/>
              <a:t>External dependencies</a:t>
            </a:r>
          </a:p>
          <a:p>
            <a:r>
              <a:rPr lang="en-GB" sz="3200" dirty="0" smtClean="0"/>
              <a:t>Impact of patents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127" y="1690688"/>
            <a:ext cx="4793673" cy="3605232"/>
          </a:xfrm>
          <a:prstGeom prst="rect">
            <a:avLst/>
          </a:prstGeom>
        </p:spPr>
      </p:pic>
      <p:sp>
        <p:nvSpPr>
          <p:cNvPr id="5" name="TextBox 4"/>
          <p:cNvSpPr txBox="1"/>
          <p:nvPr/>
        </p:nvSpPr>
        <p:spPr>
          <a:xfrm>
            <a:off x="9201138" y="529592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8740826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Library of Congress – monitoring obsolescence</a:t>
            </a:r>
            <a:endParaRPr lang="en-GB" b="1" dirty="0"/>
          </a:p>
        </p:txBody>
      </p:sp>
      <p:sp>
        <p:nvSpPr>
          <p:cNvPr id="3" name="Content Placeholder 2"/>
          <p:cNvSpPr>
            <a:spLocks noGrp="1"/>
          </p:cNvSpPr>
          <p:nvPr>
            <p:ph idx="1"/>
          </p:nvPr>
        </p:nvSpPr>
        <p:spPr/>
        <p:txBody>
          <a:bodyPr>
            <a:normAutofit/>
          </a:bodyPr>
          <a:lstStyle/>
          <a:p>
            <a:r>
              <a:rPr lang="en-GB" sz="3200" dirty="0" smtClean="0"/>
              <a:t>Disclosure</a:t>
            </a:r>
          </a:p>
          <a:p>
            <a:r>
              <a:rPr lang="en-GB" sz="3200" dirty="0" smtClean="0"/>
              <a:t>Adoption</a:t>
            </a:r>
          </a:p>
          <a:p>
            <a:r>
              <a:rPr lang="en-GB" sz="3200" dirty="0" smtClean="0"/>
              <a:t>Transparency</a:t>
            </a:r>
          </a:p>
          <a:p>
            <a:r>
              <a:rPr lang="en-GB" sz="3200" dirty="0" smtClean="0"/>
              <a:t>Self-documentation</a:t>
            </a:r>
          </a:p>
          <a:p>
            <a:r>
              <a:rPr lang="en-GB" sz="3200" dirty="0" smtClean="0"/>
              <a:t>External dependencies</a:t>
            </a:r>
          </a:p>
          <a:p>
            <a:r>
              <a:rPr lang="en-GB" sz="3200" dirty="0" smtClean="0"/>
              <a:t>Impact of patents</a:t>
            </a:r>
          </a:p>
          <a:p>
            <a:r>
              <a:rPr lang="en-GB" sz="3200" dirty="0" smtClean="0"/>
              <a:t>Technical protection mechanisms</a:t>
            </a:r>
            <a:endParaRPr lang="en-GB"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127" y="1690688"/>
            <a:ext cx="4793673" cy="3605232"/>
          </a:xfrm>
          <a:prstGeom prst="rect">
            <a:avLst/>
          </a:prstGeom>
        </p:spPr>
      </p:pic>
      <p:sp>
        <p:nvSpPr>
          <p:cNvPr id="5" name="TextBox 4"/>
          <p:cNvSpPr txBox="1"/>
          <p:nvPr/>
        </p:nvSpPr>
        <p:spPr>
          <a:xfrm>
            <a:off x="9201138" y="529592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4891191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Exercise 3: Monitoring file formats</a:t>
            </a:r>
            <a:endParaRPr lang="en-GB" b="1" dirty="0"/>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2091268"/>
            <a:ext cx="5181600" cy="3820051"/>
          </a:xfrm>
        </p:spPr>
      </p:pic>
      <p:sp>
        <p:nvSpPr>
          <p:cNvPr id="5" name="Content Placeholder 4"/>
          <p:cNvSpPr>
            <a:spLocks noGrp="1"/>
          </p:cNvSpPr>
          <p:nvPr>
            <p:ph sz="half" idx="2"/>
          </p:nvPr>
        </p:nvSpPr>
        <p:spPr>
          <a:xfrm>
            <a:off x="6172199" y="1825624"/>
            <a:ext cx="5590309" cy="4816716"/>
          </a:xfrm>
        </p:spPr>
        <p:txBody>
          <a:bodyPr>
            <a:normAutofit/>
          </a:bodyPr>
          <a:lstStyle/>
          <a:p>
            <a:pPr marL="0" indent="0" algn="ctr">
              <a:buNone/>
            </a:pPr>
            <a:r>
              <a:rPr lang="en-GB" sz="3200" i="1" dirty="0" smtClean="0"/>
              <a:t>Using DROID, created a CSV report and have a look at it.</a:t>
            </a:r>
          </a:p>
          <a:p>
            <a:pPr marL="0" indent="0" algn="ctr">
              <a:buNone/>
            </a:pPr>
            <a:endParaRPr lang="en-GB" sz="3200" i="1" dirty="0" smtClean="0"/>
          </a:p>
          <a:p>
            <a:pPr marL="0" indent="0" algn="ctr">
              <a:buNone/>
            </a:pPr>
            <a:r>
              <a:rPr lang="en-GB" sz="3200" i="1" dirty="0" smtClean="0"/>
              <a:t>Look at some visualisations of the CSV and answer some questions, including looking at what file formats might be at risk.</a:t>
            </a:r>
          </a:p>
        </p:txBody>
      </p:sp>
      <p:sp>
        <p:nvSpPr>
          <p:cNvPr id="7" name="TextBox 6"/>
          <p:cNvSpPr txBox="1"/>
          <p:nvPr/>
        </p:nvSpPr>
        <p:spPr>
          <a:xfrm>
            <a:off x="2476655" y="5911319"/>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20735251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Transferring files - Exactly</a:t>
            </a:r>
            <a:endParaRPr lang="en-GB" b="1" dirty="0"/>
          </a:p>
        </p:txBody>
      </p:sp>
      <p:sp>
        <p:nvSpPr>
          <p:cNvPr id="4" name="Content Placeholder 3"/>
          <p:cNvSpPr>
            <a:spLocks noGrp="1"/>
          </p:cNvSpPr>
          <p:nvPr>
            <p:ph sz="half" idx="1"/>
          </p:nvPr>
        </p:nvSpPr>
        <p:spPr/>
        <p:txBody>
          <a:bodyPr>
            <a:normAutofit/>
          </a:bodyPr>
          <a:lstStyle/>
          <a:p>
            <a:r>
              <a:rPr lang="en-GB" sz="3200" dirty="0" smtClean="0"/>
              <a:t>Reduce transfer errors</a:t>
            </a:r>
          </a:p>
          <a:p>
            <a:r>
              <a:rPr lang="en-GB" sz="3200" dirty="0" smtClean="0"/>
              <a:t>Verify data was transferred correctly</a:t>
            </a:r>
          </a:p>
          <a:p>
            <a:r>
              <a:rPr lang="en-GB" sz="3200" dirty="0" smtClean="0"/>
              <a:t>Send to multiple locations</a:t>
            </a:r>
          </a:p>
          <a:p>
            <a:endParaRPr lang="en-GB" sz="3200" dirty="0"/>
          </a:p>
          <a:p>
            <a:r>
              <a:rPr lang="en-GB" sz="3200" dirty="0" smtClean="0"/>
              <a:t>Exactly by AVP</a:t>
            </a:r>
          </a:p>
          <a:p>
            <a:r>
              <a:rPr lang="en-GB" sz="3200" dirty="0" smtClean="0"/>
              <a:t>Data transfer – also used for external submissions</a:t>
            </a:r>
            <a:endParaRPr lang="en-GB" sz="3200" dirty="0"/>
          </a:p>
        </p:txBody>
      </p:sp>
      <p:pic>
        <p:nvPicPr>
          <p:cNvPr id="2050" name="Picture 2" descr="https://www.weareavp.com/wp-content/uploads/2017/08/Screen-Shot-2017-09-07-at-10.52.39-AM.pn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096000" y="1866715"/>
            <a:ext cx="5699502" cy="4310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2881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Demo: Using Exactly for transfer</a:t>
            </a:r>
            <a:endParaRPr lang="en-GB" b="1" dirty="0"/>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163377" y="1932318"/>
            <a:ext cx="5865246" cy="4324058"/>
          </a:xfrm>
        </p:spPr>
      </p:pic>
      <p:sp>
        <p:nvSpPr>
          <p:cNvPr id="4" name="TextBox 3"/>
          <p:cNvSpPr txBox="1"/>
          <p:nvPr/>
        </p:nvSpPr>
        <p:spPr>
          <a:xfrm>
            <a:off x="5264568" y="6256376"/>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961212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 final note about backups</a:t>
            </a:r>
            <a:endParaRPr lang="en-GB" b="1" dirty="0"/>
          </a:p>
        </p:txBody>
      </p:sp>
      <p:sp>
        <p:nvSpPr>
          <p:cNvPr id="3" name="Content Placeholder 2"/>
          <p:cNvSpPr>
            <a:spLocks noGrp="1"/>
          </p:cNvSpPr>
          <p:nvPr>
            <p:ph sz="half" idx="1"/>
          </p:nvPr>
        </p:nvSpPr>
        <p:spPr/>
        <p:txBody>
          <a:bodyPr>
            <a:normAutofit/>
          </a:bodyPr>
          <a:lstStyle/>
          <a:p>
            <a:r>
              <a:rPr lang="en-GB" sz="3200" dirty="0" smtClean="0"/>
              <a:t>Know when backups are being made and how long they are retained</a:t>
            </a:r>
          </a:p>
          <a:p>
            <a:r>
              <a:rPr lang="en-GB" sz="3200" dirty="0" smtClean="0"/>
              <a:t>Keep an archival copy</a:t>
            </a:r>
          </a:p>
          <a:p>
            <a:r>
              <a:rPr lang="en-GB" sz="3200" dirty="0" smtClean="0"/>
              <a:t>Backups need to be restored and checked – </a:t>
            </a:r>
            <a:r>
              <a:rPr lang="en-GB" sz="3200" i="1" dirty="0" smtClean="0"/>
              <a:t>otherwise they are not really backups!</a:t>
            </a:r>
            <a:endParaRPr lang="en-GB" sz="3200" i="1"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05762" y="1553517"/>
            <a:ext cx="4784266" cy="4785290"/>
          </a:xfrm>
        </p:spPr>
      </p:pic>
      <p:sp>
        <p:nvSpPr>
          <p:cNvPr id="5" name="TextBox 4"/>
          <p:cNvSpPr txBox="1"/>
          <p:nvPr/>
        </p:nvSpPr>
        <p:spPr>
          <a:xfrm>
            <a:off x="7708920" y="6338807"/>
            <a:ext cx="2577950" cy="246221"/>
          </a:xfrm>
          <a:prstGeom prst="rect">
            <a:avLst/>
          </a:prstGeom>
          <a:noFill/>
        </p:spPr>
        <p:txBody>
          <a:bodyPr wrap="none" rtlCol="0">
            <a:spAutoFit/>
          </a:bodyPr>
          <a:lstStyle/>
          <a:p>
            <a:r>
              <a:rPr lang="en-GB" sz="1000" dirty="0" smtClean="0"/>
              <a:t>Image created </a:t>
            </a:r>
            <a:r>
              <a:rPr lang="en-GB" sz="1000" dirty="0"/>
              <a:t>by </a:t>
            </a:r>
            <a:r>
              <a:rPr lang="en-GB" sz="1000" dirty="0" err="1"/>
              <a:t>Rawpixel.com</a:t>
            </a:r>
            <a:r>
              <a:rPr lang="en-GB" sz="1000" dirty="0"/>
              <a:t> - </a:t>
            </a:r>
            <a:r>
              <a:rPr lang="en-GB" sz="1000" dirty="0" err="1"/>
              <a:t>Freepik.com</a:t>
            </a:r>
            <a:endParaRPr lang="en-GB" sz="1000" dirty="0"/>
          </a:p>
        </p:txBody>
      </p:sp>
    </p:spTree>
    <p:extLst>
      <p:ext uri="{BB962C8B-B14F-4D97-AF65-F5344CB8AC3E}">
        <p14:creationId xmlns:p14="http://schemas.microsoft.com/office/powerpoint/2010/main" val="5598940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Tools used today</a:t>
            </a:r>
            <a:endParaRPr lang="en-GB" b="1" dirty="0"/>
          </a:p>
        </p:txBody>
      </p:sp>
      <p:sp>
        <p:nvSpPr>
          <p:cNvPr id="3" name="Content Placeholder 2"/>
          <p:cNvSpPr>
            <a:spLocks noGrp="1"/>
          </p:cNvSpPr>
          <p:nvPr>
            <p:ph idx="1"/>
          </p:nvPr>
        </p:nvSpPr>
        <p:spPr>
          <a:xfrm>
            <a:off x="838200" y="1454728"/>
            <a:ext cx="10515600" cy="5195454"/>
          </a:xfrm>
        </p:spPr>
        <p:txBody>
          <a:bodyPr>
            <a:normAutofit fontScale="92500" lnSpcReduction="10000"/>
          </a:bodyPr>
          <a:lstStyle/>
          <a:p>
            <a:pPr marL="0" indent="0">
              <a:buNone/>
            </a:pPr>
            <a:r>
              <a:rPr lang="en-GB" b="1" dirty="0" smtClean="0"/>
              <a:t>Fixity 1.0 </a:t>
            </a:r>
          </a:p>
          <a:p>
            <a:pPr marL="0" indent="0">
              <a:buNone/>
            </a:pPr>
            <a:r>
              <a:rPr lang="en-GB" dirty="0" smtClean="0">
                <a:hlinkClick r:id="rId3"/>
              </a:rPr>
              <a:t>https</a:t>
            </a:r>
            <a:r>
              <a:rPr lang="en-GB" dirty="0">
                <a:hlinkClick r:id="rId3"/>
              </a:rPr>
              <a:t>://www.weareavp.com/products/fixity/</a:t>
            </a:r>
            <a:r>
              <a:rPr lang="en-GB" dirty="0"/>
              <a:t> </a:t>
            </a:r>
            <a:endParaRPr lang="en-GB" b="1" dirty="0" smtClean="0"/>
          </a:p>
          <a:p>
            <a:pPr marL="0" indent="0">
              <a:buNone/>
            </a:pPr>
            <a:r>
              <a:rPr lang="en-GB" b="1" dirty="0" err="1" smtClean="0"/>
              <a:t>Mobaxterm</a:t>
            </a:r>
            <a:r>
              <a:rPr lang="en-GB" b="1" dirty="0"/>
              <a:t> </a:t>
            </a:r>
            <a:endParaRPr lang="en-GB" b="1" dirty="0" smtClean="0"/>
          </a:p>
          <a:p>
            <a:pPr marL="0" indent="0">
              <a:buNone/>
            </a:pPr>
            <a:r>
              <a:rPr lang="en-GB" dirty="0" smtClean="0">
                <a:hlinkClick r:id="rId4"/>
              </a:rPr>
              <a:t>https</a:t>
            </a:r>
            <a:r>
              <a:rPr lang="en-GB" dirty="0">
                <a:hlinkClick r:id="rId4"/>
              </a:rPr>
              <a:t>://mobaxterm.mobatek.net</a:t>
            </a:r>
            <a:r>
              <a:rPr lang="en-GB" dirty="0" smtClean="0">
                <a:hlinkClick r:id="rId4"/>
              </a:rPr>
              <a:t>/</a:t>
            </a:r>
            <a:r>
              <a:rPr lang="en-GB" dirty="0" smtClean="0"/>
              <a:t> </a:t>
            </a:r>
          </a:p>
          <a:p>
            <a:pPr marL="0" indent="0">
              <a:buNone/>
            </a:pPr>
            <a:r>
              <a:rPr lang="en-GB" b="1" dirty="0" smtClean="0"/>
              <a:t>DROID</a:t>
            </a:r>
          </a:p>
          <a:p>
            <a:pPr marL="0" indent="0">
              <a:buNone/>
            </a:pPr>
            <a:r>
              <a:rPr lang="en-GB" b="1" dirty="0" smtClean="0"/>
              <a:t> </a:t>
            </a:r>
            <a:r>
              <a:rPr lang="en-GB" dirty="0">
                <a:hlinkClick r:id="rId5"/>
              </a:rPr>
              <a:t>http://www.nationalarchives.gov.uk/information-management/manage-information/preserving-digital-records/droid</a:t>
            </a:r>
            <a:r>
              <a:rPr lang="en-GB" dirty="0" smtClean="0">
                <a:hlinkClick r:id="rId5"/>
              </a:rPr>
              <a:t>/</a:t>
            </a:r>
            <a:r>
              <a:rPr lang="en-GB" dirty="0" smtClean="0"/>
              <a:t> </a:t>
            </a:r>
          </a:p>
          <a:p>
            <a:pPr marL="0" indent="0">
              <a:buNone/>
            </a:pPr>
            <a:r>
              <a:rPr lang="en-GB" b="1" dirty="0"/>
              <a:t>Exactly </a:t>
            </a:r>
            <a:endParaRPr lang="en-GB" b="1" dirty="0" smtClean="0"/>
          </a:p>
          <a:p>
            <a:pPr marL="0" indent="0">
              <a:buNone/>
            </a:pPr>
            <a:r>
              <a:rPr lang="en-GB" dirty="0" smtClean="0">
                <a:hlinkClick r:id="rId6"/>
              </a:rPr>
              <a:t>https</a:t>
            </a:r>
            <a:r>
              <a:rPr lang="en-GB" dirty="0">
                <a:hlinkClick r:id="rId6"/>
              </a:rPr>
              <a:t>://www.weareavp.com/products/exactly</a:t>
            </a:r>
            <a:r>
              <a:rPr lang="en-GB" dirty="0" smtClean="0">
                <a:hlinkClick r:id="rId6"/>
              </a:rPr>
              <a:t>/</a:t>
            </a:r>
            <a:r>
              <a:rPr lang="en-GB" dirty="0" smtClean="0"/>
              <a:t> </a:t>
            </a:r>
          </a:p>
          <a:p>
            <a:pPr marL="0" indent="0">
              <a:buNone/>
            </a:pPr>
            <a:r>
              <a:rPr lang="en-GB" b="1" dirty="0" smtClean="0"/>
              <a:t>Sustainability of Digital Formats: Planning for the Library of Congress Collections</a:t>
            </a:r>
          </a:p>
          <a:p>
            <a:pPr marL="0" indent="0">
              <a:buNone/>
            </a:pPr>
            <a:r>
              <a:rPr lang="en-GB" dirty="0">
                <a:hlinkClick r:id="rId7"/>
              </a:rPr>
              <a:t>https://</a:t>
            </a:r>
            <a:r>
              <a:rPr lang="en-GB" dirty="0" smtClean="0">
                <a:hlinkClick r:id="rId7"/>
              </a:rPr>
              <a:t>www.loc.gov/preservation/digital/formats/index.html</a:t>
            </a:r>
            <a:r>
              <a:rPr lang="en-GB" dirty="0" smtClean="0"/>
              <a:t> </a:t>
            </a:r>
            <a:endParaRPr lang="en-GB" dirty="0"/>
          </a:p>
        </p:txBody>
      </p:sp>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05455" y="404601"/>
            <a:ext cx="2576946" cy="2572174"/>
          </a:xfrm>
          <a:prstGeom prst="rect">
            <a:avLst/>
          </a:prstGeom>
        </p:spPr>
      </p:pic>
      <p:sp>
        <p:nvSpPr>
          <p:cNvPr id="6" name="TextBox 5"/>
          <p:cNvSpPr txBox="1"/>
          <p:nvPr/>
        </p:nvSpPr>
        <p:spPr>
          <a:xfrm>
            <a:off x="10177531" y="6527071"/>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5777411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What you will have learned today</a:t>
            </a:r>
            <a:endParaRPr lang="en-GB" b="1" dirty="0"/>
          </a:p>
        </p:txBody>
      </p:sp>
      <p:sp>
        <p:nvSpPr>
          <p:cNvPr id="3" name="Content Placeholder 2"/>
          <p:cNvSpPr>
            <a:spLocks noGrp="1"/>
          </p:cNvSpPr>
          <p:nvPr>
            <p:ph idx="1"/>
          </p:nvPr>
        </p:nvSpPr>
        <p:spPr>
          <a:xfrm>
            <a:off x="838200" y="1825624"/>
            <a:ext cx="6666948" cy="4351338"/>
          </a:xfrm>
        </p:spPr>
        <p:txBody>
          <a:bodyPr>
            <a:normAutofit/>
          </a:bodyPr>
          <a:lstStyle/>
          <a:p>
            <a:pPr lvl="0"/>
            <a:r>
              <a:rPr lang="en-GB" sz="3200" dirty="0"/>
              <a:t>Why monitoring digital files is important and what are the benefits of monitoring</a:t>
            </a:r>
            <a:endParaRPr lang="en-US" sz="3200" dirty="0"/>
          </a:p>
          <a:p>
            <a:pPr lvl="0"/>
            <a:r>
              <a:rPr lang="en-GB" sz="3200" dirty="0"/>
              <a:t>What some of the common tools and techniques </a:t>
            </a:r>
            <a:r>
              <a:rPr lang="en-GB" sz="3200" dirty="0" smtClean="0"/>
              <a:t>are</a:t>
            </a:r>
            <a:endParaRPr lang="en-US" sz="3200" dirty="0"/>
          </a:p>
          <a:p>
            <a:r>
              <a:rPr lang="en-GB" sz="3200" dirty="0"/>
              <a:t>Understanding of how to use some of the common tools for monitoring and transferring files</a:t>
            </a:r>
            <a:r>
              <a:rPr lang="en-US" sz="3200" dirty="0" smtClean="0">
                <a:effectLst/>
              </a:rPr>
              <a:t> </a:t>
            </a:r>
            <a:endParaRPr lang="en-GB"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5148" y="1540917"/>
            <a:ext cx="4474817" cy="4084629"/>
          </a:xfrm>
          <a:prstGeom prst="rect">
            <a:avLst/>
          </a:prstGeom>
        </p:spPr>
      </p:pic>
      <p:sp>
        <p:nvSpPr>
          <p:cNvPr id="5" name="TextBox 4"/>
          <p:cNvSpPr txBox="1"/>
          <p:nvPr/>
        </p:nvSpPr>
        <p:spPr>
          <a:xfrm>
            <a:off x="9201138" y="5625546"/>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687736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100138"/>
            <a:ext cx="10515600" cy="2852737"/>
          </a:xfrm>
        </p:spPr>
        <p:txBody>
          <a:bodyPr/>
          <a:lstStyle/>
          <a:p>
            <a:r>
              <a:rPr lang="en-GB" b="1" dirty="0" smtClean="0"/>
              <a:t>Thank you!</a:t>
            </a:r>
            <a:br>
              <a:rPr lang="en-GB" b="1" dirty="0" smtClean="0"/>
            </a:br>
            <a:r>
              <a:rPr lang="en-GB" b="1" dirty="0" smtClean="0"/>
              <a:t>Any questions?</a:t>
            </a:r>
            <a:endParaRPr lang="en-GB" b="1" dirty="0"/>
          </a:p>
        </p:txBody>
      </p:sp>
      <p:sp>
        <p:nvSpPr>
          <p:cNvPr id="3" name="Text Placeholder 2"/>
          <p:cNvSpPr>
            <a:spLocks noGrp="1"/>
          </p:cNvSpPr>
          <p:nvPr>
            <p:ph type="body" idx="1"/>
          </p:nvPr>
        </p:nvSpPr>
        <p:spPr>
          <a:xfrm>
            <a:off x="831850" y="4108175"/>
            <a:ext cx="10515600" cy="1981476"/>
          </a:xfrm>
        </p:spPr>
        <p:txBody>
          <a:bodyPr>
            <a:noAutofit/>
          </a:bodyPr>
          <a:lstStyle/>
          <a:p>
            <a:r>
              <a:rPr lang="en-GB" dirty="0" smtClean="0"/>
              <a:t>[insert your contact details]</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9650" y="695002"/>
            <a:ext cx="5329582" cy="5553397"/>
          </a:xfrm>
          <a:prstGeom prst="rect">
            <a:avLst/>
          </a:prstGeom>
        </p:spPr>
      </p:pic>
      <p:sp>
        <p:nvSpPr>
          <p:cNvPr id="5" name="TextBox 4"/>
          <p:cNvSpPr txBox="1"/>
          <p:nvPr/>
        </p:nvSpPr>
        <p:spPr>
          <a:xfrm>
            <a:off x="7802096" y="6280588"/>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474822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What you will learn today</a:t>
            </a:r>
            <a:endParaRPr lang="en-GB" b="1" dirty="0"/>
          </a:p>
        </p:txBody>
      </p:sp>
      <p:sp>
        <p:nvSpPr>
          <p:cNvPr id="3" name="Content Placeholder 2"/>
          <p:cNvSpPr>
            <a:spLocks noGrp="1"/>
          </p:cNvSpPr>
          <p:nvPr>
            <p:ph idx="1"/>
          </p:nvPr>
        </p:nvSpPr>
        <p:spPr>
          <a:xfrm>
            <a:off x="838200" y="1825624"/>
            <a:ext cx="6666948" cy="4351338"/>
          </a:xfrm>
        </p:spPr>
        <p:txBody>
          <a:bodyPr>
            <a:normAutofit/>
          </a:bodyPr>
          <a:lstStyle/>
          <a:p>
            <a:pPr lvl="0"/>
            <a:r>
              <a:rPr lang="en-GB" sz="3200" dirty="0"/>
              <a:t>Why monitoring digital files is important and what are the benefits of monitoring</a:t>
            </a:r>
            <a:endParaRPr lang="en-US" sz="3200" dirty="0"/>
          </a:p>
          <a:p>
            <a:pPr lvl="0"/>
            <a:r>
              <a:rPr lang="en-GB" sz="3200" dirty="0"/>
              <a:t>What some of the common tools and techniques </a:t>
            </a:r>
            <a:r>
              <a:rPr lang="en-GB" sz="3200" dirty="0" smtClean="0"/>
              <a:t>are</a:t>
            </a:r>
            <a:endParaRPr lang="en-US" sz="3200" dirty="0"/>
          </a:p>
          <a:p>
            <a:r>
              <a:rPr lang="en-GB" sz="3200" dirty="0"/>
              <a:t>Understanding of how to use some of the common tools for monitoring and transferring files</a:t>
            </a:r>
            <a:r>
              <a:rPr lang="en-US" sz="3200" dirty="0" smtClean="0">
                <a:effectLst/>
              </a:rPr>
              <a:t> </a:t>
            </a:r>
            <a:endParaRPr lang="en-GB"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5148" y="1540917"/>
            <a:ext cx="4474817" cy="4084629"/>
          </a:xfrm>
          <a:prstGeom prst="rect">
            <a:avLst/>
          </a:prstGeom>
        </p:spPr>
      </p:pic>
      <p:sp>
        <p:nvSpPr>
          <p:cNvPr id="5" name="TextBox 4"/>
          <p:cNvSpPr txBox="1"/>
          <p:nvPr/>
        </p:nvSpPr>
        <p:spPr>
          <a:xfrm>
            <a:off x="9263131" y="5778143"/>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864575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Why monitor your digital files?</a:t>
            </a:r>
            <a:endParaRPr lang="en-GB" b="1" dirty="0"/>
          </a:p>
        </p:txBody>
      </p:sp>
      <p:sp>
        <p:nvSpPr>
          <p:cNvPr id="3" name="Content Placeholder 2"/>
          <p:cNvSpPr>
            <a:spLocks noGrp="1"/>
          </p:cNvSpPr>
          <p:nvPr>
            <p:ph idx="1"/>
          </p:nvPr>
        </p:nvSpPr>
        <p:spPr/>
        <p:txBody>
          <a:bodyPr>
            <a:normAutofit/>
          </a:bodyPr>
          <a:lstStyle/>
          <a:p>
            <a:r>
              <a:rPr lang="en-GB" sz="3200" dirty="0" smtClean="0"/>
              <a:t>Digital deteriorates!</a:t>
            </a:r>
          </a:p>
          <a:p>
            <a:r>
              <a:rPr lang="en-GB" sz="3200" dirty="0" smtClean="0"/>
              <a:t>Storage media does not last forever</a:t>
            </a:r>
          </a:p>
          <a:p>
            <a:r>
              <a:rPr lang="en-GB" sz="3200" dirty="0" smtClean="0"/>
              <a:t>Back ups are only good if you check them</a:t>
            </a:r>
          </a:p>
          <a:p>
            <a:pPr lvl="1"/>
            <a:r>
              <a:rPr lang="en-GB" sz="2800" dirty="0" smtClean="0"/>
              <a:t>Back up dates &amp; retention periods matter</a:t>
            </a:r>
            <a:endParaRPr lang="en-GB" sz="2800" dirty="0"/>
          </a:p>
          <a:p>
            <a:r>
              <a:rPr lang="en-GB" sz="3200" dirty="0" smtClean="0"/>
              <a:t>Transferring files can lead to errors</a:t>
            </a:r>
          </a:p>
          <a:p>
            <a:r>
              <a:rPr lang="en-GB" sz="3200" dirty="0" smtClean="0"/>
              <a:t>Obsolescence is an issue</a:t>
            </a:r>
            <a:endParaRPr lang="en-GB" sz="32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34" y="3254645"/>
            <a:ext cx="4628179" cy="3270029"/>
          </a:xfrm>
          <a:prstGeom prst="rect">
            <a:avLst/>
          </a:prstGeom>
        </p:spPr>
      </p:pic>
      <p:sp>
        <p:nvSpPr>
          <p:cNvPr id="6" name="TextBox 5"/>
          <p:cNvSpPr txBox="1"/>
          <p:nvPr/>
        </p:nvSpPr>
        <p:spPr>
          <a:xfrm>
            <a:off x="7164234" y="6524674"/>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671561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How to monitor the health of your digital collections</a:t>
            </a:r>
            <a:endParaRPr lang="en-GB" b="1" dirty="0"/>
          </a:p>
        </p:txBody>
      </p:sp>
      <p:sp>
        <p:nvSpPr>
          <p:cNvPr id="3" name="Content Placeholder 2"/>
          <p:cNvSpPr>
            <a:spLocks noGrp="1"/>
          </p:cNvSpPr>
          <p:nvPr>
            <p:ph idx="1"/>
          </p:nvPr>
        </p:nvSpPr>
        <p:spPr/>
        <p:txBody>
          <a:bodyPr/>
          <a:lstStyle/>
          <a:p>
            <a:r>
              <a:rPr lang="en-GB" sz="3200" dirty="0" smtClean="0"/>
              <a:t>Check fixity</a:t>
            </a:r>
          </a:p>
          <a:p>
            <a:r>
              <a:rPr lang="en-GB" sz="3200" dirty="0" smtClean="0"/>
              <a:t>Monitor files for obsolescence risks</a:t>
            </a:r>
          </a:p>
          <a:p>
            <a:r>
              <a:rPr lang="en-GB" sz="3200" dirty="0" smtClean="0"/>
              <a:t>Monitor the transfer of files</a:t>
            </a:r>
          </a:p>
          <a:p>
            <a:r>
              <a:rPr lang="en-GB" sz="3200" dirty="0" smtClean="0"/>
              <a:t>Check back ups</a:t>
            </a:r>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5637" y="4113618"/>
            <a:ext cx="7273636" cy="2198282"/>
          </a:xfrm>
          <a:prstGeom prst="rect">
            <a:avLst/>
          </a:prstGeom>
        </p:spPr>
      </p:pic>
      <p:sp>
        <p:nvSpPr>
          <p:cNvPr id="5" name="TextBox 4"/>
          <p:cNvSpPr txBox="1"/>
          <p:nvPr/>
        </p:nvSpPr>
        <p:spPr>
          <a:xfrm>
            <a:off x="9092650" y="6311900"/>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163892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What is fixity?</a:t>
            </a:r>
            <a:endParaRPr lang="en-GB" b="1" dirty="0"/>
          </a:p>
        </p:txBody>
      </p:sp>
      <p:sp>
        <p:nvSpPr>
          <p:cNvPr id="3" name="Content Placeholder 2"/>
          <p:cNvSpPr>
            <a:spLocks noGrp="1"/>
          </p:cNvSpPr>
          <p:nvPr>
            <p:ph idx="1"/>
          </p:nvPr>
        </p:nvSpPr>
        <p:spPr/>
        <p:txBody>
          <a:bodyPr/>
          <a:lstStyle/>
          <a:p>
            <a:pPr marL="0" indent="0" algn="ctr">
              <a:buNone/>
            </a:pPr>
            <a:r>
              <a:rPr lang="en-GB" sz="3200" dirty="0"/>
              <a:t>The state of being </a:t>
            </a:r>
            <a:r>
              <a:rPr lang="en-GB" sz="3200" b="1" dirty="0"/>
              <a:t>unchanged</a:t>
            </a:r>
            <a:r>
              <a:rPr lang="en-GB" sz="3200" dirty="0"/>
              <a:t> or </a:t>
            </a:r>
            <a:r>
              <a:rPr lang="en-GB" sz="3200" b="1" dirty="0" smtClean="0"/>
              <a:t>permanent</a:t>
            </a:r>
            <a:endParaRPr lang="en-GB" sz="3200" dirty="0" smtClean="0"/>
          </a:p>
          <a:p>
            <a:endParaRPr lang="en-GB" sz="3200" dirty="0"/>
          </a:p>
          <a:p>
            <a:r>
              <a:rPr lang="en-GB" sz="3200" dirty="0" smtClean="0"/>
              <a:t>We can monitor that our files have not changed by performing </a:t>
            </a:r>
            <a:r>
              <a:rPr lang="en-GB" sz="3200" b="1" dirty="0" smtClean="0"/>
              <a:t>fixity checks</a:t>
            </a:r>
            <a:r>
              <a:rPr lang="en-GB" sz="3200" dirty="0" smtClean="0"/>
              <a:t> on a regular basis</a:t>
            </a:r>
          </a:p>
          <a:p>
            <a:r>
              <a:rPr lang="en-GB" sz="3200" dirty="0" smtClean="0"/>
              <a:t>This can help identify any alteration or corruption</a:t>
            </a:r>
          </a:p>
          <a:p>
            <a:r>
              <a:rPr lang="en-GB" sz="3200" dirty="0" smtClean="0"/>
              <a:t>Important to check fixity of any copies of files as well</a:t>
            </a:r>
          </a:p>
          <a:p>
            <a:pPr lvl="1"/>
            <a:r>
              <a:rPr lang="en-GB" sz="2800" dirty="0" smtClean="0"/>
              <a:t>Ensure the backup copy matches the original</a:t>
            </a:r>
            <a:endParaRPr lang="en-GB" sz="2800" dirty="0"/>
          </a:p>
          <a:p>
            <a:endParaRPr lang="en-GB" dirty="0"/>
          </a:p>
        </p:txBody>
      </p:sp>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1214760">
            <a:off x="10755507" y="402531"/>
            <a:ext cx="941063" cy="1250750"/>
          </a:xfrm>
          <a:prstGeom prst="rect">
            <a:avLst/>
          </a:prstGeom>
        </p:spPr>
      </p:pic>
      <p:sp>
        <p:nvSpPr>
          <p:cNvPr id="6" name="TextBox 5"/>
          <p:cNvSpPr txBox="1"/>
          <p:nvPr/>
        </p:nvSpPr>
        <p:spPr>
          <a:xfrm>
            <a:off x="316279" y="6311900"/>
            <a:ext cx="1758815" cy="246221"/>
          </a:xfrm>
          <a:prstGeom prst="rect">
            <a:avLst/>
          </a:prstGeom>
          <a:noFill/>
        </p:spPr>
        <p:txBody>
          <a:bodyPr wrap="none" rtlCol="0">
            <a:spAutoFit/>
          </a:bodyPr>
          <a:lstStyle/>
          <a:p>
            <a:r>
              <a:rPr lang="en-GB" sz="1000" dirty="0"/>
              <a:t>Fingerprint </a:t>
            </a:r>
            <a:r>
              <a:rPr lang="en-GB" sz="1000" dirty="0" smtClean="0"/>
              <a:t>created </a:t>
            </a:r>
            <a:r>
              <a:rPr lang="en-GB" sz="1000" dirty="0"/>
              <a:t>by </a:t>
            </a:r>
            <a:r>
              <a:rPr lang="en-GB" sz="1000" dirty="0" err="1"/>
              <a:t>Freepik</a:t>
            </a:r>
            <a:endParaRPr lang="en-GB" sz="1000" dirty="0"/>
          </a:p>
        </p:txBody>
      </p:sp>
    </p:spTree>
    <p:extLst>
      <p:ext uri="{BB962C8B-B14F-4D97-AF65-F5344CB8AC3E}">
        <p14:creationId xmlns:p14="http://schemas.microsoft.com/office/powerpoint/2010/main" val="599566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Checksums and Fixity</a:t>
            </a:r>
            <a:endParaRPr lang="en-GB" b="1" dirty="0"/>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2642587"/>
            <a:ext cx="2556164" cy="3686776"/>
          </a:xfrm>
        </p:spPr>
      </p:pic>
      <p:sp>
        <p:nvSpPr>
          <p:cNvPr id="9" name="Content Placeholder 8"/>
          <p:cNvSpPr>
            <a:spLocks noGrp="1"/>
          </p:cNvSpPr>
          <p:nvPr>
            <p:ph sz="half" idx="2"/>
          </p:nvPr>
        </p:nvSpPr>
        <p:spPr>
          <a:xfrm>
            <a:off x="3934691" y="1825625"/>
            <a:ext cx="7419109" cy="4351338"/>
          </a:xfrm>
        </p:spPr>
        <p:txBody>
          <a:bodyPr>
            <a:normAutofit lnSpcReduction="10000"/>
          </a:bodyPr>
          <a:lstStyle/>
          <a:p>
            <a:r>
              <a:rPr lang="en-GB" sz="3200" b="1" dirty="0" smtClean="0"/>
              <a:t>Unique </a:t>
            </a:r>
            <a:r>
              <a:rPr lang="en-GB" sz="3200" dirty="0" smtClean="0"/>
              <a:t>string of numbers and letters for a digital file that can be </a:t>
            </a:r>
            <a:r>
              <a:rPr lang="en-GB" sz="3200" b="1" dirty="0" smtClean="0"/>
              <a:t>used to verify fixity</a:t>
            </a:r>
          </a:p>
          <a:p>
            <a:endParaRPr lang="en-GB" sz="3200" dirty="0" smtClean="0"/>
          </a:p>
          <a:p>
            <a:r>
              <a:rPr lang="en-GB" sz="3200" dirty="0" smtClean="0"/>
              <a:t>Calculated using different algorithms</a:t>
            </a:r>
          </a:p>
          <a:p>
            <a:r>
              <a:rPr lang="en-GB" sz="3200" dirty="0" smtClean="0"/>
              <a:t>Common types of checksum algorithms used:</a:t>
            </a:r>
          </a:p>
          <a:p>
            <a:pPr lvl="1"/>
            <a:r>
              <a:rPr lang="en-GB" sz="3200" dirty="0" smtClean="0"/>
              <a:t>MD5</a:t>
            </a:r>
          </a:p>
          <a:p>
            <a:pPr lvl="1"/>
            <a:r>
              <a:rPr lang="en-GB" sz="3200" dirty="0" smtClean="0"/>
              <a:t>Sha-1</a:t>
            </a:r>
          </a:p>
          <a:p>
            <a:pPr lvl="1"/>
            <a:r>
              <a:rPr lang="en-GB" sz="3200" dirty="0" smtClean="0"/>
              <a:t>Sha-256</a:t>
            </a:r>
            <a:endParaRPr lang="en-GB" sz="3200" dirty="0"/>
          </a:p>
        </p:txBody>
      </p:sp>
      <p:sp>
        <p:nvSpPr>
          <p:cNvPr id="6" name="TextBox 5"/>
          <p:cNvSpPr txBox="1"/>
          <p:nvPr/>
        </p:nvSpPr>
        <p:spPr>
          <a:xfrm>
            <a:off x="1163937" y="6329363"/>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pic>
        <p:nvPicPr>
          <p:cNvPr id="8" name="Picture 7"/>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rot="1214760">
            <a:off x="10883269" y="315748"/>
            <a:ext cx="941063" cy="1250750"/>
          </a:xfrm>
          <a:prstGeom prst="rect">
            <a:avLst/>
          </a:prstGeom>
        </p:spPr>
      </p:pic>
      <p:sp>
        <p:nvSpPr>
          <p:cNvPr id="10" name="TextBox 9"/>
          <p:cNvSpPr txBox="1"/>
          <p:nvPr/>
        </p:nvSpPr>
        <p:spPr>
          <a:xfrm>
            <a:off x="9594985" y="6329363"/>
            <a:ext cx="1758815" cy="246221"/>
          </a:xfrm>
          <a:prstGeom prst="rect">
            <a:avLst/>
          </a:prstGeom>
          <a:noFill/>
        </p:spPr>
        <p:txBody>
          <a:bodyPr wrap="none" rtlCol="0">
            <a:spAutoFit/>
          </a:bodyPr>
          <a:lstStyle/>
          <a:p>
            <a:r>
              <a:rPr lang="en-GB" sz="1000" dirty="0"/>
              <a:t>Fingerprint </a:t>
            </a:r>
            <a:r>
              <a:rPr lang="en-GB" sz="1000" dirty="0" smtClean="0"/>
              <a:t>created </a:t>
            </a:r>
            <a:r>
              <a:rPr lang="en-GB" sz="1000" dirty="0"/>
              <a:t>by </a:t>
            </a:r>
            <a:r>
              <a:rPr lang="en-GB" sz="1000" dirty="0" err="1"/>
              <a:t>Freepik</a:t>
            </a:r>
            <a:endParaRPr lang="en-GB" sz="1000" dirty="0"/>
          </a:p>
        </p:txBody>
      </p:sp>
    </p:spTree>
    <p:extLst>
      <p:ext uri="{BB962C8B-B14F-4D97-AF65-F5344CB8AC3E}">
        <p14:creationId xmlns:p14="http://schemas.microsoft.com/office/powerpoint/2010/main" val="2040016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www.weareavp.com/wp-content/uploads/2017/08/Screen-Shot-2017-09-07-at-12.11.40-P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540305"/>
            <a:ext cx="6054436" cy="45344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b="1" dirty="0" smtClean="0"/>
              <a:t>Fixity v1.0</a:t>
            </a:r>
            <a:endParaRPr lang="en-GB" b="1" dirty="0"/>
          </a:p>
        </p:txBody>
      </p:sp>
      <p:sp>
        <p:nvSpPr>
          <p:cNvPr id="3" name="Content Placeholder 2"/>
          <p:cNvSpPr>
            <a:spLocks noGrp="1"/>
          </p:cNvSpPr>
          <p:nvPr>
            <p:ph idx="1"/>
          </p:nvPr>
        </p:nvSpPr>
        <p:spPr>
          <a:xfrm>
            <a:off x="838200" y="1690688"/>
            <a:ext cx="6144491" cy="4838411"/>
          </a:xfrm>
        </p:spPr>
        <p:txBody>
          <a:bodyPr>
            <a:normAutofit/>
          </a:bodyPr>
          <a:lstStyle/>
          <a:p>
            <a:r>
              <a:rPr lang="en-GB" sz="3200" dirty="0" smtClean="0"/>
              <a:t>From AVP</a:t>
            </a:r>
            <a:r>
              <a:rPr lang="en-GB" sz="3200" dirty="0"/>
              <a:t> </a:t>
            </a:r>
            <a:r>
              <a:rPr lang="en-GB" sz="3200" dirty="0" smtClean="0"/>
              <a:t>(freely available)</a:t>
            </a:r>
          </a:p>
          <a:p>
            <a:r>
              <a:rPr lang="en-GB" sz="3200" dirty="0" smtClean="0"/>
              <a:t>Graphical User Interface (GUI)</a:t>
            </a:r>
          </a:p>
          <a:p>
            <a:r>
              <a:rPr lang="en-GB" sz="3200" dirty="0" smtClean="0"/>
              <a:t>Generated checksums &amp; checks fixity over a number of files in selected directories</a:t>
            </a:r>
          </a:p>
          <a:p>
            <a:r>
              <a:rPr lang="en-GB" sz="3200" dirty="0" smtClean="0"/>
              <a:t>Can select a checksum algorithm</a:t>
            </a:r>
          </a:p>
          <a:p>
            <a:r>
              <a:rPr lang="en-GB" sz="3200" dirty="0" smtClean="0"/>
              <a:t>Sends email reports and selected intervals </a:t>
            </a:r>
          </a:p>
          <a:p>
            <a:r>
              <a:rPr lang="en-GB" sz="3200" dirty="0" smtClean="0"/>
              <a:t>Does not supply checksums</a:t>
            </a:r>
          </a:p>
        </p:txBody>
      </p:sp>
    </p:spTree>
    <p:extLst>
      <p:ext uri="{BB962C8B-B14F-4D97-AF65-F5344CB8AC3E}">
        <p14:creationId xmlns:p14="http://schemas.microsoft.com/office/powerpoint/2010/main" val="354978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Exercise 1: Using Fixity</a:t>
            </a:r>
            <a:endParaRPr lang="en-GB" b="1" dirty="0"/>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38200" y="2091268"/>
            <a:ext cx="5181600" cy="3820051"/>
          </a:xfrm>
        </p:spPr>
      </p:pic>
      <p:sp>
        <p:nvSpPr>
          <p:cNvPr id="5" name="Content Placeholder 4"/>
          <p:cNvSpPr>
            <a:spLocks noGrp="1"/>
          </p:cNvSpPr>
          <p:nvPr>
            <p:ph sz="half" idx="2"/>
          </p:nvPr>
        </p:nvSpPr>
        <p:spPr>
          <a:xfrm>
            <a:off x="6172200" y="1860131"/>
            <a:ext cx="5181600" cy="4351338"/>
          </a:xfrm>
        </p:spPr>
        <p:txBody>
          <a:bodyPr>
            <a:normAutofit fontScale="92500"/>
          </a:bodyPr>
          <a:lstStyle/>
          <a:p>
            <a:pPr marL="0" indent="0" algn="ctr">
              <a:buNone/>
            </a:pPr>
            <a:r>
              <a:rPr lang="en-GB" sz="3200" i="1" dirty="0" smtClean="0"/>
              <a:t>Using Fixity 1.0 and its email reports, gain an understanding of how it works, what it might be good for and what its limitations are.</a:t>
            </a:r>
          </a:p>
          <a:p>
            <a:pPr marL="0" indent="0" algn="ctr">
              <a:buNone/>
            </a:pPr>
            <a:endParaRPr lang="en-GB" sz="3200" i="1" dirty="0"/>
          </a:p>
          <a:p>
            <a:pPr marL="0" indent="0">
              <a:buNone/>
            </a:pPr>
            <a:r>
              <a:rPr lang="en-GB" sz="3200" dirty="0" smtClean="0"/>
              <a:t>Gmail details: </a:t>
            </a:r>
            <a:endParaRPr lang="en-GB" sz="3200" dirty="0" smtClean="0"/>
          </a:p>
          <a:p>
            <a:pPr marL="0" indent="0">
              <a:buNone/>
            </a:pPr>
            <a:r>
              <a:rPr lang="en-GB" sz="3200" dirty="0" smtClean="0">
                <a:solidFill>
                  <a:srgbClr val="FF0000"/>
                </a:solidFill>
              </a:rPr>
              <a:t>[insert email]</a:t>
            </a:r>
          </a:p>
          <a:p>
            <a:pPr marL="0" indent="0">
              <a:buNone/>
            </a:pPr>
            <a:r>
              <a:rPr lang="en-GB" sz="3200" dirty="0" smtClean="0">
                <a:solidFill>
                  <a:srgbClr val="FF0000"/>
                </a:solidFill>
              </a:rPr>
              <a:t>[insert password]</a:t>
            </a:r>
            <a:endParaRPr lang="en-GB" sz="3200" dirty="0">
              <a:solidFill>
                <a:srgbClr val="FF0000"/>
              </a:solidFill>
            </a:endParaRPr>
          </a:p>
        </p:txBody>
      </p:sp>
      <p:sp>
        <p:nvSpPr>
          <p:cNvPr id="7" name="TextBox 6"/>
          <p:cNvSpPr txBox="1"/>
          <p:nvPr/>
        </p:nvSpPr>
        <p:spPr>
          <a:xfrm>
            <a:off x="2242399" y="5965248"/>
            <a:ext cx="1904689" cy="246221"/>
          </a:xfrm>
          <a:prstGeom prst="rect">
            <a:avLst/>
          </a:prstGeom>
          <a:noFill/>
        </p:spPr>
        <p:txBody>
          <a:bodyPr wrap="none" rtlCol="0">
            <a:spAutoFit/>
          </a:bodyPr>
          <a:lstStyle/>
          <a:p>
            <a:r>
              <a:rPr lang="en-GB" sz="1000" dirty="0" smtClean="0"/>
              <a:t>Source: </a:t>
            </a:r>
            <a:r>
              <a:rPr lang="en-GB" sz="1000" dirty="0"/>
              <a:t> </a:t>
            </a:r>
            <a:r>
              <a:rPr lang="en-GB" sz="1000" dirty="0" err="1"/>
              <a:t>Jørgen</a:t>
            </a:r>
            <a:r>
              <a:rPr lang="en-GB" sz="1000" dirty="0"/>
              <a:t> </a:t>
            </a:r>
            <a:r>
              <a:rPr lang="en-GB" sz="1000" dirty="0" smtClean="0"/>
              <a:t>Stamp, CC-BY 2.5</a:t>
            </a:r>
            <a:endParaRPr lang="en-GB" sz="1000" dirty="0"/>
          </a:p>
        </p:txBody>
      </p:sp>
    </p:spTree>
    <p:extLst>
      <p:ext uri="{BB962C8B-B14F-4D97-AF65-F5344CB8AC3E}">
        <p14:creationId xmlns:p14="http://schemas.microsoft.com/office/powerpoint/2010/main" val="3845150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6681</TotalTime>
  <Words>3544</Words>
  <Application>Microsoft Macintosh PowerPoint</Application>
  <PresentationFormat>Widescreen</PresentationFormat>
  <Paragraphs>330</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Calibri</vt:lpstr>
      <vt:lpstr>Calibri Light</vt:lpstr>
      <vt:lpstr>Courier New</vt:lpstr>
      <vt:lpstr>Arial</vt:lpstr>
      <vt:lpstr>Office Theme</vt:lpstr>
      <vt:lpstr>Monitoring the health of your digital collections</vt:lpstr>
      <vt:lpstr>PowerPoint Presentation</vt:lpstr>
      <vt:lpstr>What you will learn today</vt:lpstr>
      <vt:lpstr>Why monitor your digital files?</vt:lpstr>
      <vt:lpstr>How to monitor the health of your digital collections</vt:lpstr>
      <vt:lpstr>What is fixity?</vt:lpstr>
      <vt:lpstr>Checksums and Fixity</vt:lpstr>
      <vt:lpstr>Fixity v1.0</vt:lpstr>
      <vt:lpstr>Exercise 1: Using Fixity</vt:lpstr>
      <vt:lpstr>Using the command line to check fixity</vt:lpstr>
      <vt:lpstr>Exercise 2: Using the command line</vt:lpstr>
      <vt:lpstr>Note about using the command line</vt:lpstr>
      <vt:lpstr>File format monitoring &amp; obsolescence</vt:lpstr>
      <vt:lpstr>DROID</vt:lpstr>
      <vt:lpstr>Analysing DROID reports</vt:lpstr>
      <vt:lpstr>Library of Congress – monitoring obsolescence</vt:lpstr>
      <vt:lpstr>Library of Congress – monitoring obsolescence</vt:lpstr>
      <vt:lpstr>Library of Congress – monitoring obsolescence</vt:lpstr>
      <vt:lpstr>Library of Congress – monitoring obsolescence</vt:lpstr>
      <vt:lpstr>Library of Congress – monitoring obsolescence</vt:lpstr>
      <vt:lpstr>Library of Congress – monitoring obsolescence</vt:lpstr>
      <vt:lpstr>Library of Congress – monitoring obsolescence</vt:lpstr>
      <vt:lpstr>Exercise 3: Monitoring file formats</vt:lpstr>
      <vt:lpstr>Transferring files - Exactly</vt:lpstr>
      <vt:lpstr>Demo: Using Exactly for transfer</vt:lpstr>
      <vt:lpstr>A final note about backups</vt:lpstr>
      <vt:lpstr>Tools used today</vt:lpstr>
      <vt:lpstr>What you will have learned today</vt:lpstr>
      <vt:lpstr>Thank you! Any questions?</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Monitoring the health of your digital collections</dc:title>
  <dc:creator>Sarah Mason</dc:creator>
  <cp:lastModifiedBy>Sarah Mason</cp:lastModifiedBy>
  <cp:revision>63</cp:revision>
  <cp:lastPrinted>2018-05-22T14:59:18Z</cp:lastPrinted>
  <dcterms:created xsi:type="dcterms:W3CDTF">2018-05-02T13:24:39Z</dcterms:created>
  <dcterms:modified xsi:type="dcterms:W3CDTF">2018-07-25T12:14:51Z</dcterms:modified>
</cp:coreProperties>
</file>