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80" r:id="rId3"/>
    <p:sldId id="257" r:id="rId4"/>
    <p:sldId id="258" r:id="rId5"/>
    <p:sldId id="278" r:id="rId6"/>
    <p:sldId id="277" r:id="rId7"/>
    <p:sldId id="276" r:id="rId8"/>
    <p:sldId id="260" r:id="rId9"/>
    <p:sldId id="262" r:id="rId10"/>
    <p:sldId id="263" r:id="rId11"/>
    <p:sldId id="261" r:id="rId12"/>
    <p:sldId id="264" r:id="rId13"/>
    <p:sldId id="265" r:id="rId14"/>
    <p:sldId id="266" r:id="rId15"/>
    <p:sldId id="268" r:id="rId16"/>
    <p:sldId id="269" r:id="rId17"/>
    <p:sldId id="270" r:id="rId18"/>
    <p:sldId id="271" r:id="rId19"/>
    <p:sldId id="272" r:id="rId20"/>
    <p:sldId id="279" r:id="rId21"/>
    <p:sldId id="273" r:id="rId22"/>
    <p:sldId id="274" r:id="rId23"/>
    <p:sldId id="27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92"/>
    <p:restoredTop sz="70673"/>
  </p:normalViewPr>
  <p:slideViewPr>
    <p:cSldViewPr snapToGrid="0" snapToObjects="1">
      <p:cViewPr varScale="1">
        <p:scale>
          <a:sx n="69" d="100"/>
          <a:sy n="69" d="100"/>
        </p:scale>
        <p:origin x="135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ED900-0DEB-E948-A1CB-92AF81196648}" type="datetimeFigureOut">
              <a:rPr lang="en-US" smtClean="0"/>
              <a:t>7/30/18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B09A8E-D8D7-3F4C-83E5-F17FBD50F9EC}" type="slidenum">
              <a:rPr lang="en-US" smtClean="0"/>
              <a:t>‹#›</a:t>
            </a:fld>
            <a:endParaRPr lang="en-US"/>
          </a:p>
        </p:txBody>
      </p:sp>
    </p:spTree>
    <p:extLst>
      <p:ext uri="{BB962C8B-B14F-4D97-AF65-F5344CB8AC3E}">
        <p14:creationId xmlns:p14="http://schemas.microsoft.com/office/powerpoint/2010/main" val="174088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smtClean="0"/>
              <a:t>introduce myself and helper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Go over</a:t>
            </a:r>
            <a:r>
              <a:rPr lang="en-US" baseline="0" dirty="0" smtClean="0"/>
              <a:t> the post it note system with them:</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GREEN means go (you’ve got it or you have finished with the exercise)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PINK means help (and someone will come around to help you) – or you can raise your hand</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a:t>
            </a:fld>
            <a:endParaRPr lang="en-US"/>
          </a:p>
        </p:txBody>
      </p:sp>
    </p:spTree>
    <p:extLst>
      <p:ext uri="{BB962C8B-B14F-4D97-AF65-F5344CB8AC3E}">
        <p14:creationId xmlns:p14="http://schemas.microsoft.com/office/powerpoint/2010/main" val="19498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2400"/>
              </a:spcAft>
              <a:buClrTx/>
              <a:buSzTx/>
              <a:buFontTx/>
              <a:buNone/>
              <a:tabLst/>
              <a:defRPr/>
            </a:pPr>
            <a:r>
              <a:rPr lang="en-US" sz="1200" dirty="0" smtClean="0"/>
              <a:t>Now why Hex?</a:t>
            </a:r>
          </a:p>
          <a:p>
            <a:pPr marL="171450" marR="0" lvl="0" indent="-171450" defTabSz="914400" eaLnBrk="1" fontAlgn="auto" latinLnBrk="0" hangingPunct="1">
              <a:lnSpc>
                <a:spcPct val="100000"/>
              </a:lnSpc>
              <a:spcBef>
                <a:spcPts val="0"/>
              </a:spcBef>
              <a:spcAft>
                <a:spcPts val="2400"/>
              </a:spcAft>
              <a:buClrTx/>
              <a:buSzTx/>
              <a:buFont typeface="Arial" charset="0"/>
              <a:buChar char="•"/>
              <a:tabLst/>
              <a:defRPr/>
            </a:pPr>
            <a:r>
              <a:rPr lang="en-US" sz="1200" dirty="0" smtClean="0"/>
              <a:t>Considered a more human-friendly version of binary-coded values – look at how complicated it is to read a</a:t>
            </a:r>
            <a:r>
              <a:rPr lang="en-US" sz="1200" baseline="0" dirty="0" smtClean="0"/>
              <a:t> byte in binary on the table</a:t>
            </a:r>
            <a:endParaRPr lang="en-US" sz="1200" dirty="0" smtClean="0"/>
          </a:p>
          <a:p>
            <a:pPr marL="171450" marR="0" lvl="0" indent="-171450" defTabSz="914400" eaLnBrk="1" fontAlgn="auto" latinLnBrk="0" hangingPunct="1">
              <a:lnSpc>
                <a:spcPct val="100000"/>
              </a:lnSpc>
              <a:spcBef>
                <a:spcPts val="0"/>
              </a:spcBef>
              <a:spcAft>
                <a:spcPts val="2400"/>
              </a:spcAft>
              <a:buClrTx/>
              <a:buSzTx/>
              <a:buFont typeface="Arial" charset="0"/>
              <a:buChar char="•"/>
              <a:tabLst/>
              <a:defRPr/>
            </a:pPr>
            <a:r>
              <a:rPr lang="en-US" sz="1200" dirty="0" smtClean="0"/>
              <a:t>Editable and viewable in hex editors – as I showed</a:t>
            </a:r>
            <a:r>
              <a:rPr lang="en-US" sz="1200" baseline="0" dirty="0" smtClean="0"/>
              <a:t> you just before</a:t>
            </a:r>
            <a:endParaRPr lang="en-US" sz="1200" dirty="0" smtClean="0"/>
          </a:p>
          <a:p>
            <a:pPr marL="171450" marR="0" lvl="0" indent="-171450" defTabSz="914400" eaLnBrk="1" fontAlgn="auto" latinLnBrk="0" hangingPunct="1">
              <a:lnSpc>
                <a:spcPct val="100000"/>
              </a:lnSpc>
              <a:spcBef>
                <a:spcPts val="0"/>
              </a:spcBef>
              <a:spcAft>
                <a:spcPts val="2400"/>
              </a:spcAft>
              <a:buClrTx/>
              <a:buSzTx/>
              <a:buFont typeface="Arial" charset="0"/>
              <a:buChar char="•"/>
              <a:tabLst/>
              <a:defRPr/>
            </a:pPr>
            <a:r>
              <a:rPr lang="en-US" sz="1200" dirty="0" smtClean="0"/>
              <a:t>But important to know that </a:t>
            </a:r>
            <a:r>
              <a:rPr lang="en-US" sz="1200" dirty="0" err="1" smtClean="0"/>
              <a:t>Hexidecimal</a:t>
            </a:r>
            <a:r>
              <a:rPr lang="en-US" sz="1200" dirty="0" smtClean="0"/>
              <a:t> can represent nearly anything – for example</a:t>
            </a:r>
            <a:r>
              <a:rPr lang="en-US" sz="1200" baseline="0" dirty="0" smtClean="0"/>
              <a:t> the hex number 50 (which is 1 byte) can mean capital P, a processor command, the decimal number 80, a </a:t>
            </a:r>
            <a:r>
              <a:rPr lang="en-US" sz="1200" baseline="0" dirty="0" err="1" smtClean="0"/>
              <a:t>colour</a:t>
            </a:r>
            <a:r>
              <a:rPr lang="en-US" sz="1200" baseline="0" dirty="0" smtClean="0"/>
              <a:t> component with 31% brightness and so on – can see the table is showing HEX in ASCII (text encoding scheme – precursor to </a:t>
            </a:r>
            <a:r>
              <a:rPr lang="en-US" sz="1200" baseline="0" dirty="0" err="1" smtClean="0"/>
              <a:t>unicode</a:t>
            </a:r>
            <a:r>
              <a:rPr lang="en-US" sz="1200" baseline="0" dirty="0" smtClean="0"/>
              <a:t>- which you might have heard of)</a:t>
            </a:r>
            <a:endParaRPr lang="en-US" sz="1200" dirty="0" smtClean="0"/>
          </a:p>
          <a:p>
            <a:endParaRPr lang="en-US" b="1" dirty="0" smtClean="0"/>
          </a:p>
          <a:p>
            <a:endParaRPr lang="en-US" b="1" dirty="0" smtClean="0"/>
          </a:p>
          <a:p>
            <a:r>
              <a:rPr lang="en-US" b="1" dirty="0" smtClean="0"/>
              <a:t>REMEMBER as this will help</a:t>
            </a:r>
            <a:r>
              <a:rPr lang="en-US" b="1" baseline="0" dirty="0" smtClean="0"/>
              <a:t> when looking at file signatures and counting things like offset</a:t>
            </a:r>
            <a:r>
              <a:rPr lang="en-US" b="1" dirty="0" smtClean="0"/>
              <a:t>:</a:t>
            </a:r>
            <a:r>
              <a:rPr lang="en-US" b="1" baseline="0" dirty="0" smtClean="0"/>
              <a:t> </a:t>
            </a:r>
          </a:p>
          <a:p>
            <a:pPr marL="0" lvl="0" indent="0">
              <a:lnSpc>
                <a:spcPct val="100000"/>
              </a:lnSpc>
              <a:spcBef>
                <a:spcPts val="0"/>
              </a:spcBef>
              <a:buNone/>
            </a:pPr>
            <a:r>
              <a:rPr lang="en-US" sz="1200" b="1" dirty="0" smtClean="0"/>
              <a:t>(CLICK) </a:t>
            </a:r>
            <a:r>
              <a:rPr lang="en-US" sz="1200" dirty="0" smtClean="0"/>
              <a:t>1 hex number = ½ byte = 1 nibble </a:t>
            </a:r>
          </a:p>
          <a:p>
            <a:pPr marL="0" lvl="0" indent="0">
              <a:lnSpc>
                <a:spcPct val="100000"/>
              </a:lnSpc>
              <a:spcBef>
                <a:spcPts val="0"/>
              </a:spcBef>
              <a:buNone/>
            </a:pPr>
            <a:r>
              <a:rPr lang="en-US" sz="1200" b="1" dirty="0" smtClean="0"/>
              <a:t>(CLICK)</a:t>
            </a:r>
            <a:r>
              <a:rPr lang="en-US" sz="1200" b="1" baseline="0" dirty="0" smtClean="0"/>
              <a:t> </a:t>
            </a:r>
            <a:r>
              <a:rPr lang="en-US" sz="1200" dirty="0" smtClean="0"/>
              <a:t>1 byte = 8 bits = 2 hex numbers</a:t>
            </a:r>
          </a:p>
          <a:p>
            <a:pPr marL="0" lvl="0" indent="0">
              <a:lnSpc>
                <a:spcPct val="100000"/>
              </a:lnSpc>
              <a:spcBef>
                <a:spcPts val="0"/>
              </a:spcBef>
              <a:buNone/>
            </a:pPr>
            <a:endParaRPr lang="en-US" sz="1200" dirty="0" smtClean="0"/>
          </a:p>
          <a:p>
            <a:pPr marL="0" lvl="0" indent="0">
              <a:lnSpc>
                <a:spcPct val="100000"/>
              </a:lnSpc>
              <a:spcBef>
                <a:spcPts val="0"/>
              </a:spcBef>
              <a:buNone/>
            </a:pPr>
            <a:r>
              <a:rPr lang="en-US" sz="1200" dirty="0" smtClean="0"/>
              <a:t>So when the offset is 2 bytes – that’s 4 hex characters, not two</a:t>
            </a:r>
          </a:p>
          <a:p>
            <a:pPr marL="0" lvl="0" indent="0">
              <a:lnSpc>
                <a:spcPct val="100000"/>
              </a:lnSpc>
              <a:spcBef>
                <a:spcPts val="0"/>
              </a:spcBef>
              <a:buNone/>
            </a:pPr>
            <a:endParaRPr lang="en-US" sz="1200" dirty="0" smtClean="0"/>
          </a:p>
          <a:p>
            <a:pPr marL="0" lvl="0" indent="0">
              <a:lnSpc>
                <a:spcPct val="100000"/>
              </a:lnSpc>
              <a:spcBef>
                <a:spcPts val="0"/>
              </a:spcBef>
              <a:buNone/>
            </a:pPr>
            <a:r>
              <a:rPr lang="en-US" sz="1200" dirty="0" smtClean="0"/>
              <a:t>This will be important</a:t>
            </a:r>
            <a:r>
              <a:rPr lang="en-US" sz="1200" baseline="0" dirty="0" smtClean="0"/>
              <a:t> when we move to the HEX Editor now and we start looking at file file format signatures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10</a:t>
            </a:fld>
            <a:endParaRPr lang="en-US"/>
          </a:p>
        </p:txBody>
      </p:sp>
    </p:spTree>
    <p:extLst>
      <p:ext uri="{BB962C8B-B14F-4D97-AF65-F5344CB8AC3E}">
        <p14:creationId xmlns:p14="http://schemas.microsoft.com/office/powerpoint/2010/main" val="623668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Now,</a:t>
            </a:r>
            <a:r>
              <a:rPr lang="en-US" b="1" baseline="0" dirty="0" smtClean="0"/>
              <a:t> there’s a way to look at files in hex to view their file signatures and that through using a Hex Editor</a:t>
            </a:r>
          </a:p>
          <a:p>
            <a:pPr marL="171450" indent="-171450">
              <a:buFont typeface="Arial" charset="0"/>
              <a:buChar char="•"/>
            </a:pPr>
            <a:r>
              <a:rPr lang="en-US" sz="1200" dirty="0" smtClean="0"/>
              <a:t>Can open corrupted or unknown files to look at the content </a:t>
            </a:r>
          </a:p>
          <a:p>
            <a:pPr marL="171450" indent="-171450">
              <a:buFont typeface="Arial" charset="0"/>
              <a:buChar char="•"/>
            </a:pPr>
            <a:r>
              <a:rPr lang="en-US" sz="1200" dirty="0" smtClean="0"/>
              <a:t>Can view the file header and embedded metadata </a:t>
            </a:r>
          </a:p>
          <a:p>
            <a:pPr marL="171450" indent="-171450">
              <a:buFont typeface="Arial" charset="0"/>
              <a:buChar char="•"/>
            </a:pPr>
            <a:r>
              <a:rPr lang="en-US" sz="1200" dirty="0" smtClean="0"/>
              <a:t>Can view the file format signatures</a:t>
            </a:r>
          </a:p>
          <a:p>
            <a:pPr marL="171450" indent="-171450">
              <a:buFont typeface="Arial" charset="0"/>
              <a:buChar char="•"/>
            </a:pPr>
            <a:r>
              <a:rPr lang="en-US" sz="1200" dirty="0" smtClean="0"/>
              <a:t>Can edit and repair files (advanced)</a:t>
            </a:r>
          </a:p>
          <a:p>
            <a:pPr marL="171450" indent="-171450">
              <a:buFont typeface="Arial" charset="0"/>
              <a:buChar char="•"/>
            </a:pPr>
            <a:r>
              <a:rPr lang="en-US" sz="1200" dirty="0" smtClean="0"/>
              <a:t>Displays the contents of a file in </a:t>
            </a:r>
            <a:r>
              <a:rPr lang="en-US" sz="1200" dirty="0" err="1" smtClean="0"/>
              <a:t>hexidecimal</a:t>
            </a:r>
            <a:r>
              <a:rPr lang="en-US" sz="1200" dirty="0" smtClean="0"/>
              <a:t> on one side and text on the other (which can be useful and less useful</a:t>
            </a:r>
            <a:r>
              <a:rPr lang="en-US" sz="1200" baseline="0" dirty="0" smtClean="0"/>
              <a:t> depending on the data is contains)</a:t>
            </a:r>
            <a:endParaRPr lang="en-US" sz="1200" dirty="0" smtClean="0"/>
          </a:p>
          <a:p>
            <a:endParaRPr lang="en-US" b="1" dirty="0" smtClean="0"/>
          </a:p>
          <a:p>
            <a:r>
              <a:rPr lang="en-US" b="1" dirty="0" smtClean="0"/>
              <a:t>DEMO: Open the Hex</a:t>
            </a:r>
            <a:r>
              <a:rPr lang="en-US" b="1" baseline="0" dirty="0" smtClean="0"/>
              <a:t> Editor </a:t>
            </a:r>
            <a:r>
              <a:rPr lang="en-US" baseline="0" dirty="0" smtClean="0"/>
              <a:t>– open an </a:t>
            </a:r>
            <a:r>
              <a:rPr lang="en-US" b="1" baseline="0" dirty="0" err="1" smtClean="0"/>
              <a:t>epub</a:t>
            </a:r>
            <a:r>
              <a:rPr lang="en-US" baseline="0" dirty="0" smtClean="0"/>
              <a:t> file – show them this is the HEX and this is the textual output – sometimes you can read some of the text – you can see metadata in the header as well</a:t>
            </a:r>
          </a:p>
          <a:p>
            <a:endParaRPr lang="en-US" baseline="0" dirty="0" smtClean="0"/>
          </a:p>
          <a:p>
            <a:r>
              <a:rPr lang="en-US" b="1" baseline="0" dirty="0" smtClean="0"/>
              <a:t>SHOW THEM THE FILE SIGNATURE (show them how to search, etc.) – run through the file signature in PRONOM too</a:t>
            </a:r>
            <a:endParaRPr lang="en-US" b="1" dirty="0"/>
          </a:p>
        </p:txBody>
      </p:sp>
      <p:sp>
        <p:nvSpPr>
          <p:cNvPr id="4" name="Slide Number Placeholder 3"/>
          <p:cNvSpPr>
            <a:spLocks noGrp="1"/>
          </p:cNvSpPr>
          <p:nvPr>
            <p:ph type="sldNum" sz="quarter" idx="10"/>
          </p:nvPr>
        </p:nvSpPr>
        <p:spPr/>
        <p:txBody>
          <a:bodyPr/>
          <a:lstStyle/>
          <a:p>
            <a:fld id="{A7B09A8E-D8D7-3F4C-83E5-F17FBD50F9EC}" type="slidenum">
              <a:rPr lang="en-US" smtClean="0"/>
              <a:t>11</a:t>
            </a:fld>
            <a:endParaRPr lang="en-US"/>
          </a:p>
        </p:txBody>
      </p:sp>
    </p:spTree>
    <p:extLst>
      <p:ext uri="{BB962C8B-B14F-4D97-AF65-F5344CB8AC3E}">
        <p14:creationId xmlns:p14="http://schemas.microsoft.com/office/powerpoint/2010/main" val="1929063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if you need</a:t>
            </a:r>
            <a:r>
              <a:rPr lang="en-US" baseline="0" dirty="0" smtClean="0"/>
              <a:t> help, just put the pink post it note on your monitor – one of us will come around – you can also raise your hand or yell at us if you prefer</a:t>
            </a:r>
          </a:p>
          <a:p>
            <a:endParaRPr lang="en-US" baseline="0" dirty="0" smtClean="0"/>
          </a:p>
          <a:p>
            <a:r>
              <a:rPr lang="en-US" baseline="0" dirty="0" smtClean="0"/>
              <a:t>When you are finished  – you can put the green post it on your monitor and you can move on to the optional stuff</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12</a:t>
            </a:fld>
            <a:endParaRPr lang="en-US"/>
          </a:p>
        </p:txBody>
      </p:sp>
    </p:spTree>
    <p:extLst>
      <p:ext uri="{BB962C8B-B14F-4D97-AF65-F5344CB8AC3E}">
        <p14:creationId xmlns:p14="http://schemas.microsoft.com/office/powerpoint/2010/main" val="1942022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Characterization</a:t>
            </a:r>
            <a:r>
              <a:rPr lang="en-US" b="0" baseline="0" dirty="0" smtClean="0"/>
              <a:t> is about understanding your file - file format identification and validation are part of it – Characterization includes understanding things like: how many files in your collection, how big are they, file format identification, does it contain sensitive/personal info, encryption</a:t>
            </a:r>
            <a:endParaRPr lang="en-US" b="0" dirty="0" smtClean="0"/>
          </a:p>
          <a:p>
            <a:endParaRPr lang="en-US" b="1" dirty="0" smtClean="0"/>
          </a:p>
          <a:p>
            <a:r>
              <a:rPr lang="en-US" b="1" dirty="0" smtClean="0"/>
              <a:t>Why do</a:t>
            </a:r>
            <a:r>
              <a:rPr lang="en-US" b="1" baseline="0" dirty="0" smtClean="0"/>
              <a:t> you think</a:t>
            </a:r>
            <a:r>
              <a:rPr lang="en-US" b="1" dirty="0" smtClean="0"/>
              <a:t> characterization</a:t>
            </a:r>
            <a:r>
              <a:rPr lang="en-US" b="1" baseline="0" dirty="0" smtClean="0"/>
              <a:t> matters for preservation? (Ask the group to maybe answer)</a:t>
            </a:r>
          </a:p>
          <a:p>
            <a:endParaRPr lang="en-US" baseline="0" dirty="0" smtClean="0"/>
          </a:p>
          <a:p>
            <a:r>
              <a:rPr lang="en-US" baseline="0" dirty="0" smtClean="0"/>
              <a:t>Answer: Knowing what we have is important, because we can then judge the various risks - how much at risk content to do we have? Do we have duplicates that we do not need? Knowing what we have and the risks will allow us to plan and take action in the future. </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13</a:t>
            </a:fld>
            <a:endParaRPr lang="en-US"/>
          </a:p>
        </p:txBody>
      </p:sp>
    </p:spTree>
    <p:extLst>
      <p:ext uri="{BB962C8B-B14F-4D97-AF65-F5344CB8AC3E}">
        <p14:creationId xmlns:p14="http://schemas.microsoft.com/office/powerpoint/2010/main" val="865282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common (but</a:t>
            </a:r>
            <a:r>
              <a:rPr lang="en-US" baseline="0" dirty="0" smtClean="0"/>
              <a:t> not the only one available) f</a:t>
            </a:r>
            <a:r>
              <a:rPr lang="en-US" dirty="0" smtClean="0"/>
              <a:t>ile format identification tool – DROID, developed by The National Archives – It is run off PRONOM</a:t>
            </a:r>
            <a:r>
              <a:rPr lang="en-US" baseline="0" dirty="0" smtClean="0"/>
              <a:t>, the TNA’s file format signature registry – reports not only identify but run some </a:t>
            </a:r>
            <a:r>
              <a:rPr lang="en-US" baseline="0" dirty="0" err="1" smtClean="0"/>
              <a:t>characterisation</a:t>
            </a:r>
            <a:r>
              <a:rPr lang="en-US" baseline="0" dirty="0" smtClean="0"/>
              <a:t> as well (you’ll see in the report)</a:t>
            </a:r>
          </a:p>
          <a:p>
            <a:endParaRPr lang="en-US" baseline="0" dirty="0" smtClean="0"/>
          </a:p>
          <a:p>
            <a:r>
              <a:rPr lang="en-US" baseline="0" dirty="0" smtClean="0"/>
              <a:t>How DROID determines the file format is done in three ways:</a:t>
            </a:r>
          </a:p>
          <a:p>
            <a:r>
              <a:rPr lang="en-US" baseline="0" dirty="0" smtClean="0"/>
              <a:t>File extension – the extension at the end of the file (.jpg, .doc, .pdf)</a:t>
            </a:r>
          </a:p>
          <a:p>
            <a:r>
              <a:rPr lang="en-US" baseline="0" dirty="0" smtClean="0"/>
              <a:t>File format signature – gone over that </a:t>
            </a:r>
          </a:p>
          <a:p>
            <a:r>
              <a:rPr lang="en-US" baseline="0" dirty="0" smtClean="0"/>
              <a:t>Container signature – not viewable in PRONOM, but sets out defining characteristics of container formats like ZIP or DOCX</a:t>
            </a:r>
          </a:p>
          <a:p>
            <a:endParaRPr lang="en-US" baseline="0" dirty="0" smtClean="0"/>
          </a:p>
          <a:p>
            <a:r>
              <a:rPr lang="en-US" b="1" baseline="0" dirty="0" smtClean="0"/>
              <a:t>DEMO – walk through DROID REPORT NOW – have everyone open DROID, show them how to run a report (profile) and go through some of the findings – click on PUID to take you back to PRONOM</a:t>
            </a:r>
            <a:endParaRPr lang="en-US" b="1" dirty="0"/>
          </a:p>
        </p:txBody>
      </p:sp>
      <p:sp>
        <p:nvSpPr>
          <p:cNvPr id="4" name="Slide Number Placeholder 3"/>
          <p:cNvSpPr>
            <a:spLocks noGrp="1"/>
          </p:cNvSpPr>
          <p:nvPr>
            <p:ph type="sldNum" sz="quarter" idx="10"/>
          </p:nvPr>
        </p:nvSpPr>
        <p:spPr/>
        <p:txBody>
          <a:bodyPr/>
          <a:lstStyle/>
          <a:p>
            <a:fld id="{A7B09A8E-D8D7-3F4C-83E5-F17FBD50F9EC}" type="slidenum">
              <a:rPr lang="en-US" smtClean="0"/>
              <a:t>14</a:t>
            </a:fld>
            <a:endParaRPr lang="en-US"/>
          </a:p>
        </p:txBody>
      </p:sp>
    </p:spTree>
    <p:extLst>
      <p:ext uri="{BB962C8B-B14F-4D97-AF65-F5344CB8AC3E}">
        <p14:creationId xmlns:p14="http://schemas.microsoft.com/office/powerpoint/2010/main" val="1469874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a:t>
            </a:r>
            <a:r>
              <a:rPr lang="en-US" baseline="0" dirty="0" smtClean="0"/>
              <a:t> when you are finished put a green post it on your screen so I can see it </a:t>
            </a:r>
          </a:p>
          <a:p>
            <a:endParaRPr lang="en-US" baseline="0" dirty="0" smtClean="0"/>
          </a:p>
          <a:p>
            <a:r>
              <a:rPr lang="en-US" baseline="0" dirty="0" smtClean="0"/>
              <a:t>We’ll be here if you have any questions – feel free to look at the report – read about the file formats in PRONOM, </a:t>
            </a:r>
            <a:r>
              <a:rPr lang="en-US" baseline="0" dirty="0" err="1" smtClean="0"/>
              <a:t>etc</a:t>
            </a:r>
            <a:r>
              <a:rPr lang="en-US" baseline="0" dirty="0" smtClean="0"/>
              <a:t> - you don’t just have to answer the questions</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15</a:t>
            </a:fld>
            <a:endParaRPr lang="en-US"/>
          </a:p>
        </p:txBody>
      </p:sp>
    </p:spTree>
    <p:extLst>
      <p:ext uri="{BB962C8B-B14F-4D97-AF65-F5344CB8AC3E}">
        <p14:creationId xmlns:p14="http://schemas.microsoft.com/office/powerpoint/2010/main" val="9969945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kind of file characterization is file format validation.</a:t>
            </a:r>
          </a:p>
          <a:p>
            <a:r>
              <a:rPr lang="en-US" dirty="0" smtClean="0"/>
              <a:t>File format validation is where you:</a:t>
            </a:r>
          </a:p>
          <a:p>
            <a:pPr marL="342900" indent="-342900">
              <a:buFont typeface="Arial" panose="020B0604020202020204" pitchFamily="34" charset="0"/>
              <a:buChar char="•"/>
            </a:pPr>
            <a:r>
              <a:rPr lang="en-GB" dirty="0" smtClean="0">
                <a:latin typeface="Cambria" charset="0"/>
                <a:ea typeface="Cambria" charset="0"/>
                <a:cs typeface="Cambria" charset="0"/>
              </a:rPr>
              <a:t>Confirm that files conform to format specification </a:t>
            </a:r>
          </a:p>
          <a:p>
            <a:pPr marL="342900" indent="-342900">
              <a:buFont typeface="Arial" panose="020B0604020202020204" pitchFamily="34" charset="0"/>
              <a:buChar char="•"/>
            </a:pPr>
            <a:r>
              <a:rPr lang="en-GB" dirty="0" smtClean="0">
                <a:latin typeface="Century" charset="0"/>
                <a:ea typeface="Century" charset="0"/>
                <a:cs typeface="Century" charset="0"/>
              </a:rPr>
              <a:t>Find non-conformances to file standard </a:t>
            </a:r>
          </a:p>
          <a:p>
            <a:pPr marL="342900" indent="-342900">
              <a:buFont typeface="Arial" panose="020B0604020202020204" pitchFamily="34" charset="0"/>
              <a:buChar char="•"/>
            </a:pPr>
            <a:r>
              <a:rPr lang="en-GB" dirty="0" smtClean="0">
                <a:latin typeface="Cambria" charset="0"/>
                <a:ea typeface="Cambria" charset="0"/>
                <a:cs typeface="Cambria" charset="0"/>
              </a:rPr>
              <a:t>What is good is that it ensure that files can be read by future readers – a valid file format is easier</a:t>
            </a:r>
            <a:r>
              <a:rPr lang="en-GB" baseline="0" dirty="0" smtClean="0">
                <a:latin typeface="Cambria" charset="0"/>
                <a:ea typeface="Cambria" charset="0"/>
                <a:cs typeface="Cambria" charset="0"/>
              </a:rPr>
              <a:t> to manage over time than one that doesn’t conform – there can be issues down the track when trying to change the file type – access issues will be harder to diagnose and treat if the file no longer opens – might be software issues with </a:t>
            </a:r>
            <a:r>
              <a:rPr lang="en-GB" baseline="0" dirty="0" err="1" smtClean="0">
                <a:latin typeface="Cambria" charset="0"/>
                <a:ea typeface="Cambria" charset="0"/>
                <a:cs typeface="Cambria" charset="0"/>
              </a:rPr>
              <a:t>renderability</a:t>
            </a:r>
            <a:r>
              <a:rPr lang="en-GB" baseline="0" dirty="0" smtClean="0">
                <a:latin typeface="Cambria" charset="0"/>
                <a:ea typeface="Cambria" charset="0"/>
                <a:cs typeface="Cambria" charset="0"/>
              </a:rPr>
              <a:t> </a:t>
            </a:r>
            <a:endParaRPr lang="en-US" dirty="0" smtClean="0"/>
          </a:p>
        </p:txBody>
      </p:sp>
      <p:sp>
        <p:nvSpPr>
          <p:cNvPr id="4" name="Slide Number Placeholder 3"/>
          <p:cNvSpPr>
            <a:spLocks noGrp="1"/>
          </p:cNvSpPr>
          <p:nvPr>
            <p:ph type="sldNum" sz="quarter" idx="10"/>
          </p:nvPr>
        </p:nvSpPr>
        <p:spPr/>
        <p:txBody>
          <a:bodyPr/>
          <a:lstStyle/>
          <a:p>
            <a:fld id="{A7B09A8E-D8D7-3F4C-83E5-F17FBD50F9EC}" type="slidenum">
              <a:rPr lang="en-US" smtClean="0"/>
              <a:t>16</a:t>
            </a:fld>
            <a:endParaRPr lang="en-US"/>
          </a:p>
        </p:txBody>
      </p:sp>
    </p:spTree>
    <p:extLst>
      <p:ext uri="{BB962C8B-B14F-4D97-AF65-F5344CB8AC3E}">
        <p14:creationId xmlns:p14="http://schemas.microsoft.com/office/powerpoint/2010/main" val="2106723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popular validation</a:t>
            </a:r>
            <a:r>
              <a:rPr lang="en-US" baseline="0" dirty="0" smtClean="0"/>
              <a:t> program is JHOVE – as you can see it has several modules, but it can not validate every file type out there</a:t>
            </a:r>
          </a:p>
          <a:p>
            <a:endParaRPr lang="en-US" baseline="0" dirty="0" smtClean="0"/>
          </a:p>
          <a:p>
            <a:r>
              <a:rPr lang="en-US" baseline="0" dirty="0" smtClean="0"/>
              <a:t>It validates to check if a file format is well formed and valid:</a:t>
            </a:r>
            <a:endParaRPr lang="en-US" dirty="0" smtClean="0"/>
          </a:p>
          <a:p>
            <a:r>
              <a:rPr lang="en-US" dirty="0" smtClean="0"/>
              <a:t>Sometimes</a:t>
            </a:r>
            <a:r>
              <a:rPr lang="en-US" baseline="0" dirty="0" smtClean="0"/>
              <a:t> there are o</a:t>
            </a:r>
            <a:r>
              <a:rPr lang="en-US" dirty="0" smtClean="0"/>
              <a:t>ther</a:t>
            </a:r>
            <a:r>
              <a:rPr lang="en-US" baseline="0" dirty="0" smtClean="0"/>
              <a:t> requirements than merely having a file format signature: a TIFF for example, </a:t>
            </a:r>
            <a:r>
              <a:rPr lang="en-US" sz="1200" b="0" i="0" kern="1200" dirty="0" smtClean="0">
                <a:solidFill>
                  <a:schemeClr val="tx1"/>
                </a:solidFill>
                <a:effectLst/>
                <a:latin typeface="+mn-lt"/>
                <a:ea typeface="+mn-ea"/>
                <a:cs typeface="+mn-cs"/>
              </a:rPr>
              <a:t>RGB file must have at least three sample values per pixel (that is because RGB</a:t>
            </a:r>
            <a:r>
              <a:rPr lang="en-US" sz="1200" b="0" i="0" kern="1200" baseline="0" dirty="0" smtClean="0">
                <a:solidFill>
                  <a:schemeClr val="tx1"/>
                </a:solidFill>
                <a:effectLst/>
                <a:latin typeface="+mn-lt"/>
                <a:ea typeface="+mn-ea"/>
                <a:cs typeface="+mn-cs"/>
              </a:rPr>
              <a:t> is made up of three channels, red, green, blue and each pixel has a </a:t>
            </a:r>
            <a:r>
              <a:rPr lang="en-US" sz="1200" b="0" i="0" kern="1200" baseline="0" dirty="0" err="1" smtClean="0">
                <a:solidFill>
                  <a:schemeClr val="tx1"/>
                </a:solidFill>
                <a:effectLst/>
                <a:latin typeface="+mn-lt"/>
                <a:ea typeface="+mn-ea"/>
                <a:cs typeface="+mn-cs"/>
              </a:rPr>
              <a:t>colour</a:t>
            </a:r>
            <a:r>
              <a:rPr lang="en-US" sz="1200" b="0" i="0" kern="1200" baseline="0" dirty="0" smtClean="0">
                <a:solidFill>
                  <a:schemeClr val="tx1"/>
                </a:solidFill>
                <a:effectLst/>
                <a:latin typeface="+mn-lt"/>
                <a:ea typeface="+mn-ea"/>
                <a:cs typeface="+mn-cs"/>
              </a:rPr>
              <a:t> that must have a value for each – hence 3 samples per pixel – but other formats do not have other requirements (AIFF for example)</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It can also characterize the metadata in a file as well – shows in the report</a:t>
            </a:r>
          </a:p>
          <a:p>
            <a:endParaRPr lang="en-US" sz="1200" b="0" i="0" kern="1200" baseline="0" dirty="0" smtClean="0">
              <a:solidFill>
                <a:schemeClr val="tx1"/>
              </a:solidFill>
              <a:effectLst/>
              <a:latin typeface="+mn-lt"/>
              <a:ea typeface="+mn-ea"/>
              <a:cs typeface="+mn-cs"/>
            </a:endParaRPr>
          </a:p>
          <a:p>
            <a:r>
              <a:rPr lang="en-US" sz="1200" b="1" i="0" kern="1200" baseline="0" dirty="0" smtClean="0">
                <a:solidFill>
                  <a:schemeClr val="tx1"/>
                </a:solidFill>
                <a:effectLst/>
                <a:latin typeface="+mn-lt"/>
                <a:ea typeface="+mn-ea"/>
                <a:cs typeface="+mn-cs"/>
              </a:rPr>
              <a:t>DEMO: show them how to open JHOVE – run module for WAVE and for TIFF (show metadata and output of report)</a:t>
            </a:r>
          </a:p>
          <a:p>
            <a:endParaRPr lang="en-US" sz="1200" b="0" i="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17</a:t>
            </a:fld>
            <a:endParaRPr lang="en-US"/>
          </a:p>
        </p:txBody>
      </p:sp>
    </p:spTree>
    <p:extLst>
      <p:ext uri="{BB962C8B-B14F-4D97-AF65-F5344CB8AC3E}">
        <p14:creationId xmlns:p14="http://schemas.microsoft.com/office/powerpoint/2010/main" val="110852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Green</a:t>
            </a:r>
            <a:r>
              <a:rPr lang="en-US" baseline="0" dirty="0" smtClean="0"/>
              <a:t> post it notes when finished</a:t>
            </a:r>
          </a:p>
          <a:p>
            <a:endParaRPr lang="en-US" baseline="0" dirty="0" smtClean="0"/>
          </a:p>
        </p:txBody>
      </p:sp>
      <p:sp>
        <p:nvSpPr>
          <p:cNvPr id="4" name="Slide Number Placeholder 3"/>
          <p:cNvSpPr>
            <a:spLocks noGrp="1"/>
          </p:cNvSpPr>
          <p:nvPr>
            <p:ph type="sldNum" sz="quarter" idx="10"/>
          </p:nvPr>
        </p:nvSpPr>
        <p:spPr/>
        <p:txBody>
          <a:bodyPr/>
          <a:lstStyle/>
          <a:p>
            <a:fld id="{A7B09A8E-D8D7-3F4C-83E5-F17FBD50F9EC}" type="slidenum">
              <a:rPr lang="en-US" smtClean="0"/>
              <a:t>18</a:t>
            </a:fld>
            <a:endParaRPr lang="en-US"/>
          </a:p>
        </p:txBody>
      </p:sp>
    </p:spTree>
    <p:extLst>
      <p:ext uri="{BB962C8B-B14F-4D97-AF65-F5344CB8AC3E}">
        <p14:creationId xmlns:p14="http://schemas.microsoft.com/office/powerpoint/2010/main" val="726019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Another file format validator is called </a:t>
            </a:r>
            <a:r>
              <a:rPr lang="en-US" sz="1200" b="0" i="0" kern="1200" dirty="0" err="1" smtClean="0">
                <a:solidFill>
                  <a:schemeClr val="tx1"/>
                </a:solidFill>
                <a:effectLst/>
                <a:latin typeface="+mn-lt"/>
                <a:ea typeface="+mn-ea"/>
                <a:cs typeface="+mn-cs"/>
              </a:rPr>
              <a:t>VeraPDF</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V</a:t>
            </a:r>
            <a:r>
              <a:rPr lang="en-US" sz="1200" b="0" i="0" kern="1200" dirty="0" err="1" smtClean="0">
                <a:solidFill>
                  <a:schemeClr val="tx1"/>
                </a:solidFill>
                <a:effectLst/>
                <a:latin typeface="+mn-lt"/>
                <a:ea typeface="+mn-ea"/>
                <a:cs typeface="+mn-cs"/>
              </a:rPr>
              <a:t>eraPDF</a:t>
            </a:r>
            <a:r>
              <a:rPr lang="en-US" sz="1200" b="0" i="0" kern="1200" dirty="0" smtClean="0">
                <a:solidFill>
                  <a:schemeClr val="tx1"/>
                </a:solidFill>
                <a:effectLst/>
                <a:latin typeface="+mn-lt"/>
                <a:ea typeface="+mn-ea"/>
                <a:cs typeface="+mn-cs"/>
              </a:rPr>
              <a:t> is a purpose-built, open source, file-format validator covering all (and only) PDF/A parts,</a:t>
            </a:r>
            <a:r>
              <a:rPr lang="en-US" sz="1200" b="0" i="0" kern="1200" baseline="0" dirty="0" smtClean="0">
                <a:solidFill>
                  <a:schemeClr val="tx1"/>
                </a:solidFill>
                <a:effectLst/>
                <a:latin typeface="+mn-lt"/>
                <a:ea typeface="+mn-ea"/>
                <a:cs typeface="+mn-cs"/>
              </a:rPr>
              <a:t> c</a:t>
            </a:r>
            <a:r>
              <a:rPr lang="en-US" sz="1200" b="0" i="0" kern="1200" dirty="0" smtClean="0">
                <a:solidFill>
                  <a:schemeClr val="tx1"/>
                </a:solidFill>
                <a:effectLst/>
                <a:latin typeface="+mn-lt"/>
                <a:ea typeface="+mn-ea"/>
                <a:cs typeface="+mn-cs"/>
              </a:rPr>
              <a:t>onformance levels and versions – but what exactly is PDF/A?</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PDF/A – was a special ISO-standard version of PDF made for the long term preservation and archive of electronic</a:t>
            </a:r>
            <a:r>
              <a:rPr lang="en-US" sz="1200" b="0" i="0" kern="1200" baseline="0" dirty="0" smtClean="0">
                <a:solidFill>
                  <a:schemeClr val="tx1"/>
                </a:solidFill>
                <a:effectLst/>
                <a:latin typeface="+mn-lt"/>
                <a:ea typeface="+mn-ea"/>
                <a:cs typeface="+mn-cs"/>
              </a:rPr>
              <a:t> documents – it prohibits features that are not suitable for long-term preservation like font linking (instead it will embed the font), encryption and adding annotations.</a:t>
            </a:r>
            <a:r>
              <a:rPr lang="en-US" sz="1200" b="0" i="0" kern="1200" baseline="0" dirty="0">
                <a:solidFill>
                  <a:schemeClr val="tx1"/>
                </a:solidFill>
                <a:effectLst/>
                <a:latin typeface="+mn-lt"/>
                <a:ea typeface="+mn-ea"/>
                <a:cs typeface="+mn-cs"/>
              </a:rPr>
              <a:t> </a:t>
            </a:r>
            <a:r>
              <a:rPr lang="en-US" sz="1200" b="0" i="0" kern="1200" baseline="0" dirty="0" smtClean="0">
                <a:solidFill>
                  <a:schemeClr val="tx1"/>
                </a:solidFill>
                <a:effectLst/>
                <a:latin typeface="+mn-lt"/>
                <a:ea typeface="+mn-ea"/>
                <a:cs typeface="+mn-cs"/>
              </a:rPr>
              <a:t>– HOWEVER, it is not a magic bullet for preserving electronic documents, though it has some good principles &amp; it is important to note that a lot goes into creating a good PDF/A – so you need to know what you are doing</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Conformance level affects the quality of the document with A have the strictest requirements, B is a bit more lenient and Unicode was added to deal with specialized fonts and characters like Greek, Arabic, Chinese etc.</a:t>
            </a:r>
          </a:p>
        </p:txBody>
      </p:sp>
      <p:sp>
        <p:nvSpPr>
          <p:cNvPr id="4" name="Slide Number Placeholder 3"/>
          <p:cNvSpPr>
            <a:spLocks noGrp="1"/>
          </p:cNvSpPr>
          <p:nvPr>
            <p:ph type="sldNum" sz="quarter" idx="10"/>
          </p:nvPr>
        </p:nvSpPr>
        <p:spPr/>
        <p:txBody>
          <a:bodyPr/>
          <a:lstStyle/>
          <a:p>
            <a:fld id="{A7B09A8E-D8D7-3F4C-83E5-F17FBD50F9EC}" type="slidenum">
              <a:rPr lang="en-US" smtClean="0"/>
              <a:t>19</a:t>
            </a:fld>
            <a:endParaRPr lang="en-US"/>
          </a:p>
        </p:txBody>
      </p:sp>
    </p:spTree>
    <p:extLst>
      <p:ext uri="{BB962C8B-B14F-4D97-AF65-F5344CB8AC3E}">
        <p14:creationId xmlns:p14="http://schemas.microsoft.com/office/powerpoint/2010/main" val="32602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a:t>
            </a:fld>
            <a:endParaRPr lang="en-GB"/>
          </a:p>
        </p:txBody>
      </p:sp>
    </p:spTree>
    <p:extLst>
      <p:ext uri="{BB962C8B-B14F-4D97-AF65-F5344CB8AC3E}">
        <p14:creationId xmlns:p14="http://schemas.microsoft.com/office/powerpoint/2010/main" val="782118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baseline="0" dirty="0" smtClean="0">
                <a:solidFill>
                  <a:schemeClr val="tx1"/>
                </a:solidFill>
                <a:effectLst/>
                <a:latin typeface="+mn-lt"/>
                <a:ea typeface="+mn-ea"/>
                <a:cs typeface="+mn-cs"/>
              </a:rPr>
              <a:t>Not only are there three conformance levels, there are currently 3 versions of PDF, each one adding to the other. They can all be A or B conformance level, and versions 2 and 3 can also be U (for Unicode)</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While these are good standards, the issue is that a lot of the tools available to people cannot create PDFs that conform well to them – this is important, because creators are the best option for making a PDF/A and yet might not have the skills necessary to know how to create a valid one (but they have all the files necessary and intellectual control over any unexpected changes)</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PDF is an end of life file format though – so it cannot be migrated out of very easily – this is why it is good to keep all the source files where possible- it does make it a good access or transmission format because the look will remain the same between computers, lots of readers can interpret PDF and if you are using non-standard fonts, they are embedded so you will be able to view them even without the font installed on your computer</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VERAPDF can validate against these versions and conformance levels – but it can only deal with PDFs that are PDF/As and as we know there are a lot of other ones out there – but it does produce detailed reports when it fails </a:t>
            </a:r>
            <a:r>
              <a:rPr lang="en-US" sz="1200" b="1" i="0" kern="1200" baseline="0" dirty="0" smtClean="0">
                <a:solidFill>
                  <a:schemeClr val="tx1"/>
                </a:solidFill>
                <a:effectLst/>
                <a:latin typeface="+mn-lt"/>
                <a:ea typeface="+mn-ea"/>
                <a:cs typeface="+mn-cs"/>
              </a:rPr>
              <a:t>DEMO: VERAPDF with a pass and a fail (make sure everyone opens the program with you)</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09A8E-D8D7-3F4C-83E5-F17FBD50F9EC}" type="slidenum">
              <a:rPr lang="en-US" smtClean="0"/>
              <a:t>20</a:t>
            </a:fld>
            <a:endParaRPr lang="en-US"/>
          </a:p>
        </p:txBody>
      </p:sp>
    </p:spTree>
    <p:extLst>
      <p:ext uri="{BB962C8B-B14F-4D97-AF65-F5344CB8AC3E}">
        <p14:creationId xmlns:p14="http://schemas.microsoft.com/office/powerpoint/2010/main" val="1622726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of this is to understand</a:t>
            </a:r>
            <a:r>
              <a:rPr lang="en-US" b="1" baseline="0" dirty="0" smtClean="0"/>
              <a:t> how complicated the PDF standard is and how much research is required to understand an correct failings</a:t>
            </a:r>
            <a:r>
              <a:rPr lang="is-IS" b="1" baseline="0" dirty="0" smtClean="0"/>
              <a:t>…if you have the original files, including font files, that is)</a:t>
            </a:r>
            <a:endParaRPr lang="en-US" b="1" dirty="0"/>
          </a:p>
        </p:txBody>
      </p:sp>
      <p:sp>
        <p:nvSpPr>
          <p:cNvPr id="4" name="Slide Number Placeholder 3"/>
          <p:cNvSpPr>
            <a:spLocks noGrp="1"/>
          </p:cNvSpPr>
          <p:nvPr>
            <p:ph type="sldNum" sz="quarter" idx="10"/>
          </p:nvPr>
        </p:nvSpPr>
        <p:spPr/>
        <p:txBody>
          <a:bodyPr/>
          <a:lstStyle/>
          <a:p>
            <a:fld id="{A7B09A8E-D8D7-3F4C-83E5-F17FBD50F9EC}" type="slidenum">
              <a:rPr lang="en-US" smtClean="0"/>
              <a:t>21</a:t>
            </a:fld>
            <a:endParaRPr lang="en-US"/>
          </a:p>
        </p:txBody>
      </p:sp>
    </p:spTree>
    <p:extLst>
      <p:ext uri="{BB962C8B-B14F-4D97-AF65-F5344CB8AC3E}">
        <p14:creationId xmlns:p14="http://schemas.microsoft.com/office/powerpoint/2010/main" val="1670765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22</a:t>
            </a:fld>
            <a:endParaRPr lang="en-US"/>
          </a:p>
        </p:txBody>
      </p:sp>
    </p:spTree>
    <p:extLst>
      <p:ext uri="{BB962C8B-B14F-4D97-AF65-F5344CB8AC3E}">
        <p14:creationId xmlns:p14="http://schemas.microsoft.com/office/powerpoint/2010/main" val="2107417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4C29C2E-4EF6-104F-B510-2BE7883CD966}" type="slidenum">
              <a:rPr lang="en-US" smtClean="0"/>
              <a:t>23</a:t>
            </a:fld>
            <a:endParaRPr lang="en-US"/>
          </a:p>
        </p:txBody>
      </p:sp>
    </p:spTree>
    <p:extLst>
      <p:ext uri="{BB962C8B-B14F-4D97-AF65-F5344CB8AC3E}">
        <p14:creationId xmlns:p14="http://schemas.microsoft.com/office/powerpoint/2010/main" val="1731161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3</a:t>
            </a:fld>
            <a:endParaRPr lang="en-US"/>
          </a:p>
        </p:txBody>
      </p:sp>
    </p:spTree>
    <p:extLst>
      <p:ext uri="{BB962C8B-B14F-4D97-AF65-F5344CB8AC3E}">
        <p14:creationId xmlns:p14="http://schemas.microsoft.com/office/powerpoint/2010/main" val="2026483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them are freely available for download </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4</a:t>
            </a:fld>
            <a:endParaRPr lang="en-US"/>
          </a:p>
        </p:txBody>
      </p:sp>
    </p:spTree>
    <p:extLst>
      <p:ext uri="{BB962C8B-B14F-4D97-AF65-F5344CB8AC3E}">
        <p14:creationId xmlns:p14="http://schemas.microsoft.com/office/powerpoint/2010/main" val="1034826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First, what are file formats?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File formats are a means of structuring information in a sensible way for storage, retrieval and use. There are a wealth of different formats supporting a range of data types– text, images, video, audio and so 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File</a:t>
            </a:r>
            <a:r>
              <a:rPr lang="en-US" sz="1200" b="0" i="0" kern="1200" baseline="0" dirty="0" smtClean="0">
                <a:solidFill>
                  <a:schemeClr val="tx1"/>
                </a:solidFill>
                <a:effectLst/>
                <a:latin typeface="+mn-lt"/>
                <a:ea typeface="+mn-ea"/>
                <a:cs typeface="+mn-cs"/>
              </a:rPr>
              <a:t> formats also give clues to the computer about which software program is the most suitable to read and interpret the data – and then the program has the information necessary to interpret the data into a form which was can understand use</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There are also file formats known as container formats that hold other file formats together – zip can package anything, </a:t>
            </a:r>
            <a:r>
              <a:rPr lang="en-US" sz="1200" b="0" i="0" kern="1200" baseline="0" dirty="0" err="1" smtClean="0">
                <a:solidFill>
                  <a:schemeClr val="tx1"/>
                </a:solidFill>
                <a:effectLst/>
                <a:latin typeface="+mn-lt"/>
                <a:ea typeface="+mn-ea"/>
                <a:cs typeface="+mn-cs"/>
              </a:rPr>
              <a:t>docx</a:t>
            </a:r>
            <a:r>
              <a:rPr lang="en-US" sz="1200" b="0" i="0" kern="1200" baseline="0" dirty="0" smtClean="0">
                <a:solidFill>
                  <a:schemeClr val="tx1"/>
                </a:solidFill>
                <a:effectLst/>
                <a:latin typeface="+mn-lt"/>
                <a:ea typeface="+mn-ea"/>
                <a:cs typeface="+mn-cs"/>
              </a:rPr>
              <a:t> has a serious of folders containing text files, metadata files and embedded media files (like images) and </a:t>
            </a:r>
            <a:r>
              <a:rPr lang="en-US" sz="1200" b="0" i="0" kern="1200" baseline="0" dirty="0" err="1" smtClean="0">
                <a:solidFill>
                  <a:schemeClr val="tx1"/>
                </a:solidFill>
                <a:effectLst/>
                <a:latin typeface="+mn-lt"/>
                <a:ea typeface="+mn-ea"/>
                <a:cs typeface="+mn-cs"/>
              </a:rPr>
              <a:t>epub</a:t>
            </a:r>
            <a:r>
              <a:rPr lang="en-US" sz="1200" b="0" i="0" kern="1200" baseline="0" dirty="0" smtClean="0">
                <a:solidFill>
                  <a:schemeClr val="tx1"/>
                </a:solidFill>
                <a:effectLst/>
                <a:latin typeface="+mn-lt"/>
                <a:ea typeface="+mn-ea"/>
                <a:cs typeface="+mn-cs"/>
              </a:rPr>
              <a:t> files contain metadata files, html files and any media files (images)</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File formats often have a published specification or standard that describes the structure – unless they are proprietary and therefore the standard is usually withheld – but having an open standard means programmers can write software that is compatible with that file format</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5</a:t>
            </a:fld>
            <a:endParaRPr lang="en-US"/>
          </a:p>
        </p:txBody>
      </p:sp>
    </p:spTree>
    <p:extLst>
      <p:ext uri="{BB962C8B-B14F-4D97-AF65-F5344CB8AC3E}">
        <p14:creationId xmlns:p14="http://schemas.microsoft.com/office/powerpoint/2010/main" val="1483005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with that in mind</a:t>
            </a:r>
            <a:r>
              <a:rPr lang="is-IS" baseline="0" dirty="0" smtClean="0"/>
              <a:t>...why do file formats matter for digital preservation?</a:t>
            </a:r>
          </a:p>
          <a:p>
            <a:pPr marL="171450" indent="-171450">
              <a:buFont typeface="Arial" charset="0"/>
              <a:buChar char="•"/>
            </a:pPr>
            <a:r>
              <a:rPr lang="en-US" baseline="0" dirty="0" smtClean="0"/>
              <a:t>F</a:t>
            </a:r>
            <a:r>
              <a:rPr lang="is-IS" baseline="0" dirty="0" smtClean="0"/>
              <a:t>ile formats themselves do not become obsolete, it’s the software that does – which is what is needed to interpret or render them accruately – but if the software is hard to come by, then the file format might no longer be suitable </a:t>
            </a:r>
          </a:p>
          <a:p>
            <a:pPr marL="171450" indent="-171450">
              <a:buFont typeface="Arial" charset="0"/>
              <a:buChar char="•"/>
            </a:pPr>
            <a:r>
              <a:rPr lang="en-US" baseline="0" dirty="0" smtClean="0"/>
              <a:t>S</a:t>
            </a:r>
            <a:r>
              <a:rPr lang="is-IS" baseline="0" dirty="0" smtClean="0"/>
              <a:t>ome file formats can break easier than others – lossy compression is prone to corruption (and loss of quality) due to compression algorithms discarding data whenever you save/create them </a:t>
            </a:r>
          </a:p>
          <a:p>
            <a:pPr marL="171450" indent="-171450">
              <a:buFont typeface="Arial" charset="0"/>
              <a:buChar char="•"/>
            </a:pPr>
            <a:r>
              <a:rPr lang="en-US" baseline="0" dirty="0" smtClean="0"/>
              <a:t>S</a:t>
            </a:r>
            <a:r>
              <a:rPr lang="is-IS" baseline="0" dirty="0" smtClean="0"/>
              <a:t>ome files are easier to transform or migrate to a new file format than others – formats that are not are sometimes called “end formats” – many PDFs fit that category, b/c hard to change file format once made a PDF – even switching between some </a:t>
            </a:r>
            <a:r>
              <a:rPr lang="is-IS" baseline="0" dirty="0" smtClean="0"/>
              <a:t>versions </a:t>
            </a:r>
            <a:r>
              <a:rPr lang="is-IS" baseline="0" dirty="0" smtClean="0"/>
              <a:t>is hard</a:t>
            </a:r>
          </a:p>
          <a:p>
            <a:endParaRPr lang="en-US" dirty="0" smtClean="0"/>
          </a:p>
          <a:p>
            <a:r>
              <a:rPr lang="en-US" dirty="0" smtClean="0"/>
              <a:t>Now, we don’t always get to choose</a:t>
            </a:r>
            <a:r>
              <a:rPr lang="en-US" baseline="0" dirty="0" smtClean="0"/>
              <a:t> what file formats we collect – sometimes we have to take what we are given – but knowing what we have (and knowing that we don’t know) is still important for digital preservation – we know to research a file format more (if unknown) or we know to </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6</a:t>
            </a:fld>
            <a:endParaRPr lang="en-US"/>
          </a:p>
        </p:txBody>
      </p:sp>
    </p:spTree>
    <p:extLst>
      <p:ext uri="{BB962C8B-B14F-4D97-AF65-F5344CB8AC3E}">
        <p14:creationId xmlns:p14="http://schemas.microsoft.com/office/powerpoint/2010/main" val="1077065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a:t>
            </a:r>
            <a:r>
              <a:rPr lang="en-US" baseline="0" dirty="0" smtClean="0"/>
              <a:t> what files are best? </a:t>
            </a:r>
            <a:r>
              <a:rPr lang="is-IS" baseline="0" dirty="0" smtClean="0"/>
              <a:t>This is something that is subject to change with technology, so keeping up to date is crucial and often there is no one perfect file format – but there principles to follow:</a:t>
            </a:r>
            <a:endParaRPr lang="en-US" baseline="0" dirty="0" smtClean="0"/>
          </a:p>
          <a:p>
            <a:pPr marL="457200" indent="-457200">
              <a:buFont typeface="Arial" charset="0"/>
              <a:buChar char="•"/>
            </a:pPr>
            <a:r>
              <a:rPr lang="en-US" sz="3200" dirty="0" smtClean="0">
                <a:latin typeface="Cambria" charset="0"/>
                <a:ea typeface="Cambria" charset="0"/>
                <a:cs typeface="Cambria" charset="0"/>
              </a:rPr>
              <a:t>Avoid </a:t>
            </a:r>
            <a:r>
              <a:rPr lang="en-US" sz="3200" dirty="0" err="1" smtClean="0">
                <a:latin typeface="Cambria" charset="0"/>
                <a:ea typeface="Cambria" charset="0"/>
                <a:cs typeface="Cambria" charset="0"/>
              </a:rPr>
              <a:t>lossy</a:t>
            </a:r>
            <a:r>
              <a:rPr lang="en-US" sz="3200" dirty="0" smtClean="0">
                <a:latin typeface="Cambria" charset="0"/>
                <a:ea typeface="Cambria" charset="0"/>
                <a:cs typeface="Cambria" charset="0"/>
              </a:rPr>
              <a:t> compression – go for formats with lossless compression or no compression (explain </a:t>
            </a:r>
            <a:r>
              <a:rPr lang="en-US" sz="3200" dirty="0" err="1" smtClean="0">
                <a:latin typeface="Cambria" charset="0"/>
                <a:ea typeface="Cambria" charset="0"/>
                <a:cs typeface="Cambria" charset="0"/>
              </a:rPr>
              <a:t>lossy</a:t>
            </a:r>
            <a:r>
              <a:rPr lang="en-US" sz="3200" dirty="0" smtClean="0">
                <a:latin typeface="Cambria" charset="0"/>
                <a:ea typeface="Cambria" charset="0"/>
                <a:cs typeface="Cambria" charset="0"/>
              </a:rPr>
              <a:t> verses</a:t>
            </a:r>
            <a:r>
              <a:rPr lang="en-US" sz="3200" baseline="0" dirty="0" smtClean="0">
                <a:latin typeface="Cambria" charset="0"/>
                <a:ea typeface="Cambria" charset="0"/>
                <a:cs typeface="Cambria" charset="0"/>
              </a:rPr>
              <a:t> lossless)</a:t>
            </a:r>
            <a:endParaRPr lang="en-US" sz="3200" dirty="0" smtClean="0">
              <a:latin typeface="Cambria" charset="0"/>
              <a:ea typeface="Cambria" charset="0"/>
              <a:cs typeface="Cambria" charset="0"/>
            </a:endParaRPr>
          </a:p>
          <a:p>
            <a:pPr marL="457200" indent="-457200">
              <a:buFont typeface="Arial" charset="0"/>
              <a:buChar char="•"/>
            </a:pPr>
            <a:r>
              <a:rPr lang="en-US" sz="3200" dirty="0" smtClean="0">
                <a:latin typeface="Cambria" charset="0"/>
                <a:ea typeface="Cambria" charset="0"/>
                <a:cs typeface="Cambria" charset="0"/>
              </a:rPr>
              <a:t>Use open file format standards as much as possible – avoid proprietary file formats (reliance</a:t>
            </a:r>
            <a:r>
              <a:rPr lang="en-US" sz="3200" baseline="0" dirty="0" smtClean="0">
                <a:latin typeface="Cambria" charset="0"/>
                <a:ea typeface="Cambria" charset="0"/>
                <a:cs typeface="Cambria" charset="0"/>
              </a:rPr>
              <a:t> on commercial system, lowers interoperability &amp; raises chance of software &amp; therefore file format obsolescence, plus the file format specification is unlikely to be open)</a:t>
            </a:r>
            <a:endParaRPr lang="en-US" sz="3200" dirty="0" smtClean="0">
              <a:latin typeface="Cambria" charset="0"/>
              <a:ea typeface="Cambria" charset="0"/>
              <a:cs typeface="Cambria" charset="0"/>
            </a:endParaRPr>
          </a:p>
          <a:p>
            <a:pPr marL="457200" indent="-457200">
              <a:buFont typeface="Arial" charset="0"/>
              <a:buChar char="•"/>
            </a:pPr>
            <a:r>
              <a:rPr lang="en-US" sz="3200" dirty="0" smtClean="0">
                <a:latin typeface="Cambria" charset="0"/>
                <a:ea typeface="Cambria" charset="0"/>
                <a:cs typeface="Cambria" charset="0"/>
              </a:rPr>
              <a:t>Avoid storing file formats with encryption or technical protection measures in the digital repository (if you lose</a:t>
            </a:r>
            <a:r>
              <a:rPr lang="en-US" sz="3200" baseline="0" dirty="0" smtClean="0">
                <a:latin typeface="Cambria" charset="0"/>
                <a:ea typeface="Cambria" charset="0"/>
                <a:cs typeface="Cambria" charset="0"/>
              </a:rPr>
              <a:t> the info, you will never be able to access the file again)</a:t>
            </a:r>
            <a:endParaRPr lang="en-US" sz="3200" dirty="0" smtClean="0">
              <a:latin typeface="Cambria" charset="0"/>
              <a:ea typeface="Cambria" charset="0"/>
              <a:cs typeface="Cambria" charset="0"/>
            </a:endParaRPr>
          </a:p>
          <a:p>
            <a:pPr marL="457200" indent="-457200">
              <a:buFont typeface="Arial" charset="0"/>
              <a:buChar char="•"/>
            </a:pPr>
            <a:r>
              <a:rPr lang="en-US" sz="3200" dirty="0" smtClean="0">
                <a:latin typeface="Cambria" charset="0"/>
                <a:ea typeface="Cambria" charset="0"/>
                <a:cs typeface="Cambria" charset="0"/>
              </a:rPr>
              <a:t>Some file formats are better for preservation than others (2d image</a:t>
            </a:r>
            <a:r>
              <a:rPr lang="en-US" sz="3200" baseline="0" dirty="0" smtClean="0">
                <a:latin typeface="Cambria" charset="0"/>
                <a:ea typeface="Cambria" charset="0"/>
                <a:cs typeface="Cambria" charset="0"/>
              </a:rPr>
              <a:t> formats have been fairly stable for a while, TIFF and more recently jp2)</a:t>
            </a:r>
            <a:endParaRPr lang="en-US" sz="3200" dirty="0" smtClean="0">
              <a:latin typeface="Cambria" charset="0"/>
              <a:ea typeface="Cambria" charset="0"/>
              <a:cs typeface="Cambria" charset="0"/>
            </a:endParaRPr>
          </a:p>
          <a:p>
            <a:pPr marL="914400" lvl="1" indent="-457200">
              <a:buFont typeface="Arial" charset="0"/>
              <a:buChar char="•"/>
            </a:pPr>
            <a:r>
              <a:rPr lang="en-US" sz="2800" dirty="0" smtClean="0">
                <a:latin typeface="Cambria" charset="0"/>
                <a:ea typeface="Cambria" charset="0"/>
                <a:cs typeface="Cambria" charset="0"/>
              </a:rPr>
              <a:t>But this can change (PDF</a:t>
            </a:r>
            <a:r>
              <a:rPr lang="en-US" sz="2800" baseline="0" dirty="0" smtClean="0">
                <a:latin typeface="Cambria" charset="0"/>
                <a:ea typeface="Cambria" charset="0"/>
                <a:cs typeface="Cambria" charset="0"/>
              </a:rPr>
              <a:t>/A has long been a default preservation format for certain file types, but this thinking in changing)</a:t>
            </a:r>
            <a:endParaRPr lang="en-US" sz="2800" dirty="0" smtClean="0">
              <a:latin typeface="Cambria" charset="0"/>
              <a:ea typeface="Cambria" charset="0"/>
              <a:cs typeface="Cambria" charset="0"/>
            </a:endParaRPr>
          </a:p>
          <a:p>
            <a:pPr marL="914400" lvl="1" indent="-457200">
              <a:buFont typeface="Arial" charset="0"/>
              <a:buChar char="•"/>
            </a:pPr>
            <a:r>
              <a:rPr lang="en-US" sz="2800" dirty="0" smtClean="0">
                <a:latin typeface="Cambria" charset="0"/>
                <a:ea typeface="Cambria" charset="0"/>
                <a:cs typeface="Cambria" charset="0"/>
              </a:rPr>
              <a:t>Suitability is based on many things, such as the master file format type (lots</a:t>
            </a:r>
            <a:r>
              <a:rPr lang="en-US" sz="2800" baseline="0" dirty="0" smtClean="0">
                <a:latin typeface="Cambria" charset="0"/>
                <a:ea typeface="Cambria" charset="0"/>
                <a:cs typeface="Cambria" charset="0"/>
              </a:rPr>
              <a:t> of PDF types, many different versions and </a:t>
            </a:r>
            <a:r>
              <a:rPr lang="en-US" sz="2800" baseline="0" dirty="0" err="1" smtClean="0">
                <a:latin typeface="Cambria" charset="0"/>
                <a:ea typeface="Cambria" charset="0"/>
                <a:cs typeface="Cambria" charset="0"/>
              </a:rPr>
              <a:t>flavours</a:t>
            </a:r>
            <a:r>
              <a:rPr lang="en-US" sz="2800" baseline="0" dirty="0" smtClean="0">
                <a:latin typeface="Cambria" charset="0"/>
                <a:ea typeface="Cambria" charset="0"/>
                <a:cs typeface="Cambria" charset="0"/>
              </a:rPr>
              <a:t> – might not be good to change a PDF 1.4 to PDF/A, lose of quality in change) – why should always test first or have creators work with file formats where appropriate (not always possible)</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a:t>
            </a:fld>
            <a:endParaRPr lang="en-US"/>
          </a:p>
        </p:txBody>
      </p:sp>
    </p:spTree>
    <p:extLst>
      <p:ext uri="{BB962C8B-B14F-4D97-AF65-F5344CB8AC3E}">
        <p14:creationId xmlns:p14="http://schemas.microsoft.com/office/powerpoint/2010/main" val="819910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way to verify your file format is looking at the </a:t>
            </a:r>
            <a:r>
              <a:rPr lang="en-US" b="1" dirty="0" smtClean="0"/>
              <a:t>file format</a:t>
            </a:r>
            <a:r>
              <a:rPr lang="en-US" b="1" baseline="0" dirty="0" smtClean="0"/>
              <a:t> signature</a:t>
            </a:r>
          </a:p>
          <a:p>
            <a:pPr marL="171450" indent="-171450">
              <a:buFont typeface="Arial" charset="0"/>
              <a:buChar char="•"/>
            </a:pPr>
            <a:r>
              <a:rPr lang="en-US" b="0" baseline="0" dirty="0" smtClean="0"/>
              <a:t>They are just a string of data within the file that is used for verification – sometimes it is also called the “magic number”</a:t>
            </a:r>
          </a:p>
          <a:p>
            <a:pPr marL="171450" indent="-171450">
              <a:buFont typeface="Arial" charset="0"/>
              <a:buChar char="•"/>
            </a:pPr>
            <a:r>
              <a:rPr lang="en-US" b="0" baseline="0" dirty="0" smtClean="0"/>
              <a:t>It can be at the start of the file in the header or at the end of the file – sometimes throughout the file as well</a:t>
            </a:r>
          </a:p>
          <a:p>
            <a:pPr marL="171450" indent="-171450">
              <a:buFont typeface="Arial" charset="0"/>
              <a:buChar char="•"/>
            </a:pPr>
            <a:r>
              <a:rPr lang="en-US" b="0" baseline="0" dirty="0" smtClean="0"/>
              <a:t>And it can get more complex when you embed files within files – such as images in a PDF – because then you have multiple file format signatures within the PDF</a:t>
            </a:r>
          </a:p>
          <a:p>
            <a:pPr marL="171450" indent="-171450">
              <a:buFont typeface="Arial" charset="0"/>
              <a:buChar char="•"/>
            </a:pPr>
            <a:endParaRPr lang="en-US" b="0" baseline="0" dirty="0" smtClean="0"/>
          </a:p>
          <a:p>
            <a:pPr marL="171450" indent="-171450">
              <a:buFont typeface="Arial" charset="0"/>
              <a:buChar char="•"/>
            </a:pPr>
            <a:r>
              <a:rPr lang="en-US" dirty="0" smtClean="0"/>
              <a:t>One way to view file signatures</a:t>
            </a:r>
            <a:r>
              <a:rPr lang="en-US" baseline="0" dirty="0" smtClean="0"/>
              <a:t> and information about the file format itself  is to use</a:t>
            </a:r>
            <a:r>
              <a:rPr lang="en-US" dirty="0" smtClean="0"/>
              <a:t> the PRONOM type of technical registry –</a:t>
            </a:r>
            <a:r>
              <a:rPr lang="en-US" baseline="0" dirty="0" smtClean="0"/>
              <a:t> includes a file signature registry for over 1,000 different file formats maintained by the National Archives</a:t>
            </a:r>
          </a:p>
          <a:p>
            <a:endParaRPr lang="en-US" baseline="0" dirty="0" smtClean="0"/>
          </a:p>
          <a:p>
            <a:r>
              <a:rPr lang="en-US" b="1" baseline="0" dirty="0" smtClean="0"/>
              <a:t>DEMO: Show PRONOM </a:t>
            </a:r>
            <a:r>
              <a:rPr lang="en-US" baseline="0" dirty="0" smtClean="0"/>
              <a:t>– look up TIFF &amp; JPEG (first ones on the Appendix to Exercise 1) – go through some of the meanings (including offset) in the file signature: </a:t>
            </a:r>
            <a:r>
              <a:rPr lang="en-US" b="1" baseline="0" dirty="0" smtClean="0"/>
              <a:t>BIG ENDIAN AND LITTLE ENDIAN – refers to the order of bytes: you don’t need to know what it means, but at you can see with TIFF, it can change the file format signature (Ask about use of Photoshop, IBM: big, Mac: small)</a:t>
            </a:r>
          </a:p>
          <a:p>
            <a:pPr marL="171450" indent="-171450">
              <a:buFont typeface="Arial" charset="0"/>
              <a:buChar char="•"/>
            </a:pPr>
            <a:r>
              <a:rPr lang="en-US" sz="1200" b="0" i="0" kern="1200" dirty="0" smtClean="0">
                <a:solidFill>
                  <a:schemeClr val="tx1"/>
                </a:solidFill>
                <a:effectLst/>
                <a:latin typeface="+mn-lt"/>
                <a:ea typeface="+mn-ea"/>
                <a:cs typeface="+mn-cs"/>
              </a:rPr>
              <a:t>Big endian machine: Stores data </a:t>
            </a:r>
            <a:r>
              <a:rPr lang="en-US" sz="1200" b="1" i="0" kern="1200" dirty="0" smtClean="0">
                <a:solidFill>
                  <a:schemeClr val="tx1"/>
                </a:solidFill>
                <a:effectLst/>
                <a:latin typeface="+mn-lt"/>
                <a:ea typeface="+mn-ea"/>
                <a:cs typeface="+mn-cs"/>
              </a:rPr>
              <a:t>big-end first</a:t>
            </a:r>
            <a:r>
              <a:rPr lang="en-US" sz="1200" b="0" i="0" kern="1200" dirty="0" smtClean="0">
                <a:solidFill>
                  <a:schemeClr val="tx1"/>
                </a:solidFill>
                <a:effectLst/>
                <a:latin typeface="+mn-lt"/>
                <a:ea typeface="+mn-ea"/>
                <a:cs typeface="+mn-cs"/>
              </a:rPr>
              <a:t>. When looking at multiple bytes, the first byte (lowest address) is the biggest.</a:t>
            </a:r>
          </a:p>
          <a:p>
            <a:pPr marL="171450" indent="-171450">
              <a:buFont typeface="Arial" charset="0"/>
              <a:buChar char="•"/>
            </a:pPr>
            <a:r>
              <a:rPr lang="en-US" sz="1200" b="0" i="0" kern="1200" dirty="0" smtClean="0">
                <a:solidFill>
                  <a:schemeClr val="tx1"/>
                </a:solidFill>
                <a:effectLst/>
                <a:latin typeface="+mn-lt"/>
                <a:ea typeface="+mn-ea"/>
                <a:cs typeface="+mn-cs"/>
              </a:rPr>
              <a:t>Little endian machine: Stores data </a:t>
            </a:r>
            <a:r>
              <a:rPr lang="en-US" sz="1200" b="1" i="0" kern="1200" dirty="0" smtClean="0">
                <a:solidFill>
                  <a:schemeClr val="tx1"/>
                </a:solidFill>
                <a:effectLst/>
                <a:latin typeface="+mn-lt"/>
                <a:ea typeface="+mn-ea"/>
                <a:cs typeface="+mn-cs"/>
              </a:rPr>
              <a:t>little-end first</a:t>
            </a:r>
            <a:r>
              <a:rPr lang="en-US" sz="1200" b="0" i="0" kern="1200" dirty="0" smtClean="0">
                <a:solidFill>
                  <a:schemeClr val="tx1"/>
                </a:solidFill>
                <a:effectLst/>
                <a:latin typeface="+mn-lt"/>
                <a:ea typeface="+mn-ea"/>
                <a:cs typeface="+mn-cs"/>
              </a:rPr>
              <a:t>. When looking at multiple bytes, the first byte is </a:t>
            </a:r>
            <a:r>
              <a:rPr lang="en-US" sz="1200" b="1" i="0" kern="1200" dirty="0" smtClean="0">
                <a:solidFill>
                  <a:schemeClr val="tx1"/>
                </a:solidFill>
                <a:effectLst/>
                <a:latin typeface="+mn-lt"/>
                <a:ea typeface="+mn-ea"/>
                <a:cs typeface="+mn-cs"/>
              </a:rPr>
              <a:t>smallest</a:t>
            </a:r>
            <a:r>
              <a:rPr lang="en-US" sz="1200" b="0" i="0" kern="1200" dirty="0" smtClean="0">
                <a:solidFill>
                  <a:schemeClr val="tx1"/>
                </a:solidFill>
                <a:effectLst/>
                <a:latin typeface="+mn-lt"/>
                <a:ea typeface="+mn-ea"/>
                <a:cs typeface="+mn-cs"/>
              </a:rPr>
              <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1" baseline="0" dirty="0" smtClean="0"/>
              <a:t>they are written in what is known as </a:t>
            </a:r>
            <a:r>
              <a:rPr lang="en-US" b="1" baseline="0" dirty="0" err="1" smtClean="0"/>
              <a:t>Hexidecimal</a:t>
            </a:r>
            <a:r>
              <a:rPr lang="en-US" b="1" baseline="0" dirty="0" smtClean="0"/>
              <a:t> or Hex – anyone familiar with this?</a:t>
            </a:r>
          </a:p>
          <a:p>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8</a:t>
            </a:fld>
            <a:endParaRPr lang="en-US"/>
          </a:p>
        </p:txBody>
      </p:sp>
    </p:spTree>
    <p:extLst>
      <p:ext uri="{BB962C8B-B14F-4D97-AF65-F5344CB8AC3E}">
        <p14:creationId xmlns:p14="http://schemas.microsoft.com/office/powerpoint/2010/main" val="941534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it helps to know a little bit about binary – the 0s and 1s that make up a string of data</a:t>
            </a:r>
          </a:p>
          <a:p>
            <a:pPr marL="171450" indent="-171450">
              <a:buFont typeface="Arial" charset="0"/>
              <a:buChar char="•"/>
            </a:pPr>
            <a:r>
              <a:rPr lang="en-US" baseline="0" dirty="0" smtClean="0"/>
              <a:t>Bits – a single binary digit – either 0 or 1</a:t>
            </a:r>
          </a:p>
          <a:p>
            <a:pPr marL="171450" indent="-171450">
              <a:buFont typeface="Arial" charset="0"/>
              <a:buChar char="•"/>
            </a:pPr>
            <a:r>
              <a:rPr lang="en-US" baseline="0" dirty="0" smtClean="0"/>
              <a:t>8 bits make up a Byte</a:t>
            </a:r>
          </a:p>
          <a:p>
            <a:pPr marL="171450" indent="-171450">
              <a:buFont typeface="Arial" charset="0"/>
              <a:buChar char="•"/>
            </a:pPr>
            <a:r>
              <a:rPr lang="en-US" baseline="0" dirty="0" smtClean="0"/>
              <a:t>Half of a byte or 4 bits is what is called a nibble </a:t>
            </a:r>
          </a:p>
          <a:p>
            <a:endParaRPr lang="en-US" dirty="0" smtClean="0"/>
          </a:p>
          <a:p>
            <a:r>
              <a:rPr lang="en-US" dirty="0" smtClean="0"/>
              <a:t>In that chart you can see there are three nibbles in each row</a:t>
            </a:r>
            <a:r>
              <a:rPr lang="en-US" baseline="0" dirty="0" smtClean="0"/>
              <a:t> under binary – equal to 1.5 bytes</a:t>
            </a:r>
          </a:p>
          <a:p>
            <a:endParaRPr lang="en-US" baseline="0" dirty="0" smtClean="0"/>
          </a:p>
          <a:p>
            <a:r>
              <a:rPr lang="en-US" baseline="0" dirty="0" smtClean="0"/>
              <a:t>Now </a:t>
            </a:r>
            <a:r>
              <a:rPr lang="en-US" baseline="0" dirty="0" err="1" smtClean="0"/>
              <a:t>Hexidecimal</a:t>
            </a:r>
            <a:r>
              <a:rPr lang="en-US" baseline="0" dirty="0" smtClean="0"/>
              <a:t> is a representation of binary using 16 distinct symbols – 1 to 9 and A to F</a:t>
            </a:r>
          </a:p>
          <a:p>
            <a:r>
              <a:rPr lang="en-US" baseline="0" dirty="0" smtClean="0"/>
              <a:t>One hex character makes up a nibble (or 4 bits) – so two hex characters make a byte, which is important – I’ll keep reminding you of this</a:t>
            </a:r>
            <a:endParaRPr lang="en-US" dirty="0"/>
          </a:p>
        </p:txBody>
      </p:sp>
      <p:sp>
        <p:nvSpPr>
          <p:cNvPr id="4" name="Slide Number Placeholder 3"/>
          <p:cNvSpPr>
            <a:spLocks noGrp="1"/>
          </p:cNvSpPr>
          <p:nvPr>
            <p:ph type="sldNum" sz="quarter" idx="10"/>
          </p:nvPr>
        </p:nvSpPr>
        <p:spPr/>
        <p:txBody>
          <a:bodyPr/>
          <a:lstStyle/>
          <a:p>
            <a:fld id="{A7B09A8E-D8D7-3F4C-83E5-F17FBD50F9EC}" type="slidenum">
              <a:rPr lang="en-US" smtClean="0"/>
              <a:t>9</a:t>
            </a:fld>
            <a:endParaRPr lang="en-US"/>
          </a:p>
        </p:txBody>
      </p:sp>
    </p:spTree>
    <p:extLst>
      <p:ext uri="{BB962C8B-B14F-4D97-AF65-F5344CB8AC3E}">
        <p14:creationId xmlns:p14="http://schemas.microsoft.com/office/powerpoint/2010/main" val="1776389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050DAF-03BC-7342-9D92-AD657BEDDFD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2066275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50DAF-03BC-7342-9D92-AD657BEDDFD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442556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50DAF-03BC-7342-9D92-AD657BEDDFD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1316620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050DAF-03BC-7342-9D92-AD657BEDDFD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6722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050DAF-03BC-7342-9D92-AD657BEDDFDD}"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278697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050DAF-03BC-7342-9D92-AD657BEDDFD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411435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050DAF-03BC-7342-9D92-AD657BEDDFDD}" type="datetimeFigureOut">
              <a:rPr lang="en-US" smtClean="0"/>
              <a:t>7/30/18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91037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050DAF-03BC-7342-9D92-AD657BEDDFDD}" type="datetimeFigureOut">
              <a:rPr lang="en-US" smtClean="0"/>
              <a:t>7/30/18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1063947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050DAF-03BC-7342-9D92-AD657BEDDFDD}" type="datetimeFigureOut">
              <a:rPr lang="en-US" smtClean="0"/>
              <a:t>7/30/18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1824115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50DAF-03BC-7342-9D92-AD657BEDDFD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43148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50DAF-03BC-7342-9D92-AD657BEDDFDD}"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280AE1-584B-8F40-9C0B-9FA09EEF2F38}" type="slidenum">
              <a:rPr lang="en-US" smtClean="0"/>
              <a:t>‹#›</a:t>
            </a:fld>
            <a:endParaRPr lang="en-US"/>
          </a:p>
        </p:txBody>
      </p:sp>
    </p:spTree>
    <p:extLst>
      <p:ext uri="{BB962C8B-B14F-4D97-AF65-F5344CB8AC3E}">
        <p14:creationId xmlns:p14="http://schemas.microsoft.com/office/powerpoint/2010/main" val="210457819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050DAF-03BC-7342-9D92-AD657BEDDFDD}" type="datetimeFigureOut">
              <a:rPr lang="en-US" smtClean="0"/>
              <a:t>7/30/18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280AE1-584B-8F40-9C0B-9FA09EEF2F38}" type="slidenum">
              <a:rPr lang="en-US" smtClean="0"/>
              <a:t>‹#›</a:t>
            </a:fld>
            <a:endParaRPr lang="en-US"/>
          </a:p>
        </p:txBody>
      </p:sp>
    </p:spTree>
    <p:extLst>
      <p:ext uri="{BB962C8B-B14F-4D97-AF65-F5344CB8AC3E}">
        <p14:creationId xmlns:p14="http://schemas.microsoft.com/office/powerpoint/2010/main" val="811610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tif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tiff"/></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2.tiff"/></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tiff"/></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4" Type="http://schemas.openxmlformats.org/officeDocument/2006/relationships/hyperlink" Target="http://www.dpoc.ac.uk/" TargetMode="External"/><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jpeg"/><Relationship Id="rId8"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3.tiff"/></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hyperlink" Target="http://wiki.dpconline.org/index.php?title=File_Formats_Assessments" TargetMode="External"/><Relationship Id="rId5" Type="http://schemas.openxmlformats.org/officeDocument/2006/relationships/hyperlink" Target="http://www.loc.gov/preservation/digital/formats/index.html" TargetMode="External"/><Relationship Id="rId6" Type="http://schemas.openxmlformats.org/officeDocument/2006/relationships/hyperlink" Target="https://madfileformatscience.garymcgath.com/" TargetMode="External"/><Relationship Id="rId7"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hyperlink" Target="http://wiki.dpconline.org/" TargetMode="External"/><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www.hexedit.com/" TargetMode="External"/><Relationship Id="rId4" Type="http://schemas.openxmlformats.org/officeDocument/2006/relationships/hyperlink" Target="http://www.nationalarchives.gov.uk/information-management/manage-information/preserving-digital-records/droid/" TargetMode="External"/><Relationship Id="rId5" Type="http://schemas.openxmlformats.org/officeDocument/2006/relationships/hyperlink" Target="http://jhove.openpreservation.org/" TargetMode="External"/><Relationship Id="rId6" Type="http://schemas.openxmlformats.org/officeDocument/2006/relationships/hyperlink" Target="http://verapdf.org/software/" TargetMode="External"/><Relationship Id="rId7" Type="http://schemas.openxmlformats.org/officeDocument/2006/relationships/image" Target="../media/image7.png"/><Relationship Id="rId8"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035301"/>
          </a:xfrm>
        </p:spPr>
        <p:txBody>
          <a:bodyPr>
            <a:normAutofit/>
          </a:bodyPr>
          <a:lstStyle/>
          <a:p>
            <a:r>
              <a:rPr lang="en-US" b="1" dirty="0" smtClean="0">
                <a:latin typeface="Century Gothic" charset="0"/>
                <a:ea typeface="Century Gothic" charset="0"/>
                <a:cs typeface="Century Gothic" charset="0"/>
              </a:rPr>
              <a:t>File Formats: Characterization &amp; Validation</a:t>
            </a:r>
            <a:endParaRPr lang="en-US" b="1" dirty="0">
              <a:latin typeface="Century Gothic" charset="0"/>
              <a:ea typeface="Century Gothic" charset="0"/>
              <a:cs typeface="Century Gothic" charset="0"/>
            </a:endParaRPr>
          </a:p>
        </p:txBody>
      </p:sp>
      <p:sp>
        <p:nvSpPr>
          <p:cNvPr id="3" name="Subtitle 2"/>
          <p:cNvSpPr>
            <a:spLocks noGrp="1"/>
          </p:cNvSpPr>
          <p:nvPr>
            <p:ph type="subTitle" idx="1"/>
          </p:nvPr>
        </p:nvSpPr>
        <p:spPr>
          <a:xfrm>
            <a:off x="2870886" y="5084849"/>
            <a:ext cx="9144000" cy="1655762"/>
          </a:xfrm>
        </p:spPr>
        <p:txBody>
          <a:bodyPr>
            <a:normAutofit lnSpcReduction="10000"/>
          </a:bodyPr>
          <a:lstStyle/>
          <a:p>
            <a:pPr algn="r"/>
            <a:endParaRPr lang="en-US" dirty="0" smtClean="0"/>
          </a:p>
          <a:p>
            <a:pPr algn="r"/>
            <a:endParaRPr lang="en-US" dirty="0"/>
          </a:p>
          <a:p>
            <a:pPr algn="r"/>
            <a:r>
              <a:rPr lang="en-US" dirty="0" smtClean="0">
                <a:ea typeface="Century Gothic" charset="0"/>
                <a:cs typeface="Century Gothic" charset="0"/>
              </a:rPr>
              <a:t>[insert trainer name]</a:t>
            </a:r>
          </a:p>
          <a:p>
            <a:pPr algn="r"/>
            <a:r>
              <a:rPr lang="en-US" dirty="0" smtClean="0">
                <a:ea typeface="Century Gothic" charset="0"/>
                <a:cs typeface="Century Gothic" charset="0"/>
              </a:rPr>
              <a:t>[insert date, location of event]</a:t>
            </a:r>
            <a:endParaRPr lang="en-US" dirty="0">
              <a:ea typeface="Century Gothic" charset="0"/>
              <a:cs typeface="Century Gothic"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20734">
            <a:off x="719761" y="3012087"/>
            <a:ext cx="2336464" cy="3299523"/>
          </a:xfrm>
          <a:prstGeom prst="rect">
            <a:avLst/>
          </a:prstGeom>
        </p:spPr>
      </p:pic>
      <p:sp>
        <p:nvSpPr>
          <p:cNvPr id="6" name="TextBox 5"/>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9267937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is </a:t>
            </a:r>
            <a:r>
              <a:rPr lang="en-US" b="1" dirty="0" err="1" smtClean="0">
                <a:latin typeface="Century Gothic" charset="0"/>
                <a:ea typeface="Century Gothic" charset="0"/>
                <a:cs typeface="Century Gothic" charset="0"/>
              </a:rPr>
              <a:t>Hexidecimal</a:t>
            </a:r>
            <a:r>
              <a:rPr lang="en-US" b="1" dirty="0" smtClean="0">
                <a:latin typeface="Century Gothic" charset="0"/>
                <a:ea typeface="Century Gothic" charset="0"/>
                <a:cs typeface="Century Gothic" charset="0"/>
              </a:rPr>
              <a:t>?</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571500" y="1825624"/>
            <a:ext cx="7239421" cy="4632325"/>
          </a:xfrm>
        </p:spPr>
        <p:txBody>
          <a:bodyPr>
            <a:noAutofit/>
          </a:bodyPr>
          <a:lstStyle/>
          <a:p>
            <a:pPr marL="0" marR="0" lvl="0" indent="0" defTabSz="914400" eaLnBrk="1" fontAlgn="auto" latinLnBrk="0" hangingPunct="1">
              <a:lnSpc>
                <a:spcPct val="100000"/>
              </a:lnSpc>
              <a:spcBef>
                <a:spcPts val="0"/>
              </a:spcBef>
              <a:spcAft>
                <a:spcPts val="2400"/>
              </a:spcAft>
              <a:buClrTx/>
              <a:buSzTx/>
              <a:buFontTx/>
              <a:buNone/>
              <a:tabLst/>
              <a:defRPr/>
            </a:pPr>
            <a:r>
              <a:rPr lang="en-US" sz="3200" dirty="0" smtClean="0"/>
              <a:t>Considered a more human-friendly version of binary-coded values</a:t>
            </a:r>
          </a:p>
          <a:p>
            <a:pPr marL="0" marR="0" lvl="0" indent="0" defTabSz="914400" eaLnBrk="1" fontAlgn="auto" latinLnBrk="0" hangingPunct="1">
              <a:lnSpc>
                <a:spcPct val="100000"/>
              </a:lnSpc>
              <a:spcBef>
                <a:spcPts val="0"/>
              </a:spcBef>
              <a:spcAft>
                <a:spcPts val="2400"/>
              </a:spcAft>
              <a:buClrTx/>
              <a:buSzTx/>
              <a:buFontTx/>
              <a:buNone/>
              <a:tabLst/>
              <a:defRPr/>
            </a:pPr>
            <a:r>
              <a:rPr lang="en-US" sz="3200" dirty="0" smtClean="0"/>
              <a:t>Editable and viewable in </a:t>
            </a:r>
            <a:r>
              <a:rPr lang="en-US" sz="3200" dirty="0"/>
              <a:t>h</a:t>
            </a:r>
            <a:r>
              <a:rPr lang="en-US" sz="3200" dirty="0" smtClean="0"/>
              <a:t>ex editors</a:t>
            </a:r>
          </a:p>
          <a:p>
            <a:pPr marL="0" marR="0" lvl="0" indent="0" defTabSz="914400" eaLnBrk="1" fontAlgn="auto" latinLnBrk="0" hangingPunct="1">
              <a:lnSpc>
                <a:spcPct val="100000"/>
              </a:lnSpc>
              <a:spcBef>
                <a:spcPts val="0"/>
              </a:spcBef>
              <a:spcAft>
                <a:spcPts val="2400"/>
              </a:spcAft>
              <a:buClrTx/>
              <a:buSzTx/>
              <a:buFontTx/>
              <a:buNone/>
              <a:tabLst/>
              <a:defRPr/>
            </a:pPr>
            <a:r>
              <a:rPr lang="en-US" sz="3200" dirty="0" err="1" smtClean="0"/>
              <a:t>Hexidecimal</a:t>
            </a:r>
            <a:r>
              <a:rPr lang="en-US" sz="3200" dirty="0" smtClean="0"/>
              <a:t> can represent nearly anything</a:t>
            </a:r>
            <a:endParaRPr lang="en-US" sz="3200" dirty="0"/>
          </a:p>
          <a:p>
            <a:pPr marL="0" marR="0" lvl="0" indent="0" defTabSz="914400" eaLnBrk="1" fontAlgn="auto" latinLnBrk="0" hangingPunct="1">
              <a:lnSpc>
                <a:spcPct val="100000"/>
              </a:lnSpc>
              <a:spcBef>
                <a:spcPts val="0"/>
              </a:spcBef>
              <a:spcAft>
                <a:spcPts val="0"/>
              </a:spcAft>
              <a:buClrTx/>
              <a:buSzTx/>
              <a:buFontTx/>
              <a:buNone/>
              <a:tabLst/>
              <a:defRPr/>
            </a:pPr>
            <a:r>
              <a:rPr lang="en-US" sz="3200" b="1" dirty="0" smtClean="0"/>
              <a:t>Remember</a:t>
            </a:r>
          </a:p>
          <a:p>
            <a:pPr marL="0" lvl="0" indent="0">
              <a:lnSpc>
                <a:spcPct val="100000"/>
              </a:lnSpc>
              <a:spcBef>
                <a:spcPts val="0"/>
              </a:spcBef>
              <a:buNone/>
            </a:pPr>
            <a:r>
              <a:rPr lang="en-US" sz="3200" dirty="0" smtClean="0"/>
              <a:t>1 hex number = ½ byte = 1 nibble </a:t>
            </a:r>
          </a:p>
          <a:p>
            <a:pPr marL="0" lvl="0" indent="0">
              <a:lnSpc>
                <a:spcPct val="100000"/>
              </a:lnSpc>
              <a:spcBef>
                <a:spcPts val="0"/>
              </a:spcBef>
              <a:buNone/>
            </a:pPr>
            <a:r>
              <a:rPr lang="en-US" sz="3200" dirty="0" smtClean="0"/>
              <a:t>1 byte = 8 bits = 2 hex numbers</a:t>
            </a:r>
          </a:p>
          <a:p>
            <a:pPr marL="0" marR="0" lvl="0" indent="0" defTabSz="914400" eaLnBrk="1" fontAlgn="auto" latinLnBrk="0" hangingPunct="1">
              <a:lnSpc>
                <a:spcPct val="100000"/>
              </a:lnSpc>
              <a:spcBef>
                <a:spcPts val="0"/>
              </a:spcBef>
              <a:spcAft>
                <a:spcPts val="0"/>
              </a:spcAft>
              <a:buClrTx/>
              <a:buSzTx/>
              <a:buFontTx/>
              <a:buNone/>
              <a:tabLst/>
              <a:defRPr/>
            </a:pPr>
            <a:endParaRPr lang="en-US" sz="3200" dirty="0"/>
          </a:p>
          <a:p>
            <a:pPr marL="0" marR="0" lvl="0" indent="0" defTabSz="914400" eaLnBrk="1" fontAlgn="auto" latinLnBrk="0" hangingPunct="1">
              <a:lnSpc>
                <a:spcPct val="100000"/>
              </a:lnSpc>
              <a:spcBef>
                <a:spcPts val="0"/>
              </a:spcBef>
              <a:spcAft>
                <a:spcPts val="0"/>
              </a:spcAft>
              <a:buClrTx/>
              <a:buSzTx/>
              <a:buFontTx/>
              <a:buNone/>
              <a:tabLst/>
              <a:defRPr/>
            </a:pPr>
            <a:endParaRPr lang="en-US" sz="3200" dirty="0" smtClean="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1157"/>
          <a:stretch/>
        </p:blipFill>
        <p:spPr>
          <a:xfrm>
            <a:off x="7982372" y="365125"/>
            <a:ext cx="3542878" cy="6092825"/>
          </a:xfrm>
          <a:prstGeom prst="rect">
            <a:avLst/>
          </a:prstGeom>
        </p:spPr>
      </p:pic>
      <p:sp>
        <p:nvSpPr>
          <p:cNvPr id="6" name="Rectangle 5"/>
          <p:cNvSpPr/>
          <p:nvPr/>
        </p:nvSpPr>
        <p:spPr>
          <a:xfrm>
            <a:off x="9129712" y="1386680"/>
            <a:ext cx="157162" cy="20002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444667" y="1386679"/>
            <a:ext cx="488948" cy="20002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125955" y="4633912"/>
            <a:ext cx="285750" cy="29527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444667" y="4638673"/>
            <a:ext cx="974723" cy="29527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2313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Looking deeper at digital files: Hex editors</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sz="3200" dirty="0" smtClean="0"/>
              <a:t>Can open corrupted or unknown files to look at the content </a:t>
            </a:r>
          </a:p>
          <a:p>
            <a:r>
              <a:rPr lang="en-US" sz="3200" dirty="0" smtClean="0"/>
              <a:t>Can view the file header and embedded metadata </a:t>
            </a:r>
          </a:p>
          <a:p>
            <a:r>
              <a:rPr lang="en-US" sz="3200" dirty="0" smtClean="0"/>
              <a:t>Can view the file format signatures</a:t>
            </a:r>
          </a:p>
          <a:p>
            <a:r>
              <a:rPr lang="en-US" sz="3200" dirty="0" smtClean="0"/>
              <a:t>Can edit and repair files (advanced)</a:t>
            </a:r>
          </a:p>
          <a:p>
            <a:endParaRPr lang="en-US" sz="3200" dirty="0" smtClean="0"/>
          </a:p>
          <a:p>
            <a:r>
              <a:rPr lang="en-US" sz="3200" dirty="0" smtClean="0"/>
              <a:t>Displays the contents of a file in </a:t>
            </a:r>
            <a:r>
              <a:rPr lang="en-US" sz="3200" dirty="0" err="1" smtClean="0"/>
              <a:t>hexidecimal</a:t>
            </a:r>
            <a:endParaRPr lang="en-US" sz="3200" dirty="0" smtClean="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53481">
            <a:off x="8989981" y="3975987"/>
            <a:ext cx="2689504" cy="2445003"/>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823187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Exercise 1</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248275" cy="4351338"/>
          </a:xfrm>
        </p:spPr>
        <p:txBody>
          <a:bodyPr>
            <a:normAutofit/>
          </a:bodyPr>
          <a:lstStyle/>
          <a:p>
            <a:r>
              <a:rPr lang="en-US" sz="3200" dirty="0" smtClean="0"/>
              <a:t>Looking at file format signatures in PRONOM &amp; HexEdit</a:t>
            </a:r>
          </a:p>
          <a:p>
            <a:r>
              <a:rPr lang="en-US" sz="3200" dirty="0" smtClean="0"/>
              <a:t>Answer questions on exercise sheet</a:t>
            </a:r>
            <a:endParaRPr lang="en-US" sz="32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8221" y="1027906"/>
            <a:ext cx="4515579" cy="536225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143259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Characterization and preservation</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rmAutofit lnSpcReduction="10000"/>
          </a:bodyPr>
          <a:lstStyle/>
          <a:p>
            <a:pPr>
              <a:spcAft>
                <a:spcPts val="1200"/>
              </a:spcAft>
            </a:pPr>
            <a:r>
              <a:rPr lang="en-US" sz="3200" dirty="0" smtClean="0">
                <a:ea typeface="Century Gothic" charset="0"/>
                <a:cs typeface="Century Gothic" charset="0"/>
              </a:rPr>
              <a:t>File format identification and validation are types of characterization</a:t>
            </a:r>
            <a:endParaRPr lang="en-US" sz="3200" dirty="0">
              <a:ea typeface="Century Gothic" charset="0"/>
              <a:cs typeface="Century Gothic" charset="0"/>
            </a:endParaRPr>
          </a:p>
          <a:p>
            <a:r>
              <a:rPr lang="en-GB" sz="3500" dirty="0" smtClean="0">
                <a:ea typeface="Century Gothic" charset="0"/>
                <a:cs typeface="Century Gothic" charset="0"/>
              </a:rPr>
              <a:t>Characterization:</a:t>
            </a:r>
          </a:p>
          <a:p>
            <a:pPr lvl="1"/>
            <a:r>
              <a:rPr lang="en-GB" sz="3000" dirty="0" smtClean="0">
                <a:ea typeface="Century Gothic" charset="0"/>
                <a:cs typeface="Century Gothic" charset="0"/>
              </a:rPr>
              <a:t>How many files?</a:t>
            </a:r>
          </a:p>
          <a:p>
            <a:pPr lvl="1"/>
            <a:r>
              <a:rPr lang="en-GB" sz="3000" dirty="0" smtClean="0">
                <a:ea typeface="Century Gothic" charset="0"/>
                <a:cs typeface="Century Gothic" charset="0"/>
              </a:rPr>
              <a:t>How big are the files?</a:t>
            </a:r>
          </a:p>
          <a:p>
            <a:pPr lvl="1"/>
            <a:r>
              <a:rPr lang="en-GB" sz="3000" dirty="0" smtClean="0">
                <a:ea typeface="Century Gothic" charset="0"/>
                <a:cs typeface="Century Gothic" charset="0"/>
              </a:rPr>
              <a:t>What file formats? </a:t>
            </a:r>
          </a:p>
          <a:p>
            <a:pPr lvl="1"/>
            <a:r>
              <a:rPr lang="en-GB" sz="3000" dirty="0" smtClean="0">
                <a:ea typeface="Century Gothic" charset="0"/>
                <a:cs typeface="Century Gothic" charset="0"/>
              </a:rPr>
              <a:t>Does it contain personal information?</a:t>
            </a:r>
          </a:p>
          <a:p>
            <a:pPr lvl="1"/>
            <a:r>
              <a:rPr lang="en-GB" sz="3000" dirty="0" smtClean="0">
                <a:ea typeface="Century Gothic" charset="0"/>
                <a:cs typeface="Century Gothic" charset="0"/>
              </a:rPr>
              <a:t>Is it encrypted?</a:t>
            </a:r>
          </a:p>
          <a:p>
            <a:pPr lvl="1"/>
            <a:r>
              <a:rPr lang="en-GB" sz="3000" dirty="0" smtClean="0">
                <a:ea typeface="Century Gothic" charset="0"/>
                <a:cs typeface="Century Gothic" charset="0"/>
              </a:rPr>
              <a:t>What risks are associated?</a:t>
            </a:r>
          </a:p>
          <a:p>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00225" y="2895283"/>
            <a:ext cx="3853575" cy="328168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916784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format identification: DROID</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6105525" cy="4351338"/>
          </a:xfrm>
        </p:spPr>
        <p:txBody>
          <a:bodyPr>
            <a:normAutofit lnSpcReduction="10000"/>
          </a:bodyPr>
          <a:lstStyle/>
          <a:p>
            <a:pPr marL="0" indent="0">
              <a:buNone/>
            </a:pPr>
            <a:r>
              <a:rPr lang="en-US" sz="3200" b="1" dirty="0" smtClean="0"/>
              <a:t>How does it work?</a:t>
            </a:r>
          </a:p>
          <a:p>
            <a:r>
              <a:rPr lang="en-US" sz="3200" dirty="0" smtClean="0"/>
              <a:t>File extension</a:t>
            </a:r>
          </a:p>
          <a:p>
            <a:r>
              <a:rPr lang="en-US" sz="3200" dirty="0" smtClean="0"/>
              <a:t>File format signature</a:t>
            </a:r>
          </a:p>
          <a:p>
            <a:r>
              <a:rPr lang="en-US" sz="3200" dirty="0" smtClean="0"/>
              <a:t>Container signature</a:t>
            </a:r>
          </a:p>
          <a:p>
            <a:endParaRPr lang="en-US" sz="3200" dirty="0"/>
          </a:p>
          <a:p>
            <a:r>
              <a:rPr lang="en-US" sz="3200" dirty="0" smtClean="0"/>
              <a:t>Uses PRONOM for identification</a:t>
            </a:r>
          </a:p>
          <a:p>
            <a:r>
              <a:rPr lang="en-US" sz="3200" dirty="0" smtClean="0"/>
              <a:t>Some characterization also available</a:t>
            </a:r>
          </a:p>
          <a:p>
            <a:endParaRPr lang="en-US" sz="3200" dirty="0"/>
          </a:p>
          <a:p>
            <a:endParaRPr lang="en-US" sz="3200" dirty="0"/>
          </a:p>
        </p:txBody>
      </p:sp>
      <p:pic>
        <p:nvPicPr>
          <p:cNvPr id="4" name="Content Placeholder 5"/>
          <p:cNvPicPr>
            <a:picLocks noChangeAspect="1"/>
          </p:cNvPicPr>
          <p:nvPr/>
        </p:nvPicPr>
        <p:blipFill>
          <a:blip r:embed="rId3"/>
          <a:stretch>
            <a:fillRect/>
          </a:stretch>
        </p:blipFill>
        <p:spPr>
          <a:xfrm>
            <a:off x="7128370" y="1825625"/>
            <a:ext cx="3975746" cy="39757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349139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Exercise 2</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419725" cy="4351338"/>
          </a:xfrm>
        </p:spPr>
        <p:txBody>
          <a:bodyPr>
            <a:normAutofit/>
          </a:bodyPr>
          <a:lstStyle/>
          <a:p>
            <a:r>
              <a:rPr lang="en-US" sz="3200" dirty="0" smtClean="0"/>
              <a:t>Run a DROID report over the entire “DROID” folder</a:t>
            </a:r>
          </a:p>
          <a:p>
            <a:r>
              <a:rPr lang="en-US" sz="3200" dirty="0" smtClean="0"/>
              <a:t>Answer questions based on the outcome</a:t>
            </a:r>
            <a:endParaRPr lang="en-US" sz="32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8221" y="814713"/>
            <a:ext cx="4515579" cy="536225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4889392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Validation &amp; preservation</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262563" cy="4351338"/>
          </a:xfrm>
        </p:spPr>
        <p:txBody>
          <a:bodyPr/>
          <a:lstStyle/>
          <a:p>
            <a:pPr marL="342900" indent="-342900">
              <a:buFont typeface="Arial" panose="020B0604020202020204" pitchFamily="34" charset="0"/>
              <a:buChar char="•"/>
            </a:pPr>
            <a:r>
              <a:rPr lang="en-GB" dirty="0" smtClean="0">
                <a:ea typeface="Cambria" charset="0"/>
                <a:cs typeface="Cambria" charset="0"/>
              </a:rPr>
              <a:t>Confirm that files conform to format specification </a:t>
            </a:r>
          </a:p>
          <a:p>
            <a:pPr marL="342900" indent="-342900">
              <a:buFont typeface="Arial" panose="020B0604020202020204" pitchFamily="34" charset="0"/>
              <a:buChar char="•"/>
            </a:pPr>
            <a:r>
              <a:rPr lang="en-GB" dirty="0" smtClean="0">
                <a:ea typeface="Century" charset="0"/>
                <a:cs typeface="Century" charset="0"/>
              </a:rPr>
              <a:t>Find non-conformances to file specification</a:t>
            </a:r>
          </a:p>
          <a:p>
            <a:pPr marL="342900" indent="-342900">
              <a:buFont typeface="Arial" panose="020B0604020202020204" pitchFamily="34" charset="0"/>
              <a:buChar char="•"/>
            </a:pPr>
            <a:r>
              <a:rPr lang="en-GB" dirty="0" smtClean="0">
                <a:ea typeface="Cambria" charset="0"/>
                <a:cs typeface="Cambria" charset="0"/>
              </a:rPr>
              <a:t>Ensure that files can be read by future readers</a:t>
            </a:r>
          </a:p>
          <a:p>
            <a:pPr marL="800100" lvl="1" indent="-342900">
              <a:buFont typeface="Arial" panose="020B0604020202020204" pitchFamily="34" charset="0"/>
              <a:buChar char="•"/>
            </a:pPr>
            <a:r>
              <a:rPr lang="en-GB" dirty="0" smtClean="0">
                <a:ea typeface="Cambria" charset="0"/>
                <a:cs typeface="Cambria" charset="0"/>
              </a:rPr>
              <a:t>Prevents software incompatibility</a:t>
            </a:r>
          </a:p>
          <a:p>
            <a:pPr marL="800100" lvl="1" indent="-342900">
              <a:buFont typeface="Arial" panose="020B0604020202020204" pitchFamily="34" charset="0"/>
              <a:buChar char="•"/>
            </a:pPr>
            <a:r>
              <a:rPr lang="en-GB" dirty="0" smtClean="0">
                <a:ea typeface="Cambria" charset="0"/>
                <a:cs typeface="Cambria" charset="0"/>
              </a:rPr>
              <a:t>Prevents issues with changing file formats in the future</a:t>
            </a:r>
          </a:p>
          <a:p>
            <a:endParaRPr lang="en-US" dirty="0"/>
          </a:p>
        </p:txBody>
      </p:sp>
      <p:pic>
        <p:nvPicPr>
          <p:cNvPr id="4" name="Content Placeholder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71722" y="1543367"/>
            <a:ext cx="4544003" cy="491585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788658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Validation: JHOVE</a:t>
            </a:r>
            <a:endParaRPr lang="en-US" b="1" dirty="0">
              <a:latin typeface="Century Gothic" charset="0"/>
              <a:ea typeface="Century Gothic" charset="0"/>
              <a:cs typeface="Century Gothic" charset="0"/>
            </a:endParaRPr>
          </a:p>
        </p:txBody>
      </p:sp>
      <p:sp>
        <p:nvSpPr>
          <p:cNvPr id="3" name="Content Placeholder 2"/>
          <p:cNvSpPr>
            <a:spLocks noGrp="1"/>
          </p:cNvSpPr>
          <p:nvPr>
            <p:ph sz="half" idx="1"/>
          </p:nvPr>
        </p:nvSpPr>
        <p:spPr>
          <a:xfrm>
            <a:off x="838200" y="1825624"/>
            <a:ext cx="5181600" cy="4632325"/>
          </a:xfrm>
        </p:spPr>
        <p:txBody>
          <a:bodyPr>
            <a:noAutofit/>
          </a:bodyPr>
          <a:lstStyle/>
          <a:p>
            <a:pPr marL="0" indent="0">
              <a:spcAft>
                <a:spcPts val="1800"/>
              </a:spcAft>
              <a:buNone/>
            </a:pPr>
            <a:r>
              <a:rPr lang="en-US" b="1" dirty="0"/>
              <a:t>JSTOR/Harvard Object Validation Environment</a:t>
            </a:r>
            <a:endParaRPr lang="en-US" b="1" dirty="0" smtClean="0"/>
          </a:p>
          <a:p>
            <a:r>
              <a:rPr lang="en-US" dirty="0" smtClean="0"/>
              <a:t>Checks that a file is </a:t>
            </a:r>
            <a:r>
              <a:rPr lang="en-US" i="1" dirty="0" smtClean="0"/>
              <a:t>well-formed </a:t>
            </a:r>
            <a:r>
              <a:rPr lang="en-US" dirty="0" smtClean="0"/>
              <a:t>and </a:t>
            </a:r>
            <a:r>
              <a:rPr lang="en-US" i="1" dirty="0" smtClean="0"/>
              <a:t>valid</a:t>
            </a:r>
          </a:p>
          <a:p>
            <a:pPr lvl="1"/>
            <a:r>
              <a:rPr lang="en-US" dirty="0" smtClean="0"/>
              <a:t>Does it conform to the file format specification?</a:t>
            </a:r>
          </a:p>
          <a:p>
            <a:pPr lvl="1"/>
            <a:r>
              <a:rPr lang="en-US" dirty="0" smtClean="0"/>
              <a:t>Does it meet other requirements for the file format?</a:t>
            </a:r>
          </a:p>
          <a:p>
            <a:pPr lvl="1"/>
            <a:r>
              <a:rPr lang="en-US" dirty="0" smtClean="0"/>
              <a:t>Is its representation information accurate?</a:t>
            </a:r>
          </a:p>
          <a:p>
            <a:pPr>
              <a:spcAft>
                <a:spcPts val="1800"/>
              </a:spcAft>
            </a:pPr>
            <a:r>
              <a:rPr lang="en-US" dirty="0" smtClean="0"/>
              <a:t>Characterizes the file</a:t>
            </a:r>
          </a:p>
          <a:p>
            <a:pPr lvl="1"/>
            <a:endParaRPr lang="en-US" dirty="0" smtClean="0"/>
          </a:p>
        </p:txBody>
      </p:sp>
      <p:sp>
        <p:nvSpPr>
          <p:cNvPr id="5" name="Content Placeholder 4"/>
          <p:cNvSpPr>
            <a:spLocks noGrp="1"/>
          </p:cNvSpPr>
          <p:nvPr>
            <p:ph sz="half" idx="2"/>
          </p:nvPr>
        </p:nvSpPr>
        <p:spPr>
          <a:xfrm>
            <a:off x="6929438" y="2348844"/>
            <a:ext cx="5600700" cy="4209120"/>
          </a:xfrm>
        </p:spPr>
        <p:txBody>
          <a:bodyPr numCol="2">
            <a:normAutofit/>
          </a:bodyPr>
          <a:lstStyle/>
          <a:p>
            <a:r>
              <a:rPr lang="sk-SK" dirty="0" smtClean="0"/>
              <a:t>AIFF</a:t>
            </a:r>
          </a:p>
          <a:p>
            <a:r>
              <a:rPr lang="sk-SK" dirty="0" smtClean="0"/>
              <a:t>ASCII</a:t>
            </a:r>
          </a:p>
          <a:p>
            <a:r>
              <a:rPr lang="sk-SK" dirty="0" smtClean="0"/>
              <a:t>BYTESTREAM</a:t>
            </a:r>
          </a:p>
          <a:p>
            <a:r>
              <a:rPr lang="sk-SK" dirty="0" smtClean="0"/>
              <a:t>GIF</a:t>
            </a:r>
          </a:p>
          <a:p>
            <a:r>
              <a:rPr lang="sk-SK" dirty="0" smtClean="0"/>
              <a:t>HTML</a:t>
            </a:r>
          </a:p>
          <a:p>
            <a:r>
              <a:rPr lang="sk-SK" dirty="0" smtClean="0"/>
              <a:t>JPEG</a:t>
            </a:r>
          </a:p>
          <a:p>
            <a:r>
              <a:rPr lang="sk-SK" dirty="0" smtClean="0"/>
              <a:t>JPEG2000</a:t>
            </a:r>
          </a:p>
          <a:p>
            <a:r>
              <a:rPr lang="sk-SK" dirty="0" smtClean="0"/>
              <a:t>PDF</a:t>
            </a:r>
          </a:p>
          <a:p>
            <a:r>
              <a:rPr lang="sk-SK" dirty="0" smtClean="0"/>
              <a:t>TIFF</a:t>
            </a:r>
            <a:endParaRPr lang="en-US" dirty="0" smtClean="0"/>
          </a:p>
          <a:p>
            <a:r>
              <a:rPr lang="en-US" dirty="0" smtClean="0"/>
              <a:t>UTF8</a:t>
            </a:r>
          </a:p>
          <a:p>
            <a:r>
              <a:rPr lang="en-US" dirty="0" smtClean="0"/>
              <a:t>WAVE</a:t>
            </a:r>
          </a:p>
          <a:p>
            <a:r>
              <a:rPr lang="en-US" dirty="0" smtClean="0"/>
              <a:t>XML</a:t>
            </a:r>
            <a:endParaRPr lang="sk-SK" dirty="0" smtClean="0"/>
          </a:p>
        </p:txBody>
      </p:sp>
      <p:pic>
        <p:nvPicPr>
          <p:cNvPr id="4" name="Picture 3"/>
          <p:cNvPicPr>
            <a:picLocks noChangeAspect="1"/>
          </p:cNvPicPr>
          <p:nvPr/>
        </p:nvPicPr>
        <p:blipFill>
          <a:blip r:embed="rId3"/>
          <a:stretch>
            <a:fillRect/>
          </a:stretch>
        </p:blipFill>
        <p:spPr>
          <a:xfrm>
            <a:off x="8444923" y="608899"/>
            <a:ext cx="2908877" cy="838014"/>
          </a:xfrm>
          <a:prstGeom prst="rect">
            <a:avLst/>
          </a:prstGeom>
        </p:spPr>
      </p:pic>
      <p:sp>
        <p:nvSpPr>
          <p:cNvPr id="6" name="TextBox 5"/>
          <p:cNvSpPr txBox="1"/>
          <p:nvPr/>
        </p:nvSpPr>
        <p:spPr>
          <a:xfrm>
            <a:off x="6812756" y="1825624"/>
            <a:ext cx="3900488" cy="523220"/>
          </a:xfrm>
          <a:prstGeom prst="rect">
            <a:avLst/>
          </a:prstGeom>
          <a:noFill/>
        </p:spPr>
        <p:txBody>
          <a:bodyPr wrap="square" rtlCol="0">
            <a:spAutoFit/>
          </a:bodyPr>
          <a:lstStyle/>
          <a:p>
            <a:pPr algn="ctr"/>
            <a:r>
              <a:rPr lang="en-US" sz="2800" b="1" smtClean="0"/>
              <a:t>JHOVE Modules</a:t>
            </a:r>
            <a:endParaRPr lang="en-US" sz="2800" b="1" dirty="0" smtClean="0"/>
          </a:p>
        </p:txBody>
      </p:sp>
    </p:spTree>
    <p:extLst>
      <p:ext uri="{BB962C8B-B14F-4D97-AF65-F5344CB8AC3E}">
        <p14:creationId xmlns:p14="http://schemas.microsoft.com/office/powerpoint/2010/main" val="21417663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Exercise 3</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434013" cy="4351338"/>
          </a:xfrm>
        </p:spPr>
        <p:txBody>
          <a:bodyPr>
            <a:normAutofit/>
          </a:bodyPr>
          <a:lstStyle/>
          <a:p>
            <a:r>
              <a:rPr lang="en-US" sz="3200" dirty="0" smtClean="0"/>
              <a:t>Run validation over the selected files and answer questions based on each JHOVE report</a:t>
            </a:r>
          </a:p>
          <a:p>
            <a:r>
              <a:rPr lang="en-US" sz="3200" dirty="0" smtClean="0"/>
              <a:t>Use HexEdit to corrupt some files and run JHOVE over them</a:t>
            </a:r>
            <a:endParaRPr lang="en-US" sz="32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8221" y="990600"/>
            <a:ext cx="4515579" cy="536225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3171232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Validation: </a:t>
            </a:r>
            <a:r>
              <a:rPr lang="en-US" b="1" dirty="0" err="1">
                <a:latin typeface="Century Gothic" charset="0"/>
                <a:ea typeface="Century Gothic" charset="0"/>
                <a:cs typeface="Century Gothic" charset="0"/>
              </a:rPr>
              <a:t>v</a:t>
            </a:r>
            <a:r>
              <a:rPr lang="en-US" b="1" dirty="0" err="1" smtClean="0">
                <a:latin typeface="Century Gothic" charset="0"/>
                <a:ea typeface="Century Gothic" charset="0"/>
                <a:cs typeface="Century Gothic" charset="0"/>
              </a:rPr>
              <a:t>eraPDF</a:t>
            </a:r>
            <a:r>
              <a:rPr lang="en-US" b="1" dirty="0" smtClean="0">
                <a:latin typeface="Century Gothic" charset="0"/>
                <a:ea typeface="Century Gothic" charset="0"/>
                <a:cs typeface="Century Gothic" charset="0"/>
              </a:rPr>
              <a:t> </a:t>
            </a:r>
            <a:r>
              <a:rPr lang="en-US" b="1" dirty="0" smtClean="0">
                <a:latin typeface="Century Gothic" charset="0"/>
                <a:ea typeface="Century Gothic" charset="0"/>
                <a:cs typeface="Century Gothic" charset="0"/>
              </a:rPr>
              <a:t>&amp; PDF/A</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dirty="0" smtClean="0"/>
              <a:t>PDF/A – ISO standards created for archiving and preservation</a:t>
            </a:r>
          </a:p>
          <a:p>
            <a:r>
              <a:rPr lang="en-US" dirty="0" smtClean="0"/>
              <a:t>Three conformance levels and three versions</a:t>
            </a:r>
          </a:p>
          <a:p>
            <a:endParaRPr lang="en-US" dirty="0"/>
          </a:p>
        </p:txBody>
      </p:sp>
      <p:pic>
        <p:nvPicPr>
          <p:cNvPr id="4" name="Picture 3"/>
          <p:cNvPicPr>
            <a:picLocks noChangeAspect="1"/>
          </p:cNvPicPr>
          <p:nvPr/>
        </p:nvPicPr>
        <p:blipFill>
          <a:blip r:embed="rId3"/>
          <a:stretch>
            <a:fillRect/>
          </a:stretch>
        </p:blipFill>
        <p:spPr>
          <a:xfrm>
            <a:off x="9277349" y="230188"/>
            <a:ext cx="2466109" cy="128048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118079657"/>
              </p:ext>
            </p:extLst>
          </p:nvPr>
        </p:nvGraphicFramePr>
        <p:xfrm>
          <a:off x="1068819" y="2843212"/>
          <a:ext cx="10054362" cy="3673226"/>
        </p:xfrm>
        <a:graphic>
          <a:graphicData uri="http://schemas.openxmlformats.org/drawingml/2006/table">
            <a:tbl>
              <a:tblPr firstRow="1" bandRow="1">
                <a:tableStyleId>{5C22544A-7EE6-4342-B048-85BDC9FD1C3A}</a:tableStyleId>
              </a:tblPr>
              <a:tblGrid>
                <a:gridCol w="2339977"/>
                <a:gridCol w="7714385"/>
              </a:tblGrid>
              <a:tr h="374793">
                <a:tc>
                  <a:txBody>
                    <a:bodyPr/>
                    <a:lstStyle/>
                    <a:p>
                      <a:r>
                        <a:rPr lang="en-US" dirty="0" smtClean="0"/>
                        <a:t>Conformance Level</a:t>
                      </a:r>
                      <a:endParaRPr lang="en-US" dirty="0"/>
                    </a:p>
                  </a:txBody>
                  <a:tcPr/>
                </a:tc>
                <a:tc>
                  <a:txBody>
                    <a:bodyPr/>
                    <a:lstStyle/>
                    <a:p>
                      <a:r>
                        <a:rPr lang="en-US" dirty="0" smtClean="0"/>
                        <a:t> Attributes</a:t>
                      </a:r>
                      <a:endParaRPr lang="en-US" dirty="0"/>
                    </a:p>
                  </a:txBody>
                  <a:tcPr/>
                </a:tc>
              </a:tr>
              <a:tr h="13111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A</a:t>
                      </a:r>
                      <a:r>
                        <a:rPr lang="en-US" sz="2400" baseline="0" dirty="0" smtClean="0"/>
                        <a:t> (Accessible)</a:t>
                      </a:r>
                      <a:endParaRPr lang="en-US" sz="2400" dirty="0" smtClean="0"/>
                    </a:p>
                  </a:txBody>
                  <a:tcPr/>
                </a:tc>
                <a:tc>
                  <a:txBody>
                    <a:bodyPr/>
                    <a:lstStyle/>
                    <a:p>
                      <a:pPr marL="285750" indent="-285750">
                        <a:buFont typeface="Arial" charset="0"/>
                        <a:buChar char="•"/>
                      </a:pPr>
                      <a:r>
                        <a:rPr lang="en-US" dirty="0" smtClean="0"/>
                        <a:t>Text must be extractable</a:t>
                      </a:r>
                    </a:p>
                    <a:p>
                      <a:pPr marL="285750" indent="-285750">
                        <a:buFont typeface="Arial" charset="0"/>
                        <a:buChar char="•"/>
                      </a:pPr>
                      <a:r>
                        <a:rPr lang="en-US" dirty="0" smtClean="0"/>
                        <a:t>Must</a:t>
                      </a:r>
                      <a:r>
                        <a:rPr lang="en-US" baseline="0" dirty="0" smtClean="0"/>
                        <a:t> meet logical requirements of the standard</a:t>
                      </a:r>
                    </a:p>
                    <a:p>
                      <a:pPr marL="285750" indent="-285750">
                        <a:buFont typeface="Arial" charset="0"/>
                        <a:buChar char="•"/>
                      </a:pPr>
                      <a:r>
                        <a:rPr lang="en-US" baseline="0" dirty="0" smtClean="0"/>
                        <a:t>Fonts must meet strict requirements</a:t>
                      </a:r>
                    </a:p>
                    <a:p>
                      <a:pPr marL="285750" indent="-285750">
                        <a:buFont typeface="Arial" charset="0"/>
                        <a:buChar char="•"/>
                      </a:pPr>
                      <a:r>
                        <a:rPr lang="en-US" baseline="0" dirty="0" smtClean="0"/>
                        <a:t>Usually only for born-digital</a:t>
                      </a:r>
                      <a:endParaRPr lang="en-US" dirty="0"/>
                    </a:p>
                  </a:txBody>
                  <a:tcPr/>
                </a:tc>
              </a:tr>
              <a:tr h="10503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 (Basic)</a:t>
                      </a:r>
                    </a:p>
                  </a:txBody>
                  <a:tcPr/>
                </a:tc>
                <a:tc>
                  <a:txBody>
                    <a:bodyPr/>
                    <a:lstStyle/>
                    <a:p>
                      <a:pPr marL="285750" indent="-285750">
                        <a:buFont typeface="Arial" charset="0"/>
                        <a:buChar char="•"/>
                      </a:pPr>
                      <a:r>
                        <a:rPr lang="en-US" dirty="0" smtClean="0"/>
                        <a:t>Guarantees document can be unambiguously reproduced</a:t>
                      </a:r>
                    </a:p>
                    <a:p>
                      <a:pPr marL="285750" indent="-285750">
                        <a:buFont typeface="Arial" charset="0"/>
                        <a:buChar char="•"/>
                      </a:pPr>
                      <a:r>
                        <a:rPr lang="en-US" dirty="0" smtClean="0"/>
                        <a:t>Does</a:t>
                      </a:r>
                      <a:r>
                        <a:rPr lang="en-US" baseline="0" dirty="0" smtClean="0"/>
                        <a:t> not guarantee 100% text extraction or search-ability</a:t>
                      </a:r>
                    </a:p>
                    <a:p>
                      <a:pPr marL="285750" indent="-285750">
                        <a:buFont typeface="Arial" charset="0"/>
                        <a:buChar char="•"/>
                      </a:pPr>
                      <a:r>
                        <a:rPr lang="en-US" baseline="0" dirty="0" smtClean="0"/>
                        <a:t>Often good for digitized content</a:t>
                      </a:r>
                    </a:p>
                  </a:txBody>
                  <a:tcPr/>
                </a:tc>
              </a:tr>
              <a:tr h="9369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U (Unicode)</a:t>
                      </a:r>
                    </a:p>
                  </a:txBody>
                  <a:tcPr/>
                </a:tc>
                <a:tc>
                  <a:txBody>
                    <a:bodyPr/>
                    <a:lstStyle/>
                    <a:p>
                      <a:pPr marL="285750" indent="-285750">
                        <a:buFont typeface="Arial" charset="0"/>
                        <a:buChar char="•"/>
                      </a:pPr>
                      <a:r>
                        <a:rPr lang="en-US" dirty="0" smtClean="0"/>
                        <a:t>Introduced with PDF/A-2</a:t>
                      </a:r>
                    </a:p>
                    <a:p>
                      <a:pPr marL="285750" indent="-285750">
                        <a:buFont typeface="Arial" charset="0"/>
                        <a:buChar char="•"/>
                      </a:pPr>
                      <a:r>
                        <a:rPr lang="en-US" dirty="0" smtClean="0"/>
                        <a:t>Allows</a:t>
                      </a:r>
                      <a:r>
                        <a:rPr lang="en-US" baseline="0" dirty="0" smtClean="0"/>
                        <a:t> text to be mapped to standard Unicode character codes</a:t>
                      </a:r>
                    </a:p>
                    <a:p>
                      <a:pPr marL="285750" indent="-285750">
                        <a:buFont typeface="Arial" charset="0"/>
                        <a:buChar char="•"/>
                      </a:pPr>
                      <a:r>
                        <a:rPr lang="en-US" baseline="0" dirty="0" smtClean="0"/>
                        <a:t>Good for dealing with </a:t>
                      </a:r>
                      <a:r>
                        <a:rPr lang="en-US" baseline="0" dirty="0" err="1" smtClean="0"/>
                        <a:t>specialised</a:t>
                      </a:r>
                      <a:r>
                        <a:rPr lang="en-US" baseline="0" dirty="0" smtClean="0"/>
                        <a:t> fonts</a:t>
                      </a:r>
                      <a:endParaRPr lang="en-US" dirty="0"/>
                    </a:p>
                  </a:txBody>
                  <a:tcPr/>
                </a:tc>
              </a:tr>
            </a:tbl>
          </a:graphicData>
        </a:graphic>
      </p:graphicFrame>
    </p:spTree>
    <p:extLst>
      <p:ext uri="{BB962C8B-B14F-4D97-AF65-F5344CB8AC3E}">
        <p14:creationId xmlns:p14="http://schemas.microsoft.com/office/powerpoint/2010/main" val="635068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7582" y="1260450"/>
            <a:ext cx="9307780" cy="4351338"/>
          </a:xfrm>
        </p:spPr>
        <p:txBody>
          <a:bodyPr>
            <a:normAutofit/>
          </a:bodyPr>
          <a:lstStyle/>
          <a:p>
            <a:pPr marL="0" indent="0">
              <a:buNone/>
            </a:pPr>
            <a:r>
              <a:rPr lang="en-GB" sz="1800" b="1" i="1" dirty="0" smtClean="0"/>
              <a:t>Copyright notice</a:t>
            </a:r>
          </a:p>
          <a:p>
            <a:pPr marL="0" indent="0">
              <a:spcBef>
                <a:spcPts val="0"/>
              </a:spcBef>
              <a:buNone/>
            </a:pPr>
            <a:r>
              <a:rPr lang="en-GB" sz="1600" dirty="0" smtClean="0"/>
              <a:t>Unless otherwise stated, the contents </a:t>
            </a:r>
            <a:r>
              <a:rPr lang="en-GB" sz="1600" dirty="0"/>
              <a:t>of this presentation </a:t>
            </a:r>
            <a:r>
              <a:rPr lang="en-GB" sz="1600" dirty="0" smtClean="0"/>
              <a:t>and the </a:t>
            </a:r>
          </a:p>
          <a:p>
            <a:pPr marL="0" indent="0">
              <a:spcBef>
                <a:spcPts val="0"/>
              </a:spcBef>
              <a:buNone/>
            </a:pPr>
            <a:r>
              <a:rPr lang="en-GB" sz="1600" dirty="0"/>
              <a:t>a</a:t>
            </a:r>
            <a:r>
              <a:rPr lang="en-GB" sz="1600" dirty="0" smtClean="0"/>
              <a:t>ccompanying hand outs are is made available by Bodleian Libraries, </a:t>
            </a:r>
          </a:p>
          <a:p>
            <a:pPr marL="0" indent="0">
              <a:spcBef>
                <a:spcPts val="0"/>
              </a:spcBef>
              <a:buNone/>
            </a:pPr>
            <a:r>
              <a:rPr lang="en-GB" sz="1600" dirty="0" smtClean="0"/>
              <a:t>University of Oxford under a </a:t>
            </a:r>
            <a:r>
              <a:rPr lang="en-GB" sz="1600" dirty="0" smtClean="0">
                <a:hlinkClick r:id="rId3"/>
              </a:rPr>
              <a:t>CC-BY-NC-SA</a:t>
            </a:r>
            <a:r>
              <a:rPr lang="en-GB" sz="1600" dirty="0" smtClean="0"/>
              <a:t> license.</a:t>
            </a:r>
          </a:p>
          <a:p>
            <a:pPr marL="0" indent="0">
              <a:buNone/>
            </a:pPr>
            <a:endParaRPr lang="en-GB" sz="200" dirty="0"/>
          </a:p>
          <a:p>
            <a:pPr marL="0" indent="0">
              <a:buNone/>
            </a:pPr>
            <a:r>
              <a:rPr lang="en-GB" sz="1600" dirty="0" smtClean="0"/>
              <a:t>Where </a:t>
            </a:r>
            <a:r>
              <a:rPr lang="en-GB" sz="1600" dirty="0"/>
              <a:t>indicated, this presentation also includes content </a:t>
            </a:r>
            <a:r>
              <a:rPr lang="en-GB" sz="1600" dirty="0" smtClean="0"/>
              <a:t>where </a:t>
            </a:r>
            <a:r>
              <a:rPr lang="en-GB" sz="1600" dirty="0"/>
              <a:t>copyright </a:t>
            </a:r>
            <a:r>
              <a:rPr lang="en-GB" sz="1600" dirty="0" smtClean="0"/>
              <a:t>is held by third </a:t>
            </a:r>
            <a:r>
              <a:rPr lang="en-GB" sz="1600" dirty="0"/>
              <a:t>parties. In these cases, the terms of any licences must be honoured and where required, permission to reuse should be sought. </a:t>
            </a:r>
            <a:endParaRPr lang="en-GB" sz="1600" dirty="0" smtClean="0"/>
          </a:p>
          <a:p>
            <a:pPr marL="0" indent="0">
              <a:buNone/>
            </a:pPr>
            <a:endParaRPr lang="en-GB" sz="1800" b="1" i="1" dirty="0" smtClean="0"/>
          </a:p>
          <a:p>
            <a:pPr marL="0" indent="0">
              <a:lnSpc>
                <a:spcPct val="100000"/>
              </a:lnSpc>
              <a:spcBef>
                <a:spcPts val="0"/>
              </a:spcBef>
              <a:buNone/>
            </a:pPr>
            <a:r>
              <a:rPr lang="en-GB" sz="1800" b="1" i="1" dirty="0" smtClean="0"/>
              <a:t>Background</a:t>
            </a:r>
          </a:p>
          <a:p>
            <a:pPr marL="0" indent="0">
              <a:lnSpc>
                <a:spcPct val="100000"/>
              </a:lnSpc>
              <a:spcBef>
                <a:spcPts val="0"/>
              </a:spcBef>
              <a:buNone/>
            </a:pPr>
            <a:r>
              <a:rPr lang="en-GB" sz="1600" dirty="0" smtClean="0"/>
              <a:t>The following presentation was created by Sarah Mason for the Digital Preservation at Oxford and Cambridge Project (2016-2018). The project was sponsored by the </a:t>
            </a:r>
            <a:r>
              <a:rPr lang="en-GB" sz="1600" dirty="0" err="1" smtClean="0"/>
              <a:t>Polonsky</a:t>
            </a:r>
            <a:r>
              <a:rPr lang="en-GB" sz="1600" dirty="0" smtClean="0"/>
              <a:t> Foundation. For more information visit </a:t>
            </a:r>
            <a:r>
              <a:rPr lang="en-GB" sz="1600" i="1" dirty="0" smtClean="0">
                <a:hlinkClick r:id="rId4"/>
              </a:rPr>
              <a:t>www.dpoc.ac.uk</a:t>
            </a:r>
            <a:r>
              <a:rPr lang="en-GB" sz="1600" i="1" dirty="0" smtClean="0"/>
              <a:t> </a:t>
            </a:r>
            <a:endParaRPr lang="en-GB" sz="1600" i="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9796" y="1427003"/>
            <a:ext cx="2252254" cy="790541"/>
          </a:xfrm>
          <a:prstGeom prst="rect">
            <a:avLst/>
          </a:prstGeom>
        </p:spPr>
      </p:pic>
      <p:pic>
        <p:nvPicPr>
          <p:cNvPr id="6" name="Picture 5"/>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403775" y="6046887"/>
            <a:ext cx="2226021" cy="589801"/>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66100" y="6008454"/>
            <a:ext cx="1062521" cy="738282"/>
          </a:xfrm>
          <a:prstGeom prst="rect">
            <a:avLst/>
          </a:prstGeom>
        </p:spPr>
      </p:pic>
      <p:pic>
        <p:nvPicPr>
          <p:cNvPr id="1030" name="Picture 6" descr="Oxford-University-rectangle-logo.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9614263" y="6039059"/>
            <a:ext cx="2111817" cy="644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5048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Validation: </a:t>
            </a:r>
            <a:r>
              <a:rPr lang="en-US" b="1" dirty="0" err="1" smtClean="0">
                <a:latin typeface="Century Gothic" charset="0"/>
                <a:ea typeface="Century Gothic" charset="0"/>
                <a:cs typeface="Century Gothic" charset="0"/>
              </a:rPr>
              <a:t>veraPDF</a:t>
            </a:r>
            <a:r>
              <a:rPr lang="en-US" b="1" dirty="0" smtClean="0">
                <a:latin typeface="Century Gothic" charset="0"/>
                <a:ea typeface="Century Gothic" charset="0"/>
                <a:cs typeface="Century Gothic" charset="0"/>
              </a:rPr>
              <a:t> </a:t>
            </a:r>
            <a:r>
              <a:rPr lang="en-US" b="1" dirty="0" smtClean="0">
                <a:latin typeface="Century Gothic" charset="0"/>
                <a:ea typeface="Century Gothic" charset="0"/>
                <a:cs typeface="Century Gothic" charset="0"/>
              </a:rPr>
              <a:t>&amp; PDF/A</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dirty="0" smtClean="0"/>
              <a:t>PDF/A-1b – good for digitized content</a:t>
            </a:r>
          </a:p>
          <a:p>
            <a:r>
              <a:rPr lang="en-US" dirty="0" smtClean="0"/>
              <a:t>PDF/A-3(a/b) – good for born-digital</a:t>
            </a:r>
          </a:p>
          <a:p>
            <a:r>
              <a:rPr lang="en-US" dirty="0" smtClean="0"/>
              <a:t>PDF/A-2/3u – good for special fonts</a:t>
            </a:r>
            <a:endParaRPr lang="en-US" dirty="0"/>
          </a:p>
        </p:txBody>
      </p:sp>
      <p:pic>
        <p:nvPicPr>
          <p:cNvPr id="4" name="Picture 3"/>
          <p:cNvPicPr>
            <a:picLocks noChangeAspect="1"/>
          </p:cNvPicPr>
          <p:nvPr/>
        </p:nvPicPr>
        <p:blipFill>
          <a:blip r:embed="rId3"/>
          <a:stretch>
            <a:fillRect/>
          </a:stretch>
        </p:blipFill>
        <p:spPr>
          <a:xfrm>
            <a:off x="9277349" y="230188"/>
            <a:ext cx="2466109" cy="128048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582608011"/>
              </p:ext>
            </p:extLst>
          </p:nvPr>
        </p:nvGraphicFramePr>
        <p:xfrm>
          <a:off x="643371" y="3343276"/>
          <a:ext cx="10905258" cy="3204701"/>
        </p:xfrm>
        <a:graphic>
          <a:graphicData uri="http://schemas.openxmlformats.org/drawingml/2006/table">
            <a:tbl>
              <a:tblPr firstRow="1" bandRow="1">
                <a:tableStyleId>{5C22544A-7EE6-4342-B048-85BDC9FD1C3A}</a:tableStyleId>
              </a:tblPr>
              <a:tblGrid>
                <a:gridCol w="1533525"/>
                <a:gridCol w="9371733"/>
              </a:tblGrid>
              <a:tr h="402508">
                <a:tc>
                  <a:txBody>
                    <a:bodyPr/>
                    <a:lstStyle/>
                    <a:p>
                      <a:r>
                        <a:rPr lang="en-US" dirty="0" smtClean="0"/>
                        <a:t>Version</a:t>
                      </a:r>
                      <a:endParaRPr lang="en-US" dirty="0"/>
                    </a:p>
                  </a:txBody>
                  <a:tcPr/>
                </a:tc>
                <a:tc>
                  <a:txBody>
                    <a:bodyPr/>
                    <a:lstStyle/>
                    <a:p>
                      <a:r>
                        <a:rPr lang="en-US" dirty="0" smtClean="0"/>
                        <a:t>Attributes</a:t>
                      </a:r>
                      <a:endParaRPr lang="en-US" dirty="0"/>
                    </a:p>
                  </a:txBody>
                  <a:tcPr/>
                </a:tc>
              </a:tr>
              <a:tr h="1054816">
                <a:tc>
                  <a:txBody>
                    <a:bodyPr/>
                    <a:lstStyle/>
                    <a:p>
                      <a:r>
                        <a:rPr lang="en-US" sz="2400" dirty="0" smtClean="0"/>
                        <a:t>PDF/A-1</a:t>
                      </a:r>
                      <a:endParaRPr lang="en-US" sz="2400" dirty="0"/>
                    </a:p>
                  </a:txBody>
                  <a:tcPr/>
                </a:tc>
                <a:tc>
                  <a:txBody>
                    <a:bodyPr/>
                    <a:lstStyle/>
                    <a:p>
                      <a:pPr marL="285750" indent="-285750">
                        <a:buFont typeface="Arial" charset="0"/>
                        <a:buChar char="•"/>
                      </a:pPr>
                      <a:r>
                        <a:rPr lang="en-US" dirty="0" smtClean="0"/>
                        <a:t>All images, graphics, fonts used MUST be embedded within document</a:t>
                      </a:r>
                    </a:p>
                    <a:p>
                      <a:pPr marL="285750" indent="-285750">
                        <a:buFont typeface="Arial" charset="0"/>
                        <a:buChar char="•"/>
                      </a:pPr>
                      <a:r>
                        <a:rPr lang="en-US" dirty="0" smtClean="0"/>
                        <a:t>Some</a:t>
                      </a:r>
                      <a:r>
                        <a:rPr lang="en-US" baseline="0" dirty="0" smtClean="0"/>
                        <a:t> forms of compression (in images) are forbidden</a:t>
                      </a:r>
                    </a:p>
                    <a:p>
                      <a:pPr marL="285750" indent="-285750">
                        <a:buFont typeface="Arial" charset="0"/>
                        <a:buChar char="•"/>
                      </a:pPr>
                      <a:r>
                        <a:rPr lang="en-US" baseline="0" dirty="0" smtClean="0"/>
                        <a:t>It does not support password protections, but it does support digital signatures and hyperlinks</a:t>
                      </a:r>
                      <a:endParaRPr lang="en-US" dirty="0"/>
                    </a:p>
                  </a:txBody>
                  <a:tcPr/>
                </a:tc>
              </a:tr>
              <a:tr h="1042988">
                <a:tc>
                  <a:txBody>
                    <a:bodyPr/>
                    <a:lstStyle/>
                    <a:p>
                      <a:r>
                        <a:rPr lang="en-US" sz="2400" dirty="0" smtClean="0"/>
                        <a:t>PDF/A-2</a:t>
                      </a:r>
                      <a:endParaRPr lang="en-US" sz="2400" dirty="0"/>
                    </a:p>
                  </a:txBody>
                  <a:tcPr/>
                </a:tc>
                <a:tc>
                  <a:txBody>
                    <a:bodyPr/>
                    <a:lstStyle/>
                    <a:p>
                      <a:pPr marL="285750" indent="-285750">
                        <a:buFont typeface="Arial" charset="0"/>
                        <a:buChar char="•"/>
                      </a:pPr>
                      <a:r>
                        <a:rPr lang="en-US" dirty="0" smtClean="0"/>
                        <a:t>Addition of embedded JPEG2000 (previously</a:t>
                      </a:r>
                      <a:r>
                        <a:rPr lang="en-US" baseline="0" dirty="0" smtClean="0"/>
                        <a:t> not allowed)</a:t>
                      </a:r>
                    </a:p>
                    <a:p>
                      <a:pPr marL="285750" indent="-285750">
                        <a:buFont typeface="Arial" charset="0"/>
                        <a:buChar char="•"/>
                      </a:pPr>
                      <a:r>
                        <a:rPr lang="en-US" baseline="0" dirty="0" smtClean="0"/>
                        <a:t>Allows PDF layers</a:t>
                      </a:r>
                    </a:p>
                    <a:p>
                      <a:pPr marL="285750" indent="-285750">
                        <a:buFont typeface="Arial" charset="0"/>
                        <a:buChar char="•"/>
                      </a:pPr>
                      <a:r>
                        <a:rPr lang="en-US" baseline="0" dirty="0" smtClean="0"/>
                        <a:t>Can embed OpenType fonts</a:t>
                      </a:r>
                    </a:p>
                  </a:txBody>
                  <a:tcPr/>
                </a:tc>
              </a:tr>
              <a:tr h="704389">
                <a:tc>
                  <a:txBody>
                    <a:bodyPr/>
                    <a:lstStyle/>
                    <a:p>
                      <a:r>
                        <a:rPr lang="en-US" sz="2400" smtClean="0"/>
                        <a:t>PDF/A-3</a:t>
                      </a:r>
                      <a:endParaRPr lang="en-US" sz="2400" dirty="0"/>
                    </a:p>
                  </a:txBody>
                  <a:tcPr/>
                </a:tc>
                <a:tc>
                  <a:txBody>
                    <a:bodyPr/>
                    <a:lstStyle/>
                    <a:p>
                      <a:pPr marL="285750" indent="-285750">
                        <a:buFont typeface="Arial" charset="0"/>
                        <a:buChar char="•"/>
                      </a:pPr>
                      <a:r>
                        <a:rPr lang="en-US" dirty="0" smtClean="0"/>
                        <a:t>Addition</a:t>
                      </a:r>
                      <a:r>
                        <a:rPr lang="en-US" baseline="0" dirty="0" smtClean="0"/>
                        <a:t> of being able to embed any file type into the document (XML, word-processing, spreadsheet and others)</a:t>
                      </a:r>
                      <a:endParaRPr lang="en-US" dirty="0"/>
                    </a:p>
                  </a:txBody>
                  <a:tcPr/>
                </a:tc>
              </a:tr>
            </a:tbl>
          </a:graphicData>
        </a:graphic>
      </p:graphicFrame>
    </p:spTree>
    <p:extLst>
      <p:ext uri="{BB962C8B-B14F-4D97-AF65-F5344CB8AC3E}">
        <p14:creationId xmlns:p14="http://schemas.microsoft.com/office/powerpoint/2010/main" val="2896305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Exercise 4</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5233988" cy="4351338"/>
          </a:xfrm>
        </p:spPr>
        <p:txBody>
          <a:bodyPr/>
          <a:lstStyle/>
          <a:p>
            <a:r>
              <a:rPr lang="en-US" dirty="0" smtClean="0"/>
              <a:t>Run some reports on PDF files using </a:t>
            </a:r>
            <a:r>
              <a:rPr lang="en-US" dirty="0" err="1" smtClean="0"/>
              <a:t>veraPDF</a:t>
            </a:r>
            <a:endParaRPr lang="en-US" dirty="0" smtClean="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8221" y="990600"/>
            <a:ext cx="4515579" cy="536225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29635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60601">
            <a:off x="9309230" y="172225"/>
            <a:ext cx="2737147" cy="2363899"/>
          </a:xfrm>
          <a:prstGeom prst="rect">
            <a:avLst/>
          </a:prstGeom>
        </p:spPr>
      </p:pic>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Further information</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pPr marL="0" indent="0" algn="ctr">
              <a:buNone/>
            </a:pPr>
            <a:endParaRPr lang="en-US" dirty="0"/>
          </a:p>
          <a:p>
            <a:r>
              <a:rPr lang="en-US" dirty="0" smtClean="0"/>
              <a:t>File format assessments, DPC Wiki: </a:t>
            </a:r>
            <a:r>
              <a:rPr lang="en-US" dirty="0" smtClean="0">
                <a:hlinkClick r:id="rId4"/>
              </a:rPr>
              <a:t>http://wiki.dpconline.org/index.php?title=File_Formats_Assessments</a:t>
            </a:r>
            <a:endParaRPr lang="en-US" dirty="0" smtClean="0"/>
          </a:p>
          <a:p>
            <a:r>
              <a:rPr lang="en-US" dirty="0" smtClean="0"/>
              <a:t>Sustainability of Digital Formats, Library of Congress: </a:t>
            </a:r>
            <a:r>
              <a:rPr lang="en-US" dirty="0" smtClean="0">
                <a:hlinkClick r:id="rId5"/>
              </a:rPr>
              <a:t>http://www.loc.gov/preservation/digital/formats/index.html</a:t>
            </a:r>
            <a:r>
              <a:rPr lang="en-US" dirty="0" smtClean="0"/>
              <a:t> </a:t>
            </a:r>
          </a:p>
          <a:p>
            <a:r>
              <a:rPr lang="en-US" dirty="0" smtClean="0"/>
              <a:t>Mad File Format Science blog: </a:t>
            </a:r>
            <a:r>
              <a:rPr lang="en-US" dirty="0" smtClean="0">
                <a:hlinkClick r:id="rId6"/>
              </a:rPr>
              <a:t>https://madfileformatscience.garymcgath.com/</a:t>
            </a:r>
            <a:r>
              <a:rPr lang="en-US" dirty="0" smtClean="0"/>
              <a:t> </a:t>
            </a:r>
          </a:p>
          <a:p>
            <a:endParaRPr lang="en-US" dirty="0"/>
          </a:p>
        </p:txBody>
      </p:sp>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7"/>
              </a:rPr>
              <a:t>http://wiki.dpconline.org</a:t>
            </a:r>
            <a:r>
              <a:rPr lang="en-GB" sz="1000" dirty="0" smtClean="0">
                <a:hlinkClick r:id="rId7"/>
              </a:rPr>
              <a:t>/</a:t>
            </a:r>
            <a:r>
              <a:rPr lang="en-GB" sz="1000" dirty="0" smtClean="0"/>
              <a:t>, CC-BY-NC 3.0 </a:t>
            </a:r>
            <a:endParaRPr lang="en-GB" sz="1000" dirty="0"/>
          </a:p>
        </p:txBody>
      </p:sp>
    </p:spTree>
    <p:extLst>
      <p:ext uri="{BB962C8B-B14F-4D97-AF65-F5344CB8AC3E}">
        <p14:creationId xmlns:p14="http://schemas.microsoft.com/office/powerpoint/2010/main" val="66161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6673" y="526352"/>
            <a:ext cx="5929745" cy="4333275"/>
          </a:xfrm>
          <a:prstGeom prst="rect">
            <a:avLst/>
          </a:prstGeom>
        </p:spPr>
      </p:pic>
      <p:sp>
        <p:nvSpPr>
          <p:cNvPr id="4" name="Title 3"/>
          <p:cNvSpPr>
            <a:spLocks noGrp="1"/>
          </p:cNvSpPr>
          <p:nvPr>
            <p:ph type="title"/>
          </p:nvPr>
        </p:nvSpPr>
        <p:spPr/>
        <p:txBody>
          <a:bodyPr/>
          <a:lstStyle/>
          <a:p>
            <a:r>
              <a:rPr lang="en-US" b="1" dirty="0" smtClean="0">
                <a:latin typeface="Century Gothic" charset="0"/>
                <a:ea typeface="Century Gothic" charset="0"/>
                <a:cs typeface="Century Gothic" charset="0"/>
              </a:rPr>
              <a:t>Any questions?</a:t>
            </a:r>
            <a:endParaRPr lang="en-US" b="1" dirty="0">
              <a:latin typeface="Century Gothic" charset="0"/>
              <a:ea typeface="Century Gothic" charset="0"/>
              <a:cs typeface="Century Gothic" charset="0"/>
            </a:endParaRPr>
          </a:p>
        </p:txBody>
      </p:sp>
      <p:sp>
        <p:nvSpPr>
          <p:cNvPr id="5" name="Text Placeholder 4"/>
          <p:cNvSpPr>
            <a:spLocks noGrp="1"/>
          </p:cNvSpPr>
          <p:nvPr>
            <p:ph type="body" idx="1"/>
          </p:nvPr>
        </p:nvSpPr>
        <p:spPr/>
        <p:txBody>
          <a:bodyPr>
            <a:normAutofit/>
          </a:bodyPr>
          <a:lstStyle/>
          <a:p>
            <a:r>
              <a:rPr lang="en-US" sz="2800" dirty="0" smtClean="0"/>
              <a:t>[insert your contact details here]</a:t>
            </a:r>
            <a:endParaRPr lang="en-US" sz="2800" dirty="0"/>
          </a:p>
        </p:txBody>
      </p:sp>
      <p:sp>
        <p:nvSpPr>
          <p:cNvPr id="6" name="TextBox 5"/>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343557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is covered in the course</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825625"/>
            <a:ext cx="6348413" cy="4351338"/>
          </a:xfrm>
        </p:spPr>
        <p:txBody>
          <a:bodyPr>
            <a:normAutofit/>
          </a:bodyPr>
          <a:lstStyle/>
          <a:p>
            <a:pPr lvl="0"/>
            <a:r>
              <a:rPr lang="en-GB" sz="3200" dirty="0"/>
              <a:t>What is file format characterization?</a:t>
            </a:r>
            <a:endParaRPr lang="en-US" sz="3200" dirty="0"/>
          </a:p>
          <a:p>
            <a:pPr lvl="0"/>
            <a:r>
              <a:rPr lang="en-GB" sz="3200" dirty="0"/>
              <a:t>What is file format </a:t>
            </a:r>
            <a:r>
              <a:rPr lang="en-GB" sz="3200" dirty="0" smtClean="0"/>
              <a:t>validation and identification?</a:t>
            </a:r>
            <a:endParaRPr lang="en-US" sz="3200" dirty="0"/>
          </a:p>
          <a:p>
            <a:pPr lvl="0"/>
            <a:r>
              <a:rPr lang="en-GB" sz="3200" dirty="0"/>
              <a:t>Why do </a:t>
            </a:r>
            <a:r>
              <a:rPr lang="en-GB" sz="3200" dirty="0" smtClean="0"/>
              <a:t>them?</a:t>
            </a:r>
            <a:endParaRPr lang="en-US" sz="3200" dirty="0"/>
          </a:p>
          <a:p>
            <a:r>
              <a:rPr lang="en-GB" sz="3200" dirty="0"/>
              <a:t>What are some of the commonly used tools, how to use them and what reports they output</a:t>
            </a:r>
            <a:r>
              <a:rPr lang="en-US" sz="3200" dirty="0" smtClean="0">
                <a:effectLst/>
              </a:rPr>
              <a:t> </a:t>
            </a:r>
            <a:endParaRPr lang="en-US" sz="3200" dirty="0"/>
          </a:p>
        </p:txBody>
      </p:sp>
      <p:pic>
        <p:nvPicPr>
          <p:cNvPr id="4" name="Content Placeholder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7105" y="1690688"/>
            <a:ext cx="3706695" cy="4351338"/>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990822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Tools we will be using today</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rmAutofit/>
          </a:bodyPr>
          <a:lstStyle/>
          <a:p>
            <a:pPr>
              <a:spcBef>
                <a:spcPts val="1600"/>
              </a:spcBef>
            </a:pPr>
            <a:r>
              <a:rPr lang="en-US" sz="3200" dirty="0" smtClean="0"/>
              <a:t>HexEdit - </a:t>
            </a:r>
            <a:r>
              <a:rPr lang="en-US" sz="3200" dirty="0" smtClean="0">
                <a:hlinkClick r:id="rId3"/>
              </a:rPr>
              <a:t>http://www.hexedit.com/</a:t>
            </a:r>
            <a:r>
              <a:rPr lang="en-US" sz="3200" dirty="0" smtClean="0"/>
              <a:t> </a:t>
            </a:r>
          </a:p>
          <a:p>
            <a:pPr>
              <a:spcBef>
                <a:spcPts val="1600"/>
              </a:spcBef>
            </a:pPr>
            <a:r>
              <a:rPr lang="en-US" sz="3200" dirty="0" smtClean="0"/>
              <a:t>DROID - </a:t>
            </a:r>
            <a:r>
              <a:rPr lang="en-US" sz="3200" dirty="0" smtClean="0">
                <a:hlinkClick r:id="rId4"/>
              </a:rPr>
              <a:t>http://www.nationalarchives.gov.uk/information-management/manage-information/preserving-digital-records/droid/</a:t>
            </a:r>
            <a:r>
              <a:rPr lang="en-US" sz="3200" dirty="0" smtClean="0"/>
              <a:t> </a:t>
            </a:r>
          </a:p>
          <a:p>
            <a:pPr>
              <a:spcBef>
                <a:spcPts val="1600"/>
              </a:spcBef>
            </a:pPr>
            <a:r>
              <a:rPr lang="en-US" sz="3200" dirty="0" smtClean="0"/>
              <a:t>JHOVE - </a:t>
            </a:r>
            <a:r>
              <a:rPr lang="en-US" sz="3200" dirty="0" smtClean="0">
                <a:hlinkClick r:id="rId5"/>
              </a:rPr>
              <a:t>http://jhove.openpreservation.org/</a:t>
            </a:r>
            <a:r>
              <a:rPr lang="en-US" sz="3200" dirty="0" smtClean="0"/>
              <a:t> </a:t>
            </a:r>
          </a:p>
          <a:p>
            <a:pPr>
              <a:spcBef>
                <a:spcPts val="1600"/>
              </a:spcBef>
            </a:pPr>
            <a:r>
              <a:rPr lang="en-US" sz="3200" dirty="0" err="1" smtClean="0"/>
              <a:t>VeraPDF</a:t>
            </a:r>
            <a:r>
              <a:rPr lang="en-US" sz="3200" dirty="0" smtClean="0"/>
              <a:t> - </a:t>
            </a:r>
            <a:r>
              <a:rPr lang="en-US" sz="3200" dirty="0" smtClean="0">
                <a:hlinkClick r:id="rId6"/>
              </a:rPr>
              <a:t>http://verapdf.org/software/</a:t>
            </a:r>
            <a:r>
              <a:rPr lang="en-US" sz="3200" dirty="0" smtClean="0"/>
              <a:t> </a:t>
            </a:r>
            <a:endParaRPr lang="en-US" sz="3200" dirty="0"/>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91650" y="4001294"/>
            <a:ext cx="2438400" cy="2438400"/>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8"/>
              </a:rPr>
              <a:t>http://wiki.dpconline.org</a:t>
            </a:r>
            <a:r>
              <a:rPr lang="en-GB" sz="1000" dirty="0" smtClean="0">
                <a:hlinkClick r:id="rId8"/>
              </a:rPr>
              <a:t>/</a:t>
            </a:r>
            <a:r>
              <a:rPr lang="en-GB" sz="1000" dirty="0" smtClean="0"/>
              <a:t>, CC-BY-NC 3.0 </a:t>
            </a:r>
            <a:endParaRPr lang="en-GB" sz="1000" dirty="0"/>
          </a:p>
        </p:txBody>
      </p:sp>
    </p:spTree>
    <p:extLst>
      <p:ext uri="{BB962C8B-B14F-4D97-AF65-F5344CB8AC3E}">
        <p14:creationId xmlns:p14="http://schemas.microsoft.com/office/powerpoint/2010/main" val="8537608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formats</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dirty="0" smtClean="0"/>
              <a:t>A way to structure information in a sensible way for storage, retrieval and use</a:t>
            </a:r>
          </a:p>
          <a:p>
            <a:r>
              <a:rPr lang="en-US" dirty="0" smtClean="0"/>
              <a:t>Different file formats to support different data types:</a:t>
            </a:r>
          </a:p>
          <a:p>
            <a:pPr lvl="1"/>
            <a:r>
              <a:rPr lang="en-US" dirty="0" smtClean="0"/>
              <a:t>Text</a:t>
            </a:r>
          </a:p>
          <a:p>
            <a:pPr lvl="1"/>
            <a:r>
              <a:rPr lang="en-US" dirty="0" smtClean="0"/>
              <a:t>Images</a:t>
            </a:r>
          </a:p>
          <a:p>
            <a:pPr lvl="1"/>
            <a:r>
              <a:rPr lang="en-US" dirty="0" smtClean="0"/>
              <a:t>Audio</a:t>
            </a:r>
          </a:p>
          <a:p>
            <a:pPr lvl="1"/>
            <a:r>
              <a:rPr lang="en-US" dirty="0" smtClean="0"/>
              <a:t>Video</a:t>
            </a:r>
          </a:p>
          <a:p>
            <a:r>
              <a:rPr lang="en-US" dirty="0" smtClean="0"/>
              <a:t>Container formats that can hold other file formats together - .zip, .</a:t>
            </a:r>
            <a:r>
              <a:rPr lang="en-US" dirty="0" err="1" smtClean="0"/>
              <a:t>docx</a:t>
            </a:r>
            <a:r>
              <a:rPr lang="en-US" dirty="0" smtClean="0"/>
              <a:t>, .</a:t>
            </a:r>
            <a:r>
              <a:rPr lang="en-US" dirty="0" err="1" smtClean="0"/>
              <a:t>epub</a:t>
            </a:r>
            <a:endParaRPr lang="en-US" dirty="0" smtClean="0"/>
          </a:p>
          <a:p>
            <a:r>
              <a:rPr lang="en-US" dirty="0" smtClean="0"/>
              <a:t>Often have a published specification to describe the structure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8200" y="554037"/>
            <a:ext cx="1219200" cy="1219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0" y="15080"/>
            <a:ext cx="1219200" cy="12192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3200" y="15080"/>
            <a:ext cx="1219200" cy="12192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8200" y="488154"/>
            <a:ext cx="1219200" cy="1219200"/>
          </a:xfrm>
          <a:prstGeom prst="rect">
            <a:avLst/>
          </a:prstGeom>
        </p:spPr>
      </p:pic>
      <p:sp>
        <p:nvSpPr>
          <p:cNvPr id="8" name="TextBox 7"/>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7"/>
              </a:rPr>
              <a:t>http://wiki.dpconline.org</a:t>
            </a:r>
            <a:r>
              <a:rPr lang="en-GB" sz="1000" dirty="0" smtClean="0">
                <a:hlinkClick r:id="rId7"/>
              </a:rPr>
              <a:t>/</a:t>
            </a:r>
            <a:r>
              <a:rPr lang="en-GB" sz="1000" dirty="0" smtClean="0"/>
              <a:t>, CC-BY-NC 3.0 </a:t>
            </a:r>
            <a:endParaRPr lang="en-GB" sz="1000" dirty="0"/>
          </a:p>
        </p:txBody>
      </p:sp>
    </p:spTree>
    <p:extLst>
      <p:ext uri="{BB962C8B-B14F-4D97-AF65-F5344CB8AC3E}">
        <p14:creationId xmlns:p14="http://schemas.microsoft.com/office/powerpoint/2010/main" val="12080084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Why file formats matter for preservation</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Autofit/>
          </a:bodyPr>
          <a:lstStyle/>
          <a:p>
            <a:r>
              <a:rPr lang="en-US" sz="3600" dirty="0" smtClean="0"/>
              <a:t>They matter </a:t>
            </a:r>
            <a:r>
              <a:rPr lang="en-US" sz="3600" dirty="0" smtClean="0"/>
              <a:t>because </a:t>
            </a:r>
            <a:r>
              <a:rPr lang="en-US" sz="3600" dirty="0" smtClean="0"/>
              <a:t>software matters</a:t>
            </a:r>
          </a:p>
          <a:p>
            <a:pPr lvl="1"/>
            <a:r>
              <a:rPr lang="en-US" sz="3200" dirty="0" smtClean="0"/>
              <a:t>File formats do not become obsolete</a:t>
            </a:r>
          </a:p>
          <a:p>
            <a:pPr lvl="1">
              <a:spcAft>
                <a:spcPts val="1200"/>
              </a:spcAft>
            </a:pPr>
            <a:r>
              <a:rPr lang="en-US" sz="3200" dirty="0" smtClean="0"/>
              <a:t>Software can become obsolete </a:t>
            </a:r>
          </a:p>
          <a:p>
            <a:r>
              <a:rPr lang="en-US" sz="3600" dirty="0" smtClean="0"/>
              <a:t>Some file format types break more easily than others</a:t>
            </a:r>
          </a:p>
          <a:p>
            <a:pPr lvl="1"/>
            <a:r>
              <a:rPr lang="en-US" sz="3200" dirty="0" smtClean="0"/>
              <a:t>Prone to corruption</a:t>
            </a:r>
          </a:p>
          <a:p>
            <a:pPr lvl="1">
              <a:spcAft>
                <a:spcPts val="1200"/>
              </a:spcAft>
            </a:pPr>
            <a:r>
              <a:rPr lang="en-US" sz="3200" dirty="0" err="1" smtClean="0"/>
              <a:t>Lossy</a:t>
            </a:r>
            <a:r>
              <a:rPr lang="en-US" sz="3200" dirty="0" smtClean="0"/>
              <a:t> compression &amp; loss of quality</a:t>
            </a:r>
          </a:p>
          <a:p>
            <a:r>
              <a:rPr lang="en-US" sz="3600" dirty="0" smtClean="0"/>
              <a:t>Some file formats are easier to transform than others</a:t>
            </a:r>
          </a:p>
          <a:p>
            <a:pPr lvl="1"/>
            <a:r>
              <a:rPr lang="en-US" sz="3200" dirty="0" smtClean="0"/>
              <a:t>Some are called “end formats”</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8489" y="181112"/>
            <a:ext cx="2098674" cy="3289025"/>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17646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formats for preservation</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a:xfrm>
            <a:off x="838200" y="1690688"/>
            <a:ext cx="10515600" cy="4351338"/>
          </a:xfrm>
        </p:spPr>
        <p:txBody>
          <a:bodyPr>
            <a:noAutofit/>
          </a:bodyPr>
          <a:lstStyle/>
          <a:p>
            <a:r>
              <a:rPr lang="en-US" sz="3200" dirty="0" smtClean="0">
                <a:ea typeface="Cambria" charset="0"/>
                <a:cs typeface="Cambria" charset="0"/>
              </a:rPr>
              <a:t>Avoid </a:t>
            </a:r>
            <a:r>
              <a:rPr lang="en-US" sz="3200" dirty="0" err="1" smtClean="0">
                <a:ea typeface="Cambria" charset="0"/>
                <a:cs typeface="Cambria" charset="0"/>
              </a:rPr>
              <a:t>lossy</a:t>
            </a:r>
            <a:r>
              <a:rPr lang="en-US" sz="3200" dirty="0" smtClean="0">
                <a:ea typeface="Cambria" charset="0"/>
                <a:cs typeface="Cambria" charset="0"/>
              </a:rPr>
              <a:t> compression – go for formats with lossless compression or no compression</a:t>
            </a:r>
          </a:p>
          <a:p>
            <a:r>
              <a:rPr lang="en-US" sz="3200" dirty="0" smtClean="0">
                <a:ea typeface="Cambria" charset="0"/>
                <a:cs typeface="Cambria" charset="0"/>
              </a:rPr>
              <a:t>Use open file format standards as much as possible </a:t>
            </a:r>
          </a:p>
          <a:p>
            <a:pPr lvl="1"/>
            <a:r>
              <a:rPr lang="en-US" sz="2800" dirty="0" smtClean="0">
                <a:ea typeface="Cambria" charset="0"/>
                <a:cs typeface="Cambria" charset="0"/>
              </a:rPr>
              <a:t>avoid proprietary file formats</a:t>
            </a:r>
          </a:p>
          <a:p>
            <a:r>
              <a:rPr lang="en-US" sz="3200" dirty="0" smtClean="0">
                <a:ea typeface="Cambria" charset="0"/>
                <a:cs typeface="Cambria" charset="0"/>
              </a:rPr>
              <a:t>Avoid storing file formats with encryption or technical protection measures in the digital repository</a:t>
            </a:r>
          </a:p>
          <a:p>
            <a:r>
              <a:rPr lang="en-US" sz="3200" dirty="0" smtClean="0">
                <a:ea typeface="Cambria" charset="0"/>
                <a:cs typeface="Cambria" charset="0"/>
              </a:rPr>
              <a:t>Some file formats are better for preservation than others</a:t>
            </a:r>
          </a:p>
          <a:p>
            <a:pPr lvl="1"/>
            <a:r>
              <a:rPr lang="en-US" sz="2800" dirty="0" smtClean="0">
                <a:ea typeface="Cambria" charset="0"/>
                <a:cs typeface="Cambria" charset="0"/>
              </a:rPr>
              <a:t>But this can change</a:t>
            </a:r>
          </a:p>
          <a:p>
            <a:pPr lvl="1"/>
            <a:r>
              <a:rPr lang="en-US" sz="2800" dirty="0" smtClean="0">
                <a:ea typeface="Cambria" charset="0"/>
                <a:cs typeface="Cambria" charset="0"/>
              </a:rPr>
              <a:t>Suitability is based on many things, such as the master file format type</a:t>
            </a:r>
            <a:endParaRPr lang="en-US" sz="2800" dirty="0">
              <a:ea typeface="Cambria" charset="0"/>
              <a:cs typeface="Cambria"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69786" y="211932"/>
            <a:ext cx="1876741" cy="1631949"/>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563528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File format signatures &amp; PRONOM</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normAutofit/>
          </a:bodyPr>
          <a:lstStyle/>
          <a:p>
            <a:r>
              <a:rPr lang="en-US" sz="3200" dirty="0" smtClean="0"/>
              <a:t>A string of data (bytes) used to verify the file format type </a:t>
            </a:r>
          </a:p>
          <a:p>
            <a:pPr lvl="1"/>
            <a:r>
              <a:rPr lang="en-US" sz="3200" dirty="0" smtClean="0"/>
              <a:t>Sometimes called the “magic number”</a:t>
            </a:r>
          </a:p>
          <a:p>
            <a:r>
              <a:rPr lang="en-US" sz="3200" dirty="0" smtClean="0"/>
              <a:t>Often found in the file header, but can also be at the end</a:t>
            </a:r>
          </a:p>
          <a:p>
            <a:r>
              <a:rPr lang="en-US" sz="3200" dirty="0" smtClean="0"/>
              <a:t>PRONOM – file format signature registry</a:t>
            </a:r>
          </a:p>
          <a:p>
            <a:pPr lvl="1"/>
            <a:r>
              <a:rPr lang="en-US" sz="3200" dirty="0" smtClean="0"/>
              <a:t>File formats have a unique identifier – PUID </a:t>
            </a:r>
            <a:endParaRPr lang="en-US" sz="3200" dirty="0"/>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l="1451" t="4950" r="2925" b="58030"/>
          <a:stretch/>
        </p:blipFill>
        <p:spPr>
          <a:xfrm>
            <a:off x="2093327" y="4571997"/>
            <a:ext cx="8005345" cy="2214563"/>
          </a:xfrm>
          <a:prstGeom prst="rect">
            <a:avLst/>
          </a:prstGeom>
          <a:ln>
            <a:solidFill>
              <a:schemeClr val="bg2"/>
            </a:solidFill>
          </a:ln>
        </p:spPr>
      </p:pic>
    </p:spTree>
    <p:extLst>
      <p:ext uri="{BB962C8B-B14F-4D97-AF65-F5344CB8AC3E}">
        <p14:creationId xmlns:p14="http://schemas.microsoft.com/office/powerpoint/2010/main" val="18465546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entury Gothic" charset="0"/>
                <a:ea typeface="Century Gothic" charset="0"/>
                <a:cs typeface="Century Gothic" charset="0"/>
              </a:rPr>
              <a:t>What is </a:t>
            </a:r>
            <a:r>
              <a:rPr lang="en-US" b="1" dirty="0" err="1" smtClean="0">
                <a:latin typeface="Century Gothic" charset="0"/>
                <a:ea typeface="Century Gothic" charset="0"/>
                <a:cs typeface="Century Gothic" charset="0"/>
              </a:rPr>
              <a:t>Hexidecimal</a:t>
            </a:r>
            <a:r>
              <a:rPr lang="en-US" b="1" dirty="0" smtClean="0">
                <a:latin typeface="Century Gothic" charset="0"/>
                <a:ea typeface="Century Gothic" charset="0"/>
                <a:cs typeface="Century Gothic" charset="0"/>
              </a:rPr>
              <a:t>?</a:t>
            </a:r>
            <a:endParaRPr lang="en-US" b="1" dirty="0">
              <a:latin typeface="Century Gothic" charset="0"/>
              <a:ea typeface="Century Gothic" charset="0"/>
              <a:cs typeface="Century Gothic" charset="0"/>
            </a:endParaRPr>
          </a:p>
        </p:txBody>
      </p:sp>
      <p:sp>
        <p:nvSpPr>
          <p:cNvPr id="3" name="Content Placeholder 2"/>
          <p:cNvSpPr>
            <a:spLocks noGrp="1"/>
          </p:cNvSpPr>
          <p:nvPr>
            <p:ph idx="1"/>
          </p:nvPr>
        </p:nvSpPr>
        <p:spPr/>
        <p:txBody>
          <a:bodyPr/>
          <a:lstStyle/>
          <a:p>
            <a:r>
              <a:rPr lang="en-US" dirty="0" smtClean="0"/>
              <a:t>Bits –  a single binary digit - 0 or 1</a:t>
            </a:r>
          </a:p>
          <a:p>
            <a:r>
              <a:rPr lang="en-US" dirty="0" smtClean="0"/>
              <a:t>Nibbles – 4 bits or half a byte</a:t>
            </a:r>
          </a:p>
          <a:p>
            <a:r>
              <a:rPr lang="en-US" dirty="0" smtClean="0"/>
              <a:t>Bytes – 8 bits or 2 nibbles</a:t>
            </a:r>
          </a:p>
          <a:p>
            <a:endParaRPr lang="en-US" dirty="0"/>
          </a:p>
          <a:p>
            <a:r>
              <a:rPr lang="en-US" dirty="0" err="1" smtClean="0"/>
              <a:t>Hexidemical</a:t>
            </a:r>
            <a:r>
              <a:rPr lang="en-US" dirty="0" smtClean="0"/>
              <a:t> is the same as a nibble or 4 bits</a:t>
            </a:r>
          </a:p>
          <a:p>
            <a:pPr>
              <a:spcAft>
                <a:spcPts val="1200"/>
              </a:spcAft>
            </a:pPr>
            <a:r>
              <a:rPr lang="en-US" dirty="0" smtClean="0"/>
              <a:t>Uses 16 distinct symbols</a:t>
            </a:r>
          </a:p>
          <a:p>
            <a:pPr marL="457200" lvl="1" indent="0">
              <a:buNone/>
            </a:pPr>
            <a:r>
              <a:rPr lang="en-US" sz="2800" dirty="0" smtClean="0"/>
              <a:t>0, 1, 2, 3, 4, 5, 6, 7, 8, 9, A, B, C, D, E, F</a:t>
            </a:r>
          </a:p>
          <a:p>
            <a:endParaRPr lang="en-US"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603"/>
          <a:stretch/>
        </p:blipFill>
        <p:spPr>
          <a:xfrm>
            <a:off x="7770813" y="1825625"/>
            <a:ext cx="3841210" cy="3860800"/>
          </a:xfrm>
          <a:prstGeom prst="rect">
            <a:avLst/>
          </a:prstGeom>
        </p:spPr>
      </p:pic>
    </p:spTree>
    <p:extLst>
      <p:ext uri="{BB962C8B-B14F-4D97-AF65-F5344CB8AC3E}">
        <p14:creationId xmlns:p14="http://schemas.microsoft.com/office/powerpoint/2010/main" val="373608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7280</TotalTime>
  <Words>3754</Words>
  <Application>Microsoft Macintosh PowerPoint</Application>
  <PresentationFormat>Widescreen</PresentationFormat>
  <Paragraphs>326</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Calibri</vt:lpstr>
      <vt:lpstr>Calibri Light</vt:lpstr>
      <vt:lpstr>Cambria</vt:lpstr>
      <vt:lpstr>Century</vt:lpstr>
      <vt:lpstr>Century Gothic</vt:lpstr>
      <vt:lpstr>Arial</vt:lpstr>
      <vt:lpstr>Office Theme</vt:lpstr>
      <vt:lpstr>File Formats: Characterization &amp; Validation</vt:lpstr>
      <vt:lpstr>PowerPoint Presentation</vt:lpstr>
      <vt:lpstr>What is covered in the course</vt:lpstr>
      <vt:lpstr>Tools we will be using today</vt:lpstr>
      <vt:lpstr>File formats</vt:lpstr>
      <vt:lpstr>Why file formats matter for preservation</vt:lpstr>
      <vt:lpstr>File formats for preservation</vt:lpstr>
      <vt:lpstr>File format signatures &amp; PRONOM</vt:lpstr>
      <vt:lpstr>What is Hexidecimal?</vt:lpstr>
      <vt:lpstr>What is Hexidecimal?</vt:lpstr>
      <vt:lpstr>Looking deeper at digital files: Hex editors</vt:lpstr>
      <vt:lpstr>Exercise 1</vt:lpstr>
      <vt:lpstr>Characterization and preservation</vt:lpstr>
      <vt:lpstr>File format identification: DROID</vt:lpstr>
      <vt:lpstr>Exercise 2</vt:lpstr>
      <vt:lpstr>Validation &amp; preservation</vt:lpstr>
      <vt:lpstr>Validation: JHOVE</vt:lpstr>
      <vt:lpstr>Exercise 3</vt:lpstr>
      <vt:lpstr>Validation: veraPDF &amp; PDF/A</vt:lpstr>
      <vt:lpstr>Validation: veraPDF &amp; PDF/A</vt:lpstr>
      <vt:lpstr>Exercise 4</vt:lpstr>
      <vt:lpstr>Further information</vt:lpstr>
      <vt:lpstr>Any questions?</vt:lpstr>
    </vt:vector>
  </TitlesOfParts>
  <Company/>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 formats: Identification &amp; validation</dc:title>
  <dc:creator>Sarah Mason</dc:creator>
  <cp:lastModifiedBy>Sarah Mason</cp:lastModifiedBy>
  <cp:revision>58</cp:revision>
  <dcterms:created xsi:type="dcterms:W3CDTF">2018-03-06T14:06:31Z</dcterms:created>
  <dcterms:modified xsi:type="dcterms:W3CDTF">2018-07-30T13:49:06Z</dcterms:modified>
</cp:coreProperties>
</file>