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7"/>
  </p:notesMasterIdLst>
  <p:sldIdLst>
    <p:sldId id="256" r:id="rId2"/>
    <p:sldId id="384" r:id="rId3"/>
    <p:sldId id="278" r:id="rId4"/>
    <p:sldId id="370" r:id="rId5"/>
    <p:sldId id="261" r:id="rId6"/>
    <p:sldId id="347" r:id="rId7"/>
    <p:sldId id="260" r:id="rId8"/>
    <p:sldId id="271" r:id="rId9"/>
    <p:sldId id="265" r:id="rId10"/>
    <p:sldId id="263" r:id="rId11"/>
    <p:sldId id="351" r:id="rId12"/>
    <p:sldId id="264" r:id="rId13"/>
    <p:sldId id="284" r:id="rId14"/>
    <p:sldId id="286" r:id="rId15"/>
    <p:sldId id="272" r:id="rId16"/>
    <p:sldId id="348" r:id="rId17"/>
    <p:sldId id="288" r:id="rId18"/>
    <p:sldId id="291" r:id="rId19"/>
    <p:sldId id="295" r:id="rId20"/>
    <p:sldId id="289" r:id="rId21"/>
    <p:sldId id="293" r:id="rId22"/>
    <p:sldId id="296" r:id="rId23"/>
    <p:sldId id="290" r:id="rId24"/>
    <p:sldId id="299" r:id="rId25"/>
    <p:sldId id="297" r:id="rId26"/>
    <p:sldId id="307" r:id="rId27"/>
    <p:sldId id="308" r:id="rId28"/>
    <p:sldId id="378" r:id="rId29"/>
    <p:sldId id="382" r:id="rId30"/>
    <p:sldId id="380" r:id="rId31"/>
    <p:sldId id="381" r:id="rId32"/>
    <p:sldId id="301" r:id="rId33"/>
    <p:sldId id="302" r:id="rId34"/>
    <p:sldId id="303" r:id="rId35"/>
    <p:sldId id="304" r:id="rId36"/>
    <p:sldId id="305" r:id="rId37"/>
    <p:sldId id="306" r:id="rId38"/>
    <p:sldId id="326" r:id="rId39"/>
    <p:sldId id="312" r:id="rId40"/>
    <p:sldId id="325" r:id="rId41"/>
    <p:sldId id="322" r:id="rId42"/>
    <p:sldId id="311" r:id="rId43"/>
    <p:sldId id="324" r:id="rId44"/>
    <p:sldId id="315" r:id="rId45"/>
    <p:sldId id="314" r:id="rId46"/>
    <p:sldId id="346" r:id="rId47"/>
    <p:sldId id="350" r:id="rId48"/>
    <p:sldId id="353" r:id="rId49"/>
    <p:sldId id="336" r:id="rId50"/>
    <p:sldId id="330" r:id="rId51"/>
    <p:sldId id="357" r:id="rId52"/>
    <p:sldId id="354" r:id="rId53"/>
    <p:sldId id="362" r:id="rId54"/>
    <p:sldId id="355" r:id="rId55"/>
    <p:sldId id="329" r:id="rId56"/>
    <p:sldId id="331" r:id="rId57"/>
    <p:sldId id="332" r:id="rId58"/>
    <p:sldId id="360" r:id="rId59"/>
    <p:sldId id="328" r:id="rId60"/>
    <p:sldId id="316" r:id="rId61"/>
    <p:sldId id="313" r:id="rId62"/>
    <p:sldId id="371" r:id="rId63"/>
    <p:sldId id="337" r:id="rId64"/>
    <p:sldId id="338" r:id="rId65"/>
    <p:sldId id="274" r:id="rId66"/>
    <p:sldId id="275" r:id="rId67"/>
    <p:sldId id="365" r:id="rId68"/>
    <p:sldId id="342" r:id="rId69"/>
    <p:sldId id="341" r:id="rId70"/>
    <p:sldId id="373" r:id="rId71"/>
    <p:sldId id="339" r:id="rId72"/>
    <p:sldId id="377" r:id="rId73"/>
    <p:sldId id="344" r:id="rId74"/>
    <p:sldId id="367" r:id="rId75"/>
    <p:sldId id="368" r:id="rId76"/>
    <p:sldId id="375" r:id="rId77"/>
    <p:sldId id="376" r:id="rId78"/>
    <p:sldId id="374" r:id="rId79"/>
    <p:sldId id="383" r:id="rId80"/>
    <p:sldId id="352" r:id="rId81"/>
    <p:sldId id="317" r:id="rId82"/>
    <p:sldId id="343" r:id="rId83"/>
    <p:sldId id="340" r:id="rId84"/>
    <p:sldId id="279" r:id="rId85"/>
    <p:sldId id="319"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55"/>
    <p:restoredTop sz="73718"/>
  </p:normalViewPr>
  <p:slideViewPr>
    <p:cSldViewPr snapToGrid="0" snapToObjects="1">
      <p:cViewPr>
        <p:scale>
          <a:sx n="86" d="100"/>
          <a:sy n="86" d="100"/>
        </p:scale>
        <p:origin x="464" y="-128"/>
      </p:cViewPr>
      <p:guideLst/>
    </p:cSldViewPr>
  </p:slideViewPr>
  <p:notesTextViewPr>
    <p:cViewPr>
      <p:scale>
        <a:sx n="110" d="100"/>
        <a:sy n="110" d="100"/>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theme" Target="theme/theme1.xml"/><Relationship Id="rId9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notesMaster" Target="notesMasters/notesMaster1.xml"/><Relationship Id="rId88" Type="http://schemas.openxmlformats.org/officeDocument/2006/relationships/presProps" Target="presProps.xml"/><Relationship Id="rId8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EAA7A4-8005-B848-A848-71667012092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US"/>
        </a:p>
      </dgm:t>
    </dgm:pt>
    <dgm:pt modelId="{649F43E0-F524-394E-A178-D419846F3AB9}">
      <dgm:prSet phldrT="[Text]"/>
      <dgm:spPr/>
      <dgm:t>
        <a:bodyPr/>
        <a:lstStyle/>
        <a:p>
          <a:r>
            <a:rPr lang="en-US" dirty="0" smtClean="0">
              <a:latin typeface="Century Gothic" charset="0"/>
              <a:ea typeface="Century Gothic" charset="0"/>
              <a:cs typeface="Century Gothic" charset="0"/>
            </a:rPr>
            <a:t>Keep</a:t>
          </a:r>
          <a:r>
            <a:rPr lang="en-US" baseline="0" dirty="0" smtClean="0">
              <a:latin typeface="Century Gothic" charset="0"/>
              <a:ea typeface="Century Gothic" charset="0"/>
              <a:cs typeface="Century Gothic" charset="0"/>
            </a:rPr>
            <a:t> track &amp; manage</a:t>
          </a:r>
          <a:endParaRPr lang="en-US" dirty="0">
            <a:latin typeface="Century Gothic" charset="0"/>
            <a:ea typeface="Century Gothic" charset="0"/>
            <a:cs typeface="Century Gothic" charset="0"/>
          </a:endParaRPr>
        </a:p>
      </dgm:t>
    </dgm:pt>
    <dgm:pt modelId="{1F72EFC5-B19E-5246-B56F-995A18328BDB}" type="parTrans" cxnId="{57323019-5101-9844-8D59-9B1B39878D6D}">
      <dgm:prSet/>
      <dgm:spPr/>
      <dgm:t>
        <a:bodyPr/>
        <a:lstStyle/>
        <a:p>
          <a:endParaRPr lang="en-US"/>
        </a:p>
      </dgm:t>
    </dgm:pt>
    <dgm:pt modelId="{E8B114D0-3B19-6445-81A3-F75A89FCF870}" type="sibTrans" cxnId="{57323019-5101-9844-8D59-9B1B39878D6D}">
      <dgm:prSet/>
      <dgm:spPr/>
      <dgm:t>
        <a:bodyPr/>
        <a:lstStyle/>
        <a:p>
          <a:endParaRPr lang="en-US"/>
        </a:p>
      </dgm:t>
    </dgm:pt>
    <dgm:pt modelId="{C479A1B3-F8B1-3E4A-9684-9A3CBA756352}">
      <dgm:prSet phldrT="[Text]"/>
      <dgm:spPr/>
      <dgm:t>
        <a:bodyPr/>
        <a:lstStyle/>
        <a:p>
          <a:r>
            <a:rPr lang="en-US" dirty="0" err="1" smtClean="0">
              <a:latin typeface="Century Gothic" charset="0"/>
              <a:ea typeface="Century Gothic" charset="0"/>
              <a:cs typeface="Century Gothic" charset="0"/>
            </a:rPr>
            <a:t>Organise</a:t>
          </a:r>
          <a:endParaRPr lang="en-US" dirty="0">
            <a:latin typeface="Century Gothic" charset="0"/>
            <a:ea typeface="Century Gothic" charset="0"/>
            <a:cs typeface="Century Gothic" charset="0"/>
          </a:endParaRPr>
        </a:p>
      </dgm:t>
    </dgm:pt>
    <dgm:pt modelId="{BE067534-9B19-0A4C-BEAF-930FBC543D95}" type="parTrans" cxnId="{00F63B95-1809-4145-ABA7-A38341BCDDFD}">
      <dgm:prSet/>
      <dgm:spPr/>
      <dgm:t>
        <a:bodyPr/>
        <a:lstStyle/>
        <a:p>
          <a:endParaRPr lang="en-US"/>
        </a:p>
      </dgm:t>
    </dgm:pt>
    <dgm:pt modelId="{3AFDB8C3-7762-DF4E-9A97-99205EDD45EB}" type="sibTrans" cxnId="{00F63B95-1809-4145-ABA7-A38341BCDDFD}">
      <dgm:prSet/>
      <dgm:spPr/>
      <dgm:t>
        <a:bodyPr/>
        <a:lstStyle/>
        <a:p>
          <a:endParaRPr lang="en-US"/>
        </a:p>
      </dgm:t>
    </dgm:pt>
    <dgm:pt modelId="{18DB03C2-E381-E647-8C67-AB3FF2B97C77}">
      <dgm:prSet phldrT="[Text]"/>
      <dgm:spPr/>
      <dgm:t>
        <a:bodyPr/>
        <a:lstStyle/>
        <a:p>
          <a:r>
            <a:rPr lang="en-US" dirty="0" smtClean="0">
              <a:latin typeface="Century Gothic" charset="0"/>
              <a:ea typeface="Century Gothic" charset="0"/>
              <a:cs typeface="Century Gothic" charset="0"/>
            </a:rPr>
            <a:t>Describe</a:t>
          </a:r>
          <a:endParaRPr lang="en-US" dirty="0">
            <a:latin typeface="Century Gothic" charset="0"/>
            <a:ea typeface="Century Gothic" charset="0"/>
            <a:cs typeface="Century Gothic" charset="0"/>
          </a:endParaRPr>
        </a:p>
      </dgm:t>
    </dgm:pt>
    <dgm:pt modelId="{8BEBD9CA-3253-7042-978D-CDF39F1D3070}" type="parTrans" cxnId="{906EFCA4-4D4B-4A4B-910F-722541A65769}">
      <dgm:prSet/>
      <dgm:spPr/>
      <dgm:t>
        <a:bodyPr/>
        <a:lstStyle/>
        <a:p>
          <a:endParaRPr lang="en-US"/>
        </a:p>
      </dgm:t>
    </dgm:pt>
    <dgm:pt modelId="{8F30475F-E4CD-594B-A69B-CA101054F3BE}" type="sibTrans" cxnId="{906EFCA4-4D4B-4A4B-910F-722541A65769}">
      <dgm:prSet/>
      <dgm:spPr/>
      <dgm:t>
        <a:bodyPr/>
        <a:lstStyle/>
        <a:p>
          <a:endParaRPr lang="en-US"/>
        </a:p>
      </dgm:t>
    </dgm:pt>
    <dgm:pt modelId="{F9B00803-2644-FC4B-B85D-D2650E24C103}">
      <dgm:prSet phldrT="[Text]"/>
      <dgm:spPr/>
      <dgm:t>
        <a:bodyPr/>
        <a:lstStyle/>
        <a:p>
          <a:r>
            <a:rPr lang="en-US" dirty="0" smtClean="0">
              <a:latin typeface="Century Gothic" charset="0"/>
              <a:ea typeface="Century Gothic" charset="0"/>
              <a:cs typeface="Century Gothic" charset="0"/>
            </a:rPr>
            <a:t>Store</a:t>
          </a:r>
          <a:endParaRPr lang="en-US" dirty="0">
            <a:latin typeface="Century Gothic" charset="0"/>
            <a:ea typeface="Century Gothic" charset="0"/>
            <a:cs typeface="Century Gothic" charset="0"/>
          </a:endParaRPr>
        </a:p>
      </dgm:t>
    </dgm:pt>
    <dgm:pt modelId="{75F747E6-459E-464B-A793-530558B6F14E}" type="parTrans" cxnId="{58C5865E-52D0-534D-BDDC-072CCF7B8494}">
      <dgm:prSet/>
      <dgm:spPr/>
      <dgm:t>
        <a:bodyPr/>
        <a:lstStyle/>
        <a:p>
          <a:endParaRPr lang="en-US"/>
        </a:p>
      </dgm:t>
    </dgm:pt>
    <dgm:pt modelId="{0EF6A85F-5B6F-0B43-964F-683F0B1A7909}" type="sibTrans" cxnId="{58C5865E-52D0-534D-BDDC-072CCF7B8494}">
      <dgm:prSet/>
      <dgm:spPr/>
      <dgm:t>
        <a:bodyPr/>
        <a:lstStyle/>
        <a:p>
          <a:endParaRPr lang="en-US"/>
        </a:p>
      </dgm:t>
    </dgm:pt>
    <dgm:pt modelId="{FEA12180-19E8-3B4E-9792-66E50D991CE5}" type="pres">
      <dgm:prSet presAssocID="{92EAA7A4-8005-B848-A848-716670120929}" presName="Name0" presStyleCnt="0">
        <dgm:presLayoutVars>
          <dgm:dir/>
          <dgm:resizeHandles val="exact"/>
        </dgm:presLayoutVars>
      </dgm:prSet>
      <dgm:spPr/>
      <dgm:t>
        <a:bodyPr/>
        <a:lstStyle/>
        <a:p>
          <a:endParaRPr lang="en-US"/>
        </a:p>
      </dgm:t>
    </dgm:pt>
    <dgm:pt modelId="{59490718-5751-F441-B593-322248CC6567}" type="pres">
      <dgm:prSet presAssocID="{649F43E0-F524-394E-A178-D419846F3AB9}" presName="node" presStyleLbl="node1" presStyleIdx="0" presStyleCnt="4" custRadScaleRad="101478" custRadScaleInc="-1081">
        <dgm:presLayoutVars>
          <dgm:bulletEnabled val="1"/>
        </dgm:presLayoutVars>
      </dgm:prSet>
      <dgm:spPr/>
      <dgm:t>
        <a:bodyPr/>
        <a:lstStyle/>
        <a:p>
          <a:endParaRPr lang="en-US"/>
        </a:p>
      </dgm:t>
    </dgm:pt>
    <dgm:pt modelId="{FB0EDB32-63A0-4746-8415-5883187DD1A0}" type="pres">
      <dgm:prSet presAssocID="{E8B114D0-3B19-6445-81A3-F75A89FCF870}" presName="sibTrans" presStyleLbl="sibTrans2D1" presStyleIdx="0" presStyleCnt="4"/>
      <dgm:spPr/>
      <dgm:t>
        <a:bodyPr/>
        <a:lstStyle/>
        <a:p>
          <a:endParaRPr lang="en-US"/>
        </a:p>
      </dgm:t>
    </dgm:pt>
    <dgm:pt modelId="{4250020F-3AD9-5446-9C8A-2D3C23052141}" type="pres">
      <dgm:prSet presAssocID="{E8B114D0-3B19-6445-81A3-F75A89FCF870}" presName="connectorText" presStyleLbl="sibTrans2D1" presStyleIdx="0" presStyleCnt="4"/>
      <dgm:spPr/>
      <dgm:t>
        <a:bodyPr/>
        <a:lstStyle/>
        <a:p>
          <a:endParaRPr lang="en-US"/>
        </a:p>
      </dgm:t>
    </dgm:pt>
    <dgm:pt modelId="{60CCD094-6352-E643-82D3-A4963EFC66C3}" type="pres">
      <dgm:prSet presAssocID="{C479A1B3-F8B1-3E4A-9684-9A3CBA756352}" presName="node" presStyleLbl="node1" presStyleIdx="1" presStyleCnt="4" custRadScaleRad="132392" custRadScaleInc="-4090">
        <dgm:presLayoutVars>
          <dgm:bulletEnabled val="1"/>
        </dgm:presLayoutVars>
      </dgm:prSet>
      <dgm:spPr/>
      <dgm:t>
        <a:bodyPr/>
        <a:lstStyle/>
        <a:p>
          <a:endParaRPr lang="en-US"/>
        </a:p>
      </dgm:t>
    </dgm:pt>
    <dgm:pt modelId="{4EEF0B80-FFCB-834E-996A-9C21EE556A40}" type="pres">
      <dgm:prSet presAssocID="{3AFDB8C3-7762-DF4E-9A97-99205EDD45EB}" presName="sibTrans" presStyleLbl="sibTrans2D1" presStyleIdx="1" presStyleCnt="4"/>
      <dgm:spPr/>
      <dgm:t>
        <a:bodyPr/>
        <a:lstStyle/>
        <a:p>
          <a:endParaRPr lang="en-US"/>
        </a:p>
      </dgm:t>
    </dgm:pt>
    <dgm:pt modelId="{E4BA5CD4-9D5E-FF44-94A2-8DF620AFB10F}" type="pres">
      <dgm:prSet presAssocID="{3AFDB8C3-7762-DF4E-9A97-99205EDD45EB}" presName="connectorText" presStyleLbl="sibTrans2D1" presStyleIdx="1" presStyleCnt="4"/>
      <dgm:spPr/>
      <dgm:t>
        <a:bodyPr/>
        <a:lstStyle/>
        <a:p>
          <a:endParaRPr lang="en-US"/>
        </a:p>
      </dgm:t>
    </dgm:pt>
    <dgm:pt modelId="{F5AB6789-B81D-594E-938E-86CE15084B41}" type="pres">
      <dgm:prSet presAssocID="{18DB03C2-E381-E647-8C67-AB3FF2B97C77}" presName="node" presStyleLbl="node1" presStyleIdx="2" presStyleCnt="4">
        <dgm:presLayoutVars>
          <dgm:bulletEnabled val="1"/>
        </dgm:presLayoutVars>
      </dgm:prSet>
      <dgm:spPr/>
      <dgm:t>
        <a:bodyPr/>
        <a:lstStyle/>
        <a:p>
          <a:endParaRPr lang="en-US"/>
        </a:p>
      </dgm:t>
    </dgm:pt>
    <dgm:pt modelId="{A6BB732D-B876-8B4B-8A45-CA39FEAA6D4E}" type="pres">
      <dgm:prSet presAssocID="{8F30475F-E4CD-594B-A69B-CA101054F3BE}" presName="sibTrans" presStyleLbl="sibTrans2D1" presStyleIdx="2" presStyleCnt="4"/>
      <dgm:spPr/>
      <dgm:t>
        <a:bodyPr/>
        <a:lstStyle/>
        <a:p>
          <a:endParaRPr lang="en-US"/>
        </a:p>
      </dgm:t>
    </dgm:pt>
    <dgm:pt modelId="{372391C4-C438-F143-8630-1764AC15C81A}" type="pres">
      <dgm:prSet presAssocID="{8F30475F-E4CD-594B-A69B-CA101054F3BE}" presName="connectorText" presStyleLbl="sibTrans2D1" presStyleIdx="2" presStyleCnt="4"/>
      <dgm:spPr/>
      <dgm:t>
        <a:bodyPr/>
        <a:lstStyle/>
        <a:p>
          <a:endParaRPr lang="en-US"/>
        </a:p>
      </dgm:t>
    </dgm:pt>
    <dgm:pt modelId="{AB245975-F46C-8B4A-BA6C-62DCDF0791A4}" type="pres">
      <dgm:prSet presAssocID="{F9B00803-2644-FC4B-B85D-D2650E24C103}" presName="node" presStyleLbl="node1" presStyleIdx="3" presStyleCnt="4" custRadScaleRad="133243" custRadScaleInc="4065">
        <dgm:presLayoutVars>
          <dgm:bulletEnabled val="1"/>
        </dgm:presLayoutVars>
      </dgm:prSet>
      <dgm:spPr/>
      <dgm:t>
        <a:bodyPr/>
        <a:lstStyle/>
        <a:p>
          <a:endParaRPr lang="en-US"/>
        </a:p>
      </dgm:t>
    </dgm:pt>
    <dgm:pt modelId="{8C581C11-0E90-3641-803E-A4C306F3DC64}" type="pres">
      <dgm:prSet presAssocID="{0EF6A85F-5B6F-0B43-964F-683F0B1A7909}" presName="sibTrans" presStyleLbl="sibTrans2D1" presStyleIdx="3" presStyleCnt="4"/>
      <dgm:spPr/>
      <dgm:t>
        <a:bodyPr/>
        <a:lstStyle/>
        <a:p>
          <a:endParaRPr lang="en-US"/>
        </a:p>
      </dgm:t>
    </dgm:pt>
    <dgm:pt modelId="{9C8F43D3-244B-7046-B13A-C270C181E1DC}" type="pres">
      <dgm:prSet presAssocID="{0EF6A85F-5B6F-0B43-964F-683F0B1A7909}" presName="connectorText" presStyleLbl="sibTrans2D1" presStyleIdx="3" presStyleCnt="4"/>
      <dgm:spPr/>
      <dgm:t>
        <a:bodyPr/>
        <a:lstStyle/>
        <a:p>
          <a:endParaRPr lang="en-US"/>
        </a:p>
      </dgm:t>
    </dgm:pt>
  </dgm:ptLst>
  <dgm:cxnLst>
    <dgm:cxn modelId="{549DB91C-4FB6-D24C-A60B-17C186182703}" type="presOf" srcId="{C479A1B3-F8B1-3E4A-9684-9A3CBA756352}" destId="{60CCD094-6352-E643-82D3-A4963EFC66C3}" srcOrd="0" destOrd="0" presId="urn:microsoft.com/office/officeart/2005/8/layout/cycle7"/>
    <dgm:cxn modelId="{724547B5-5736-EF4E-8A78-E4C24425BDA1}" type="presOf" srcId="{8F30475F-E4CD-594B-A69B-CA101054F3BE}" destId="{A6BB732D-B876-8B4B-8A45-CA39FEAA6D4E}" srcOrd="0" destOrd="0" presId="urn:microsoft.com/office/officeart/2005/8/layout/cycle7"/>
    <dgm:cxn modelId="{0C57FEB1-0503-5F49-90DE-5A481E2E0E21}" type="presOf" srcId="{F9B00803-2644-FC4B-B85D-D2650E24C103}" destId="{AB245975-F46C-8B4A-BA6C-62DCDF0791A4}" srcOrd="0" destOrd="0" presId="urn:microsoft.com/office/officeart/2005/8/layout/cycle7"/>
    <dgm:cxn modelId="{49D92869-0C6C-BA44-8F30-F0895AEE523F}" type="presOf" srcId="{E8B114D0-3B19-6445-81A3-F75A89FCF870}" destId="{FB0EDB32-63A0-4746-8415-5883187DD1A0}" srcOrd="0" destOrd="0" presId="urn:microsoft.com/office/officeart/2005/8/layout/cycle7"/>
    <dgm:cxn modelId="{BEA457E6-EDC2-5B41-A1BF-C586BC27DE5C}" type="presOf" srcId="{8F30475F-E4CD-594B-A69B-CA101054F3BE}" destId="{372391C4-C438-F143-8630-1764AC15C81A}" srcOrd="1" destOrd="0" presId="urn:microsoft.com/office/officeart/2005/8/layout/cycle7"/>
    <dgm:cxn modelId="{35FB5B83-9FB9-2D43-ABBC-A9DB4BC32382}" type="presOf" srcId="{0EF6A85F-5B6F-0B43-964F-683F0B1A7909}" destId="{9C8F43D3-244B-7046-B13A-C270C181E1DC}" srcOrd="1" destOrd="0" presId="urn:microsoft.com/office/officeart/2005/8/layout/cycle7"/>
    <dgm:cxn modelId="{7EAB65F0-1FB1-EE41-BE65-288D876509C4}" type="presOf" srcId="{E8B114D0-3B19-6445-81A3-F75A89FCF870}" destId="{4250020F-3AD9-5446-9C8A-2D3C23052141}" srcOrd="1" destOrd="0" presId="urn:microsoft.com/office/officeart/2005/8/layout/cycle7"/>
    <dgm:cxn modelId="{A8EC82CF-4669-6740-BE21-778FA2CCF8F1}" type="presOf" srcId="{18DB03C2-E381-E647-8C67-AB3FF2B97C77}" destId="{F5AB6789-B81D-594E-938E-86CE15084B41}" srcOrd="0" destOrd="0" presId="urn:microsoft.com/office/officeart/2005/8/layout/cycle7"/>
    <dgm:cxn modelId="{DACF3B42-44FD-EB4C-871F-EDD9DEA934CE}" type="presOf" srcId="{3AFDB8C3-7762-DF4E-9A97-99205EDD45EB}" destId="{E4BA5CD4-9D5E-FF44-94A2-8DF620AFB10F}" srcOrd="1" destOrd="0" presId="urn:microsoft.com/office/officeart/2005/8/layout/cycle7"/>
    <dgm:cxn modelId="{6A6746FE-6EE7-4F45-BD82-92A27035F51A}" type="presOf" srcId="{649F43E0-F524-394E-A178-D419846F3AB9}" destId="{59490718-5751-F441-B593-322248CC6567}" srcOrd="0" destOrd="0" presId="urn:microsoft.com/office/officeart/2005/8/layout/cycle7"/>
    <dgm:cxn modelId="{2C38D3B9-C3A7-704A-87FC-EC559E92BC22}" type="presOf" srcId="{92EAA7A4-8005-B848-A848-716670120929}" destId="{FEA12180-19E8-3B4E-9792-66E50D991CE5}" srcOrd="0" destOrd="0" presId="urn:microsoft.com/office/officeart/2005/8/layout/cycle7"/>
    <dgm:cxn modelId="{906EFCA4-4D4B-4A4B-910F-722541A65769}" srcId="{92EAA7A4-8005-B848-A848-716670120929}" destId="{18DB03C2-E381-E647-8C67-AB3FF2B97C77}" srcOrd="2" destOrd="0" parTransId="{8BEBD9CA-3253-7042-978D-CDF39F1D3070}" sibTransId="{8F30475F-E4CD-594B-A69B-CA101054F3BE}"/>
    <dgm:cxn modelId="{00F63B95-1809-4145-ABA7-A38341BCDDFD}" srcId="{92EAA7A4-8005-B848-A848-716670120929}" destId="{C479A1B3-F8B1-3E4A-9684-9A3CBA756352}" srcOrd="1" destOrd="0" parTransId="{BE067534-9B19-0A4C-BEAF-930FBC543D95}" sibTransId="{3AFDB8C3-7762-DF4E-9A97-99205EDD45EB}"/>
    <dgm:cxn modelId="{C26B18AC-C670-DA4F-A49F-4C1A9F1A6368}" type="presOf" srcId="{0EF6A85F-5B6F-0B43-964F-683F0B1A7909}" destId="{8C581C11-0E90-3641-803E-A4C306F3DC64}" srcOrd="0" destOrd="0" presId="urn:microsoft.com/office/officeart/2005/8/layout/cycle7"/>
    <dgm:cxn modelId="{57323019-5101-9844-8D59-9B1B39878D6D}" srcId="{92EAA7A4-8005-B848-A848-716670120929}" destId="{649F43E0-F524-394E-A178-D419846F3AB9}" srcOrd="0" destOrd="0" parTransId="{1F72EFC5-B19E-5246-B56F-995A18328BDB}" sibTransId="{E8B114D0-3B19-6445-81A3-F75A89FCF870}"/>
    <dgm:cxn modelId="{58C5865E-52D0-534D-BDDC-072CCF7B8494}" srcId="{92EAA7A4-8005-B848-A848-716670120929}" destId="{F9B00803-2644-FC4B-B85D-D2650E24C103}" srcOrd="3" destOrd="0" parTransId="{75F747E6-459E-464B-A793-530558B6F14E}" sibTransId="{0EF6A85F-5B6F-0B43-964F-683F0B1A7909}"/>
    <dgm:cxn modelId="{3F735223-6D48-E74D-A16B-56561FA68310}" type="presOf" srcId="{3AFDB8C3-7762-DF4E-9A97-99205EDD45EB}" destId="{4EEF0B80-FFCB-834E-996A-9C21EE556A40}" srcOrd="0" destOrd="0" presId="urn:microsoft.com/office/officeart/2005/8/layout/cycle7"/>
    <dgm:cxn modelId="{F00BB54E-60BD-4242-A5DD-753E8B94DAC5}" type="presParOf" srcId="{FEA12180-19E8-3B4E-9792-66E50D991CE5}" destId="{59490718-5751-F441-B593-322248CC6567}" srcOrd="0" destOrd="0" presId="urn:microsoft.com/office/officeart/2005/8/layout/cycle7"/>
    <dgm:cxn modelId="{1E71B378-9B9E-E54F-83E5-68B28F686EC3}" type="presParOf" srcId="{FEA12180-19E8-3B4E-9792-66E50D991CE5}" destId="{FB0EDB32-63A0-4746-8415-5883187DD1A0}" srcOrd="1" destOrd="0" presId="urn:microsoft.com/office/officeart/2005/8/layout/cycle7"/>
    <dgm:cxn modelId="{58692AB5-3669-9A43-945C-5664DCCF8BC5}" type="presParOf" srcId="{FB0EDB32-63A0-4746-8415-5883187DD1A0}" destId="{4250020F-3AD9-5446-9C8A-2D3C23052141}" srcOrd="0" destOrd="0" presId="urn:microsoft.com/office/officeart/2005/8/layout/cycle7"/>
    <dgm:cxn modelId="{E380485D-8E15-3240-85AB-825A9F481DA5}" type="presParOf" srcId="{FEA12180-19E8-3B4E-9792-66E50D991CE5}" destId="{60CCD094-6352-E643-82D3-A4963EFC66C3}" srcOrd="2" destOrd="0" presId="urn:microsoft.com/office/officeart/2005/8/layout/cycle7"/>
    <dgm:cxn modelId="{62D1920A-04AF-FA48-9D9D-43FC6B442D7A}" type="presParOf" srcId="{FEA12180-19E8-3B4E-9792-66E50D991CE5}" destId="{4EEF0B80-FFCB-834E-996A-9C21EE556A40}" srcOrd="3" destOrd="0" presId="urn:microsoft.com/office/officeart/2005/8/layout/cycle7"/>
    <dgm:cxn modelId="{E9447E01-D748-F64E-9CDF-5C0C6845EF92}" type="presParOf" srcId="{4EEF0B80-FFCB-834E-996A-9C21EE556A40}" destId="{E4BA5CD4-9D5E-FF44-94A2-8DF620AFB10F}" srcOrd="0" destOrd="0" presId="urn:microsoft.com/office/officeart/2005/8/layout/cycle7"/>
    <dgm:cxn modelId="{D04CFAF0-630D-7F4B-A43F-2959FE715F3E}" type="presParOf" srcId="{FEA12180-19E8-3B4E-9792-66E50D991CE5}" destId="{F5AB6789-B81D-594E-938E-86CE15084B41}" srcOrd="4" destOrd="0" presId="urn:microsoft.com/office/officeart/2005/8/layout/cycle7"/>
    <dgm:cxn modelId="{53557A61-B063-E04A-971D-F16EFF7F105A}" type="presParOf" srcId="{FEA12180-19E8-3B4E-9792-66E50D991CE5}" destId="{A6BB732D-B876-8B4B-8A45-CA39FEAA6D4E}" srcOrd="5" destOrd="0" presId="urn:microsoft.com/office/officeart/2005/8/layout/cycle7"/>
    <dgm:cxn modelId="{6EED0A68-FE30-4643-9E19-9CA77AA0DFC4}" type="presParOf" srcId="{A6BB732D-B876-8B4B-8A45-CA39FEAA6D4E}" destId="{372391C4-C438-F143-8630-1764AC15C81A}" srcOrd="0" destOrd="0" presId="urn:microsoft.com/office/officeart/2005/8/layout/cycle7"/>
    <dgm:cxn modelId="{702BBE2B-0885-F141-B37F-7DF365C090C8}" type="presParOf" srcId="{FEA12180-19E8-3B4E-9792-66E50D991CE5}" destId="{AB245975-F46C-8B4A-BA6C-62DCDF0791A4}" srcOrd="6" destOrd="0" presId="urn:microsoft.com/office/officeart/2005/8/layout/cycle7"/>
    <dgm:cxn modelId="{7670A2DF-D649-794A-8A32-07CD68B55335}" type="presParOf" srcId="{FEA12180-19E8-3B4E-9792-66E50D991CE5}" destId="{8C581C11-0E90-3641-803E-A4C306F3DC64}" srcOrd="7" destOrd="0" presId="urn:microsoft.com/office/officeart/2005/8/layout/cycle7"/>
    <dgm:cxn modelId="{7A13E2CC-6EBC-2948-9B45-77F24077104B}" type="presParOf" srcId="{8C581C11-0E90-3641-803E-A4C306F3DC64}" destId="{9C8F43D3-244B-7046-B13A-C270C181E1D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EAA7A4-8005-B848-A848-71667012092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US"/>
        </a:p>
      </dgm:t>
    </dgm:pt>
    <dgm:pt modelId="{649F43E0-F524-394E-A178-D419846F3AB9}">
      <dgm:prSet phldrT="[Text]"/>
      <dgm:spPr>
        <a:solidFill>
          <a:srgbClr val="FF0000"/>
        </a:solidFill>
      </dgm:spPr>
      <dgm:t>
        <a:bodyPr/>
        <a:lstStyle/>
        <a:p>
          <a:r>
            <a:rPr lang="en-US" dirty="0" smtClean="0">
              <a:latin typeface="Century Gothic" charset="0"/>
              <a:ea typeface="Century Gothic" charset="0"/>
              <a:cs typeface="Century Gothic" charset="0"/>
            </a:rPr>
            <a:t>Keep</a:t>
          </a:r>
          <a:r>
            <a:rPr lang="en-US" baseline="0" dirty="0" smtClean="0">
              <a:latin typeface="Century Gothic" charset="0"/>
              <a:ea typeface="Century Gothic" charset="0"/>
              <a:cs typeface="Century Gothic" charset="0"/>
            </a:rPr>
            <a:t> track &amp; manage</a:t>
          </a:r>
          <a:endParaRPr lang="en-US" dirty="0">
            <a:latin typeface="Century Gothic" charset="0"/>
            <a:ea typeface="Century Gothic" charset="0"/>
            <a:cs typeface="Century Gothic" charset="0"/>
          </a:endParaRPr>
        </a:p>
      </dgm:t>
    </dgm:pt>
    <dgm:pt modelId="{1F72EFC5-B19E-5246-B56F-995A18328BDB}" type="parTrans" cxnId="{57323019-5101-9844-8D59-9B1B39878D6D}">
      <dgm:prSet/>
      <dgm:spPr/>
      <dgm:t>
        <a:bodyPr/>
        <a:lstStyle/>
        <a:p>
          <a:endParaRPr lang="en-US"/>
        </a:p>
      </dgm:t>
    </dgm:pt>
    <dgm:pt modelId="{E8B114D0-3B19-6445-81A3-F75A89FCF870}" type="sibTrans" cxnId="{57323019-5101-9844-8D59-9B1B39878D6D}">
      <dgm:prSet/>
      <dgm:spPr/>
      <dgm:t>
        <a:bodyPr/>
        <a:lstStyle/>
        <a:p>
          <a:endParaRPr lang="en-US"/>
        </a:p>
      </dgm:t>
    </dgm:pt>
    <dgm:pt modelId="{C479A1B3-F8B1-3E4A-9684-9A3CBA756352}">
      <dgm:prSet phldrT="[Text]"/>
      <dgm:spPr/>
      <dgm:t>
        <a:bodyPr/>
        <a:lstStyle/>
        <a:p>
          <a:r>
            <a:rPr lang="en-US" dirty="0" err="1" smtClean="0">
              <a:latin typeface="Century Gothic" charset="0"/>
              <a:ea typeface="Century Gothic" charset="0"/>
              <a:cs typeface="Century Gothic" charset="0"/>
            </a:rPr>
            <a:t>Organise</a:t>
          </a:r>
          <a:endParaRPr lang="en-US" dirty="0">
            <a:latin typeface="Century Gothic" charset="0"/>
            <a:ea typeface="Century Gothic" charset="0"/>
            <a:cs typeface="Century Gothic" charset="0"/>
          </a:endParaRPr>
        </a:p>
      </dgm:t>
    </dgm:pt>
    <dgm:pt modelId="{BE067534-9B19-0A4C-BEAF-930FBC543D95}" type="parTrans" cxnId="{00F63B95-1809-4145-ABA7-A38341BCDDFD}">
      <dgm:prSet/>
      <dgm:spPr/>
      <dgm:t>
        <a:bodyPr/>
        <a:lstStyle/>
        <a:p>
          <a:endParaRPr lang="en-US"/>
        </a:p>
      </dgm:t>
    </dgm:pt>
    <dgm:pt modelId="{3AFDB8C3-7762-DF4E-9A97-99205EDD45EB}" type="sibTrans" cxnId="{00F63B95-1809-4145-ABA7-A38341BCDDFD}">
      <dgm:prSet/>
      <dgm:spPr/>
      <dgm:t>
        <a:bodyPr/>
        <a:lstStyle/>
        <a:p>
          <a:endParaRPr lang="en-US"/>
        </a:p>
      </dgm:t>
    </dgm:pt>
    <dgm:pt modelId="{18DB03C2-E381-E647-8C67-AB3FF2B97C77}">
      <dgm:prSet phldrT="[Text]"/>
      <dgm:spPr/>
      <dgm:t>
        <a:bodyPr/>
        <a:lstStyle/>
        <a:p>
          <a:r>
            <a:rPr lang="en-US" dirty="0" smtClean="0">
              <a:latin typeface="Century Gothic" charset="0"/>
              <a:ea typeface="Century Gothic" charset="0"/>
              <a:cs typeface="Century Gothic" charset="0"/>
            </a:rPr>
            <a:t>Describe</a:t>
          </a:r>
          <a:endParaRPr lang="en-US" dirty="0">
            <a:latin typeface="Century Gothic" charset="0"/>
            <a:ea typeface="Century Gothic" charset="0"/>
            <a:cs typeface="Century Gothic" charset="0"/>
          </a:endParaRPr>
        </a:p>
      </dgm:t>
    </dgm:pt>
    <dgm:pt modelId="{8BEBD9CA-3253-7042-978D-CDF39F1D3070}" type="parTrans" cxnId="{906EFCA4-4D4B-4A4B-910F-722541A65769}">
      <dgm:prSet/>
      <dgm:spPr/>
      <dgm:t>
        <a:bodyPr/>
        <a:lstStyle/>
        <a:p>
          <a:endParaRPr lang="en-US"/>
        </a:p>
      </dgm:t>
    </dgm:pt>
    <dgm:pt modelId="{8F30475F-E4CD-594B-A69B-CA101054F3BE}" type="sibTrans" cxnId="{906EFCA4-4D4B-4A4B-910F-722541A65769}">
      <dgm:prSet/>
      <dgm:spPr/>
      <dgm:t>
        <a:bodyPr/>
        <a:lstStyle/>
        <a:p>
          <a:endParaRPr lang="en-US"/>
        </a:p>
      </dgm:t>
    </dgm:pt>
    <dgm:pt modelId="{F9B00803-2644-FC4B-B85D-D2650E24C103}">
      <dgm:prSet phldrT="[Text]"/>
      <dgm:spPr/>
      <dgm:t>
        <a:bodyPr/>
        <a:lstStyle/>
        <a:p>
          <a:r>
            <a:rPr lang="en-US" dirty="0" smtClean="0">
              <a:latin typeface="Century Gothic" charset="0"/>
              <a:ea typeface="Century Gothic" charset="0"/>
              <a:cs typeface="Century Gothic" charset="0"/>
            </a:rPr>
            <a:t>Store</a:t>
          </a:r>
          <a:endParaRPr lang="en-US" dirty="0">
            <a:latin typeface="Century Gothic" charset="0"/>
            <a:ea typeface="Century Gothic" charset="0"/>
            <a:cs typeface="Century Gothic" charset="0"/>
          </a:endParaRPr>
        </a:p>
      </dgm:t>
    </dgm:pt>
    <dgm:pt modelId="{75F747E6-459E-464B-A793-530558B6F14E}" type="parTrans" cxnId="{58C5865E-52D0-534D-BDDC-072CCF7B8494}">
      <dgm:prSet/>
      <dgm:spPr/>
      <dgm:t>
        <a:bodyPr/>
        <a:lstStyle/>
        <a:p>
          <a:endParaRPr lang="en-US"/>
        </a:p>
      </dgm:t>
    </dgm:pt>
    <dgm:pt modelId="{0EF6A85F-5B6F-0B43-964F-683F0B1A7909}" type="sibTrans" cxnId="{58C5865E-52D0-534D-BDDC-072CCF7B8494}">
      <dgm:prSet/>
      <dgm:spPr/>
      <dgm:t>
        <a:bodyPr/>
        <a:lstStyle/>
        <a:p>
          <a:endParaRPr lang="en-US"/>
        </a:p>
      </dgm:t>
    </dgm:pt>
    <dgm:pt modelId="{FEA12180-19E8-3B4E-9792-66E50D991CE5}" type="pres">
      <dgm:prSet presAssocID="{92EAA7A4-8005-B848-A848-716670120929}" presName="Name0" presStyleCnt="0">
        <dgm:presLayoutVars>
          <dgm:dir/>
          <dgm:resizeHandles val="exact"/>
        </dgm:presLayoutVars>
      </dgm:prSet>
      <dgm:spPr/>
      <dgm:t>
        <a:bodyPr/>
        <a:lstStyle/>
        <a:p>
          <a:endParaRPr lang="en-US"/>
        </a:p>
      </dgm:t>
    </dgm:pt>
    <dgm:pt modelId="{59490718-5751-F441-B593-322248CC6567}" type="pres">
      <dgm:prSet presAssocID="{649F43E0-F524-394E-A178-D419846F3AB9}" presName="node" presStyleLbl="node1" presStyleIdx="0" presStyleCnt="4" custRadScaleRad="101478" custRadScaleInc="-1081">
        <dgm:presLayoutVars>
          <dgm:bulletEnabled val="1"/>
        </dgm:presLayoutVars>
      </dgm:prSet>
      <dgm:spPr/>
      <dgm:t>
        <a:bodyPr/>
        <a:lstStyle/>
        <a:p>
          <a:endParaRPr lang="en-US"/>
        </a:p>
      </dgm:t>
    </dgm:pt>
    <dgm:pt modelId="{FB0EDB32-63A0-4746-8415-5883187DD1A0}" type="pres">
      <dgm:prSet presAssocID="{E8B114D0-3B19-6445-81A3-F75A89FCF870}" presName="sibTrans" presStyleLbl="sibTrans2D1" presStyleIdx="0" presStyleCnt="4"/>
      <dgm:spPr/>
      <dgm:t>
        <a:bodyPr/>
        <a:lstStyle/>
        <a:p>
          <a:endParaRPr lang="en-US"/>
        </a:p>
      </dgm:t>
    </dgm:pt>
    <dgm:pt modelId="{4250020F-3AD9-5446-9C8A-2D3C23052141}" type="pres">
      <dgm:prSet presAssocID="{E8B114D0-3B19-6445-81A3-F75A89FCF870}" presName="connectorText" presStyleLbl="sibTrans2D1" presStyleIdx="0" presStyleCnt="4"/>
      <dgm:spPr/>
      <dgm:t>
        <a:bodyPr/>
        <a:lstStyle/>
        <a:p>
          <a:endParaRPr lang="en-US"/>
        </a:p>
      </dgm:t>
    </dgm:pt>
    <dgm:pt modelId="{60CCD094-6352-E643-82D3-A4963EFC66C3}" type="pres">
      <dgm:prSet presAssocID="{C479A1B3-F8B1-3E4A-9684-9A3CBA756352}" presName="node" presStyleLbl="node1" presStyleIdx="1" presStyleCnt="4" custRadScaleRad="132392" custRadScaleInc="-4090">
        <dgm:presLayoutVars>
          <dgm:bulletEnabled val="1"/>
        </dgm:presLayoutVars>
      </dgm:prSet>
      <dgm:spPr/>
      <dgm:t>
        <a:bodyPr/>
        <a:lstStyle/>
        <a:p>
          <a:endParaRPr lang="en-US"/>
        </a:p>
      </dgm:t>
    </dgm:pt>
    <dgm:pt modelId="{4EEF0B80-FFCB-834E-996A-9C21EE556A40}" type="pres">
      <dgm:prSet presAssocID="{3AFDB8C3-7762-DF4E-9A97-99205EDD45EB}" presName="sibTrans" presStyleLbl="sibTrans2D1" presStyleIdx="1" presStyleCnt="4"/>
      <dgm:spPr/>
      <dgm:t>
        <a:bodyPr/>
        <a:lstStyle/>
        <a:p>
          <a:endParaRPr lang="en-US"/>
        </a:p>
      </dgm:t>
    </dgm:pt>
    <dgm:pt modelId="{E4BA5CD4-9D5E-FF44-94A2-8DF620AFB10F}" type="pres">
      <dgm:prSet presAssocID="{3AFDB8C3-7762-DF4E-9A97-99205EDD45EB}" presName="connectorText" presStyleLbl="sibTrans2D1" presStyleIdx="1" presStyleCnt="4"/>
      <dgm:spPr/>
      <dgm:t>
        <a:bodyPr/>
        <a:lstStyle/>
        <a:p>
          <a:endParaRPr lang="en-US"/>
        </a:p>
      </dgm:t>
    </dgm:pt>
    <dgm:pt modelId="{F5AB6789-B81D-594E-938E-86CE15084B41}" type="pres">
      <dgm:prSet presAssocID="{18DB03C2-E381-E647-8C67-AB3FF2B97C77}" presName="node" presStyleLbl="node1" presStyleIdx="2" presStyleCnt="4">
        <dgm:presLayoutVars>
          <dgm:bulletEnabled val="1"/>
        </dgm:presLayoutVars>
      </dgm:prSet>
      <dgm:spPr/>
      <dgm:t>
        <a:bodyPr/>
        <a:lstStyle/>
        <a:p>
          <a:endParaRPr lang="en-US"/>
        </a:p>
      </dgm:t>
    </dgm:pt>
    <dgm:pt modelId="{A6BB732D-B876-8B4B-8A45-CA39FEAA6D4E}" type="pres">
      <dgm:prSet presAssocID="{8F30475F-E4CD-594B-A69B-CA101054F3BE}" presName="sibTrans" presStyleLbl="sibTrans2D1" presStyleIdx="2" presStyleCnt="4"/>
      <dgm:spPr/>
      <dgm:t>
        <a:bodyPr/>
        <a:lstStyle/>
        <a:p>
          <a:endParaRPr lang="en-US"/>
        </a:p>
      </dgm:t>
    </dgm:pt>
    <dgm:pt modelId="{372391C4-C438-F143-8630-1764AC15C81A}" type="pres">
      <dgm:prSet presAssocID="{8F30475F-E4CD-594B-A69B-CA101054F3BE}" presName="connectorText" presStyleLbl="sibTrans2D1" presStyleIdx="2" presStyleCnt="4"/>
      <dgm:spPr/>
      <dgm:t>
        <a:bodyPr/>
        <a:lstStyle/>
        <a:p>
          <a:endParaRPr lang="en-US"/>
        </a:p>
      </dgm:t>
    </dgm:pt>
    <dgm:pt modelId="{AB245975-F46C-8B4A-BA6C-62DCDF0791A4}" type="pres">
      <dgm:prSet presAssocID="{F9B00803-2644-FC4B-B85D-D2650E24C103}" presName="node" presStyleLbl="node1" presStyleIdx="3" presStyleCnt="4" custRadScaleRad="133243" custRadScaleInc="4065">
        <dgm:presLayoutVars>
          <dgm:bulletEnabled val="1"/>
        </dgm:presLayoutVars>
      </dgm:prSet>
      <dgm:spPr/>
      <dgm:t>
        <a:bodyPr/>
        <a:lstStyle/>
        <a:p>
          <a:endParaRPr lang="en-US"/>
        </a:p>
      </dgm:t>
    </dgm:pt>
    <dgm:pt modelId="{8C581C11-0E90-3641-803E-A4C306F3DC64}" type="pres">
      <dgm:prSet presAssocID="{0EF6A85F-5B6F-0B43-964F-683F0B1A7909}" presName="sibTrans" presStyleLbl="sibTrans2D1" presStyleIdx="3" presStyleCnt="4"/>
      <dgm:spPr/>
      <dgm:t>
        <a:bodyPr/>
        <a:lstStyle/>
        <a:p>
          <a:endParaRPr lang="en-US"/>
        </a:p>
      </dgm:t>
    </dgm:pt>
    <dgm:pt modelId="{9C8F43D3-244B-7046-B13A-C270C181E1DC}" type="pres">
      <dgm:prSet presAssocID="{0EF6A85F-5B6F-0B43-964F-683F0B1A7909}" presName="connectorText" presStyleLbl="sibTrans2D1" presStyleIdx="3" presStyleCnt="4"/>
      <dgm:spPr/>
      <dgm:t>
        <a:bodyPr/>
        <a:lstStyle/>
        <a:p>
          <a:endParaRPr lang="en-US"/>
        </a:p>
      </dgm:t>
    </dgm:pt>
  </dgm:ptLst>
  <dgm:cxnLst>
    <dgm:cxn modelId="{BECA93BD-DBAA-6743-A38D-0C7F5FF0F672}" type="presOf" srcId="{8F30475F-E4CD-594B-A69B-CA101054F3BE}" destId="{372391C4-C438-F143-8630-1764AC15C81A}" srcOrd="1" destOrd="0" presId="urn:microsoft.com/office/officeart/2005/8/layout/cycle7"/>
    <dgm:cxn modelId="{6B008C13-D7E0-824B-B233-729F31586DFD}" type="presOf" srcId="{C479A1B3-F8B1-3E4A-9684-9A3CBA756352}" destId="{60CCD094-6352-E643-82D3-A4963EFC66C3}" srcOrd="0" destOrd="0" presId="urn:microsoft.com/office/officeart/2005/8/layout/cycle7"/>
    <dgm:cxn modelId="{5E97128E-0D97-9C45-9661-4158D02A568E}" type="presOf" srcId="{3AFDB8C3-7762-DF4E-9A97-99205EDD45EB}" destId="{E4BA5CD4-9D5E-FF44-94A2-8DF620AFB10F}" srcOrd="1" destOrd="0" presId="urn:microsoft.com/office/officeart/2005/8/layout/cycle7"/>
    <dgm:cxn modelId="{3D8131A3-C111-6840-B50C-5343F2D8E0D2}" type="presOf" srcId="{E8B114D0-3B19-6445-81A3-F75A89FCF870}" destId="{FB0EDB32-63A0-4746-8415-5883187DD1A0}" srcOrd="0" destOrd="0" presId="urn:microsoft.com/office/officeart/2005/8/layout/cycle7"/>
    <dgm:cxn modelId="{F31BE8F7-D130-AB4A-9063-02C65CB0773A}" type="presOf" srcId="{F9B00803-2644-FC4B-B85D-D2650E24C103}" destId="{AB245975-F46C-8B4A-BA6C-62DCDF0791A4}" srcOrd="0" destOrd="0" presId="urn:microsoft.com/office/officeart/2005/8/layout/cycle7"/>
    <dgm:cxn modelId="{05B533FA-5A42-F84C-8488-7F35A7794458}" type="presOf" srcId="{8F30475F-E4CD-594B-A69B-CA101054F3BE}" destId="{A6BB732D-B876-8B4B-8A45-CA39FEAA6D4E}" srcOrd="0" destOrd="0" presId="urn:microsoft.com/office/officeart/2005/8/layout/cycle7"/>
    <dgm:cxn modelId="{906EFCA4-4D4B-4A4B-910F-722541A65769}" srcId="{92EAA7A4-8005-B848-A848-716670120929}" destId="{18DB03C2-E381-E647-8C67-AB3FF2B97C77}" srcOrd="2" destOrd="0" parTransId="{8BEBD9CA-3253-7042-978D-CDF39F1D3070}" sibTransId="{8F30475F-E4CD-594B-A69B-CA101054F3BE}"/>
    <dgm:cxn modelId="{00F63B95-1809-4145-ABA7-A38341BCDDFD}" srcId="{92EAA7A4-8005-B848-A848-716670120929}" destId="{C479A1B3-F8B1-3E4A-9684-9A3CBA756352}" srcOrd="1" destOrd="0" parTransId="{BE067534-9B19-0A4C-BEAF-930FBC543D95}" sibTransId="{3AFDB8C3-7762-DF4E-9A97-99205EDD45EB}"/>
    <dgm:cxn modelId="{8A4D8CCB-35A2-4F40-BB68-E9E35F94CBAA}" type="presOf" srcId="{3AFDB8C3-7762-DF4E-9A97-99205EDD45EB}" destId="{4EEF0B80-FFCB-834E-996A-9C21EE556A40}" srcOrd="0" destOrd="0" presId="urn:microsoft.com/office/officeart/2005/8/layout/cycle7"/>
    <dgm:cxn modelId="{2319EBD1-C907-AA4A-97D0-3992B6E951F6}" type="presOf" srcId="{0EF6A85F-5B6F-0B43-964F-683F0B1A7909}" destId="{8C581C11-0E90-3641-803E-A4C306F3DC64}" srcOrd="0" destOrd="0" presId="urn:microsoft.com/office/officeart/2005/8/layout/cycle7"/>
    <dgm:cxn modelId="{52E34E6D-7C55-574E-AC3E-78CD603A0163}" type="presOf" srcId="{0EF6A85F-5B6F-0B43-964F-683F0B1A7909}" destId="{9C8F43D3-244B-7046-B13A-C270C181E1DC}" srcOrd="1" destOrd="0" presId="urn:microsoft.com/office/officeart/2005/8/layout/cycle7"/>
    <dgm:cxn modelId="{A55F4F64-26CC-674F-8DC8-DF69C2658151}" type="presOf" srcId="{649F43E0-F524-394E-A178-D419846F3AB9}" destId="{59490718-5751-F441-B593-322248CC6567}" srcOrd="0" destOrd="0" presId="urn:microsoft.com/office/officeart/2005/8/layout/cycle7"/>
    <dgm:cxn modelId="{57323019-5101-9844-8D59-9B1B39878D6D}" srcId="{92EAA7A4-8005-B848-A848-716670120929}" destId="{649F43E0-F524-394E-A178-D419846F3AB9}" srcOrd="0" destOrd="0" parTransId="{1F72EFC5-B19E-5246-B56F-995A18328BDB}" sibTransId="{E8B114D0-3B19-6445-81A3-F75A89FCF870}"/>
    <dgm:cxn modelId="{58C5865E-52D0-534D-BDDC-072CCF7B8494}" srcId="{92EAA7A4-8005-B848-A848-716670120929}" destId="{F9B00803-2644-FC4B-B85D-D2650E24C103}" srcOrd="3" destOrd="0" parTransId="{75F747E6-459E-464B-A793-530558B6F14E}" sibTransId="{0EF6A85F-5B6F-0B43-964F-683F0B1A7909}"/>
    <dgm:cxn modelId="{F7ADD370-3D05-1041-8703-FE20F97E0908}" type="presOf" srcId="{18DB03C2-E381-E647-8C67-AB3FF2B97C77}" destId="{F5AB6789-B81D-594E-938E-86CE15084B41}" srcOrd="0" destOrd="0" presId="urn:microsoft.com/office/officeart/2005/8/layout/cycle7"/>
    <dgm:cxn modelId="{038E6C0E-C484-864C-B02E-B8EC941B0945}" type="presOf" srcId="{E8B114D0-3B19-6445-81A3-F75A89FCF870}" destId="{4250020F-3AD9-5446-9C8A-2D3C23052141}" srcOrd="1" destOrd="0" presId="urn:microsoft.com/office/officeart/2005/8/layout/cycle7"/>
    <dgm:cxn modelId="{AE118FBE-42C5-594D-898A-CCB473D2306C}" type="presOf" srcId="{92EAA7A4-8005-B848-A848-716670120929}" destId="{FEA12180-19E8-3B4E-9792-66E50D991CE5}" srcOrd="0" destOrd="0" presId="urn:microsoft.com/office/officeart/2005/8/layout/cycle7"/>
    <dgm:cxn modelId="{9D556F60-5F24-DF43-B4BD-0FEDDB7D5399}" type="presParOf" srcId="{FEA12180-19E8-3B4E-9792-66E50D991CE5}" destId="{59490718-5751-F441-B593-322248CC6567}" srcOrd="0" destOrd="0" presId="urn:microsoft.com/office/officeart/2005/8/layout/cycle7"/>
    <dgm:cxn modelId="{67090814-6A7A-E942-8380-04361834B1E2}" type="presParOf" srcId="{FEA12180-19E8-3B4E-9792-66E50D991CE5}" destId="{FB0EDB32-63A0-4746-8415-5883187DD1A0}" srcOrd="1" destOrd="0" presId="urn:microsoft.com/office/officeart/2005/8/layout/cycle7"/>
    <dgm:cxn modelId="{D07D6A29-33A7-5F41-A686-C69D3EBD34CB}" type="presParOf" srcId="{FB0EDB32-63A0-4746-8415-5883187DD1A0}" destId="{4250020F-3AD9-5446-9C8A-2D3C23052141}" srcOrd="0" destOrd="0" presId="urn:microsoft.com/office/officeart/2005/8/layout/cycle7"/>
    <dgm:cxn modelId="{B0C1AD1A-6D46-BC43-B14D-29D67AFE2C3C}" type="presParOf" srcId="{FEA12180-19E8-3B4E-9792-66E50D991CE5}" destId="{60CCD094-6352-E643-82D3-A4963EFC66C3}" srcOrd="2" destOrd="0" presId="urn:microsoft.com/office/officeart/2005/8/layout/cycle7"/>
    <dgm:cxn modelId="{7B044EA7-CC6D-0F4C-838C-15495123FBBB}" type="presParOf" srcId="{FEA12180-19E8-3B4E-9792-66E50D991CE5}" destId="{4EEF0B80-FFCB-834E-996A-9C21EE556A40}" srcOrd="3" destOrd="0" presId="urn:microsoft.com/office/officeart/2005/8/layout/cycle7"/>
    <dgm:cxn modelId="{59203963-9440-2843-8034-5F5D400D96CF}" type="presParOf" srcId="{4EEF0B80-FFCB-834E-996A-9C21EE556A40}" destId="{E4BA5CD4-9D5E-FF44-94A2-8DF620AFB10F}" srcOrd="0" destOrd="0" presId="urn:microsoft.com/office/officeart/2005/8/layout/cycle7"/>
    <dgm:cxn modelId="{70A88AAE-3E90-7F49-B0D1-AFA286F7643F}" type="presParOf" srcId="{FEA12180-19E8-3B4E-9792-66E50D991CE5}" destId="{F5AB6789-B81D-594E-938E-86CE15084B41}" srcOrd="4" destOrd="0" presId="urn:microsoft.com/office/officeart/2005/8/layout/cycle7"/>
    <dgm:cxn modelId="{58B881C4-CFDD-104E-826B-FADBBBADFBE7}" type="presParOf" srcId="{FEA12180-19E8-3B4E-9792-66E50D991CE5}" destId="{A6BB732D-B876-8B4B-8A45-CA39FEAA6D4E}" srcOrd="5" destOrd="0" presId="urn:microsoft.com/office/officeart/2005/8/layout/cycle7"/>
    <dgm:cxn modelId="{C382EFB6-92F4-7742-8BE4-64FA79A2F217}" type="presParOf" srcId="{A6BB732D-B876-8B4B-8A45-CA39FEAA6D4E}" destId="{372391C4-C438-F143-8630-1764AC15C81A}" srcOrd="0" destOrd="0" presId="urn:microsoft.com/office/officeart/2005/8/layout/cycle7"/>
    <dgm:cxn modelId="{EC561A5A-9259-1445-B7C4-563A6DCC182D}" type="presParOf" srcId="{FEA12180-19E8-3B4E-9792-66E50D991CE5}" destId="{AB245975-F46C-8B4A-BA6C-62DCDF0791A4}" srcOrd="6" destOrd="0" presId="urn:microsoft.com/office/officeart/2005/8/layout/cycle7"/>
    <dgm:cxn modelId="{699CB31D-CDC8-8744-8DBF-D1B24529164D}" type="presParOf" srcId="{FEA12180-19E8-3B4E-9792-66E50D991CE5}" destId="{8C581C11-0E90-3641-803E-A4C306F3DC64}" srcOrd="7" destOrd="0" presId="urn:microsoft.com/office/officeart/2005/8/layout/cycle7"/>
    <dgm:cxn modelId="{6AEB6AF9-6529-1448-947A-C36D020E71B6}" type="presParOf" srcId="{8C581C11-0E90-3641-803E-A4C306F3DC64}" destId="{9C8F43D3-244B-7046-B13A-C270C181E1D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EAA7A4-8005-B848-A848-71667012092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US"/>
        </a:p>
      </dgm:t>
    </dgm:pt>
    <dgm:pt modelId="{649F43E0-F524-394E-A178-D419846F3AB9}">
      <dgm:prSet phldrT="[Text]"/>
      <dgm:spPr>
        <a:solidFill>
          <a:schemeClr val="accent1"/>
        </a:solidFill>
      </dgm:spPr>
      <dgm:t>
        <a:bodyPr/>
        <a:lstStyle/>
        <a:p>
          <a:r>
            <a:rPr lang="en-US" dirty="0" smtClean="0">
              <a:latin typeface="Century Gothic" charset="0"/>
              <a:ea typeface="Century Gothic" charset="0"/>
              <a:cs typeface="Century Gothic" charset="0"/>
            </a:rPr>
            <a:t>Keep</a:t>
          </a:r>
          <a:r>
            <a:rPr lang="en-US" baseline="0" dirty="0" smtClean="0">
              <a:latin typeface="Century Gothic" charset="0"/>
              <a:ea typeface="Century Gothic" charset="0"/>
              <a:cs typeface="Century Gothic" charset="0"/>
            </a:rPr>
            <a:t> track &amp; manage</a:t>
          </a:r>
          <a:endParaRPr lang="en-US" dirty="0">
            <a:latin typeface="Century Gothic" charset="0"/>
            <a:ea typeface="Century Gothic" charset="0"/>
            <a:cs typeface="Century Gothic" charset="0"/>
          </a:endParaRPr>
        </a:p>
      </dgm:t>
    </dgm:pt>
    <dgm:pt modelId="{1F72EFC5-B19E-5246-B56F-995A18328BDB}" type="parTrans" cxnId="{57323019-5101-9844-8D59-9B1B39878D6D}">
      <dgm:prSet/>
      <dgm:spPr/>
      <dgm:t>
        <a:bodyPr/>
        <a:lstStyle/>
        <a:p>
          <a:endParaRPr lang="en-US"/>
        </a:p>
      </dgm:t>
    </dgm:pt>
    <dgm:pt modelId="{E8B114D0-3B19-6445-81A3-F75A89FCF870}" type="sibTrans" cxnId="{57323019-5101-9844-8D59-9B1B39878D6D}">
      <dgm:prSet/>
      <dgm:spPr/>
      <dgm:t>
        <a:bodyPr/>
        <a:lstStyle/>
        <a:p>
          <a:endParaRPr lang="en-US"/>
        </a:p>
      </dgm:t>
    </dgm:pt>
    <dgm:pt modelId="{C479A1B3-F8B1-3E4A-9684-9A3CBA756352}">
      <dgm:prSet phldrT="[Text]"/>
      <dgm:spPr>
        <a:solidFill>
          <a:srgbClr val="FF0000"/>
        </a:solidFill>
      </dgm:spPr>
      <dgm:t>
        <a:bodyPr/>
        <a:lstStyle/>
        <a:p>
          <a:r>
            <a:rPr lang="en-US" dirty="0" err="1" smtClean="0">
              <a:latin typeface="Century Gothic" charset="0"/>
              <a:ea typeface="Century Gothic" charset="0"/>
              <a:cs typeface="Century Gothic" charset="0"/>
            </a:rPr>
            <a:t>Organise</a:t>
          </a:r>
          <a:endParaRPr lang="en-US" dirty="0">
            <a:latin typeface="Century Gothic" charset="0"/>
            <a:ea typeface="Century Gothic" charset="0"/>
            <a:cs typeface="Century Gothic" charset="0"/>
          </a:endParaRPr>
        </a:p>
      </dgm:t>
    </dgm:pt>
    <dgm:pt modelId="{BE067534-9B19-0A4C-BEAF-930FBC543D95}" type="parTrans" cxnId="{00F63B95-1809-4145-ABA7-A38341BCDDFD}">
      <dgm:prSet/>
      <dgm:spPr/>
      <dgm:t>
        <a:bodyPr/>
        <a:lstStyle/>
        <a:p>
          <a:endParaRPr lang="en-US"/>
        </a:p>
      </dgm:t>
    </dgm:pt>
    <dgm:pt modelId="{3AFDB8C3-7762-DF4E-9A97-99205EDD45EB}" type="sibTrans" cxnId="{00F63B95-1809-4145-ABA7-A38341BCDDFD}">
      <dgm:prSet/>
      <dgm:spPr/>
      <dgm:t>
        <a:bodyPr/>
        <a:lstStyle/>
        <a:p>
          <a:endParaRPr lang="en-US"/>
        </a:p>
      </dgm:t>
    </dgm:pt>
    <dgm:pt modelId="{18DB03C2-E381-E647-8C67-AB3FF2B97C77}">
      <dgm:prSet phldrT="[Text]"/>
      <dgm:spPr/>
      <dgm:t>
        <a:bodyPr/>
        <a:lstStyle/>
        <a:p>
          <a:r>
            <a:rPr lang="en-US" dirty="0" smtClean="0">
              <a:latin typeface="Century Gothic" charset="0"/>
              <a:ea typeface="Century Gothic" charset="0"/>
              <a:cs typeface="Century Gothic" charset="0"/>
            </a:rPr>
            <a:t>Describe</a:t>
          </a:r>
          <a:endParaRPr lang="en-US" dirty="0">
            <a:latin typeface="Century Gothic" charset="0"/>
            <a:ea typeface="Century Gothic" charset="0"/>
            <a:cs typeface="Century Gothic" charset="0"/>
          </a:endParaRPr>
        </a:p>
      </dgm:t>
    </dgm:pt>
    <dgm:pt modelId="{8BEBD9CA-3253-7042-978D-CDF39F1D3070}" type="parTrans" cxnId="{906EFCA4-4D4B-4A4B-910F-722541A65769}">
      <dgm:prSet/>
      <dgm:spPr/>
      <dgm:t>
        <a:bodyPr/>
        <a:lstStyle/>
        <a:p>
          <a:endParaRPr lang="en-US"/>
        </a:p>
      </dgm:t>
    </dgm:pt>
    <dgm:pt modelId="{8F30475F-E4CD-594B-A69B-CA101054F3BE}" type="sibTrans" cxnId="{906EFCA4-4D4B-4A4B-910F-722541A65769}">
      <dgm:prSet/>
      <dgm:spPr/>
      <dgm:t>
        <a:bodyPr/>
        <a:lstStyle/>
        <a:p>
          <a:endParaRPr lang="en-US"/>
        </a:p>
      </dgm:t>
    </dgm:pt>
    <dgm:pt modelId="{F9B00803-2644-FC4B-B85D-D2650E24C103}">
      <dgm:prSet phldrT="[Text]"/>
      <dgm:spPr/>
      <dgm:t>
        <a:bodyPr/>
        <a:lstStyle/>
        <a:p>
          <a:r>
            <a:rPr lang="en-US" dirty="0" smtClean="0">
              <a:latin typeface="Century Gothic" charset="0"/>
              <a:ea typeface="Century Gothic" charset="0"/>
              <a:cs typeface="Century Gothic" charset="0"/>
            </a:rPr>
            <a:t>Store</a:t>
          </a:r>
          <a:endParaRPr lang="en-US" dirty="0">
            <a:latin typeface="Century Gothic" charset="0"/>
            <a:ea typeface="Century Gothic" charset="0"/>
            <a:cs typeface="Century Gothic" charset="0"/>
          </a:endParaRPr>
        </a:p>
      </dgm:t>
    </dgm:pt>
    <dgm:pt modelId="{75F747E6-459E-464B-A793-530558B6F14E}" type="parTrans" cxnId="{58C5865E-52D0-534D-BDDC-072CCF7B8494}">
      <dgm:prSet/>
      <dgm:spPr/>
      <dgm:t>
        <a:bodyPr/>
        <a:lstStyle/>
        <a:p>
          <a:endParaRPr lang="en-US"/>
        </a:p>
      </dgm:t>
    </dgm:pt>
    <dgm:pt modelId="{0EF6A85F-5B6F-0B43-964F-683F0B1A7909}" type="sibTrans" cxnId="{58C5865E-52D0-534D-BDDC-072CCF7B8494}">
      <dgm:prSet/>
      <dgm:spPr/>
      <dgm:t>
        <a:bodyPr/>
        <a:lstStyle/>
        <a:p>
          <a:endParaRPr lang="en-US"/>
        </a:p>
      </dgm:t>
    </dgm:pt>
    <dgm:pt modelId="{FEA12180-19E8-3B4E-9792-66E50D991CE5}" type="pres">
      <dgm:prSet presAssocID="{92EAA7A4-8005-B848-A848-716670120929}" presName="Name0" presStyleCnt="0">
        <dgm:presLayoutVars>
          <dgm:dir/>
          <dgm:resizeHandles val="exact"/>
        </dgm:presLayoutVars>
      </dgm:prSet>
      <dgm:spPr/>
      <dgm:t>
        <a:bodyPr/>
        <a:lstStyle/>
        <a:p>
          <a:endParaRPr lang="en-US"/>
        </a:p>
      </dgm:t>
    </dgm:pt>
    <dgm:pt modelId="{59490718-5751-F441-B593-322248CC6567}" type="pres">
      <dgm:prSet presAssocID="{649F43E0-F524-394E-A178-D419846F3AB9}" presName="node" presStyleLbl="node1" presStyleIdx="0" presStyleCnt="4" custRadScaleRad="101478" custRadScaleInc="-1081">
        <dgm:presLayoutVars>
          <dgm:bulletEnabled val="1"/>
        </dgm:presLayoutVars>
      </dgm:prSet>
      <dgm:spPr/>
      <dgm:t>
        <a:bodyPr/>
        <a:lstStyle/>
        <a:p>
          <a:endParaRPr lang="en-US"/>
        </a:p>
      </dgm:t>
    </dgm:pt>
    <dgm:pt modelId="{FB0EDB32-63A0-4746-8415-5883187DD1A0}" type="pres">
      <dgm:prSet presAssocID="{E8B114D0-3B19-6445-81A3-F75A89FCF870}" presName="sibTrans" presStyleLbl="sibTrans2D1" presStyleIdx="0" presStyleCnt="4"/>
      <dgm:spPr/>
      <dgm:t>
        <a:bodyPr/>
        <a:lstStyle/>
        <a:p>
          <a:endParaRPr lang="en-US"/>
        </a:p>
      </dgm:t>
    </dgm:pt>
    <dgm:pt modelId="{4250020F-3AD9-5446-9C8A-2D3C23052141}" type="pres">
      <dgm:prSet presAssocID="{E8B114D0-3B19-6445-81A3-F75A89FCF870}" presName="connectorText" presStyleLbl="sibTrans2D1" presStyleIdx="0" presStyleCnt="4"/>
      <dgm:spPr/>
      <dgm:t>
        <a:bodyPr/>
        <a:lstStyle/>
        <a:p>
          <a:endParaRPr lang="en-US"/>
        </a:p>
      </dgm:t>
    </dgm:pt>
    <dgm:pt modelId="{60CCD094-6352-E643-82D3-A4963EFC66C3}" type="pres">
      <dgm:prSet presAssocID="{C479A1B3-F8B1-3E4A-9684-9A3CBA756352}" presName="node" presStyleLbl="node1" presStyleIdx="1" presStyleCnt="4" custRadScaleRad="132392" custRadScaleInc="-4090">
        <dgm:presLayoutVars>
          <dgm:bulletEnabled val="1"/>
        </dgm:presLayoutVars>
      </dgm:prSet>
      <dgm:spPr/>
      <dgm:t>
        <a:bodyPr/>
        <a:lstStyle/>
        <a:p>
          <a:endParaRPr lang="en-US"/>
        </a:p>
      </dgm:t>
    </dgm:pt>
    <dgm:pt modelId="{4EEF0B80-FFCB-834E-996A-9C21EE556A40}" type="pres">
      <dgm:prSet presAssocID="{3AFDB8C3-7762-DF4E-9A97-99205EDD45EB}" presName="sibTrans" presStyleLbl="sibTrans2D1" presStyleIdx="1" presStyleCnt="4"/>
      <dgm:spPr/>
      <dgm:t>
        <a:bodyPr/>
        <a:lstStyle/>
        <a:p>
          <a:endParaRPr lang="en-US"/>
        </a:p>
      </dgm:t>
    </dgm:pt>
    <dgm:pt modelId="{E4BA5CD4-9D5E-FF44-94A2-8DF620AFB10F}" type="pres">
      <dgm:prSet presAssocID="{3AFDB8C3-7762-DF4E-9A97-99205EDD45EB}" presName="connectorText" presStyleLbl="sibTrans2D1" presStyleIdx="1" presStyleCnt="4"/>
      <dgm:spPr/>
      <dgm:t>
        <a:bodyPr/>
        <a:lstStyle/>
        <a:p>
          <a:endParaRPr lang="en-US"/>
        </a:p>
      </dgm:t>
    </dgm:pt>
    <dgm:pt modelId="{F5AB6789-B81D-594E-938E-86CE15084B41}" type="pres">
      <dgm:prSet presAssocID="{18DB03C2-E381-E647-8C67-AB3FF2B97C77}" presName="node" presStyleLbl="node1" presStyleIdx="2" presStyleCnt="4">
        <dgm:presLayoutVars>
          <dgm:bulletEnabled val="1"/>
        </dgm:presLayoutVars>
      </dgm:prSet>
      <dgm:spPr/>
      <dgm:t>
        <a:bodyPr/>
        <a:lstStyle/>
        <a:p>
          <a:endParaRPr lang="en-US"/>
        </a:p>
      </dgm:t>
    </dgm:pt>
    <dgm:pt modelId="{A6BB732D-B876-8B4B-8A45-CA39FEAA6D4E}" type="pres">
      <dgm:prSet presAssocID="{8F30475F-E4CD-594B-A69B-CA101054F3BE}" presName="sibTrans" presStyleLbl="sibTrans2D1" presStyleIdx="2" presStyleCnt="4"/>
      <dgm:spPr/>
      <dgm:t>
        <a:bodyPr/>
        <a:lstStyle/>
        <a:p>
          <a:endParaRPr lang="en-US"/>
        </a:p>
      </dgm:t>
    </dgm:pt>
    <dgm:pt modelId="{372391C4-C438-F143-8630-1764AC15C81A}" type="pres">
      <dgm:prSet presAssocID="{8F30475F-E4CD-594B-A69B-CA101054F3BE}" presName="connectorText" presStyleLbl="sibTrans2D1" presStyleIdx="2" presStyleCnt="4"/>
      <dgm:spPr/>
      <dgm:t>
        <a:bodyPr/>
        <a:lstStyle/>
        <a:p>
          <a:endParaRPr lang="en-US"/>
        </a:p>
      </dgm:t>
    </dgm:pt>
    <dgm:pt modelId="{AB245975-F46C-8B4A-BA6C-62DCDF0791A4}" type="pres">
      <dgm:prSet presAssocID="{F9B00803-2644-FC4B-B85D-D2650E24C103}" presName="node" presStyleLbl="node1" presStyleIdx="3" presStyleCnt="4" custRadScaleRad="133243" custRadScaleInc="4065">
        <dgm:presLayoutVars>
          <dgm:bulletEnabled val="1"/>
        </dgm:presLayoutVars>
      </dgm:prSet>
      <dgm:spPr/>
      <dgm:t>
        <a:bodyPr/>
        <a:lstStyle/>
        <a:p>
          <a:endParaRPr lang="en-US"/>
        </a:p>
      </dgm:t>
    </dgm:pt>
    <dgm:pt modelId="{8C581C11-0E90-3641-803E-A4C306F3DC64}" type="pres">
      <dgm:prSet presAssocID="{0EF6A85F-5B6F-0B43-964F-683F0B1A7909}" presName="sibTrans" presStyleLbl="sibTrans2D1" presStyleIdx="3" presStyleCnt="4"/>
      <dgm:spPr/>
      <dgm:t>
        <a:bodyPr/>
        <a:lstStyle/>
        <a:p>
          <a:endParaRPr lang="en-US"/>
        </a:p>
      </dgm:t>
    </dgm:pt>
    <dgm:pt modelId="{9C8F43D3-244B-7046-B13A-C270C181E1DC}" type="pres">
      <dgm:prSet presAssocID="{0EF6A85F-5B6F-0B43-964F-683F0B1A7909}" presName="connectorText" presStyleLbl="sibTrans2D1" presStyleIdx="3" presStyleCnt="4"/>
      <dgm:spPr/>
      <dgm:t>
        <a:bodyPr/>
        <a:lstStyle/>
        <a:p>
          <a:endParaRPr lang="en-US"/>
        </a:p>
      </dgm:t>
    </dgm:pt>
  </dgm:ptLst>
  <dgm:cxnLst>
    <dgm:cxn modelId="{17342F9D-0B0A-B64B-A297-62A0917B4E1D}" type="presOf" srcId="{92EAA7A4-8005-B848-A848-716670120929}" destId="{FEA12180-19E8-3B4E-9792-66E50D991CE5}" srcOrd="0" destOrd="0" presId="urn:microsoft.com/office/officeart/2005/8/layout/cycle7"/>
    <dgm:cxn modelId="{1247980B-CB5E-674A-8AB9-10B98B0D78A5}" type="presOf" srcId="{E8B114D0-3B19-6445-81A3-F75A89FCF870}" destId="{4250020F-3AD9-5446-9C8A-2D3C23052141}" srcOrd="1" destOrd="0" presId="urn:microsoft.com/office/officeart/2005/8/layout/cycle7"/>
    <dgm:cxn modelId="{C6DC3B6F-1075-1C45-A643-469608684BB3}" type="presOf" srcId="{E8B114D0-3B19-6445-81A3-F75A89FCF870}" destId="{FB0EDB32-63A0-4746-8415-5883187DD1A0}" srcOrd="0" destOrd="0" presId="urn:microsoft.com/office/officeart/2005/8/layout/cycle7"/>
    <dgm:cxn modelId="{E77EA63F-CA77-5943-A5CF-3E8F2A9C91BE}" type="presOf" srcId="{8F30475F-E4CD-594B-A69B-CA101054F3BE}" destId="{A6BB732D-B876-8B4B-8A45-CA39FEAA6D4E}" srcOrd="0" destOrd="0" presId="urn:microsoft.com/office/officeart/2005/8/layout/cycle7"/>
    <dgm:cxn modelId="{8830469B-5EB1-A44D-98AA-6E55A50B26A2}" type="presOf" srcId="{0EF6A85F-5B6F-0B43-964F-683F0B1A7909}" destId="{9C8F43D3-244B-7046-B13A-C270C181E1DC}" srcOrd="1" destOrd="0" presId="urn:microsoft.com/office/officeart/2005/8/layout/cycle7"/>
    <dgm:cxn modelId="{906EFCA4-4D4B-4A4B-910F-722541A65769}" srcId="{92EAA7A4-8005-B848-A848-716670120929}" destId="{18DB03C2-E381-E647-8C67-AB3FF2B97C77}" srcOrd="2" destOrd="0" parTransId="{8BEBD9CA-3253-7042-978D-CDF39F1D3070}" sibTransId="{8F30475F-E4CD-594B-A69B-CA101054F3BE}"/>
    <dgm:cxn modelId="{1ABF8375-5C38-9D40-82FF-336DEFC995FB}" type="presOf" srcId="{649F43E0-F524-394E-A178-D419846F3AB9}" destId="{59490718-5751-F441-B593-322248CC6567}" srcOrd="0" destOrd="0" presId="urn:microsoft.com/office/officeart/2005/8/layout/cycle7"/>
    <dgm:cxn modelId="{69709820-6221-0441-BB62-395252CB58BC}" type="presOf" srcId="{C479A1B3-F8B1-3E4A-9684-9A3CBA756352}" destId="{60CCD094-6352-E643-82D3-A4963EFC66C3}" srcOrd="0" destOrd="0" presId="urn:microsoft.com/office/officeart/2005/8/layout/cycle7"/>
    <dgm:cxn modelId="{00F63B95-1809-4145-ABA7-A38341BCDDFD}" srcId="{92EAA7A4-8005-B848-A848-716670120929}" destId="{C479A1B3-F8B1-3E4A-9684-9A3CBA756352}" srcOrd="1" destOrd="0" parTransId="{BE067534-9B19-0A4C-BEAF-930FBC543D95}" sibTransId="{3AFDB8C3-7762-DF4E-9A97-99205EDD45EB}"/>
    <dgm:cxn modelId="{425CA8DD-1266-A54A-A920-6833A546B71F}" type="presOf" srcId="{F9B00803-2644-FC4B-B85D-D2650E24C103}" destId="{AB245975-F46C-8B4A-BA6C-62DCDF0791A4}" srcOrd="0" destOrd="0" presId="urn:microsoft.com/office/officeart/2005/8/layout/cycle7"/>
    <dgm:cxn modelId="{315A6DBF-6AEE-0943-BD25-812A1171BFA0}" type="presOf" srcId="{3AFDB8C3-7762-DF4E-9A97-99205EDD45EB}" destId="{E4BA5CD4-9D5E-FF44-94A2-8DF620AFB10F}" srcOrd="1" destOrd="0" presId="urn:microsoft.com/office/officeart/2005/8/layout/cycle7"/>
    <dgm:cxn modelId="{4CDB84F3-E1A1-F94A-9B87-12A3AB9FDAA3}" type="presOf" srcId="{8F30475F-E4CD-594B-A69B-CA101054F3BE}" destId="{372391C4-C438-F143-8630-1764AC15C81A}" srcOrd="1" destOrd="0" presId="urn:microsoft.com/office/officeart/2005/8/layout/cycle7"/>
    <dgm:cxn modelId="{57323019-5101-9844-8D59-9B1B39878D6D}" srcId="{92EAA7A4-8005-B848-A848-716670120929}" destId="{649F43E0-F524-394E-A178-D419846F3AB9}" srcOrd="0" destOrd="0" parTransId="{1F72EFC5-B19E-5246-B56F-995A18328BDB}" sibTransId="{E8B114D0-3B19-6445-81A3-F75A89FCF870}"/>
    <dgm:cxn modelId="{2B4A11CD-0934-1F49-AC6C-90DCC8BB4C77}" type="presOf" srcId="{18DB03C2-E381-E647-8C67-AB3FF2B97C77}" destId="{F5AB6789-B81D-594E-938E-86CE15084B41}" srcOrd="0" destOrd="0" presId="urn:microsoft.com/office/officeart/2005/8/layout/cycle7"/>
    <dgm:cxn modelId="{58C5865E-52D0-534D-BDDC-072CCF7B8494}" srcId="{92EAA7A4-8005-B848-A848-716670120929}" destId="{F9B00803-2644-FC4B-B85D-D2650E24C103}" srcOrd="3" destOrd="0" parTransId="{75F747E6-459E-464B-A793-530558B6F14E}" sibTransId="{0EF6A85F-5B6F-0B43-964F-683F0B1A7909}"/>
    <dgm:cxn modelId="{73E8F530-95CC-9A45-944D-AB74427D66DE}" type="presOf" srcId="{3AFDB8C3-7762-DF4E-9A97-99205EDD45EB}" destId="{4EEF0B80-FFCB-834E-996A-9C21EE556A40}" srcOrd="0" destOrd="0" presId="urn:microsoft.com/office/officeart/2005/8/layout/cycle7"/>
    <dgm:cxn modelId="{D73AC1C3-B495-364A-8214-26B97C21997E}" type="presOf" srcId="{0EF6A85F-5B6F-0B43-964F-683F0B1A7909}" destId="{8C581C11-0E90-3641-803E-A4C306F3DC64}" srcOrd="0" destOrd="0" presId="urn:microsoft.com/office/officeart/2005/8/layout/cycle7"/>
    <dgm:cxn modelId="{63305130-F664-674B-97B8-DACC5C5687EE}" type="presParOf" srcId="{FEA12180-19E8-3B4E-9792-66E50D991CE5}" destId="{59490718-5751-F441-B593-322248CC6567}" srcOrd="0" destOrd="0" presId="urn:microsoft.com/office/officeart/2005/8/layout/cycle7"/>
    <dgm:cxn modelId="{B831F1A5-1751-DE47-BA42-F8F539D5C31C}" type="presParOf" srcId="{FEA12180-19E8-3B4E-9792-66E50D991CE5}" destId="{FB0EDB32-63A0-4746-8415-5883187DD1A0}" srcOrd="1" destOrd="0" presId="urn:microsoft.com/office/officeart/2005/8/layout/cycle7"/>
    <dgm:cxn modelId="{AA9CC641-C678-7C4E-A4F8-94FBF46ED2B9}" type="presParOf" srcId="{FB0EDB32-63A0-4746-8415-5883187DD1A0}" destId="{4250020F-3AD9-5446-9C8A-2D3C23052141}" srcOrd="0" destOrd="0" presId="urn:microsoft.com/office/officeart/2005/8/layout/cycle7"/>
    <dgm:cxn modelId="{15F4BB04-1DA5-3E4E-87CA-01BC51A1A112}" type="presParOf" srcId="{FEA12180-19E8-3B4E-9792-66E50D991CE5}" destId="{60CCD094-6352-E643-82D3-A4963EFC66C3}" srcOrd="2" destOrd="0" presId="urn:microsoft.com/office/officeart/2005/8/layout/cycle7"/>
    <dgm:cxn modelId="{C2FA8C0C-CEE9-8345-9F61-8120B54C18F3}" type="presParOf" srcId="{FEA12180-19E8-3B4E-9792-66E50D991CE5}" destId="{4EEF0B80-FFCB-834E-996A-9C21EE556A40}" srcOrd="3" destOrd="0" presId="urn:microsoft.com/office/officeart/2005/8/layout/cycle7"/>
    <dgm:cxn modelId="{8CB63A62-64A3-7446-A729-8E58D16A901C}" type="presParOf" srcId="{4EEF0B80-FFCB-834E-996A-9C21EE556A40}" destId="{E4BA5CD4-9D5E-FF44-94A2-8DF620AFB10F}" srcOrd="0" destOrd="0" presId="urn:microsoft.com/office/officeart/2005/8/layout/cycle7"/>
    <dgm:cxn modelId="{8D1E98A7-9E23-F34F-B0EC-473ED4B98181}" type="presParOf" srcId="{FEA12180-19E8-3B4E-9792-66E50D991CE5}" destId="{F5AB6789-B81D-594E-938E-86CE15084B41}" srcOrd="4" destOrd="0" presId="urn:microsoft.com/office/officeart/2005/8/layout/cycle7"/>
    <dgm:cxn modelId="{25EE3F33-AAF7-944F-83F7-B6E7461D56E4}" type="presParOf" srcId="{FEA12180-19E8-3B4E-9792-66E50D991CE5}" destId="{A6BB732D-B876-8B4B-8A45-CA39FEAA6D4E}" srcOrd="5" destOrd="0" presId="urn:microsoft.com/office/officeart/2005/8/layout/cycle7"/>
    <dgm:cxn modelId="{4209EA9B-03F2-C646-A6C3-4B6083B94431}" type="presParOf" srcId="{A6BB732D-B876-8B4B-8A45-CA39FEAA6D4E}" destId="{372391C4-C438-F143-8630-1764AC15C81A}" srcOrd="0" destOrd="0" presId="urn:microsoft.com/office/officeart/2005/8/layout/cycle7"/>
    <dgm:cxn modelId="{DDD443E0-7CEF-B44A-9D73-A773536156C4}" type="presParOf" srcId="{FEA12180-19E8-3B4E-9792-66E50D991CE5}" destId="{AB245975-F46C-8B4A-BA6C-62DCDF0791A4}" srcOrd="6" destOrd="0" presId="urn:microsoft.com/office/officeart/2005/8/layout/cycle7"/>
    <dgm:cxn modelId="{8D087962-EAD7-0E47-9314-2B3BD9EB57ED}" type="presParOf" srcId="{FEA12180-19E8-3B4E-9792-66E50D991CE5}" destId="{8C581C11-0E90-3641-803E-A4C306F3DC64}" srcOrd="7" destOrd="0" presId="urn:microsoft.com/office/officeart/2005/8/layout/cycle7"/>
    <dgm:cxn modelId="{7BA52989-1BC4-724C-A2EF-C997A896ED2C}" type="presParOf" srcId="{8C581C11-0E90-3641-803E-A4C306F3DC64}" destId="{9C8F43D3-244B-7046-B13A-C270C181E1D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EAA7A4-8005-B848-A848-71667012092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US"/>
        </a:p>
      </dgm:t>
    </dgm:pt>
    <dgm:pt modelId="{649F43E0-F524-394E-A178-D419846F3AB9}">
      <dgm:prSet phldrT="[Text]"/>
      <dgm:spPr>
        <a:solidFill>
          <a:schemeClr val="accent1"/>
        </a:solidFill>
      </dgm:spPr>
      <dgm:t>
        <a:bodyPr/>
        <a:lstStyle/>
        <a:p>
          <a:r>
            <a:rPr lang="en-US" dirty="0" smtClean="0">
              <a:latin typeface="Century Gothic" charset="0"/>
              <a:ea typeface="Century Gothic" charset="0"/>
              <a:cs typeface="Century Gothic" charset="0"/>
            </a:rPr>
            <a:t>Keep</a:t>
          </a:r>
          <a:r>
            <a:rPr lang="en-US" baseline="0" dirty="0" smtClean="0">
              <a:latin typeface="Century Gothic" charset="0"/>
              <a:ea typeface="Century Gothic" charset="0"/>
              <a:cs typeface="Century Gothic" charset="0"/>
            </a:rPr>
            <a:t> track &amp; manage</a:t>
          </a:r>
          <a:endParaRPr lang="en-US" dirty="0">
            <a:latin typeface="Century Gothic" charset="0"/>
            <a:ea typeface="Century Gothic" charset="0"/>
            <a:cs typeface="Century Gothic" charset="0"/>
          </a:endParaRPr>
        </a:p>
      </dgm:t>
    </dgm:pt>
    <dgm:pt modelId="{1F72EFC5-B19E-5246-B56F-995A18328BDB}" type="parTrans" cxnId="{57323019-5101-9844-8D59-9B1B39878D6D}">
      <dgm:prSet/>
      <dgm:spPr/>
      <dgm:t>
        <a:bodyPr/>
        <a:lstStyle/>
        <a:p>
          <a:endParaRPr lang="en-US"/>
        </a:p>
      </dgm:t>
    </dgm:pt>
    <dgm:pt modelId="{E8B114D0-3B19-6445-81A3-F75A89FCF870}" type="sibTrans" cxnId="{57323019-5101-9844-8D59-9B1B39878D6D}">
      <dgm:prSet/>
      <dgm:spPr/>
      <dgm:t>
        <a:bodyPr/>
        <a:lstStyle/>
        <a:p>
          <a:endParaRPr lang="en-US"/>
        </a:p>
      </dgm:t>
    </dgm:pt>
    <dgm:pt modelId="{C479A1B3-F8B1-3E4A-9684-9A3CBA756352}">
      <dgm:prSet phldrT="[Text]"/>
      <dgm:spPr>
        <a:solidFill>
          <a:schemeClr val="accent1"/>
        </a:solidFill>
      </dgm:spPr>
      <dgm:t>
        <a:bodyPr/>
        <a:lstStyle/>
        <a:p>
          <a:r>
            <a:rPr lang="en-US" dirty="0" err="1" smtClean="0">
              <a:latin typeface="Century Gothic" charset="0"/>
              <a:ea typeface="Century Gothic" charset="0"/>
              <a:cs typeface="Century Gothic" charset="0"/>
            </a:rPr>
            <a:t>Organise</a:t>
          </a:r>
          <a:endParaRPr lang="en-US" dirty="0">
            <a:latin typeface="Century Gothic" charset="0"/>
            <a:ea typeface="Century Gothic" charset="0"/>
            <a:cs typeface="Century Gothic" charset="0"/>
          </a:endParaRPr>
        </a:p>
      </dgm:t>
    </dgm:pt>
    <dgm:pt modelId="{BE067534-9B19-0A4C-BEAF-930FBC543D95}" type="parTrans" cxnId="{00F63B95-1809-4145-ABA7-A38341BCDDFD}">
      <dgm:prSet/>
      <dgm:spPr/>
      <dgm:t>
        <a:bodyPr/>
        <a:lstStyle/>
        <a:p>
          <a:endParaRPr lang="en-US"/>
        </a:p>
      </dgm:t>
    </dgm:pt>
    <dgm:pt modelId="{3AFDB8C3-7762-DF4E-9A97-99205EDD45EB}" type="sibTrans" cxnId="{00F63B95-1809-4145-ABA7-A38341BCDDFD}">
      <dgm:prSet/>
      <dgm:spPr/>
      <dgm:t>
        <a:bodyPr/>
        <a:lstStyle/>
        <a:p>
          <a:endParaRPr lang="en-US"/>
        </a:p>
      </dgm:t>
    </dgm:pt>
    <dgm:pt modelId="{18DB03C2-E381-E647-8C67-AB3FF2B97C77}">
      <dgm:prSet phldrT="[Text]"/>
      <dgm:spPr>
        <a:solidFill>
          <a:srgbClr val="FF0000"/>
        </a:solidFill>
      </dgm:spPr>
      <dgm:t>
        <a:bodyPr/>
        <a:lstStyle/>
        <a:p>
          <a:r>
            <a:rPr lang="en-US" dirty="0" smtClean="0">
              <a:latin typeface="Century Gothic" charset="0"/>
              <a:ea typeface="Century Gothic" charset="0"/>
              <a:cs typeface="Century Gothic" charset="0"/>
            </a:rPr>
            <a:t>Describe</a:t>
          </a:r>
          <a:endParaRPr lang="en-US" dirty="0">
            <a:latin typeface="Century Gothic" charset="0"/>
            <a:ea typeface="Century Gothic" charset="0"/>
            <a:cs typeface="Century Gothic" charset="0"/>
          </a:endParaRPr>
        </a:p>
      </dgm:t>
    </dgm:pt>
    <dgm:pt modelId="{8BEBD9CA-3253-7042-978D-CDF39F1D3070}" type="parTrans" cxnId="{906EFCA4-4D4B-4A4B-910F-722541A65769}">
      <dgm:prSet/>
      <dgm:spPr/>
      <dgm:t>
        <a:bodyPr/>
        <a:lstStyle/>
        <a:p>
          <a:endParaRPr lang="en-US"/>
        </a:p>
      </dgm:t>
    </dgm:pt>
    <dgm:pt modelId="{8F30475F-E4CD-594B-A69B-CA101054F3BE}" type="sibTrans" cxnId="{906EFCA4-4D4B-4A4B-910F-722541A65769}">
      <dgm:prSet/>
      <dgm:spPr/>
      <dgm:t>
        <a:bodyPr/>
        <a:lstStyle/>
        <a:p>
          <a:endParaRPr lang="en-US"/>
        </a:p>
      </dgm:t>
    </dgm:pt>
    <dgm:pt modelId="{F9B00803-2644-FC4B-B85D-D2650E24C103}">
      <dgm:prSet phldrT="[Text]"/>
      <dgm:spPr/>
      <dgm:t>
        <a:bodyPr/>
        <a:lstStyle/>
        <a:p>
          <a:r>
            <a:rPr lang="en-US" dirty="0" smtClean="0">
              <a:latin typeface="Century Gothic" charset="0"/>
              <a:ea typeface="Century Gothic" charset="0"/>
              <a:cs typeface="Century Gothic" charset="0"/>
            </a:rPr>
            <a:t>Store</a:t>
          </a:r>
          <a:endParaRPr lang="en-US" dirty="0">
            <a:latin typeface="Century Gothic" charset="0"/>
            <a:ea typeface="Century Gothic" charset="0"/>
            <a:cs typeface="Century Gothic" charset="0"/>
          </a:endParaRPr>
        </a:p>
      </dgm:t>
    </dgm:pt>
    <dgm:pt modelId="{75F747E6-459E-464B-A793-530558B6F14E}" type="parTrans" cxnId="{58C5865E-52D0-534D-BDDC-072CCF7B8494}">
      <dgm:prSet/>
      <dgm:spPr/>
      <dgm:t>
        <a:bodyPr/>
        <a:lstStyle/>
        <a:p>
          <a:endParaRPr lang="en-US"/>
        </a:p>
      </dgm:t>
    </dgm:pt>
    <dgm:pt modelId="{0EF6A85F-5B6F-0B43-964F-683F0B1A7909}" type="sibTrans" cxnId="{58C5865E-52D0-534D-BDDC-072CCF7B8494}">
      <dgm:prSet/>
      <dgm:spPr/>
      <dgm:t>
        <a:bodyPr/>
        <a:lstStyle/>
        <a:p>
          <a:endParaRPr lang="en-US"/>
        </a:p>
      </dgm:t>
    </dgm:pt>
    <dgm:pt modelId="{FEA12180-19E8-3B4E-9792-66E50D991CE5}" type="pres">
      <dgm:prSet presAssocID="{92EAA7A4-8005-B848-A848-716670120929}" presName="Name0" presStyleCnt="0">
        <dgm:presLayoutVars>
          <dgm:dir/>
          <dgm:resizeHandles val="exact"/>
        </dgm:presLayoutVars>
      </dgm:prSet>
      <dgm:spPr/>
      <dgm:t>
        <a:bodyPr/>
        <a:lstStyle/>
        <a:p>
          <a:endParaRPr lang="en-US"/>
        </a:p>
      </dgm:t>
    </dgm:pt>
    <dgm:pt modelId="{59490718-5751-F441-B593-322248CC6567}" type="pres">
      <dgm:prSet presAssocID="{649F43E0-F524-394E-A178-D419846F3AB9}" presName="node" presStyleLbl="node1" presStyleIdx="0" presStyleCnt="4" custRadScaleRad="101478" custRadScaleInc="-1081">
        <dgm:presLayoutVars>
          <dgm:bulletEnabled val="1"/>
        </dgm:presLayoutVars>
      </dgm:prSet>
      <dgm:spPr/>
      <dgm:t>
        <a:bodyPr/>
        <a:lstStyle/>
        <a:p>
          <a:endParaRPr lang="en-US"/>
        </a:p>
      </dgm:t>
    </dgm:pt>
    <dgm:pt modelId="{FB0EDB32-63A0-4746-8415-5883187DD1A0}" type="pres">
      <dgm:prSet presAssocID="{E8B114D0-3B19-6445-81A3-F75A89FCF870}" presName="sibTrans" presStyleLbl="sibTrans2D1" presStyleIdx="0" presStyleCnt="4"/>
      <dgm:spPr/>
      <dgm:t>
        <a:bodyPr/>
        <a:lstStyle/>
        <a:p>
          <a:endParaRPr lang="en-US"/>
        </a:p>
      </dgm:t>
    </dgm:pt>
    <dgm:pt modelId="{4250020F-3AD9-5446-9C8A-2D3C23052141}" type="pres">
      <dgm:prSet presAssocID="{E8B114D0-3B19-6445-81A3-F75A89FCF870}" presName="connectorText" presStyleLbl="sibTrans2D1" presStyleIdx="0" presStyleCnt="4"/>
      <dgm:spPr/>
      <dgm:t>
        <a:bodyPr/>
        <a:lstStyle/>
        <a:p>
          <a:endParaRPr lang="en-US"/>
        </a:p>
      </dgm:t>
    </dgm:pt>
    <dgm:pt modelId="{60CCD094-6352-E643-82D3-A4963EFC66C3}" type="pres">
      <dgm:prSet presAssocID="{C479A1B3-F8B1-3E4A-9684-9A3CBA756352}" presName="node" presStyleLbl="node1" presStyleIdx="1" presStyleCnt="4" custRadScaleRad="132392" custRadScaleInc="-4090">
        <dgm:presLayoutVars>
          <dgm:bulletEnabled val="1"/>
        </dgm:presLayoutVars>
      </dgm:prSet>
      <dgm:spPr/>
      <dgm:t>
        <a:bodyPr/>
        <a:lstStyle/>
        <a:p>
          <a:endParaRPr lang="en-US"/>
        </a:p>
      </dgm:t>
    </dgm:pt>
    <dgm:pt modelId="{4EEF0B80-FFCB-834E-996A-9C21EE556A40}" type="pres">
      <dgm:prSet presAssocID="{3AFDB8C3-7762-DF4E-9A97-99205EDD45EB}" presName="sibTrans" presStyleLbl="sibTrans2D1" presStyleIdx="1" presStyleCnt="4"/>
      <dgm:spPr/>
      <dgm:t>
        <a:bodyPr/>
        <a:lstStyle/>
        <a:p>
          <a:endParaRPr lang="en-US"/>
        </a:p>
      </dgm:t>
    </dgm:pt>
    <dgm:pt modelId="{E4BA5CD4-9D5E-FF44-94A2-8DF620AFB10F}" type="pres">
      <dgm:prSet presAssocID="{3AFDB8C3-7762-DF4E-9A97-99205EDD45EB}" presName="connectorText" presStyleLbl="sibTrans2D1" presStyleIdx="1" presStyleCnt="4"/>
      <dgm:spPr/>
      <dgm:t>
        <a:bodyPr/>
        <a:lstStyle/>
        <a:p>
          <a:endParaRPr lang="en-US"/>
        </a:p>
      </dgm:t>
    </dgm:pt>
    <dgm:pt modelId="{F5AB6789-B81D-594E-938E-86CE15084B41}" type="pres">
      <dgm:prSet presAssocID="{18DB03C2-E381-E647-8C67-AB3FF2B97C77}" presName="node" presStyleLbl="node1" presStyleIdx="2" presStyleCnt="4">
        <dgm:presLayoutVars>
          <dgm:bulletEnabled val="1"/>
        </dgm:presLayoutVars>
      </dgm:prSet>
      <dgm:spPr/>
      <dgm:t>
        <a:bodyPr/>
        <a:lstStyle/>
        <a:p>
          <a:endParaRPr lang="en-US"/>
        </a:p>
      </dgm:t>
    </dgm:pt>
    <dgm:pt modelId="{A6BB732D-B876-8B4B-8A45-CA39FEAA6D4E}" type="pres">
      <dgm:prSet presAssocID="{8F30475F-E4CD-594B-A69B-CA101054F3BE}" presName="sibTrans" presStyleLbl="sibTrans2D1" presStyleIdx="2" presStyleCnt="4"/>
      <dgm:spPr/>
      <dgm:t>
        <a:bodyPr/>
        <a:lstStyle/>
        <a:p>
          <a:endParaRPr lang="en-US"/>
        </a:p>
      </dgm:t>
    </dgm:pt>
    <dgm:pt modelId="{372391C4-C438-F143-8630-1764AC15C81A}" type="pres">
      <dgm:prSet presAssocID="{8F30475F-E4CD-594B-A69B-CA101054F3BE}" presName="connectorText" presStyleLbl="sibTrans2D1" presStyleIdx="2" presStyleCnt="4"/>
      <dgm:spPr/>
      <dgm:t>
        <a:bodyPr/>
        <a:lstStyle/>
        <a:p>
          <a:endParaRPr lang="en-US"/>
        </a:p>
      </dgm:t>
    </dgm:pt>
    <dgm:pt modelId="{AB245975-F46C-8B4A-BA6C-62DCDF0791A4}" type="pres">
      <dgm:prSet presAssocID="{F9B00803-2644-FC4B-B85D-D2650E24C103}" presName="node" presStyleLbl="node1" presStyleIdx="3" presStyleCnt="4" custRadScaleRad="133243" custRadScaleInc="4065">
        <dgm:presLayoutVars>
          <dgm:bulletEnabled val="1"/>
        </dgm:presLayoutVars>
      </dgm:prSet>
      <dgm:spPr/>
      <dgm:t>
        <a:bodyPr/>
        <a:lstStyle/>
        <a:p>
          <a:endParaRPr lang="en-US"/>
        </a:p>
      </dgm:t>
    </dgm:pt>
    <dgm:pt modelId="{8C581C11-0E90-3641-803E-A4C306F3DC64}" type="pres">
      <dgm:prSet presAssocID="{0EF6A85F-5B6F-0B43-964F-683F0B1A7909}" presName="sibTrans" presStyleLbl="sibTrans2D1" presStyleIdx="3" presStyleCnt="4"/>
      <dgm:spPr/>
      <dgm:t>
        <a:bodyPr/>
        <a:lstStyle/>
        <a:p>
          <a:endParaRPr lang="en-US"/>
        </a:p>
      </dgm:t>
    </dgm:pt>
    <dgm:pt modelId="{9C8F43D3-244B-7046-B13A-C270C181E1DC}" type="pres">
      <dgm:prSet presAssocID="{0EF6A85F-5B6F-0B43-964F-683F0B1A7909}" presName="connectorText" presStyleLbl="sibTrans2D1" presStyleIdx="3" presStyleCnt="4"/>
      <dgm:spPr/>
      <dgm:t>
        <a:bodyPr/>
        <a:lstStyle/>
        <a:p>
          <a:endParaRPr lang="en-US"/>
        </a:p>
      </dgm:t>
    </dgm:pt>
  </dgm:ptLst>
  <dgm:cxnLst>
    <dgm:cxn modelId="{EB00D648-1B70-BE47-93BC-9B74445FFF0E}" type="presOf" srcId="{0EF6A85F-5B6F-0B43-964F-683F0B1A7909}" destId="{8C581C11-0E90-3641-803E-A4C306F3DC64}" srcOrd="0" destOrd="0" presId="urn:microsoft.com/office/officeart/2005/8/layout/cycle7"/>
    <dgm:cxn modelId="{0C88D470-6E56-0F4C-B1B9-76876333043D}" type="presOf" srcId="{E8B114D0-3B19-6445-81A3-F75A89FCF870}" destId="{FB0EDB32-63A0-4746-8415-5883187DD1A0}" srcOrd="0" destOrd="0" presId="urn:microsoft.com/office/officeart/2005/8/layout/cycle7"/>
    <dgm:cxn modelId="{92C72F82-C59D-CF42-88C0-908BBE34863B}" type="presOf" srcId="{3AFDB8C3-7762-DF4E-9A97-99205EDD45EB}" destId="{E4BA5CD4-9D5E-FF44-94A2-8DF620AFB10F}" srcOrd="1" destOrd="0" presId="urn:microsoft.com/office/officeart/2005/8/layout/cycle7"/>
    <dgm:cxn modelId="{21C42B5C-9AAC-DA4E-B8F0-5140B1255E29}" type="presOf" srcId="{0EF6A85F-5B6F-0B43-964F-683F0B1A7909}" destId="{9C8F43D3-244B-7046-B13A-C270C181E1DC}" srcOrd="1" destOrd="0" presId="urn:microsoft.com/office/officeart/2005/8/layout/cycle7"/>
    <dgm:cxn modelId="{C92452DF-D369-BA48-BDC0-9B4C5709ED20}" type="presOf" srcId="{F9B00803-2644-FC4B-B85D-D2650E24C103}" destId="{AB245975-F46C-8B4A-BA6C-62DCDF0791A4}" srcOrd="0" destOrd="0" presId="urn:microsoft.com/office/officeart/2005/8/layout/cycle7"/>
    <dgm:cxn modelId="{9C73ADFC-4F56-6D42-92DD-CB8C49083D6A}" type="presOf" srcId="{8F30475F-E4CD-594B-A69B-CA101054F3BE}" destId="{372391C4-C438-F143-8630-1764AC15C81A}" srcOrd="1" destOrd="0" presId="urn:microsoft.com/office/officeart/2005/8/layout/cycle7"/>
    <dgm:cxn modelId="{906EFCA4-4D4B-4A4B-910F-722541A65769}" srcId="{92EAA7A4-8005-B848-A848-716670120929}" destId="{18DB03C2-E381-E647-8C67-AB3FF2B97C77}" srcOrd="2" destOrd="0" parTransId="{8BEBD9CA-3253-7042-978D-CDF39F1D3070}" sibTransId="{8F30475F-E4CD-594B-A69B-CA101054F3BE}"/>
    <dgm:cxn modelId="{8146BA48-59D4-4845-815F-7F190A7722F6}" type="presOf" srcId="{E8B114D0-3B19-6445-81A3-F75A89FCF870}" destId="{4250020F-3AD9-5446-9C8A-2D3C23052141}" srcOrd="1" destOrd="0" presId="urn:microsoft.com/office/officeart/2005/8/layout/cycle7"/>
    <dgm:cxn modelId="{00F63B95-1809-4145-ABA7-A38341BCDDFD}" srcId="{92EAA7A4-8005-B848-A848-716670120929}" destId="{C479A1B3-F8B1-3E4A-9684-9A3CBA756352}" srcOrd="1" destOrd="0" parTransId="{BE067534-9B19-0A4C-BEAF-930FBC543D95}" sibTransId="{3AFDB8C3-7762-DF4E-9A97-99205EDD45EB}"/>
    <dgm:cxn modelId="{6FE92FCE-F117-4644-B0C8-FFECFCF9D0A0}" type="presOf" srcId="{18DB03C2-E381-E647-8C67-AB3FF2B97C77}" destId="{F5AB6789-B81D-594E-938E-86CE15084B41}" srcOrd="0" destOrd="0" presId="urn:microsoft.com/office/officeart/2005/8/layout/cycle7"/>
    <dgm:cxn modelId="{8262A5BD-63AD-4D4D-A36A-4C1AFE2CEAF2}" type="presOf" srcId="{649F43E0-F524-394E-A178-D419846F3AB9}" destId="{59490718-5751-F441-B593-322248CC6567}" srcOrd="0" destOrd="0" presId="urn:microsoft.com/office/officeart/2005/8/layout/cycle7"/>
    <dgm:cxn modelId="{D1156FF8-FE84-E140-B5C7-6E91386BEFAE}" type="presOf" srcId="{92EAA7A4-8005-B848-A848-716670120929}" destId="{FEA12180-19E8-3B4E-9792-66E50D991CE5}" srcOrd="0" destOrd="0" presId="urn:microsoft.com/office/officeart/2005/8/layout/cycle7"/>
    <dgm:cxn modelId="{D147A41D-E75C-5A49-BE76-39D686D09A57}" type="presOf" srcId="{C479A1B3-F8B1-3E4A-9684-9A3CBA756352}" destId="{60CCD094-6352-E643-82D3-A4963EFC66C3}" srcOrd="0" destOrd="0" presId="urn:microsoft.com/office/officeart/2005/8/layout/cycle7"/>
    <dgm:cxn modelId="{57323019-5101-9844-8D59-9B1B39878D6D}" srcId="{92EAA7A4-8005-B848-A848-716670120929}" destId="{649F43E0-F524-394E-A178-D419846F3AB9}" srcOrd="0" destOrd="0" parTransId="{1F72EFC5-B19E-5246-B56F-995A18328BDB}" sibTransId="{E8B114D0-3B19-6445-81A3-F75A89FCF870}"/>
    <dgm:cxn modelId="{6522DDF8-2635-AE49-9EE1-012E05AE1981}" type="presOf" srcId="{3AFDB8C3-7762-DF4E-9A97-99205EDD45EB}" destId="{4EEF0B80-FFCB-834E-996A-9C21EE556A40}" srcOrd="0" destOrd="0" presId="urn:microsoft.com/office/officeart/2005/8/layout/cycle7"/>
    <dgm:cxn modelId="{0580D67C-5D0B-5D4B-96B2-BFF597A834C7}" type="presOf" srcId="{8F30475F-E4CD-594B-A69B-CA101054F3BE}" destId="{A6BB732D-B876-8B4B-8A45-CA39FEAA6D4E}" srcOrd="0" destOrd="0" presId="urn:microsoft.com/office/officeart/2005/8/layout/cycle7"/>
    <dgm:cxn modelId="{58C5865E-52D0-534D-BDDC-072CCF7B8494}" srcId="{92EAA7A4-8005-B848-A848-716670120929}" destId="{F9B00803-2644-FC4B-B85D-D2650E24C103}" srcOrd="3" destOrd="0" parTransId="{75F747E6-459E-464B-A793-530558B6F14E}" sibTransId="{0EF6A85F-5B6F-0B43-964F-683F0B1A7909}"/>
    <dgm:cxn modelId="{8B7B47A6-6316-6742-857C-D600A8B824D5}" type="presParOf" srcId="{FEA12180-19E8-3B4E-9792-66E50D991CE5}" destId="{59490718-5751-F441-B593-322248CC6567}" srcOrd="0" destOrd="0" presId="urn:microsoft.com/office/officeart/2005/8/layout/cycle7"/>
    <dgm:cxn modelId="{DD45BD50-0840-BD4B-B791-80269D81B9AD}" type="presParOf" srcId="{FEA12180-19E8-3B4E-9792-66E50D991CE5}" destId="{FB0EDB32-63A0-4746-8415-5883187DD1A0}" srcOrd="1" destOrd="0" presId="urn:microsoft.com/office/officeart/2005/8/layout/cycle7"/>
    <dgm:cxn modelId="{78B2E28A-78EA-6248-BBDC-1E13CAC2A8D4}" type="presParOf" srcId="{FB0EDB32-63A0-4746-8415-5883187DD1A0}" destId="{4250020F-3AD9-5446-9C8A-2D3C23052141}" srcOrd="0" destOrd="0" presId="urn:microsoft.com/office/officeart/2005/8/layout/cycle7"/>
    <dgm:cxn modelId="{D36DF7FA-9D65-8642-8683-65472436C0F3}" type="presParOf" srcId="{FEA12180-19E8-3B4E-9792-66E50D991CE5}" destId="{60CCD094-6352-E643-82D3-A4963EFC66C3}" srcOrd="2" destOrd="0" presId="urn:microsoft.com/office/officeart/2005/8/layout/cycle7"/>
    <dgm:cxn modelId="{53EF382B-2204-5041-8940-FB05757319A4}" type="presParOf" srcId="{FEA12180-19E8-3B4E-9792-66E50D991CE5}" destId="{4EEF0B80-FFCB-834E-996A-9C21EE556A40}" srcOrd="3" destOrd="0" presId="urn:microsoft.com/office/officeart/2005/8/layout/cycle7"/>
    <dgm:cxn modelId="{36B1D6F7-E0F3-CF4E-B027-0BACDFF4E2CE}" type="presParOf" srcId="{4EEF0B80-FFCB-834E-996A-9C21EE556A40}" destId="{E4BA5CD4-9D5E-FF44-94A2-8DF620AFB10F}" srcOrd="0" destOrd="0" presId="urn:microsoft.com/office/officeart/2005/8/layout/cycle7"/>
    <dgm:cxn modelId="{3E19C42A-6D14-6C4F-8B55-46DA3869AB8D}" type="presParOf" srcId="{FEA12180-19E8-3B4E-9792-66E50D991CE5}" destId="{F5AB6789-B81D-594E-938E-86CE15084B41}" srcOrd="4" destOrd="0" presId="urn:microsoft.com/office/officeart/2005/8/layout/cycle7"/>
    <dgm:cxn modelId="{0634111E-0D82-0C47-8A6D-4FF9A778A355}" type="presParOf" srcId="{FEA12180-19E8-3B4E-9792-66E50D991CE5}" destId="{A6BB732D-B876-8B4B-8A45-CA39FEAA6D4E}" srcOrd="5" destOrd="0" presId="urn:microsoft.com/office/officeart/2005/8/layout/cycle7"/>
    <dgm:cxn modelId="{58F350EC-1A83-F044-92D2-D1651E04443A}" type="presParOf" srcId="{A6BB732D-B876-8B4B-8A45-CA39FEAA6D4E}" destId="{372391C4-C438-F143-8630-1764AC15C81A}" srcOrd="0" destOrd="0" presId="urn:microsoft.com/office/officeart/2005/8/layout/cycle7"/>
    <dgm:cxn modelId="{531947C3-4EB3-A049-8919-4C5ADA9CB492}" type="presParOf" srcId="{FEA12180-19E8-3B4E-9792-66E50D991CE5}" destId="{AB245975-F46C-8B4A-BA6C-62DCDF0791A4}" srcOrd="6" destOrd="0" presId="urn:microsoft.com/office/officeart/2005/8/layout/cycle7"/>
    <dgm:cxn modelId="{644976A1-E1F0-6345-8E47-C27B84ABE4EA}" type="presParOf" srcId="{FEA12180-19E8-3B4E-9792-66E50D991CE5}" destId="{8C581C11-0E90-3641-803E-A4C306F3DC64}" srcOrd="7" destOrd="0" presId="urn:microsoft.com/office/officeart/2005/8/layout/cycle7"/>
    <dgm:cxn modelId="{262995AF-5BCC-5C47-BBA5-090598C2B694}" type="presParOf" srcId="{8C581C11-0E90-3641-803E-A4C306F3DC64}" destId="{9C8F43D3-244B-7046-B13A-C270C181E1D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2EAA7A4-8005-B848-A848-71667012092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US"/>
        </a:p>
      </dgm:t>
    </dgm:pt>
    <dgm:pt modelId="{649F43E0-F524-394E-A178-D419846F3AB9}">
      <dgm:prSet phldrT="[Text]"/>
      <dgm:spPr>
        <a:solidFill>
          <a:schemeClr val="accent1"/>
        </a:solidFill>
      </dgm:spPr>
      <dgm:t>
        <a:bodyPr/>
        <a:lstStyle/>
        <a:p>
          <a:r>
            <a:rPr lang="en-US" dirty="0" smtClean="0">
              <a:latin typeface="Century Gothic" charset="0"/>
              <a:ea typeface="Century Gothic" charset="0"/>
              <a:cs typeface="Century Gothic" charset="0"/>
            </a:rPr>
            <a:t>Keep</a:t>
          </a:r>
          <a:r>
            <a:rPr lang="en-US" baseline="0" dirty="0" smtClean="0">
              <a:latin typeface="Century Gothic" charset="0"/>
              <a:ea typeface="Century Gothic" charset="0"/>
              <a:cs typeface="Century Gothic" charset="0"/>
            </a:rPr>
            <a:t> track &amp; manage</a:t>
          </a:r>
          <a:endParaRPr lang="en-US" dirty="0">
            <a:latin typeface="Century Gothic" charset="0"/>
            <a:ea typeface="Century Gothic" charset="0"/>
            <a:cs typeface="Century Gothic" charset="0"/>
          </a:endParaRPr>
        </a:p>
      </dgm:t>
    </dgm:pt>
    <dgm:pt modelId="{1F72EFC5-B19E-5246-B56F-995A18328BDB}" type="parTrans" cxnId="{57323019-5101-9844-8D59-9B1B39878D6D}">
      <dgm:prSet/>
      <dgm:spPr/>
      <dgm:t>
        <a:bodyPr/>
        <a:lstStyle/>
        <a:p>
          <a:endParaRPr lang="en-US"/>
        </a:p>
      </dgm:t>
    </dgm:pt>
    <dgm:pt modelId="{E8B114D0-3B19-6445-81A3-F75A89FCF870}" type="sibTrans" cxnId="{57323019-5101-9844-8D59-9B1B39878D6D}">
      <dgm:prSet/>
      <dgm:spPr/>
      <dgm:t>
        <a:bodyPr/>
        <a:lstStyle/>
        <a:p>
          <a:endParaRPr lang="en-US"/>
        </a:p>
      </dgm:t>
    </dgm:pt>
    <dgm:pt modelId="{C479A1B3-F8B1-3E4A-9684-9A3CBA756352}">
      <dgm:prSet phldrT="[Text]"/>
      <dgm:spPr>
        <a:solidFill>
          <a:schemeClr val="accent1"/>
        </a:solidFill>
      </dgm:spPr>
      <dgm:t>
        <a:bodyPr/>
        <a:lstStyle/>
        <a:p>
          <a:r>
            <a:rPr lang="en-US" dirty="0" err="1" smtClean="0">
              <a:latin typeface="Century Gothic" charset="0"/>
              <a:ea typeface="Century Gothic" charset="0"/>
              <a:cs typeface="Century Gothic" charset="0"/>
            </a:rPr>
            <a:t>Organise</a:t>
          </a:r>
          <a:endParaRPr lang="en-US" dirty="0">
            <a:latin typeface="Century Gothic" charset="0"/>
            <a:ea typeface="Century Gothic" charset="0"/>
            <a:cs typeface="Century Gothic" charset="0"/>
          </a:endParaRPr>
        </a:p>
      </dgm:t>
    </dgm:pt>
    <dgm:pt modelId="{BE067534-9B19-0A4C-BEAF-930FBC543D95}" type="parTrans" cxnId="{00F63B95-1809-4145-ABA7-A38341BCDDFD}">
      <dgm:prSet/>
      <dgm:spPr/>
      <dgm:t>
        <a:bodyPr/>
        <a:lstStyle/>
        <a:p>
          <a:endParaRPr lang="en-US"/>
        </a:p>
      </dgm:t>
    </dgm:pt>
    <dgm:pt modelId="{3AFDB8C3-7762-DF4E-9A97-99205EDD45EB}" type="sibTrans" cxnId="{00F63B95-1809-4145-ABA7-A38341BCDDFD}">
      <dgm:prSet/>
      <dgm:spPr/>
      <dgm:t>
        <a:bodyPr/>
        <a:lstStyle/>
        <a:p>
          <a:endParaRPr lang="en-US"/>
        </a:p>
      </dgm:t>
    </dgm:pt>
    <dgm:pt modelId="{18DB03C2-E381-E647-8C67-AB3FF2B97C77}">
      <dgm:prSet phldrT="[Text]"/>
      <dgm:spPr>
        <a:solidFill>
          <a:schemeClr val="accent1"/>
        </a:solidFill>
      </dgm:spPr>
      <dgm:t>
        <a:bodyPr/>
        <a:lstStyle/>
        <a:p>
          <a:r>
            <a:rPr lang="en-US" dirty="0" smtClean="0">
              <a:latin typeface="Century Gothic" charset="0"/>
              <a:ea typeface="Century Gothic" charset="0"/>
              <a:cs typeface="Century Gothic" charset="0"/>
            </a:rPr>
            <a:t>Describe</a:t>
          </a:r>
          <a:endParaRPr lang="en-US" dirty="0">
            <a:latin typeface="Century Gothic" charset="0"/>
            <a:ea typeface="Century Gothic" charset="0"/>
            <a:cs typeface="Century Gothic" charset="0"/>
          </a:endParaRPr>
        </a:p>
      </dgm:t>
    </dgm:pt>
    <dgm:pt modelId="{8BEBD9CA-3253-7042-978D-CDF39F1D3070}" type="parTrans" cxnId="{906EFCA4-4D4B-4A4B-910F-722541A65769}">
      <dgm:prSet/>
      <dgm:spPr/>
      <dgm:t>
        <a:bodyPr/>
        <a:lstStyle/>
        <a:p>
          <a:endParaRPr lang="en-US"/>
        </a:p>
      </dgm:t>
    </dgm:pt>
    <dgm:pt modelId="{8F30475F-E4CD-594B-A69B-CA101054F3BE}" type="sibTrans" cxnId="{906EFCA4-4D4B-4A4B-910F-722541A65769}">
      <dgm:prSet/>
      <dgm:spPr/>
      <dgm:t>
        <a:bodyPr/>
        <a:lstStyle/>
        <a:p>
          <a:endParaRPr lang="en-US"/>
        </a:p>
      </dgm:t>
    </dgm:pt>
    <dgm:pt modelId="{F9B00803-2644-FC4B-B85D-D2650E24C103}">
      <dgm:prSet phldrT="[Text]"/>
      <dgm:spPr>
        <a:solidFill>
          <a:srgbClr val="FF0000"/>
        </a:solidFill>
      </dgm:spPr>
      <dgm:t>
        <a:bodyPr/>
        <a:lstStyle/>
        <a:p>
          <a:r>
            <a:rPr lang="en-US" dirty="0" smtClean="0">
              <a:latin typeface="Century Gothic" charset="0"/>
              <a:ea typeface="Century Gothic" charset="0"/>
              <a:cs typeface="Century Gothic" charset="0"/>
            </a:rPr>
            <a:t>Store</a:t>
          </a:r>
          <a:endParaRPr lang="en-US" dirty="0">
            <a:latin typeface="Century Gothic" charset="0"/>
            <a:ea typeface="Century Gothic" charset="0"/>
            <a:cs typeface="Century Gothic" charset="0"/>
          </a:endParaRPr>
        </a:p>
      </dgm:t>
    </dgm:pt>
    <dgm:pt modelId="{75F747E6-459E-464B-A793-530558B6F14E}" type="parTrans" cxnId="{58C5865E-52D0-534D-BDDC-072CCF7B8494}">
      <dgm:prSet/>
      <dgm:spPr/>
      <dgm:t>
        <a:bodyPr/>
        <a:lstStyle/>
        <a:p>
          <a:endParaRPr lang="en-US"/>
        </a:p>
      </dgm:t>
    </dgm:pt>
    <dgm:pt modelId="{0EF6A85F-5B6F-0B43-964F-683F0B1A7909}" type="sibTrans" cxnId="{58C5865E-52D0-534D-BDDC-072CCF7B8494}">
      <dgm:prSet/>
      <dgm:spPr/>
      <dgm:t>
        <a:bodyPr/>
        <a:lstStyle/>
        <a:p>
          <a:endParaRPr lang="en-US"/>
        </a:p>
      </dgm:t>
    </dgm:pt>
    <dgm:pt modelId="{FEA12180-19E8-3B4E-9792-66E50D991CE5}" type="pres">
      <dgm:prSet presAssocID="{92EAA7A4-8005-B848-A848-716670120929}" presName="Name0" presStyleCnt="0">
        <dgm:presLayoutVars>
          <dgm:dir/>
          <dgm:resizeHandles val="exact"/>
        </dgm:presLayoutVars>
      </dgm:prSet>
      <dgm:spPr/>
      <dgm:t>
        <a:bodyPr/>
        <a:lstStyle/>
        <a:p>
          <a:endParaRPr lang="en-US"/>
        </a:p>
      </dgm:t>
    </dgm:pt>
    <dgm:pt modelId="{59490718-5751-F441-B593-322248CC6567}" type="pres">
      <dgm:prSet presAssocID="{649F43E0-F524-394E-A178-D419846F3AB9}" presName="node" presStyleLbl="node1" presStyleIdx="0" presStyleCnt="4" custRadScaleRad="101478" custRadScaleInc="-1081">
        <dgm:presLayoutVars>
          <dgm:bulletEnabled val="1"/>
        </dgm:presLayoutVars>
      </dgm:prSet>
      <dgm:spPr/>
      <dgm:t>
        <a:bodyPr/>
        <a:lstStyle/>
        <a:p>
          <a:endParaRPr lang="en-US"/>
        </a:p>
      </dgm:t>
    </dgm:pt>
    <dgm:pt modelId="{FB0EDB32-63A0-4746-8415-5883187DD1A0}" type="pres">
      <dgm:prSet presAssocID="{E8B114D0-3B19-6445-81A3-F75A89FCF870}" presName="sibTrans" presStyleLbl="sibTrans2D1" presStyleIdx="0" presStyleCnt="4"/>
      <dgm:spPr/>
      <dgm:t>
        <a:bodyPr/>
        <a:lstStyle/>
        <a:p>
          <a:endParaRPr lang="en-US"/>
        </a:p>
      </dgm:t>
    </dgm:pt>
    <dgm:pt modelId="{4250020F-3AD9-5446-9C8A-2D3C23052141}" type="pres">
      <dgm:prSet presAssocID="{E8B114D0-3B19-6445-81A3-F75A89FCF870}" presName="connectorText" presStyleLbl="sibTrans2D1" presStyleIdx="0" presStyleCnt="4"/>
      <dgm:spPr/>
      <dgm:t>
        <a:bodyPr/>
        <a:lstStyle/>
        <a:p>
          <a:endParaRPr lang="en-US"/>
        </a:p>
      </dgm:t>
    </dgm:pt>
    <dgm:pt modelId="{60CCD094-6352-E643-82D3-A4963EFC66C3}" type="pres">
      <dgm:prSet presAssocID="{C479A1B3-F8B1-3E4A-9684-9A3CBA756352}" presName="node" presStyleLbl="node1" presStyleIdx="1" presStyleCnt="4" custRadScaleRad="132392" custRadScaleInc="-4090">
        <dgm:presLayoutVars>
          <dgm:bulletEnabled val="1"/>
        </dgm:presLayoutVars>
      </dgm:prSet>
      <dgm:spPr/>
      <dgm:t>
        <a:bodyPr/>
        <a:lstStyle/>
        <a:p>
          <a:endParaRPr lang="en-US"/>
        </a:p>
      </dgm:t>
    </dgm:pt>
    <dgm:pt modelId="{4EEF0B80-FFCB-834E-996A-9C21EE556A40}" type="pres">
      <dgm:prSet presAssocID="{3AFDB8C3-7762-DF4E-9A97-99205EDD45EB}" presName="sibTrans" presStyleLbl="sibTrans2D1" presStyleIdx="1" presStyleCnt="4"/>
      <dgm:spPr/>
      <dgm:t>
        <a:bodyPr/>
        <a:lstStyle/>
        <a:p>
          <a:endParaRPr lang="en-US"/>
        </a:p>
      </dgm:t>
    </dgm:pt>
    <dgm:pt modelId="{E4BA5CD4-9D5E-FF44-94A2-8DF620AFB10F}" type="pres">
      <dgm:prSet presAssocID="{3AFDB8C3-7762-DF4E-9A97-99205EDD45EB}" presName="connectorText" presStyleLbl="sibTrans2D1" presStyleIdx="1" presStyleCnt="4"/>
      <dgm:spPr/>
      <dgm:t>
        <a:bodyPr/>
        <a:lstStyle/>
        <a:p>
          <a:endParaRPr lang="en-US"/>
        </a:p>
      </dgm:t>
    </dgm:pt>
    <dgm:pt modelId="{F5AB6789-B81D-594E-938E-86CE15084B41}" type="pres">
      <dgm:prSet presAssocID="{18DB03C2-E381-E647-8C67-AB3FF2B97C77}" presName="node" presStyleLbl="node1" presStyleIdx="2" presStyleCnt="4">
        <dgm:presLayoutVars>
          <dgm:bulletEnabled val="1"/>
        </dgm:presLayoutVars>
      </dgm:prSet>
      <dgm:spPr/>
      <dgm:t>
        <a:bodyPr/>
        <a:lstStyle/>
        <a:p>
          <a:endParaRPr lang="en-US"/>
        </a:p>
      </dgm:t>
    </dgm:pt>
    <dgm:pt modelId="{A6BB732D-B876-8B4B-8A45-CA39FEAA6D4E}" type="pres">
      <dgm:prSet presAssocID="{8F30475F-E4CD-594B-A69B-CA101054F3BE}" presName="sibTrans" presStyleLbl="sibTrans2D1" presStyleIdx="2" presStyleCnt="4"/>
      <dgm:spPr/>
      <dgm:t>
        <a:bodyPr/>
        <a:lstStyle/>
        <a:p>
          <a:endParaRPr lang="en-US"/>
        </a:p>
      </dgm:t>
    </dgm:pt>
    <dgm:pt modelId="{372391C4-C438-F143-8630-1764AC15C81A}" type="pres">
      <dgm:prSet presAssocID="{8F30475F-E4CD-594B-A69B-CA101054F3BE}" presName="connectorText" presStyleLbl="sibTrans2D1" presStyleIdx="2" presStyleCnt="4"/>
      <dgm:spPr/>
      <dgm:t>
        <a:bodyPr/>
        <a:lstStyle/>
        <a:p>
          <a:endParaRPr lang="en-US"/>
        </a:p>
      </dgm:t>
    </dgm:pt>
    <dgm:pt modelId="{AB245975-F46C-8B4A-BA6C-62DCDF0791A4}" type="pres">
      <dgm:prSet presAssocID="{F9B00803-2644-FC4B-B85D-D2650E24C103}" presName="node" presStyleLbl="node1" presStyleIdx="3" presStyleCnt="4" custRadScaleRad="133243" custRadScaleInc="4065">
        <dgm:presLayoutVars>
          <dgm:bulletEnabled val="1"/>
        </dgm:presLayoutVars>
      </dgm:prSet>
      <dgm:spPr/>
      <dgm:t>
        <a:bodyPr/>
        <a:lstStyle/>
        <a:p>
          <a:endParaRPr lang="en-US"/>
        </a:p>
      </dgm:t>
    </dgm:pt>
    <dgm:pt modelId="{8C581C11-0E90-3641-803E-A4C306F3DC64}" type="pres">
      <dgm:prSet presAssocID="{0EF6A85F-5B6F-0B43-964F-683F0B1A7909}" presName="sibTrans" presStyleLbl="sibTrans2D1" presStyleIdx="3" presStyleCnt="4"/>
      <dgm:spPr/>
      <dgm:t>
        <a:bodyPr/>
        <a:lstStyle/>
        <a:p>
          <a:endParaRPr lang="en-US"/>
        </a:p>
      </dgm:t>
    </dgm:pt>
    <dgm:pt modelId="{9C8F43D3-244B-7046-B13A-C270C181E1DC}" type="pres">
      <dgm:prSet presAssocID="{0EF6A85F-5B6F-0B43-964F-683F0B1A7909}" presName="connectorText" presStyleLbl="sibTrans2D1" presStyleIdx="3" presStyleCnt="4"/>
      <dgm:spPr/>
      <dgm:t>
        <a:bodyPr/>
        <a:lstStyle/>
        <a:p>
          <a:endParaRPr lang="en-US"/>
        </a:p>
      </dgm:t>
    </dgm:pt>
  </dgm:ptLst>
  <dgm:cxnLst>
    <dgm:cxn modelId="{13898731-3C76-4045-B9B0-D7B6924305F9}" type="presOf" srcId="{18DB03C2-E381-E647-8C67-AB3FF2B97C77}" destId="{F5AB6789-B81D-594E-938E-86CE15084B41}" srcOrd="0" destOrd="0" presId="urn:microsoft.com/office/officeart/2005/8/layout/cycle7"/>
    <dgm:cxn modelId="{3934743A-DD59-8046-8754-B15E9E5EBDC6}" type="presOf" srcId="{E8B114D0-3B19-6445-81A3-F75A89FCF870}" destId="{FB0EDB32-63A0-4746-8415-5883187DD1A0}" srcOrd="0" destOrd="0" presId="urn:microsoft.com/office/officeart/2005/8/layout/cycle7"/>
    <dgm:cxn modelId="{C2EA73A7-4D6D-004B-966B-30D960B6C71B}" type="presOf" srcId="{C479A1B3-F8B1-3E4A-9684-9A3CBA756352}" destId="{60CCD094-6352-E643-82D3-A4963EFC66C3}" srcOrd="0" destOrd="0" presId="urn:microsoft.com/office/officeart/2005/8/layout/cycle7"/>
    <dgm:cxn modelId="{A2CA5BFA-DB7B-C240-A532-91B7787BC7CD}" type="presOf" srcId="{8F30475F-E4CD-594B-A69B-CA101054F3BE}" destId="{A6BB732D-B876-8B4B-8A45-CA39FEAA6D4E}" srcOrd="0" destOrd="0" presId="urn:microsoft.com/office/officeart/2005/8/layout/cycle7"/>
    <dgm:cxn modelId="{99561C58-53BA-8A4D-B006-BC20B1A73DA5}" type="presOf" srcId="{F9B00803-2644-FC4B-B85D-D2650E24C103}" destId="{AB245975-F46C-8B4A-BA6C-62DCDF0791A4}" srcOrd="0" destOrd="0" presId="urn:microsoft.com/office/officeart/2005/8/layout/cycle7"/>
    <dgm:cxn modelId="{9594C2E4-8F6E-0548-9BB2-9638706BA60A}" type="presOf" srcId="{8F30475F-E4CD-594B-A69B-CA101054F3BE}" destId="{372391C4-C438-F143-8630-1764AC15C81A}" srcOrd="1" destOrd="0" presId="urn:microsoft.com/office/officeart/2005/8/layout/cycle7"/>
    <dgm:cxn modelId="{97ECDAC7-3941-6C4C-940B-16448AC0FB21}" type="presOf" srcId="{E8B114D0-3B19-6445-81A3-F75A89FCF870}" destId="{4250020F-3AD9-5446-9C8A-2D3C23052141}" srcOrd="1" destOrd="0" presId="urn:microsoft.com/office/officeart/2005/8/layout/cycle7"/>
    <dgm:cxn modelId="{7F04D139-D40B-B640-B7A7-CA38C9E668EF}" type="presOf" srcId="{0EF6A85F-5B6F-0B43-964F-683F0B1A7909}" destId="{9C8F43D3-244B-7046-B13A-C270C181E1DC}" srcOrd="1" destOrd="0" presId="urn:microsoft.com/office/officeart/2005/8/layout/cycle7"/>
    <dgm:cxn modelId="{F451A555-A383-E648-85B2-336BBFBECC80}" type="presOf" srcId="{0EF6A85F-5B6F-0B43-964F-683F0B1A7909}" destId="{8C581C11-0E90-3641-803E-A4C306F3DC64}" srcOrd="0" destOrd="0" presId="urn:microsoft.com/office/officeart/2005/8/layout/cycle7"/>
    <dgm:cxn modelId="{DC827D2F-0B58-2744-8A83-8B33F2208875}" type="presOf" srcId="{3AFDB8C3-7762-DF4E-9A97-99205EDD45EB}" destId="{4EEF0B80-FFCB-834E-996A-9C21EE556A40}" srcOrd="0" destOrd="0" presId="urn:microsoft.com/office/officeart/2005/8/layout/cycle7"/>
    <dgm:cxn modelId="{906EFCA4-4D4B-4A4B-910F-722541A65769}" srcId="{92EAA7A4-8005-B848-A848-716670120929}" destId="{18DB03C2-E381-E647-8C67-AB3FF2B97C77}" srcOrd="2" destOrd="0" parTransId="{8BEBD9CA-3253-7042-978D-CDF39F1D3070}" sibTransId="{8F30475F-E4CD-594B-A69B-CA101054F3BE}"/>
    <dgm:cxn modelId="{50A94F67-C24C-F546-B5B2-9490BC1A6367}" type="presOf" srcId="{92EAA7A4-8005-B848-A848-716670120929}" destId="{FEA12180-19E8-3B4E-9792-66E50D991CE5}" srcOrd="0" destOrd="0" presId="urn:microsoft.com/office/officeart/2005/8/layout/cycle7"/>
    <dgm:cxn modelId="{00F63B95-1809-4145-ABA7-A38341BCDDFD}" srcId="{92EAA7A4-8005-B848-A848-716670120929}" destId="{C479A1B3-F8B1-3E4A-9684-9A3CBA756352}" srcOrd="1" destOrd="0" parTransId="{BE067534-9B19-0A4C-BEAF-930FBC543D95}" sibTransId="{3AFDB8C3-7762-DF4E-9A97-99205EDD45EB}"/>
    <dgm:cxn modelId="{6D0D9AD1-2361-AB4C-B356-5E5E6DE7355D}" type="presOf" srcId="{649F43E0-F524-394E-A178-D419846F3AB9}" destId="{59490718-5751-F441-B593-322248CC6567}" srcOrd="0" destOrd="0" presId="urn:microsoft.com/office/officeart/2005/8/layout/cycle7"/>
    <dgm:cxn modelId="{57323019-5101-9844-8D59-9B1B39878D6D}" srcId="{92EAA7A4-8005-B848-A848-716670120929}" destId="{649F43E0-F524-394E-A178-D419846F3AB9}" srcOrd="0" destOrd="0" parTransId="{1F72EFC5-B19E-5246-B56F-995A18328BDB}" sibTransId="{E8B114D0-3B19-6445-81A3-F75A89FCF870}"/>
    <dgm:cxn modelId="{58C5865E-52D0-534D-BDDC-072CCF7B8494}" srcId="{92EAA7A4-8005-B848-A848-716670120929}" destId="{F9B00803-2644-FC4B-B85D-D2650E24C103}" srcOrd="3" destOrd="0" parTransId="{75F747E6-459E-464B-A793-530558B6F14E}" sibTransId="{0EF6A85F-5B6F-0B43-964F-683F0B1A7909}"/>
    <dgm:cxn modelId="{9D1E6FC1-642D-914C-8BC7-BE726C4CD7A4}" type="presOf" srcId="{3AFDB8C3-7762-DF4E-9A97-99205EDD45EB}" destId="{E4BA5CD4-9D5E-FF44-94A2-8DF620AFB10F}" srcOrd="1" destOrd="0" presId="urn:microsoft.com/office/officeart/2005/8/layout/cycle7"/>
    <dgm:cxn modelId="{371D7C18-3CB7-C04B-91FD-6FD7C2B150FE}" type="presParOf" srcId="{FEA12180-19E8-3B4E-9792-66E50D991CE5}" destId="{59490718-5751-F441-B593-322248CC6567}" srcOrd="0" destOrd="0" presId="urn:microsoft.com/office/officeart/2005/8/layout/cycle7"/>
    <dgm:cxn modelId="{C3ECBF36-98EE-D349-B268-C39B58594839}" type="presParOf" srcId="{FEA12180-19E8-3B4E-9792-66E50D991CE5}" destId="{FB0EDB32-63A0-4746-8415-5883187DD1A0}" srcOrd="1" destOrd="0" presId="urn:microsoft.com/office/officeart/2005/8/layout/cycle7"/>
    <dgm:cxn modelId="{908E64BA-B068-7642-B054-CDD9BDA03AB6}" type="presParOf" srcId="{FB0EDB32-63A0-4746-8415-5883187DD1A0}" destId="{4250020F-3AD9-5446-9C8A-2D3C23052141}" srcOrd="0" destOrd="0" presId="urn:microsoft.com/office/officeart/2005/8/layout/cycle7"/>
    <dgm:cxn modelId="{5BCA4A1C-C97E-3E48-B131-BF3D612AEB4C}" type="presParOf" srcId="{FEA12180-19E8-3B4E-9792-66E50D991CE5}" destId="{60CCD094-6352-E643-82D3-A4963EFC66C3}" srcOrd="2" destOrd="0" presId="urn:microsoft.com/office/officeart/2005/8/layout/cycle7"/>
    <dgm:cxn modelId="{8A4EC165-07FC-2E44-879A-7214300309DD}" type="presParOf" srcId="{FEA12180-19E8-3B4E-9792-66E50D991CE5}" destId="{4EEF0B80-FFCB-834E-996A-9C21EE556A40}" srcOrd="3" destOrd="0" presId="urn:microsoft.com/office/officeart/2005/8/layout/cycle7"/>
    <dgm:cxn modelId="{8CA72BF8-50B8-BF44-A41B-71A4EE0E9CDA}" type="presParOf" srcId="{4EEF0B80-FFCB-834E-996A-9C21EE556A40}" destId="{E4BA5CD4-9D5E-FF44-94A2-8DF620AFB10F}" srcOrd="0" destOrd="0" presId="urn:microsoft.com/office/officeart/2005/8/layout/cycle7"/>
    <dgm:cxn modelId="{DCCD049B-6CB3-9343-A9FD-D4303D7BFA9F}" type="presParOf" srcId="{FEA12180-19E8-3B4E-9792-66E50D991CE5}" destId="{F5AB6789-B81D-594E-938E-86CE15084B41}" srcOrd="4" destOrd="0" presId="urn:microsoft.com/office/officeart/2005/8/layout/cycle7"/>
    <dgm:cxn modelId="{D0BFE168-35E0-FF42-8E70-7DD2A4582144}" type="presParOf" srcId="{FEA12180-19E8-3B4E-9792-66E50D991CE5}" destId="{A6BB732D-B876-8B4B-8A45-CA39FEAA6D4E}" srcOrd="5" destOrd="0" presId="urn:microsoft.com/office/officeart/2005/8/layout/cycle7"/>
    <dgm:cxn modelId="{B09D8EF0-8871-A640-8851-323EC06F9293}" type="presParOf" srcId="{A6BB732D-B876-8B4B-8A45-CA39FEAA6D4E}" destId="{372391C4-C438-F143-8630-1764AC15C81A}" srcOrd="0" destOrd="0" presId="urn:microsoft.com/office/officeart/2005/8/layout/cycle7"/>
    <dgm:cxn modelId="{5780B612-9B86-2748-89A8-A770F11EE20D}" type="presParOf" srcId="{FEA12180-19E8-3B4E-9792-66E50D991CE5}" destId="{AB245975-F46C-8B4A-BA6C-62DCDF0791A4}" srcOrd="6" destOrd="0" presId="urn:microsoft.com/office/officeart/2005/8/layout/cycle7"/>
    <dgm:cxn modelId="{B5CFCD0B-5EE9-4247-885B-2577725E57F6}" type="presParOf" srcId="{FEA12180-19E8-3B4E-9792-66E50D991CE5}" destId="{8C581C11-0E90-3641-803E-A4C306F3DC64}" srcOrd="7" destOrd="0" presId="urn:microsoft.com/office/officeart/2005/8/layout/cycle7"/>
    <dgm:cxn modelId="{B8756342-F53C-4F44-B228-0648DD9D2BFF}" type="presParOf" srcId="{8C581C11-0E90-3641-803E-A4C306F3DC64}" destId="{9C8F43D3-244B-7046-B13A-C270C181E1D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2EAA7A4-8005-B848-A848-71667012092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US"/>
        </a:p>
      </dgm:t>
    </dgm:pt>
    <dgm:pt modelId="{649F43E0-F524-394E-A178-D419846F3AB9}">
      <dgm:prSet phldrT="[Text]"/>
      <dgm:spPr>
        <a:solidFill>
          <a:schemeClr val="accent1"/>
        </a:solidFill>
      </dgm:spPr>
      <dgm:t>
        <a:bodyPr/>
        <a:lstStyle/>
        <a:p>
          <a:r>
            <a:rPr lang="en-US" dirty="0" smtClean="0">
              <a:latin typeface="Century Gothic" charset="0"/>
              <a:ea typeface="Century Gothic" charset="0"/>
              <a:cs typeface="Century Gothic" charset="0"/>
            </a:rPr>
            <a:t>Keep</a:t>
          </a:r>
          <a:r>
            <a:rPr lang="en-US" baseline="0" dirty="0" smtClean="0">
              <a:latin typeface="Century Gothic" charset="0"/>
              <a:ea typeface="Century Gothic" charset="0"/>
              <a:cs typeface="Century Gothic" charset="0"/>
            </a:rPr>
            <a:t> track &amp; manage</a:t>
          </a:r>
          <a:endParaRPr lang="en-US" dirty="0">
            <a:latin typeface="Century Gothic" charset="0"/>
            <a:ea typeface="Century Gothic" charset="0"/>
            <a:cs typeface="Century Gothic" charset="0"/>
          </a:endParaRPr>
        </a:p>
      </dgm:t>
    </dgm:pt>
    <dgm:pt modelId="{1F72EFC5-B19E-5246-B56F-995A18328BDB}" type="parTrans" cxnId="{57323019-5101-9844-8D59-9B1B39878D6D}">
      <dgm:prSet/>
      <dgm:spPr/>
      <dgm:t>
        <a:bodyPr/>
        <a:lstStyle/>
        <a:p>
          <a:endParaRPr lang="en-US"/>
        </a:p>
      </dgm:t>
    </dgm:pt>
    <dgm:pt modelId="{E8B114D0-3B19-6445-81A3-F75A89FCF870}" type="sibTrans" cxnId="{57323019-5101-9844-8D59-9B1B39878D6D}">
      <dgm:prSet/>
      <dgm:spPr/>
      <dgm:t>
        <a:bodyPr/>
        <a:lstStyle/>
        <a:p>
          <a:endParaRPr lang="en-US"/>
        </a:p>
      </dgm:t>
    </dgm:pt>
    <dgm:pt modelId="{C479A1B3-F8B1-3E4A-9684-9A3CBA756352}">
      <dgm:prSet phldrT="[Text]"/>
      <dgm:spPr>
        <a:solidFill>
          <a:schemeClr val="accent1"/>
        </a:solidFill>
      </dgm:spPr>
      <dgm:t>
        <a:bodyPr/>
        <a:lstStyle/>
        <a:p>
          <a:r>
            <a:rPr lang="en-US" dirty="0" err="1" smtClean="0">
              <a:latin typeface="Century Gothic" charset="0"/>
              <a:ea typeface="Century Gothic" charset="0"/>
              <a:cs typeface="Century Gothic" charset="0"/>
            </a:rPr>
            <a:t>Organise</a:t>
          </a:r>
          <a:endParaRPr lang="en-US" dirty="0">
            <a:latin typeface="Century Gothic" charset="0"/>
            <a:ea typeface="Century Gothic" charset="0"/>
            <a:cs typeface="Century Gothic" charset="0"/>
          </a:endParaRPr>
        </a:p>
      </dgm:t>
    </dgm:pt>
    <dgm:pt modelId="{BE067534-9B19-0A4C-BEAF-930FBC543D95}" type="parTrans" cxnId="{00F63B95-1809-4145-ABA7-A38341BCDDFD}">
      <dgm:prSet/>
      <dgm:spPr/>
      <dgm:t>
        <a:bodyPr/>
        <a:lstStyle/>
        <a:p>
          <a:endParaRPr lang="en-US"/>
        </a:p>
      </dgm:t>
    </dgm:pt>
    <dgm:pt modelId="{3AFDB8C3-7762-DF4E-9A97-99205EDD45EB}" type="sibTrans" cxnId="{00F63B95-1809-4145-ABA7-A38341BCDDFD}">
      <dgm:prSet/>
      <dgm:spPr/>
      <dgm:t>
        <a:bodyPr/>
        <a:lstStyle/>
        <a:p>
          <a:endParaRPr lang="en-US"/>
        </a:p>
      </dgm:t>
    </dgm:pt>
    <dgm:pt modelId="{18DB03C2-E381-E647-8C67-AB3FF2B97C77}">
      <dgm:prSet phldrT="[Text]"/>
      <dgm:spPr>
        <a:solidFill>
          <a:schemeClr val="accent1"/>
        </a:solidFill>
      </dgm:spPr>
      <dgm:t>
        <a:bodyPr/>
        <a:lstStyle/>
        <a:p>
          <a:r>
            <a:rPr lang="en-US" dirty="0" smtClean="0">
              <a:latin typeface="Century Gothic" charset="0"/>
              <a:ea typeface="Century Gothic" charset="0"/>
              <a:cs typeface="Century Gothic" charset="0"/>
            </a:rPr>
            <a:t>Describe</a:t>
          </a:r>
          <a:endParaRPr lang="en-US" dirty="0">
            <a:latin typeface="Century Gothic" charset="0"/>
            <a:ea typeface="Century Gothic" charset="0"/>
            <a:cs typeface="Century Gothic" charset="0"/>
          </a:endParaRPr>
        </a:p>
      </dgm:t>
    </dgm:pt>
    <dgm:pt modelId="{8BEBD9CA-3253-7042-978D-CDF39F1D3070}" type="parTrans" cxnId="{906EFCA4-4D4B-4A4B-910F-722541A65769}">
      <dgm:prSet/>
      <dgm:spPr/>
      <dgm:t>
        <a:bodyPr/>
        <a:lstStyle/>
        <a:p>
          <a:endParaRPr lang="en-US"/>
        </a:p>
      </dgm:t>
    </dgm:pt>
    <dgm:pt modelId="{8F30475F-E4CD-594B-A69B-CA101054F3BE}" type="sibTrans" cxnId="{906EFCA4-4D4B-4A4B-910F-722541A65769}">
      <dgm:prSet/>
      <dgm:spPr/>
      <dgm:t>
        <a:bodyPr/>
        <a:lstStyle/>
        <a:p>
          <a:endParaRPr lang="en-US"/>
        </a:p>
      </dgm:t>
    </dgm:pt>
    <dgm:pt modelId="{F9B00803-2644-FC4B-B85D-D2650E24C103}">
      <dgm:prSet phldrT="[Text]"/>
      <dgm:spPr>
        <a:solidFill>
          <a:schemeClr val="accent1"/>
        </a:solidFill>
      </dgm:spPr>
      <dgm:t>
        <a:bodyPr/>
        <a:lstStyle/>
        <a:p>
          <a:r>
            <a:rPr lang="en-US" dirty="0" smtClean="0">
              <a:latin typeface="Century Gothic" charset="0"/>
              <a:ea typeface="Century Gothic" charset="0"/>
              <a:cs typeface="Century Gothic" charset="0"/>
            </a:rPr>
            <a:t>Store</a:t>
          </a:r>
          <a:endParaRPr lang="en-US" dirty="0">
            <a:latin typeface="Century Gothic" charset="0"/>
            <a:ea typeface="Century Gothic" charset="0"/>
            <a:cs typeface="Century Gothic" charset="0"/>
          </a:endParaRPr>
        </a:p>
      </dgm:t>
    </dgm:pt>
    <dgm:pt modelId="{75F747E6-459E-464B-A793-530558B6F14E}" type="parTrans" cxnId="{58C5865E-52D0-534D-BDDC-072CCF7B8494}">
      <dgm:prSet/>
      <dgm:spPr/>
      <dgm:t>
        <a:bodyPr/>
        <a:lstStyle/>
        <a:p>
          <a:endParaRPr lang="en-US"/>
        </a:p>
      </dgm:t>
    </dgm:pt>
    <dgm:pt modelId="{0EF6A85F-5B6F-0B43-964F-683F0B1A7909}" type="sibTrans" cxnId="{58C5865E-52D0-534D-BDDC-072CCF7B8494}">
      <dgm:prSet/>
      <dgm:spPr/>
      <dgm:t>
        <a:bodyPr/>
        <a:lstStyle/>
        <a:p>
          <a:endParaRPr lang="en-US"/>
        </a:p>
      </dgm:t>
    </dgm:pt>
    <dgm:pt modelId="{FEA12180-19E8-3B4E-9792-66E50D991CE5}" type="pres">
      <dgm:prSet presAssocID="{92EAA7A4-8005-B848-A848-716670120929}" presName="Name0" presStyleCnt="0">
        <dgm:presLayoutVars>
          <dgm:dir/>
          <dgm:resizeHandles val="exact"/>
        </dgm:presLayoutVars>
      </dgm:prSet>
      <dgm:spPr/>
      <dgm:t>
        <a:bodyPr/>
        <a:lstStyle/>
        <a:p>
          <a:endParaRPr lang="en-US"/>
        </a:p>
      </dgm:t>
    </dgm:pt>
    <dgm:pt modelId="{59490718-5751-F441-B593-322248CC6567}" type="pres">
      <dgm:prSet presAssocID="{649F43E0-F524-394E-A178-D419846F3AB9}" presName="node" presStyleLbl="node1" presStyleIdx="0" presStyleCnt="4" custRadScaleRad="101478" custRadScaleInc="-1081">
        <dgm:presLayoutVars>
          <dgm:bulletEnabled val="1"/>
        </dgm:presLayoutVars>
      </dgm:prSet>
      <dgm:spPr/>
      <dgm:t>
        <a:bodyPr/>
        <a:lstStyle/>
        <a:p>
          <a:endParaRPr lang="en-US"/>
        </a:p>
      </dgm:t>
    </dgm:pt>
    <dgm:pt modelId="{FB0EDB32-63A0-4746-8415-5883187DD1A0}" type="pres">
      <dgm:prSet presAssocID="{E8B114D0-3B19-6445-81A3-F75A89FCF870}" presName="sibTrans" presStyleLbl="sibTrans2D1" presStyleIdx="0" presStyleCnt="4"/>
      <dgm:spPr/>
      <dgm:t>
        <a:bodyPr/>
        <a:lstStyle/>
        <a:p>
          <a:endParaRPr lang="en-US"/>
        </a:p>
      </dgm:t>
    </dgm:pt>
    <dgm:pt modelId="{4250020F-3AD9-5446-9C8A-2D3C23052141}" type="pres">
      <dgm:prSet presAssocID="{E8B114D0-3B19-6445-81A3-F75A89FCF870}" presName="connectorText" presStyleLbl="sibTrans2D1" presStyleIdx="0" presStyleCnt="4"/>
      <dgm:spPr/>
      <dgm:t>
        <a:bodyPr/>
        <a:lstStyle/>
        <a:p>
          <a:endParaRPr lang="en-US"/>
        </a:p>
      </dgm:t>
    </dgm:pt>
    <dgm:pt modelId="{60CCD094-6352-E643-82D3-A4963EFC66C3}" type="pres">
      <dgm:prSet presAssocID="{C479A1B3-F8B1-3E4A-9684-9A3CBA756352}" presName="node" presStyleLbl="node1" presStyleIdx="1" presStyleCnt="4" custRadScaleRad="132392" custRadScaleInc="-4090">
        <dgm:presLayoutVars>
          <dgm:bulletEnabled val="1"/>
        </dgm:presLayoutVars>
      </dgm:prSet>
      <dgm:spPr/>
      <dgm:t>
        <a:bodyPr/>
        <a:lstStyle/>
        <a:p>
          <a:endParaRPr lang="en-US"/>
        </a:p>
      </dgm:t>
    </dgm:pt>
    <dgm:pt modelId="{4EEF0B80-FFCB-834E-996A-9C21EE556A40}" type="pres">
      <dgm:prSet presAssocID="{3AFDB8C3-7762-DF4E-9A97-99205EDD45EB}" presName="sibTrans" presStyleLbl="sibTrans2D1" presStyleIdx="1" presStyleCnt="4"/>
      <dgm:spPr/>
      <dgm:t>
        <a:bodyPr/>
        <a:lstStyle/>
        <a:p>
          <a:endParaRPr lang="en-US"/>
        </a:p>
      </dgm:t>
    </dgm:pt>
    <dgm:pt modelId="{E4BA5CD4-9D5E-FF44-94A2-8DF620AFB10F}" type="pres">
      <dgm:prSet presAssocID="{3AFDB8C3-7762-DF4E-9A97-99205EDD45EB}" presName="connectorText" presStyleLbl="sibTrans2D1" presStyleIdx="1" presStyleCnt="4"/>
      <dgm:spPr/>
      <dgm:t>
        <a:bodyPr/>
        <a:lstStyle/>
        <a:p>
          <a:endParaRPr lang="en-US"/>
        </a:p>
      </dgm:t>
    </dgm:pt>
    <dgm:pt modelId="{F5AB6789-B81D-594E-938E-86CE15084B41}" type="pres">
      <dgm:prSet presAssocID="{18DB03C2-E381-E647-8C67-AB3FF2B97C77}" presName="node" presStyleLbl="node1" presStyleIdx="2" presStyleCnt="4">
        <dgm:presLayoutVars>
          <dgm:bulletEnabled val="1"/>
        </dgm:presLayoutVars>
      </dgm:prSet>
      <dgm:spPr/>
      <dgm:t>
        <a:bodyPr/>
        <a:lstStyle/>
        <a:p>
          <a:endParaRPr lang="en-US"/>
        </a:p>
      </dgm:t>
    </dgm:pt>
    <dgm:pt modelId="{A6BB732D-B876-8B4B-8A45-CA39FEAA6D4E}" type="pres">
      <dgm:prSet presAssocID="{8F30475F-E4CD-594B-A69B-CA101054F3BE}" presName="sibTrans" presStyleLbl="sibTrans2D1" presStyleIdx="2" presStyleCnt="4"/>
      <dgm:spPr/>
      <dgm:t>
        <a:bodyPr/>
        <a:lstStyle/>
        <a:p>
          <a:endParaRPr lang="en-US"/>
        </a:p>
      </dgm:t>
    </dgm:pt>
    <dgm:pt modelId="{372391C4-C438-F143-8630-1764AC15C81A}" type="pres">
      <dgm:prSet presAssocID="{8F30475F-E4CD-594B-A69B-CA101054F3BE}" presName="connectorText" presStyleLbl="sibTrans2D1" presStyleIdx="2" presStyleCnt="4"/>
      <dgm:spPr/>
      <dgm:t>
        <a:bodyPr/>
        <a:lstStyle/>
        <a:p>
          <a:endParaRPr lang="en-US"/>
        </a:p>
      </dgm:t>
    </dgm:pt>
    <dgm:pt modelId="{AB245975-F46C-8B4A-BA6C-62DCDF0791A4}" type="pres">
      <dgm:prSet presAssocID="{F9B00803-2644-FC4B-B85D-D2650E24C103}" presName="node" presStyleLbl="node1" presStyleIdx="3" presStyleCnt="4" custRadScaleRad="133243" custRadScaleInc="4065">
        <dgm:presLayoutVars>
          <dgm:bulletEnabled val="1"/>
        </dgm:presLayoutVars>
      </dgm:prSet>
      <dgm:spPr/>
      <dgm:t>
        <a:bodyPr/>
        <a:lstStyle/>
        <a:p>
          <a:endParaRPr lang="en-US"/>
        </a:p>
      </dgm:t>
    </dgm:pt>
    <dgm:pt modelId="{8C581C11-0E90-3641-803E-A4C306F3DC64}" type="pres">
      <dgm:prSet presAssocID="{0EF6A85F-5B6F-0B43-964F-683F0B1A7909}" presName="sibTrans" presStyleLbl="sibTrans2D1" presStyleIdx="3" presStyleCnt="4"/>
      <dgm:spPr/>
      <dgm:t>
        <a:bodyPr/>
        <a:lstStyle/>
        <a:p>
          <a:endParaRPr lang="en-US"/>
        </a:p>
      </dgm:t>
    </dgm:pt>
    <dgm:pt modelId="{9C8F43D3-244B-7046-B13A-C270C181E1DC}" type="pres">
      <dgm:prSet presAssocID="{0EF6A85F-5B6F-0B43-964F-683F0B1A7909}" presName="connectorText" presStyleLbl="sibTrans2D1" presStyleIdx="3" presStyleCnt="4"/>
      <dgm:spPr/>
      <dgm:t>
        <a:bodyPr/>
        <a:lstStyle/>
        <a:p>
          <a:endParaRPr lang="en-US"/>
        </a:p>
      </dgm:t>
    </dgm:pt>
  </dgm:ptLst>
  <dgm:cxnLst>
    <dgm:cxn modelId="{83DA0B49-809A-504D-95CD-B239056821A4}" type="presOf" srcId="{C479A1B3-F8B1-3E4A-9684-9A3CBA756352}" destId="{60CCD094-6352-E643-82D3-A4963EFC66C3}" srcOrd="0" destOrd="0" presId="urn:microsoft.com/office/officeart/2005/8/layout/cycle7"/>
    <dgm:cxn modelId="{61F2CA5B-BE1A-1C44-B2A8-258E72F011D6}" type="presOf" srcId="{E8B114D0-3B19-6445-81A3-F75A89FCF870}" destId="{FB0EDB32-63A0-4746-8415-5883187DD1A0}" srcOrd="0" destOrd="0" presId="urn:microsoft.com/office/officeart/2005/8/layout/cycle7"/>
    <dgm:cxn modelId="{7A1B4065-0E36-DC48-972F-BCAB4EC5EE64}" type="presOf" srcId="{3AFDB8C3-7762-DF4E-9A97-99205EDD45EB}" destId="{4EEF0B80-FFCB-834E-996A-9C21EE556A40}" srcOrd="0" destOrd="0" presId="urn:microsoft.com/office/officeart/2005/8/layout/cycle7"/>
    <dgm:cxn modelId="{48416B6D-DF7A-4C44-9F35-111376F8FE42}" type="presOf" srcId="{0EF6A85F-5B6F-0B43-964F-683F0B1A7909}" destId="{9C8F43D3-244B-7046-B13A-C270C181E1DC}" srcOrd="1" destOrd="0" presId="urn:microsoft.com/office/officeart/2005/8/layout/cycle7"/>
    <dgm:cxn modelId="{8352B6EE-E140-F74D-A11A-10E729BF61B7}" type="presOf" srcId="{649F43E0-F524-394E-A178-D419846F3AB9}" destId="{59490718-5751-F441-B593-322248CC6567}" srcOrd="0" destOrd="0" presId="urn:microsoft.com/office/officeart/2005/8/layout/cycle7"/>
    <dgm:cxn modelId="{F7E19B19-0B2B-5F40-90CC-02F0B51E03AF}" type="presOf" srcId="{F9B00803-2644-FC4B-B85D-D2650E24C103}" destId="{AB245975-F46C-8B4A-BA6C-62DCDF0791A4}" srcOrd="0" destOrd="0" presId="urn:microsoft.com/office/officeart/2005/8/layout/cycle7"/>
    <dgm:cxn modelId="{DA5C069E-3040-D74F-88D5-7A0AA4D3B951}" type="presOf" srcId="{18DB03C2-E381-E647-8C67-AB3FF2B97C77}" destId="{F5AB6789-B81D-594E-938E-86CE15084B41}" srcOrd="0" destOrd="0" presId="urn:microsoft.com/office/officeart/2005/8/layout/cycle7"/>
    <dgm:cxn modelId="{906EFCA4-4D4B-4A4B-910F-722541A65769}" srcId="{92EAA7A4-8005-B848-A848-716670120929}" destId="{18DB03C2-E381-E647-8C67-AB3FF2B97C77}" srcOrd="2" destOrd="0" parTransId="{8BEBD9CA-3253-7042-978D-CDF39F1D3070}" sibTransId="{8F30475F-E4CD-594B-A69B-CA101054F3BE}"/>
    <dgm:cxn modelId="{00F63B95-1809-4145-ABA7-A38341BCDDFD}" srcId="{92EAA7A4-8005-B848-A848-716670120929}" destId="{C479A1B3-F8B1-3E4A-9684-9A3CBA756352}" srcOrd="1" destOrd="0" parTransId="{BE067534-9B19-0A4C-BEAF-930FBC543D95}" sibTransId="{3AFDB8C3-7762-DF4E-9A97-99205EDD45EB}"/>
    <dgm:cxn modelId="{A4029F8F-E9F9-4F49-A1F0-90560F1BCA92}" type="presOf" srcId="{92EAA7A4-8005-B848-A848-716670120929}" destId="{FEA12180-19E8-3B4E-9792-66E50D991CE5}" srcOrd="0" destOrd="0" presId="urn:microsoft.com/office/officeart/2005/8/layout/cycle7"/>
    <dgm:cxn modelId="{2FA2FE86-7902-8142-ABF0-F181CDE28C4D}" type="presOf" srcId="{8F30475F-E4CD-594B-A69B-CA101054F3BE}" destId="{A6BB732D-B876-8B4B-8A45-CA39FEAA6D4E}" srcOrd="0" destOrd="0" presId="urn:microsoft.com/office/officeart/2005/8/layout/cycle7"/>
    <dgm:cxn modelId="{CACDE0C6-39CA-5C49-A6AD-A68C5F5931A4}" type="presOf" srcId="{E8B114D0-3B19-6445-81A3-F75A89FCF870}" destId="{4250020F-3AD9-5446-9C8A-2D3C23052141}" srcOrd="1" destOrd="0" presId="urn:microsoft.com/office/officeart/2005/8/layout/cycle7"/>
    <dgm:cxn modelId="{CAE1270A-8D51-BB4B-9EDE-AA215EB70FE2}" type="presOf" srcId="{8F30475F-E4CD-594B-A69B-CA101054F3BE}" destId="{372391C4-C438-F143-8630-1764AC15C81A}" srcOrd="1" destOrd="0" presId="urn:microsoft.com/office/officeart/2005/8/layout/cycle7"/>
    <dgm:cxn modelId="{57323019-5101-9844-8D59-9B1B39878D6D}" srcId="{92EAA7A4-8005-B848-A848-716670120929}" destId="{649F43E0-F524-394E-A178-D419846F3AB9}" srcOrd="0" destOrd="0" parTransId="{1F72EFC5-B19E-5246-B56F-995A18328BDB}" sibTransId="{E8B114D0-3B19-6445-81A3-F75A89FCF870}"/>
    <dgm:cxn modelId="{0B0B15FC-A039-354D-8C05-B1471C95765E}" type="presOf" srcId="{3AFDB8C3-7762-DF4E-9A97-99205EDD45EB}" destId="{E4BA5CD4-9D5E-FF44-94A2-8DF620AFB10F}" srcOrd="1" destOrd="0" presId="urn:microsoft.com/office/officeart/2005/8/layout/cycle7"/>
    <dgm:cxn modelId="{58C5865E-52D0-534D-BDDC-072CCF7B8494}" srcId="{92EAA7A4-8005-B848-A848-716670120929}" destId="{F9B00803-2644-FC4B-B85D-D2650E24C103}" srcOrd="3" destOrd="0" parTransId="{75F747E6-459E-464B-A793-530558B6F14E}" sibTransId="{0EF6A85F-5B6F-0B43-964F-683F0B1A7909}"/>
    <dgm:cxn modelId="{31F18C88-F64D-F640-B7C5-979A81B02AC2}" type="presOf" srcId="{0EF6A85F-5B6F-0B43-964F-683F0B1A7909}" destId="{8C581C11-0E90-3641-803E-A4C306F3DC64}" srcOrd="0" destOrd="0" presId="urn:microsoft.com/office/officeart/2005/8/layout/cycle7"/>
    <dgm:cxn modelId="{31E4A909-D1A5-8443-8EF4-659C3883F8B8}" type="presParOf" srcId="{FEA12180-19E8-3B4E-9792-66E50D991CE5}" destId="{59490718-5751-F441-B593-322248CC6567}" srcOrd="0" destOrd="0" presId="urn:microsoft.com/office/officeart/2005/8/layout/cycle7"/>
    <dgm:cxn modelId="{3C021D33-881C-5C44-85B0-DDCE83ECA069}" type="presParOf" srcId="{FEA12180-19E8-3B4E-9792-66E50D991CE5}" destId="{FB0EDB32-63A0-4746-8415-5883187DD1A0}" srcOrd="1" destOrd="0" presId="urn:microsoft.com/office/officeart/2005/8/layout/cycle7"/>
    <dgm:cxn modelId="{7898300D-D048-7F4E-9EE0-3C3F42409621}" type="presParOf" srcId="{FB0EDB32-63A0-4746-8415-5883187DD1A0}" destId="{4250020F-3AD9-5446-9C8A-2D3C23052141}" srcOrd="0" destOrd="0" presId="urn:microsoft.com/office/officeart/2005/8/layout/cycle7"/>
    <dgm:cxn modelId="{201E7D0D-5B79-CF4F-B5FB-DC062D493C38}" type="presParOf" srcId="{FEA12180-19E8-3B4E-9792-66E50D991CE5}" destId="{60CCD094-6352-E643-82D3-A4963EFC66C3}" srcOrd="2" destOrd="0" presId="urn:microsoft.com/office/officeart/2005/8/layout/cycle7"/>
    <dgm:cxn modelId="{9564EAF0-7465-C34B-88C6-61208507408F}" type="presParOf" srcId="{FEA12180-19E8-3B4E-9792-66E50D991CE5}" destId="{4EEF0B80-FFCB-834E-996A-9C21EE556A40}" srcOrd="3" destOrd="0" presId="urn:microsoft.com/office/officeart/2005/8/layout/cycle7"/>
    <dgm:cxn modelId="{70683AC3-2605-C943-BA1B-758A04C997A0}" type="presParOf" srcId="{4EEF0B80-FFCB-834E-996A-9C21EE556A40}" destId="{E4BA5CD4-9D5E-FF44-94A2-8DF620AFB10F}" srcOrd="0" destOrd="0" presId="urn:microsoft.com/office/officeart/2005/8/layout/cycle7"/>
    <dgm:cxn modelId="{28A0E41F-8779-7544-979E-9225F414F7D3}" type="presParOf" srcId="{FEA12180-19E8-3B4E-9792-66E50D991CE5}" destId="{F5AB6789-B81D-594E-938E-86CE15084B41}" srcOrd="4" destOrd="0" presId="urn:microsoft.com/office/officeart/2005/8/layout/cycle7"/>
    <dgm:cxn modelId="{62F6960A-B45E-584B-B19E-F9D76B55E8BE}" type="presParOf" srcId="{FEA12180-19E8-3B4E-9792-66E50D991CE5}" destId="{A6BB732D-B876-8B4B-8A45-CA39FEAA6D4E}" srcOrd="5" destOrd="0" presId="urn:microsoft.com/office/officeart/2005/8/layout/cycle7"/>
    <dgm:cxn modelId="{FF3F3053-1AD6-BE4F-BAF1-0911A74AC6E4}" type="presParOf" srcId="{A6BB732D-B876-8B4B-8A45-CA39FEAA6D4E}" destId="{372391C4-C438-F143-8630-1764AC15C81A}" srcOrd="0" destOrd="0" presId="urn:microsoft.com/office/officeart/2005/8/layout/cycle7"/>
    <dgm:cxn modelId="{DCF13B42-AFC3-2443-88F0-95AD7BFBAB6E}" type="presParOf" srcId="{FEA12180-19E8-3B4E-9792-66E50D991CE5}" destId="{AB245975-F46C-8B4A-BA6C-62DCDF0791A4}" srcOrd="6" destOrd="0" presId="urn:microsoft.com/office/officeart/2005/8/layout/cycle7"/>
    <dgm:cxn modelId="{FD42C752-B5E2-A548-9017-AC8098A2768C}" type="presParOf" srcId="{FEA12180-19E8-3B4E-9792-66E50D991CE5}" destId="{8C581C11-0E90-3641-803E-A4C306F3DC64}" srcOrd="7" destOrd="0" presId="urn:microsoft.com/office/officeart/2005/8/layout/cycle7"/>
    <dgm:cxn modelId="{1F1EA34C-0CC6-6940-AED4-1AB667C6C51B}" type="presParOf" srcId="{8C581C11-0E90-3641-803E-A4C306F3DC64}" destId="{9C8F43D3-244B-7046-B13A-C270C181E1D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90718-5751-F441-B593-322248CC6567}">
      <dsp:nvSpPr>
        <dsp:cNvPr id="0" name=""/>
        <dsp:cNvSpPr/>
      </dsp:nvSpPr>
      <dsp:spPr>
        <a:xfrm>
          <a:off x="4300655" y="0"/>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Keep</a:t>
          </a:r>
          <a:r>
            <a:rPr lang="en-US" sz="2700" kern="1200" baseline="0" dirty="0" smtClean="0">
              <a:latin typeface="Century Gothic" charset="0"/>
              <a:ea typeface="Century Gothic" charset="0"/>
              <a:cs typeface="Century Gothic" charset="0"/>
            </a:rPr>
            <a:t> track &amp; manage</a:t>
          </a:r>
          <a:endParaRPr lang="en-US" sz="2700" kern="1200" dirty="0">
            <a:latin typeface="Century Gothic" charset="0"/>
            <a:ea typeface="Century Gothic" charset="0"/>
            <a:cs typeface="Century Gothic" charset="0"/>
          </a:endParaRPr>
        </a:p>
      </dsp:txBody>
      <dsp:txXfrm>
        <a:off x="4331447" y="30792"/>
        <a:ext cx="2041073" cy="989744"/>
      </dsp:txXfrm>
    </dsp:sp>
    <dsp:sp modelId="{FB0EDB32-63A0-4746-8415-5883187DD1A0}">
      <dsp:nvSpPr>
        <dsp:cNvPr id="0" name=""/>
        <dsp:cNvSpPr/>
      </dsp:nvSpPr>
      <dsp:spPr>
        <a:xfrm rot="2144886">
          <a:off x="6093622" y="1309552"/>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04012" y="1383145"/>
        <a:ext cx="985044" cy="220779"/>
      </dsp:txXfrm>
    </dsp:sp>
    <dsp:sp modelId="{60CCD094-6352-E643-82D3-A4963EFC66C3}">
      <dsp:nvSpPr>
        <dsp:cNvPr id="0" name=""/>
        <dsp:cNvSpPr/>
      </dsp:nvSpPr>
      <dsp:spPr>
        <a:xfrm>
          <a:off x="6989756" y="1935741"/>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err="1" smtClean="0">
              <a:latin typeface="Century Gothic" charset="0"/>
              <a:ea typeface="Century Gothic" charset="0"/>
              <a:cs typeface="Century Gothic" charset="0"/>
            </a:rPr>
            <a:t>Organise</a:t>
          </a:r>
          <a:endParaRPr lang="en-US" sz="2700" kern="1200" dirty="0">
            <a:latin typeface="Century Gothic" charset="0"/>
            <a:ea typeface="Century Gothic" charset="0"/>
            <a:cs typeface="Century Gothic" charset="0"/>
          </a:endParaRPr>
        </a:p>
      </dsp:txBody>
      <dsp:txXfrm>
        <a:off x="7020548" y="1966533"/>
        <a:ext cx="2041073" cy="989744"/>
      </dsp:txXfrm>
    </dsp:sp>
    <dsp:sp modelId="{4EEF0B80-FFCB-834E-996A-9C21EE556A40}">
      <dsp:nvSpPr>
        <dsp:cNvPr id="0" name=""/>
        <dsp:cNvSpPr/>
      </dsp:nvSpPr>
      <dsp:spPr>
        <a:xfrm rot="8506018">
          <a:off x="6102320" y="3329883"/>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6212709" y="3403476"/>
        <a:ext cx="985044" cy="220779"/>
      </dsp:txXfrm>
    </dsp:sp>
    <dsp:sp modelId="{F5AB6789-B81D-594E-938E-86CE15084B41}">
      <dsp:nvSpPr>
        <dsp:cNvPr id="0" name=""/>
        <dsp:cNvSpPr/>
      </dsp:nvSpPr>
      <dsp:spPr>
        <a:xfrm>
          <a:off x="4318050" y="4040661"/>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Describe</a:t>
          </a:r>
          <a:endParaRPr lang="en-US" sz="2700" kern="1200" dirty="0">
            <a:latin typeface="Century Gothic" charset="0"/>
            <a:ea typeface="Century Gothic" charset="0"/>
            <a:cs typeface="Century Gothic" charset="0"/>
          </a:endParaRPr>
        </a:p>
      </dsp:txBody>
      <dsp:txXfrm>
        <a:off x="4348842" y="4071453"/>
        <a:ext cx="2041073" cy="989744"/>
      </dsp:txXfrm>
    </dsp:sp>
    <dsp:sp modelId="{A6BB732D-B876-8B4B-8A45-CA39FEAA6D4E}">
      <dsp:nvSpPr>
        <dsp:cNvPr id="0" name=""/>
        <dsp:cNvSpPr/>
      </dsp:nvSpPr>
      <dsp:spPr>
        <a:xfrm rot="13083291">
          <a:off x="3422019" y="3329871"/>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532408" y="3403464"/>
        <a:ext cx="985044" cy="220779"/>
      </dsp:txXfrm>
    </dsp:sp>
    <dsp:sp modelId="{AB245975-F46C-8B4A-BA6C-62DCDF0791A4}">
      <dsp:nvSpPr>
        <dsp:cNvPr id="0" name=""/>
        <dsp:cNvSpPr/>
      </dsp:nvSpPr>
      <dsp:spPr>
        <a:xfrm>
          <a:off x="1629154" y="1935717"/>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Store</a:t>
          </a:r>
          <a:endParaRPr lang="en-US" sz="2700" kern="1200" dirty="0">
            <a:latin typeface="Century Gothic" charset="0"/>
            <a:ea typeface="Century Gothic" charset="0"/>
            <a:cs typeface="Century Gothic" charset="0"/>
          </a:endParaRPr>
        </a:p>
      </dsp:txBody>
      <dsp:txXfrm>
        <a:off x="1659946" y="1966509"/>
        <a:ext cx="2041073" cy="989744"/>
      </dsp:txXfrm>
    </dsp:sp>
    <dsp:sp modelId="{8C581C11-0E90-3641-803E-A4C306F3DC64}">
      <dsp:nvSpPr>
        <dsp:cNvPr id="0" name=""/>
        <dsp:cNvSpPr/>
      </dsp:nvSpPr>
      <dsp:spPr>
        <a:xfrm rot="19444419">
          <a:off x="3413321" y="1309540"/>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523711" y="1383133"/>
        <a:ext cx="985044" cy="2207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90718-5751-F441-B593-322248CC6567}">
      <dsp:nvSpPr>
        <dsp:cNvPr id="0" name=""/>
        <dsp:cNvSpPr/>
      </dsp:nvSpPr>
      <dsp:spPr>
        <a:xfrm>
          <a:off x="4300655" y="0"/>
          <a:ext cx="2102657" cy="1051328"/>
        </a:xfrm>
        <a:prstGeom prst="roundRect">
          <a:avLst>
            <a:gd name="adj" fmla="val 10000"/>
          </a:avLst>
        </a:prstGeom>
        <a:solidFill>
          <a:srgbClr val="FF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Keep</a:t>
          </a:r>
          <a:r>
            <a:rPr lang="en-US" sz="2700" kern="1200" baseline="0" dirty="0" smtClean="0">
              <a:latin typeface="Century Gothic" charset="0"/>
              <a:ea typeface="Century Gothic" charset="0"/>
              <a:cs typeface="Century Gothic" charset="0"/>
            </a:rPr>
            <a:t> track &amp; manage</a:t>
          </a:r>
          <a:endParaRPr lang="en-US" sz="2700" kern="1200" dirty="0">
            <a:latin typeface="Century Gothic" charset="0"/>
            <a:ea typeface="Century Gothic" charset="0"/>
            <a:cs typeface="Century Gothic" charset="0"/>
          </a:endParaRPr>
        </a:p>
      </dsp:txBody>
      <dsp:txXfrm>
        <a:off x="4331447" y="30792"/>
        <a:ext cx="2041073" cy="989744"/>
      </dsp:txXfrm>
    </dsp:sp>
    <dsp:sp modelId="{FB0EDB32-63A0-4746-8415-5883187DD1A0}">
      <dsp:nvSpPr>
        <dsp:cNvPr id="0" name=""/>
        <dsp:cNvSpPr/>
      </dsp:nvSpPr>
      <dsp:spPr>
        <a:xfrm rot="2144886">
          <a:off x="6093622" y="1309552"/>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04012" y="1383145"/>
        <a:ext cx="985044" cy="220779"/>
      </dsp:txXfrm>
    </dsp:sp>
    <dsp:sp modelId="{60CCD094-6352-E643-82D3-A4963EFC66C3}">
      <dsp:nvSpPr>
        <dsp:cNvPr id="0" name=""/>
        <dsp:cNvSpPr/>
      </dsp:nvSpPr>
      <dsp:spPr>
        <a:xfrm>
          <a:off x="6989756" y="1935741"/>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err="1" smtClean="0">
              <a:latin typeface="Century Gothic" charset="0"/>
              <a:ea typeface="Century Gothic" charset="0"/>
              <a:cs typeface="Century Gothic" charset="0"/>
            </a:rPr>
            <a:t>Organise</a:t>
          </a:r>
          <a:endParaRPr lang="en-US" sz="2700" kern="1200" dirty="0">
            <a:latin typeface="Century Gothic" charset="0"/>
            <a:ea typeface="Century Gothic" charset="0"/>
            <a:cs typeface="Century Gothic" charset="0"/>
          </a:endParaRPr>
        </a:p>
      </dsp:txBody>
      <dsp:txXfrm>
        <a:off x="7020548" y="1966533"/>
        <a:ext cx="2041073" cy="989744"/>
      </dsp:txXfrm>
    </dsp:sp>
    <dsp:sp modelId="{4EEF0B80-FFCB-834E-996A-9C21EE556A40}">
      <dsp:nvSpPr>
        <dsp:cNvPr id="0" name=""/>
        <dsp:cNvSpPr/>
      </dsp:nvSpPr>
      <dsp:spPr>
        <a:xfrm rot="8506018">
          <a:off x="6102320" y="3329883"/>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6212709" y="3403476"/>
        <a:ext cx="985044" cy="220779"/>
      </dsp:txXfrm>
    </dsp:sp>
    <dsp:sp modelId="{F5AB6789-B81D-594E-938E-86CE15084B41}">
      <dsp:nvSpPr>
        <dsp:cNvPr id="0" name=""/>
        <dsp:cNvSpPr/>
      </dsp:nvSpPr>
      <dsp:spPr>
        <a:xfrm>
          <a:off x="4318050" y="4040661"/>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Describe</a:t>
          </a:r>
          <a:endParaRPr lang="en-US" sz="2700" kern="1200" dirty="0">
            <a:latin typeface="Century Gothic" charset="0"/>
            <a:ea typeface="Century Gothic" charset="0"/>
            <a:cs typeface="Century Gothic" charset="0"/>
          </a:endParaRPr>
        </a:p>
      </dsp:txBody>
      <dsp:txXfrm>
        <a:off x="4348842" y="4071453"/>
        <a:ext cx="2041073" cy="989744"/>
      </dsp:txXfrm>
    </dsp:sp>
    <dsp:sp modelId="{A6BB732D-B876-8B4B-8A45-CA39FEAA6D4E}">
      <dsp:nvSpPr>
        <dsp:cNvPr id="0" name=""/>
        <dsp:cNvSpPr/>
      </dsp:nvSpPr>
      <dsp:spPr>
        <a:xfrm rot="13083291">
          <a:off x="3422019" y="3329871"/>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532408" y="3403464"/>
        <a:ext cx="985044" cy="220779"/>
      </dsp:txXfrm>
    </dsp:sp>
    <dsp:sp modelId="{AB245975-F46C-8B4A-BA6C-62DCDF0791A4}">
      <dsp:nvSpPr>
        <dsp:cNvPr id="0" name=""/>
        <dsp:cNvSpPr/>
      </dsp:nvSpPr>
      <dsp:spPr>
        <a:xfrm>
          <a:off x="1629154" y="1935717"/>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Store</a:t>
          </a:r>
          <a:endParaRPr lang="en-US" sz="2700" kern="1200" dirty="0">
            <a:latin typeface="Century Gothic" charset="0"/>
            <a:ea typeface="Century Gothic" charset="0"/>
            <a:cs typeface="Century Gothic" charset="0"/>
          </a:endParaRPr>
        </a:p>
      </dsp:txBody>
      <dsp:txXfrm>
        <a:off x="1659946" y="1966509"/>
        <a:ext cx="2041073" cy="989744"/>
      </dsp:txXfrm>
    </dsp:sp>
    <dsp:sp modelId="{8C581C11-0E90-3641-803E-A4C306F3DC64}">
      <dsp:nvSpPr>
        <dsp:cNvPr id="0" name=""/>
        <dsp:cNvSpPr/>
      </dsp:nvSpPr>
      <dsp:spPr>
        <a:xfrm rot="19444419">
          <a:off x="3413321" y="1309540"/>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523711" y="1383133"/>
        <a:ext cx="985044" cy="2207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90718-5751-F441-B593-322248CC6567}">
      <dsp:nvSpPr>
        <dsp:cNvPr id="0" name=""/>
        <dsp:cNvSpPr/>
      </dsp:nvSpPr>
      <dsp:spPr>
        <a:xfrm>
          <a:off x="4300655" y="0"/>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Keep</a:t>
          </a:r>
          <a:r>
            <a:rPr lang="en-US" sz="2700" kern="1200" baseline="0" dirty="0" smtClean="0">
              <a:latin typeface="Century Gothic" charset="0"/>
              <a:ea typeface="Century Gothic" charset="0"/>
              <a:cs typeface="Century Gothic" charset="0"/>
            </a:rPr>
            <a:t> track &amp; manage</a:t>
          </a:r>
          <a:endParaRPr lang="en-US" sz="2700" kern="1200" dirty="0">
            <a:latin typeface="Century Gothic" charset="0"/>
            <a:ea typeface="Century Gothic" charset="0"/>
            <a:cs typeface="Century Gothic" charset="0"/>
          </a:endParaRPr>
        </a:p>
      </dsp:txBody>
      <dsp:txXfrm>
        <a:off x="4331447" y="30792"/>
        <a:ext cx="2041073" cy="989744"/>
      </dsp:txXfrm>
    </dsp:sp>
    <dsp:sp modelId="{FB0EDB32-63A0-4746-8415-5883187DD1A0}">
      <dsp:nvSpPr>
        <dsp:cNvPr id="0" name=""/>
        <dsp:cNvSpPr/>
      </dsp:nvSpPr>
      <dsp:spPr>
        <a:xfrm rot="2144886">
          <a:off x="6093622" y="1309552"/>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04012" y="1383145"/>
        <a:ext cx="985044" cy="220779"/>
      </dsp:txXfrm>
    </dsp:sp>
    <dsp:sp modelId="{60CCD094-6352-E643-82D3-A4963EFC66C3}">
      <dsp:nvSpPr>
        <dsp:cNvPr id="0" name=""/>
        <dsp:cNvSpPr/>
      </dsp:nvSpPr>
      <dsp:spPr>
        <a:xfrm>
          <a:off x="6989756" y="1935741"/>
          <a:ext cx="2102657" cy="1051328"/>
        </a:xfrm>
        <a:prstGeom prst="roundRect">
          <a:avLst>
            <a:gd name="adj" fmla="val 10000"/>
          </a:avLst>
        </a:prstGeom>
        <a:solidFill>
          <a:srgbClr val="FF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err="1" smtClean="0">
              <a:latin typeface="Century Gothic" charset="0"/>
              <a:ea typeface="Century Gothic" charset="0"/>
              <a:cs typeface="Century Gothic" charset="0"/>
            </a:rPr>
            <a:t>Organise</a:t>
          </a:r>
          <a:endParaRPr lang="en-US" sz="2700" kern="1200" dirty="0">
            <a:latin typeface="Century Gothic" charset="0"/>
            <a:ea typeface="Century Gothic" charset="0"/>
            <a:cs typeface="Century Gothic" charset="0"/>
          </a:endParaRPr>
        </a:p>
      </dsp:txBody>
      <dsp:txXfrm>
        <a:off x="7020548" y="1966533"/>
        <a:ext cx="2041073" cy="989744"/>
      </dsp:txXfrm>
    </dsp:sp>
    <dsp:sp modelId="{4EEF0B80-FFCB-834E-996A-9C21EE556A40}">
      <dsp:nvSpPr>
        <dsp:cNvPr id="0" name=""/>
        <dsp:cNvSpPr/>
      </dsp:nvSpPr>
      <dsp:spPr>
        <a:xfrm rot="8506018">
          <a:off x="6102320" y="3329883"/>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6212709" y="3403476"/>
        <a:ext cx="985044" cy="220779"/>
      </dsp:txXfrm>
    </dsp:sp>
    <dsp:sp modelId="{F5AB6789-B81D-594E-938E-86CE15084B41}">
      <dsp:nvSpPr>
        <dsp:cNvPr id="0" name=""/>
        <dsp:cNvSpPr/>
      </dsp:nvSpPr>
      <dsp:spPr>
        <a:xfrm>
          <a:off x="4318050" y="4040661"/>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Describe</a:t>
          </a:r>
          <a:endParaRPr lang="en-US" sz="2700" kern="1200" dirty="0">
            <a:latin typeface="Century Gothic" charset="0"/>
            <a:ea typeface="Century Gothic" charset="0"/>
            <a:cs typeface="Century Gothic" charset="0"/>
          </a:endParaRPr>
        </a:p>
      </dsp:txBody>
      <dsp:txXfrm>
        <a:off x="4348842" y="4071453"/>
        <a:ext cx="2041073" cy="989744"/>
      </dsp:txXfrm>
    </dsp:sp>
    <dsp:sp modelId="{A6BB732D-B876-8B4B-8A45-CA39FEAA6D4E}">
      <dsp:nvSpPr>
        <dsp:cNvPr id="0" name=""/>
        <dsp:cNvSpPr/>
      </dsp:nvSpPr>
      <dsp:spPr>
        <a:xfrm rot="13083291">
          <a:off x="3422019" y="3329871"/>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532408" y="3403464"/>
        <a:ext cx="985044" cy="220779"/>
      </dsp:txXfrm>
    </dsp:sp>
    <dsp:sp modelId="{AB245975-F46C-8B4A-BA6C-62DCDF0791A4}">
      <dsp:nvSpPr>
        <dsp:cNvPr id="0" name=""/>
        <dsp:cNvSpPr/>
      </dsp:nvSpPr>
      <dsp:spPr>
        <a:xfrm>
          <a:off x="1629154" y="1935717"/>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Store</a:t>
          </a:r>
          <a:endParaRPr lang="en-US" sz="2700" kern="1200" dirty="0">
            <a:latin typeface="Century Gothic" charset="0"/>
            <a:ea typeface="Century Gothic" charset="0"/>
            <a:cs typeface="Century Gothic" charset="0"/>
          </a:endParaRPr>
        </a:p>
      </dsp:txBody>
      <dsp:txXfrm>
        <a:off x="1659946" y="1966509"/>
        <a:ext cx="2041073" cy="989744"/>
      </dsp:txXfrm>
    </dsp:sp>
    <dsp:sp modelId="{8C581C11-0E90-3641-803E-A4C306F3DC64}">
      <dsp:nvSpPr>
        <dsp:cNvPr id="0" name=""/>
        <dsp:cNvSpPr/>
      </dsp:nvSpPr>
      <dsp:spPr>
        <a:xfrm rot="19444419">
          <a:off x="3413321" y="1309540"/>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523711" y="1383133"/>
        <a:ext cx="985044" cy="2207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90718-5751-F441-B593-322248CC6567}">
      <dsp:nvSpPr>
        <dsp:cNvPr id="0" name=""/>
        <dsp:cNvSpPr/>
      </dsp:nvSpPr>
      <dsp:spPr>
        <a:xfrm>
          <a:off x="4300655" y="0"/>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Keep</a:t>
          </a:r>
          <a:r>
            <a:rPr lang="en-US" sz="2700" kern="1200" baseline="0" dirty="0" smtClean="0">
              <a:latin typeface="Century Gothic" charset="0"/>
              <a:ea typeface="Century Gothic" charset="0"/>
              <a:cs typeface="Century Gothic" charset="0"/>
            </a:rPr>
            <a:t> track &amp; manage</a:t>
          </a:r>
          <a:endParaRPr lang="en-US" sz="2700" kern="1200" dirty="0">
            <a:latin typeface="Century Gothic" charset="0"/>
            <a:ea typeface="Century Gothic" charset="0"/>
            <a:cs typeface="Century Gothic" charset="0"/>
          </a:endParaRPr>
        </a:p>
      </dsp:txBody>
      <dsp:txXfrm>
        <a:off x="4331447" y="30792"/>
        <a:ext cx="2041073" cy="989744"/>
      </dsp:txXfrm>
    </dsp:sp>
    <dsp:sp modelId="{FB0EDB32-63A0-4746-8415-5883187DD1A0}">
      <dsp:nvSpPr>
        <dsp:cNvPr id="0" name=""/>
        <dsp:cNvSpPr/>
      </dsp:nvSpPr>
      <dsp:spPr>
        <a:xfrm rot="2144886">
          <a:off x="6093622" y="1309552"/>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04012" y="1383145"/>
        <a:ext cx="985044" cy="220779"/>
      </dsp:txXfrm>
    </dsp:sp>
    <dsp:sp modelId="{60CCD094-6352-E643-82D3-A4963EFC66C3}">
      <dsp:nvSpPr>
        <dsp:cNvPr id="0" name=""/>
        <dsp:cNvSpPr/>
      </dsp:nvSpPr>
      <dsp:spPr>
        <a:xfrm>
          <a:off x="6989756" y="1935741"/>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err="1" smtClean="0">
              <a:latin typeface="Century Gothic" charset="0"/>
              <a:ea typeface="Century Gothic" charset="0"/>
              <a:cs typeface="Century Gothic" charset="0"/>
            </a:rPr>
            <a:t>Organise</a:t>
          </a:r>
          <a:endParaRPr lang="en-US" sz="2700" kern="1200" dirty="0">
            <a:latin typeface="Century Gothic" charset="0"/>
            <a:ea typeface="Century Gothic" charset="0"/>
            <a:cs typeface="Century Gothic" charset="0"/>
          </a:endParaRPr>
        </a:p>
      </dsp:txBody>
      <dsp:txXfrm>
        <a:off x="7020548" y="1966533"/>
        <a:ext cx="2041073" cy="989744"/>
      </dsp:txXfrm>
    </dsp:sp>
    <dsp:sp modelId="{4EEF0B80-FFCB-834E-996A-9C21EE556A40}">
      <dsp:nvSpPr>
        <dsp:cNvPr id="0" name=""/>
        <dsp:cNvSpPr/>
      </dsp:nvSpPr>
      <dsp:spPr>
        <a:xfrm rot="8506018">
          <a:off x="6102320" y="3329883"/>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6212709" y="3403476"/>
        <a:ext cx="985044" cy="220779"/>
      </dsp:txXfrm>
    </dsp:sp>
    <dsp:sp modelId="{F5AB6789-B81D-594E-938E-86CE15084B41}">
      <dsp:nvSpPr>
        <dsp:cNvPr id="0" name=""/>
        <dsp:cNvSpPr/>
      </dsp:nvSpPr>
      <dsp:spPr>
        <a:xfrm>
          <a:off x="4318050" y="4040661"/>
          <a:ext cx="2102657" cy="1051328"/>
        </a:xfrm>
        <a:prstGeom prst="roundRect">
          <a:avLst>
            <a:gd name="adj" fmla="val 10000"/>
          </a:avLst>
        </a:prstGeom>
        <a:solidFill>
          <a:srgbClr val="FF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Describe</a:t>
          </a:r>
          <a:endParaRPr lang="en-US" sz="2700" kern="1200" dirty="0">
            <a:latin typeface="Century Gothic" charset="0"/>
            <a:ea typeface="Century Gothic" charset="0"/>
            <a:cs typeface="Century Gothic" charset="0"/>
          </a:endParaRPr>
        </a:p>
      </dsp:txBody>
      <dsp:txXfrm>
        <a:off x="4348842" y="4071453"/>
        <a:ext cx="2041073" cy="989744"/>
      </dsp:txXfrm>
    </dsp:sp>
    <dsp:sp modelId="{A6BB732D-B876-8B4B-8A45-CA39FEAA6D4E}">
      <dsp:nvSpPr>
        <dsp:cNvPr id="0" name=""/>
        <dsp:cNvSpPr/>
      </dsp:nvSpPr>
      <dsp:spPr>
        <a:xfrm rot="13083291">
          <a:off x="3422019" y="3329871"/>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532408" y="3403464"/>
        <a:ext cx="985044" cy="220779"/>
      </dsp:txXfrm>
    </dsp:sp>
    <dsp:sp modelId="{AB245975-F46C-8B4A-BA6C-62DCDF0791A4}">
      <dsp:nvSpPr>
        <dsp:cNvPr id="0" name=""/>
        <dsp:cNvSpPr/>
      </dsp:nvSpPr>
      <dsp:spPr>
        <a:xfrm>
          <a:off x="1629154" y="1935717"/>
          <a:ext cx="2102657" cy="105132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Store</a:t>
          </a:r>
          <a:endParaRPr lang="en-US" sz="2700" kern="1200" dirty="0">
            <a:latin typeface="Century Gothic" charset="0"/>
            <a:ea typeface="Century Gothic" charset="0"/>
            <a:cs typeface="Century Gothic" charset="0"/>
          </a:endParaRPr>
        </a:p>
      </dsp:txBody>
      <dsp:txXfrm>
        <a:off x="1659946" y="1966509"/>
        <a:ext cx="2041073" cy="989744"/>
      </dsp:txXfrm>
    </dsp:sp>
    <dsp:sp modelId="{8C581C11-0E90-3641-803E-A4C306F3DC64}">
      <dsp:nvSpPr>
        <dsp:cNvPr id="0" name=""/>
        <dsp:cNvSpPr/>
      </dsp:nvSpPr>
      <dsp:spPr>
        <a:xfrm rot="19444419">
          <a:off x="3413321" y="1309540"/>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523711" y="1383133"/>
        <a:ext cx="985044" cy="2207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90718-5751-F441-B593-322248CC6567}">
      <dsp:nvSpPr>
        <dsp:cNvPr id="0" name=""/>
        <dsp:cNvSpPr/>
      </dsp:nvSpPr>
      <dsp:spPr>
        <a:xfrm>
          <a:off x="4300655" y="0"/>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Keep</a:t>
          </a:r>
          <a:r>
            <a:rPr lang="en-US" sz="2700" kern="1200" baseline="0" dirty="0" smtClean="0">
              <a:latin typeface="Century Gothic" charset="0"/>
              <a:ea typeface="Century Gothic" charset="0"/>
              <a:cs typeface="Century Gothic" charset="0"/>
            </a:rPr>
            <a:t> track &amp; manage</a:t>
          </a:r>
          <a:endParaRPr lang="en-US" sz="2700" kern="1200" dirty="0">
            <a:latin typeface="Century Gothic" charset="0"/>
            <a:ea typeface="Century Gothic" charset="0"/>
            <a:cs typeface="Century Gothic" charset="0"/>
          </a:endParaRPr>
        </a:p>
      </dsp:txBody>
      <dsp:txXfrm>
        <a:off x="4331447" y="30792"/>
        <a:ext cx="2041073" cy="989744"/>
      </dsp:txXfrm>
    </dsp:sp>
    <dsp:sp modelId="{FB0EDB32-63A0-4746-8415-5883187DD1A0}">
      <dsp:nvSpPr>
        <dsp:cNvPr id="0" name=""/>
        <dsp:cNvSpPr/>
      </dsp:nvSpPr>
      <dsp:spPr>
        <a:xfrm rot="2144886">
          <a:off x="6093622" y="1309552"/>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04012" y="1383145"/>
        <a:ext cx="985044" cy="220779"/>
      </dsp:txXfrm>
    </dsp:sp>
    <dsp:sp modelId="{60CCD094-6352-E643-82D3-A4963EFC66C3}">
      <dsp:nvSpPr>
        <dsp:cNvPr id="0" name=""/>
        <dsp:cNvSpPr/>
      </dsp:nvSpPr>
      <dsp:spPr>
        <a:xfrm>
          <a:off x="6989756" y="1935741"/>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err="1" smtClean="0">
              <a:latin typeface="Century Gothic" charset="0"/>
              <a:ea typeface="Century Gothic" charset="0"/>
              <a:cs typeface="Century Gothic" charset="0"/>
            </a:rPr>
            <a:t>Organise</a:t>
          </a:r>
          <a:endParaRPr lang="en-US" sz="2700" kern="1200" dirty="0">
            <a:latin typeface="Century Gothic" charset="0"/>
            <a:ea typeface="Century Gothic" charset="0"/>
            <a:cs typeface="Century Gothic" charset="0"/>
          </a:endParaRPr>
        </a:p>
      </dsp:txBody>
      <dsp:txXfrm>
        <a:off x="7020548" y="1966533"/>
        <a:ext cx="2041073" cy="989744"/>
      </dsp:txXfrm>
    </dsp:sp>
    <dsp:sp modelId="{4EEF0B80-FFCB-834E-996A-9C21EE556A40}">
      <dsp:nvSpPr>
        <dsp:cNvPr id="0" name=""/>
        <dsp:cNvSpPr/>
      </dsp:nvSpPr>
      <dsp:spPr>
        <a:xfrm rot="8506018">
          <a:off x="6102320" y="3329883"/>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6212709" y="3403476"/>
        <a:ext cx="985044" cy="220779"/>
      </dsp:txXfrm>
    </dsp:sp>
    <dsp:sp modelId="{F5AB6789-B81D-594E-938E-86CE15084B41}">
      <dsp:nvSpPr>
        <dsp:cNvPr id="0" name=""/>
        <dsp:cNvSpPr/>
      </dsp:nvSpPr>
      <dsp:spPr>
        <a:xfrm>
          <a:off x="4318050" y="4040661"/>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Describe</a:t>
          </a:r>
          <a:endParaRPr lang="en-US" sz="2700" kern="1200" dirty="0">
            <a:latin typeface="Century Gothic" charset="0"/>
            <a:ea typeface="Century Gothic" charset="0"/>
            <a:cs typeface="Century Gothic" charset="0"/>
          </a:endParaRPr>
        </a:p>
      </dsp:txBody>
      <dsp:txXfrm>
        <a:off x="4348842" y="4071453"/>
        <a:ext cx="2041073" cy="989744"/>
      </dsp:txXfrm>
    </dsp:sp>
    <dsp:sp modelId="{A6BB732D-B876-8B4B-8A45-CA39FEAA6D4E}">
      <dsp:nvSpPr>
        <dsp:cNvPr id="0" name=""/>
        <dsp:cNvSpPr/>
      </dsp:nvSpPr>
      <dsp:spPr>
        <a:xfrm rot="13083291">
          <a:off x="3422019" y="3329871"/>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532408" y="3403464"/>
        <a:ext cx="985044" cy="220779"/>
      </dsp:txXfrm>
    </dsp:sp>
    <dsp:sp modelId="{AB245975-F46C-8B4A-BA6C-62DCDF0791A4}">
      <dsp:nvSpPr>
        <dsp:cNvPr id="0" name=""/>
        <dsp:cNvSpPr/>
      </dsp:nvSpPr>
      <dsp:spPr>
        <a:xfrm>
          <a:off x="1629154" y="1935717"/>
          <a:ext cx="2102657" cy="1051328"/>
        </a:xfrm>
        <a:prstGeom prst="roundRect">
          <a:avLst>
            <a:gd name="adj" fmla="val 10000"/>
          </a:avLst>
        </a:prstGeom>
        <a:solidFill>
          <a:srgbClr val="FF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Store</a:t>
          </a:r>
          <a:endParaRPr lang="en-US" sz="2700" kern="1200" dirty="0">
            <a:latin typeface="Century Gothic" charset="0"/>
            <a:ea typeface="Century Gothic" charset="0"/>
            <a:cs typeface="Century Gothic" charset="0"/>
          </a:endParaRPr>
        </a:p>
      </dsp:txBody>
      <dsp:txXfrm>
        <a:off x="1659946" y="1966509"/>
        <a:ext cx="2041073" cy="989744"/>
      </dsp:txXfrm>
    </dsp:sp>
    <dsp:sp modelId="{8C581C11-0E90-3641-803E-A4C306F3DC64}">
      <dsp:nvSpPr>
        <dsp:cNvPr id="0" name=""/>
        <dsp:cNvSpPr/>
      </dsp:nvSpPr>
      <dsp:spPr>
        <a:xfrm rot="19444419">
          <a:off x="3413321" y="1309540"/>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523711" y="1383133"/>
        <a:ext cx="985044" cy="22077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90718-5751-F441-B593-322248CC6567}">
      <dsp:nvSpPr>
        <dsp:cNvPr id="0" name=""/>
        <dsp:cNvSpPr/>
      </dsp:nvSpPr>
      <dsp:spPr>
        <a:xfrm>
          <a:off x="4300655" y="0"/>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Keep</a:t>
          </a:r>
          <a:r>
            <a:rPr lang="en-US" sz="2700" kern="1200" baseline="0" dirty="0" smtClean="0">
              <a:latin typeface="Century Gothic" charset="0"/>
              <a:ea typeface="Century Gothic" charset="0"/>
              <a:cs typeface="Century Gothic" charset="0"/>
            </a:rPr>
            <a:t> track &amp; manage</a:t>
          </a:r>
          <a:endParaRPr lang="en-US" sz="2700" kern="1200" dirty="0">
            <a:latin typeface="Century Gothic" charset="0"/>
            <a:ea typeface="Century Gothic" charset="0"/>
            <a:cs typeface="Century Gothic" charset="0"/>
          </a:endParaRPr>
        </a:p>
      </dsp:txBody>
      <dsp:txXfrm>
        <a:off x="4331447" y="30792"/>
        <a:ext cx="2041073" cy="989744"/>
      </dsp:txXfrm>
    </dsp:sp>
    <dsp:sp modelId="{FB0EDB32-63A0-4746-8415-5883187DD1A0}">
      <dsp:nvSpPr>
        <dsp:cNvPr id="0" name=""/>
        <dsp:cNvSpPr/>
      </dsp:nvSpPr>
      <dsp:spPr>
        <a:xfrm rot="2144886">
          <a:off x="6093622" y="1309552"/>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04012" y="1383145"/>
        <a:ext cx="985044" cy="220779"/>
      </dsp:txXfrm>
    </dsp:sp>
    <dsp:sp modelId="{60CCD094-6352-E643-82D3-A4963EFC66C3}">
      <dsp:nvSpPr>
        <dsp:cNvPr id="0" name=""/>
        <dsp:cNvSpPr/>
      </dsp:nvSpPr>
      <dsp:spPr>
        <a:xfrm>
          <a:off x="6989756" y="1935741"/>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err="1" smtClean="0">
              <a:latin typeface="Century Gothic" charset="0"/>
              <a:ea typeface="Century Gothic" charset="0"/>
              <a:cs typeface="Century Gothic" charset="0"/>
            </a:rPr>
            <a:t>Organise</a:t>
          </a:r>
          <a:endParaRPr lang="en-US" sz="2700" kern="1200" dirty="0">
            <a:latin typeface="Century Gothic" charset="0"/>
            <a:ea typeface="Century Gothic" charset="0"/>
            <a:cs typeface="Century Gothic" charset="0"/>
          </a:endParaRPr>
        </a:p>
      </dsp:txBody>
      <dsp:txXfrm>
        <a:off x="7020548" y="1966533"/>
        <a:ext cx="2041073" cy="989744"/>
      </dsp:txXfrm>
    </dsp:sp>
    <dsp:sp modelId="{4EEF0B80-FFCB-834E-996A-9C21EE556A40}">
      <dsp:nvSpPr>
        <dsp:cNvPr id="0" name=""/>
        <dsp:cNvSpPr/>
      </dsp:nvSpPr>
      <dsp:spPr>
        <a:xfrm rot="8506018">
          <a:off x="6102320" y="3329883"/>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6212709" y="3403476"/>
        <a:ext cx="985044" cy="220779"/>
      </dsp:txXfrm>
    </dsp:sp>
    <dsp:sp modelId="{F5AB6789-B81D-594E-938E-86CE15084B41}">
      <dsp:nvSpPr>
        <dsp:cNvPr id="0" name=""/>
        <dsp:cNvSpPr/>
      </dsp:nvSpPr>
      <dsp:spPr>
        <a:xfrm>
          <a:off x="4318050" y="4040661"/>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Describe</a:t>
          </a:r>
          <a:endParaRPr lang="en-US" sz="2700" kern="1200" dirty="0">
            <a:latin typeface="Century Gothic" charset="0"/>
            <a:ea typeface="Century Gothic" charset="0"/>
            <a:cs typeface="Century Gothic" charset="0"/>
          </a:endParaRPr>
        </a:p>
      </dsp:txBody>
      <dsp:txXfrm>
        <a:off x="4348842" y="4071453"/>
        <a:ext cx="2041073" cy="989744"/>
      </dsp:txXfrm>
    </dsp:sp>
    <dsp:sp modelId="{A6BB732D-B876-8B4B-8A45-CA39FEAA6D4E}">
      <dsp:nvSpPr>
        <dsp:cNvPr id="0" name=""/>
        <dsp:cNvSpPr/>
      </dsp:nvSpPr>
      <dsp:spPr>
        <a:xfrm rot="13083291">
          <a:off x="3422019" y="3329871"/>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532408" y="3403464"/>
        <a:ext cx="985044" cy="220779"/>
      </dsp:txXfrm>
    </dsp:sp>
    <dsp:sp modelId="{AB245975-F46C-8B4A-BA6C-62DCDF0791A4}">
      <dsp:nvSpPr>
        <dsp:cNvPr id="0" name=""/>
        <dsp:cNvSpPr/>
      </dsp:nvSpPr>
      <dsp:spPr>
        <a:xfrm>
          <a:off x="1629154" y="1935717"/>
          <a:ext cx="2102657" cy="1051328"/>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latin typeface="Century Gothic" charset="0"/>
              <a:ea typeface="Century Gothic" charset="0"/>
              <a:cs typeface="Century Gothic" charset="0"/>
            </a:rPr>
            <a:t>Store</a:t>
          </a:r>
          <a:endParaRPr lang="en-US" sz="2700" kern="1200" dirty="0">
            <a:latin typeface="Century Gothic" charset="0"/>
            <a:ea typeface="Century Gothic" charset="0"/>
            <a:cs typeface="Century Gothic" charset="0"/>
          </a:endParaRPr>
        </a:p>
      </dsp:txBody>
      <dsp:txXfrm>
        <a:off x="1659946" y="1966509"/>
        <a:ext cx="2041073" cy="989744"/>
      </dsp:txXfrm>
    </dsp:sp>
    <dsp:sp modelId="{8C581C11-0E90-3641-803E-A4C306F3DC64}">
      <dsp:nvSpPr>
        <dsp:cNvPr id="0" name=""/>
        <dsp:cNvSpPr/>
      </dsp:nvSpPr>
      <dsp:spPr>
        <a:xfrm rot="19444419">
          <a:off x="3413321" y="1309540"/>
          <a:ext cx="1205823" cy="367965"/>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523711" y="1383133"/>
        <a:ext cx="985044" cy="220779"/>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BDBE08-632C-7847-809D-E5DA3FEB118B}" type="datetimeFigureOut">
              <a:rPr lang="en-US" smtClean="0"/>
              <a:t>7/30/18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198C33-0B3E-D04E-8CFE-14A46F5F58F8}" type="slidenum">
              <a:rPr lang="en-US" smtClean="0"/>
              <a:t>‹#›</a:t>
            </a:fld>
            <a:endParaRPr lang="en-US"/>
          </a:p>
        </p:txBody>
      </p:sp>
    </p:spTree>
    <p:extLst>
      <p:ext uri="{BB962C8B-B14F-4D97-AF65-F5344CB8AC3E}">
        <p14:creationId xmlns:p14="http://schemas.microsoft.com/office/powerpoint/2010/main" val="1057692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1</a:t>
            </a:fld>
            <a:endParaRPr lang="en-US"/>
          </a:p>
        </p:txBody>
      </p:sp>
    </p:spTree>
    <p:extLst>
      <p:ext uri="{BB962C8B-B14F-4D97-AF65-F5344CB8AC3E}">
        <p14:creationId xmlns:p14="http://schemas.microsoft.com/office/powerpoint/2010/main" val="190909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Even for some physical items, there can be a risk if you neglect it.</a:t>
            </a:r>
          </a:p>
          <a:p>
            <a:r>
              <a:rPr lang="en-US" b="1" baseline="0" dirty="0" smtClean="0"/>
              <a:t>Chromogenic (</a:t>
            </a:r>
            <a:r>
              <a:rPr lang="en-US" b="1" baseline="0" dirty="0" err="1" smtClean="0"/>
              <a:t>colour</a:t>
            </a:r>
            <a:r>
              <a:rPr lang="en-US" b="1" baseline="0" dirty="0" smtClean="0"/>
              <a:t>) photos</a:t>
            </a:r>
            <a:r>
              <a:rPr lang="en-US" b="0" baseline="0" dirty="0" smtClean="0"/>
              <a:t> like this one here are light and dark fading. Meaning if you display you </a:t>
            </a:r>
            <a:r>
              <a:rPr lang="en-US" b="0" baseline="0" dirty="0" err="1" smtClean="0"/>
              <a:t>colour</a:t>
            </a:r>
            <a:r>
              <a:rPr lang="en-US" b="0" baseline="0" dirty="0" smtClean="0"/>
              <a:t> photos in the light, the Magenta dye fades, turning is blue. LIKE THIS ONE. If you store it in the dark, the cyan fades, turning your photographs reddish. You probably have examples of both in your homes, so be sure to take a closer look. You can see in the example just how much the image has faded on the left, versus the digitally-restored version on the right. Most physical item will survive though if left neglected in a relatively stable environment for a decent amount of time.</a:t>
            </a:r>
          </a:p>
          <a:p>
            <a:endParaRPr lang="en-US" b="0" baseline="0" dirty="0" smtClean="0"/>
          </a:p>
          <a:p>
            <a:r>
              <a:rPr lang="en-US" b="0" baseline="0" dirty="0" smtClean="0"/>
              <a:t>With digital files, the risks are amplified and numerous. The loss can be complete or at best, costly to repair and recover. At least with the old color photo it can still be viewed easily, without any tools. It can be </a:t>
            </a:r>
            <a:r>
              <a:rPr lang="en-US" b="0" baseline="0" dirty="0" err="1" smtClean="0"/>
              <a:t>digitised</a:t>
            </a:r>
            <a:r>
              <a:rPr lang="en-US" b="0" baseline="0" dirty="0" smtClean="0"/>
              <a:t> &amp; restored &amp; reprinted on better materials. The digital files on the right cannot be viewed– something has gone wrong--</a:t>
            </a:r>
            <a:r>
              <a:rPr lang="en-US" baseline="0" dirty="0" smtClean="0"/>
              <a:t>just WHAT are the risks that we have to actively manage against?</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10</a:t>
            </a:fld>
            <a:endParaRPr lang="en-US"/>
          </a:p>
        </p:txBody>
      </p:sp>
    </p:spTree>
    <p:extLst>
      <p:ext uri="{BB962C8B-B14F-4D97-AF65-F5344CB8AC3E}">
        <p14:creationId xmlns:p14="http://schemas.microsoft.com/office/powerpoint/2010/main" val="171429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FF0000"/>
                </a:solidFill>
              </a:rPr>
              <a:t> Before</a:t>
            </a:r>
            <a:r>
              <a:rPr lang="en-US" baseline="0" dirty="0" smtClean="0">
                <a:solidFill>
                  <a:srgbClr val="FF0000"/>
                </a:solidFill>
              </a:rPr>
              <a:t> we begin....</a:t>
            </a:r>
            <a:r>
              <a:rPr lang="en-AU" b="1" i="1" dirty="0" smtClean="0"/>
              <a:t>Just a quick show of hands:</a:t>
            </a:r>
            <a:r>
              <a:rPr lang="en-AU" b="1" i="1" baseline="0" dirty="0" smtClean="0"/>
              <a:t> </a:t>
            </a:r>
            <a:r>
              <a:rPr lang="en-AU" b="1" i="1" dirty="0" smtClean="0"/>
              <a:t>How many of you have lost</a:t>
            </a:r>
            <a:r>
              <a:rPr lang="en-AU" b="1" i="1" baseline="0" dirty="0" smtClean="0"/>
              <a:t> digital images at some point?</a:t>
            </a:r>
          </a:p>
          <a:p>
            <a:endParaRPr lang="en-US" dirty="0" smtClean="0">
              <a:solidFill>
                <a:srgbClr val="FF0000"/>
              </a:solidFill>
            </a:endParaRPr>
          </a:p>
          <a:p>
            <a:r>
              <a:rPr lang="en-US" dirty="0" smtClean="0">
                <a:solidFill>
                  <a:srgbClr val="FF0000"/>
                </a:solidFill>
              </a:rPr>
              <a:t>NEED: FLIP CHART</a:t>
            </a:r>
            <a:r>
              <a:rPr lang="en-US" baseline="0" dirty="0" smtClean="0">
                <a:solidFill>
                  <a:srgbClr val="FF0000"/>
                </a:solidFill>
              </a:rPr>
              <a:t> </a:t>
            </a:r>
          </a:p>
          <a:p>
            <a:endParaRPr lang="en-US" baseline="0" dirty="0" smtClean="0"/>
          </a:p>
          <a:p>
            <a:r>
              <a:rPr lang="en-US" b="1" baseline="0" dirty="0" smtClean="0"/>
              <a:t>Brainstorm</a:t>
            </a:r>
            <a:r>
              <a:rPr lang="en-US" baseline="0" dirty="0" smtClean="0"/>
              <a:t> the risks, put them into groups based on </a:t>
            </a:r>
            <a:r>
              <a:rPr lang="en-US" b="1" baseline="0" dirty="0" smtClean="0"/>
              <a:t>long term and short term </a:t>
            </a:r>
            <a:r>
              <a:rPr lang="en-US" baseline="0" dirty="0" smtClean="0"/>
              <a:t>(make a list of them in pencil at the top)</a:t>
            </a:r>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11</a:t>
            </a:fld>
            <a:endParaRPr lang="en-US"/>
          </a:p>
        </p:txBody>
      </p:sp>
    </p:spTree>
    <p:extLst>
      <p:ext uri="{BB962C8B-B14F-4D97-AF65-F5344CB8AC3E}">
        <p14:creationId xmlns:p14="http://schemas.microsoft.com/office/powerpoint/2010/main" val="2004123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Shorter term risks – these are more</a:t>
            </a:r>
            <a:r>
              <a:rPr lang="en-US" baseline="0" dirty="0" smtClean="0"/>
              <a:t> immediate risks that you need to think about </a:t>
            </a:r>
            <a:endParaRPr lang="en-US" dirty="0" smtClean="0"/>
          </a:p>
          <a:p>
            <a:endParaRPr lang="en-US" dirty="0" smtClean="0"/>
          </a:p>
          <a:p>
            <a:r>
              <a:rPr lang="en-US" dirty="0" smtClean="0"/>
              <a:t>Loss of your</a:t>
            </a:r>
            <a:r>
              <a:rPr lang="en-US" baseline="0" dirty="0" smtClean="0"/>
              <a:t> digital files can happen for a number of reasons: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There’s natural disasters like fire or floods</a:t>
            </a:r>
            <a:r>
              <a:rPr lang="is-I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12</a:t>
            </a:fld>
            <a:endParaRPr lang="en-US"/>
          </a:p>
        </p:txBody>
      </p:sp>
    </p:spTree>
    <p:extLst>
      <p:ext uri="{BB962C8B-B14F-4D97-AF65-F5344CB8AC3E}">
        <p14:creationId xmlns:p14="http://schemas.microsoft.com/office/powerpoint/2010/main" val="1910030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And there are:</a:t>
            </a:r>
          </a:p>
          <a:p>
            <a:endParaRPr lang="en-US" baseline="0" dirty="0" smtClean="0"/>
          </a:p>
          <a:p>
            <a:r>
              <a:rPr lang="en-US" b="1" baseline="0" dirty="0" smtClean="0"/>
              <a:t>[CLICK] </a:t>
            </a:r>
            <a:r>
              <a:rPr lang="en-US" baseline="0" dirty="0" smtClean="0"/>
              <a:t>System failures – from devices to systems to the power or Internet grid</a:t>
            </a:r>
          </a:p>
          <a:p>
            <a:r>
              <a:rPr lang="en-US" b="1" baseline="0" dirty="0" smtClean="0"/>
              <a:t>[CLICK] </a:t>
            </a:r>
            <a:r>
              <a:rPr lang="en-US" baseline="0" dirty="0" smtClean="0"/>
              <a:t>Theft is a risk – and it happens far too often</a:t>
            </a:r>
          </a:p>
          <a:p>
            <a:endParaRPr lang="en-US" baseline="0" dirty="0" smtClean="0"/>
          </a:p>
          <a:p>
            <a:r>
              <a:rPr lang="en-US" baseline="0" dirty="0" smtClean="0"/>
              <a:t>[</a:t>
            </a:r>
            <a:r>
              <a:rPr lang="en-US" b="1" baseline="0" dirty="0" smtClean="0"/>
              <a:t>CLICK] </a:t>
            </a:r>
            <a:r>
              <a:rPr lang="en-US" baseline="0" dirty="0" smtClean="0"/>
              <a:t>There’s decaying storage media (and I will go into media storage lifespans a bit later, just to worry you further)</a:t>
            </a:r>
          </a:p>
          <a:p>
            <a:r>
              <a:rPr lang="en-US" baseline="0" dirty="0" smtClean="0"/>
              <a:t>And physical damage to that same storage media... </a:t>
            </a:r>
          </a:p>
        </p:txBody>
      </p:sp>
      <p:sp>
        <p:nvSpPr>
          <p:cNvPr id="4" name="Slide Number Placeholder 3"/>
          <p:cNvSpPr>
            <a:spLocks noGrp="1"/>
          </p:cNvSpPr>
          <p:nvPr>
            <p:ph type="sldNum" sz="quarter" idx="10"/>
          </p:nvPr>
        </p:nvSpPr>
        <p:spPr/>
        <p:txBody>
          <a:bodyPr/>
          <a:lstStyle/>
          <a:p>
            <a:fld id="{22198C33-0B3E-D04E-8CFE-14A46F5F58F8}" type="slidenum">
              <a:rPr lang="en-US" smtClean="0"/>
              <a:t>13</a:t>
            </a:fld>
            <a:endParaRPr lang="en-US"/>
          </a:p>
        </p:txBody>
      </p:sp>
    </p:spTree>
    <p:extLst>
      <p:ext uri="{BB962C8B-B14F-4D97-AF65-F5344CB8AC3E}">
        <p14:creationId xmlns:p14="http://schemas.microsoft.com/office/powerpoint/2010/main" val="845099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baseline="0" dirty="0" smtClean="0"/>
              <a:t>Then there are the things YOU DO to cause loss. And human error is probably one of the most common way to lose a digital file:</a:t>
            </a:r>
          </a:p>
          <a:p>
            <a:endParaRPr lang="en-US" baseline="0" dirty="0" smtClean="0"/>
          </a:p>
          <a:p>
            <a:r>
              <a:rPr lang="en-US" b="1" baseline="0" dirty="0" smtClean="0"/>
              <a:t>[CLICK] </a:t>
            </a:r>
            <a:r>
              <a:rPr lang="en-US" baseline="0" dirty="0" smtClean="0"/>
              <a:t>Accidental deletion or alteration to a file. </a:t>
            </a:r>
          </a:p>
          <a:p>
            <a:r>
              <a:rPr lang="en-US" baseline="0" dirty="0" smtClean="0"/>
              <a:t>Edith was telling me how she backed up all her holiday photos to a cloud service on her partners computer. He deleted the content by mistake when cleaning up his computer. When she noticed this six months later, it was too late to retrieve the content as the cloud service only give you 30 days to back up a previous version.  </a:t>
            </a:r>
          </a:p>
          <a:p>
            <a:endParaRPr lang="en-US" baseline="0" dirty="0" smtClean="0"/>
          </a:p>
          <a:p>
            <a:r>
              <a:rPr lang="en-US" b="1" baseline="0" dirty="0" smtClean="0"/>
              <a:t>[CLICK] </a:t>
            </a:r>
            <a:r>
              <a:rPr lang="en-US" baseline="0" dirty="0" smtClean="0"/>
              <a:t>There’s also the errors that can occur when transferring files from one storage media to another for various reasons, but this can be a common way to have file loss or corruption. </a:t>
            </a:r>
          </a:p>
          <a:p>
            <a:endParaRPr lang="en-US" baseline="0" dirty="0" smtClean="0"/>
          </a:p>
          <a:p>
            <a:endParaRPr lang="is-IS" baseline="0"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14</a:t>
            </a:fld>
            <a:endParaRPr lang="en-US"/>
          </a:p>
        </p:txBody>
      </p:sp>
    </p:spTree>
    <p:extLst>
      <p:ext uri="{BB962C8B-B14F-4D97-AF65-F5344CB8AC3E}">
        <p14:creationId xmlns:p14="http://schemas.microsoft.com/office/powerpoint/2010/main" val="2004461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solidFill>
              </a:rPr>
              <a:t>hen there are the Longer term risk –this can be anywhere</a:t>
            </a:r>
            <a:r>
              <a:rPr lang="en-US" baseline="0" dirty="0" smtClean="0">
                <a:solidFill>
                  <a:schemeClr val="tx1"/>
                </a:solidFill>
              </a:rPr>
              <a:t> from a year to 5 years.</a:t>
            </a:r>
            <a:endParaRPr lang="en-AU" baseline="0" dirty="0" smtClean="0">
              <a:solidFill>
                <a:schemeClr val="tx1"/>
              </a:solidFill>
            </a:endParaRPr>
          </a:p>
          <a:p>
            <a:r>
              <a:rPr lang="en-AU" b="1" baseline="0" dirty="0" smtClean="0">
                <a:solidFill>
                  <a:schemeClr val="tx1"/>
                </a:solidFill>
              </a:rPr>
              <a:t>Obsolescence – when a digital file is no longer readable due to redundant technology. 3 kinds:</a:t>
            </a:r>
          </a:p>
          <a:p>
            <a:r>
              <a:rPr lang="en-AU" b="1" baseline="0" dirty="0" smtClean="0">
                <a:solidFill>
                  <a:schemeClr val="tx1"/>
                </a:solidFill>
              </a:rPr>
              <a:t>Storage media: </a:t>
            </a:r>
            <a:r>
              <a:rPr lang="en-AU" b="0" baseline="0" dirty="0" smtClean="0">
                <a:solidFill>
                  <a:schemeClr val="tx1"/>
                </a:solidFill>
              </a:rPr>
              <a:t>physical carriers become obsolete. </a:t>
            </a:r>
          </a:p>
          <a:p>
            <a:r>
              <a:rPr lang="en-AU" b="0" i="1" baseline="0" dirty="0" smtClean="0">
                <a:solidFill>
                  <a:schemeClr val="tx1"/>
                </a:solidFill>
              </a:rPr>
              <a:t>Raise your hands: How many of you still have 3 ½ inch floppy disks at home?</a:t>
            </a:r>
          </a:p>
          <a:p>
            <a:endParaRPr lang="en-AU" b="1" baseline="0" dirty="0" smtClean="0">
              <a:solidFill>
                <a:schemeClr val="tx1"/>
              </a:solidFill>
            </a:endParaRPr>
          </a:p>
          <a:p>
            <a:r>
              <a:rPr lang="en-AU" b="1" baseline="0" dirty="0" smtClean="0">
                <a:solidFill>
                  <a:schemeClr val="tx1"/>
                </a:solidFill>
              </a:rPr>
              <a:t>Hardware: </a:t>
            </a:r>
            <a:r>
              <a:rPr lang="en-AU" b="0" baseline="0" dirty="0" smtClean="0">
                <a:solidFill>
                  <a:schemeClr val="tx1"/>
                </a:solidFill>
              </a:rPr>
              <a:t>hardware needed to access file no longer available – </a:t>
            </a:r>
            <a:endParaRPr lang="en-AU" b="0" i="1" baseline="0" dirty="0" smtClean="0">
              <a:solidFill>
                <a:schemeClr val="tx1"/>
              </a:solidFill>
            </a:endParaRPr>
          </a:p>
          <a:p>
            <a:r>
              <a:rPr lang="en-AU" b="0" i="1" baseline="0" dirty="0" smtClean="0">
                <a:solidFill>
                  <a:schemeClr val="tx1"/>
                </a:solidFill>
              </a:rPr>
              <a:t>How many of you with  3 ½ floppies have a disk reader for them?</a:t>
            </a:r>
            <a:r>
              <a:rPr lang="en-AU" b="0" i="0" baseline="0" dirty="0" smtClean="0">
                <a:solidFill>
                  <a:schemeClr val="tx1"/>
                </a:solidFill>
              </a:rPr>
              <a:t> Even CD readers are become less common with slim laptops. My Mac doesn’t have one.</a:t>
            </a:r>
          </a:p>
          <a:p>
            <a:endParaRPr lang="en-AU" b="0" i="0" baseline="0" dirty="0" smtClean="0">
              <a:solidFill>
                <a:schemeClr val="tx1"/>
              </a:solidFill>
            </a:endParaRPr>
          </a:p>
          <a:p>
            <a:r>
              <a:rPr lang="en-AU" b="1" baseline="0" dirty="0" smtClean="0">
                <a:solidFill>
                  <a:schemeClr val="tx1"/>
                </a:solidFill>
              </a:rPr>
              <a:t>Software: </a:t>
            </a:r>
            <a:r>
              <a:rPr lang="en-AU" b="0" baseline="0" dirty="0" smtClean="0">
                <a:solidFill>
                  <a:schemeClr val="tx1"/>
                </a:solidFill>
              </a:rPr>
              <a:t>software needed to access the file becomes obsolete – disk readers need software to access it</a:t>
            </a:r>
          </a:p>
          <a:p>
            <a:endParaRPr lang="en-AU" b="1" baseline="0" dirty="0" smtClean="0">
              <a:solidFill>
                <a:schemeClr val="tx1"/>
              </a:solidFill>
            </a:endParaRPr>
          </a:p>
          <a:p>
            <a:r>
              <a:rPr lang="en-AU" b="1" baseline="0" dirty="0" smtClean="0">
                <a:solidFill>
                  <a:schemeClr val="tx1"/>
                </a:solidFill>
              </a:rPr>
              <a:t>Much of the obsolescence these days is driven by commercial ventures. They want you to buy their new products so they make other products obsolete.</a:t>
            </a:r>
            <a:endParaRPr lang="is-IS" b="1" baseline="0" dirty="0" smtClean="0">
              <a:solidFill>
                <a:schemeClr val="tx1"/>
              </a:solidFill>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15</a:t>
            </a:fld>
            <a:endParaRPr lang="en-US"/>
          </a:p>
        </p:txBody>
      </p:sp>
    </p:spTree>
    <p:extLst>
      <p:ext uri="{BB962C8B-B14F-4D97-AF65-F5344CB8AC3E}">
        <p14:creationId xmlns:p14="http://schemas.microsoft.com/office/powerpoint/2010/main" val="1209250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olidFill>
                  <a:schemeClr val="tx1"/>
                </a:solidFill>
              </a:rPr>
              <a:t>And then there are the things you do that will cause issues in the longer term</a:t>
            </a:r>
            <a:r>
              <a:rPr lang="is-IS" baseline="0" dirty="0" smtClean="0">
                <a:solidFill>
                  <a:schemeClr val="tx1"/>
                </a:solidFill>
              </a:rPr>
              <a:t>…namely....BAD MANAGEMENT.</a:t>
            </a:r>
            <a:r>
              <a:rPr lang="en-US" baseline="0" dirty="0" smtClean="0">
                <a:solidFill>
                  <a:schemeClr val="tx1"/>
                </a:solidFill>
              </a:rPr>
              <a:t> </a:t>
            </a:r>
            <a:r>
              <a:rPr lang="en-US" b="1" baseline="0" dirty="0" smtClean="0">
                <a:solidFill>
                  <a:schemeClr val="tx1"/>
                </a:solidFill>
              </a:rPr>
              <a:t>[CLICK]</a:t>
            </a:r>
          </a:p>
          <a:p>
            <a:endParaRPr lang="en-US" b="1" baseline="0" dirty="0" smtClean="0">
              <a:solidFill>
                <a:schemeClr val="tx1"/>
              </a:solidFill>
            </a:endParaRPr>
          </a:p>
          <a:p>
            <a:r>
              <a:rPr lang="en-US" b="0" baseline="0" dirty="0" smtClean="0">
                <a:solidFill>
                  <a:schemeClr val="tx1"/>
                </a:solidFill>
              </a:rPr>
              <a:t>This includes:</a:t>
            </a:r>
          </a:p>
          <a:p>
            <a:r>
              <a:rPr lang="en-US" b="1" baseline="0" dirty="0" smtClean="0">
                <a:solidFill>
                  <a:schemeClr val="tx1"/>
                </a:solidFill>
              </a:rPr>
              <a:t>[CLICK] </a:t>
            </a:r>
            <a:r>
              <a:rPr lang="en-US" b="0" baseline="0" dirty="0" smtClean="0">
                <a:solidFill>
                  <a:schemeClr val="tx1"/>
                </a:solidFill>
              </a:rPr>
              <a:t>random file names</a:t>
            </a:r>
            <a:endParaRPr lang="en-US" b="1" baseline="0" dirty="0" smtClean="0">
              <a:solidFill>
                <a:schemeClr val="tx1"/>
              </a:solidFill>
            </a:endParaRPr>
          </a:p>
          <a:p>
            <a:r>
              <a:rPr lang="en-US" b="1" baseline="0" dirty="0" smtClean="0">
                <a:solidFill>
                  <a:schemeClr val="tx1"/>
                </a:solidFill>
              </a:rPr>
              <a:t>[CLICK] </a:t>
            </a:r>
            <a:r>
              <a:rPr lang="en-US" b="0" baseline="0" dirty="0" smtClean="0">
                <a:solidFill>
                  <a:schemeClr val="tx1"/>
                </a:solidFill>
              </a:rPr>
              <a:t>insufficient description of your files (this could be in the file name, in the header at the start of the document or embedded in the file’s metadata or even just a simple readme text file with the directory</a:t>
            </a:r>
            <a:endParaRPr lang="en-US" b="1" baseline="0" dirty="0" smtClean="0">
              <a:solidFill>
                <a:schemeClr val="tx1"/>
              </a:solidFill>
            </a:endParaRPr>
          </a:p>
          <a:p>
            <a:r>
              <a:rPr lang="en-US" b="1" baseline="0" dirty="0" smtClean="0">
                <a:solidFill>
                  <a:schemeClr val="tx1"/>
                </a:solidFill>
              </a:rPr>
              <a:t>[CLICK] </a:t>
            </a:r>
            <a:r>
              <a:rPr lang="en-US" b="0" baseline="0" dirty="0" smtClean="0">
                <a:solidFill>
                  <a:schemeClr val="tx1"/>
                </a:solidFill>
              </a:rPr>
              <a:t>random directories (I should not have to click through 12 folders to find something simple)</a:t>
            </a:r>
            <a:endParaRPr lang="en-US" b="1" baseline="0" dirty="0" smtClean="0">
              <a:solidFill>
                <a:schemeClr val="tx1"/>
              </a:solidFill>
            </a:endParaRPr>
          </a:p>
          <a:p>
            <a:r>
              <a:rPr lang="en-US" b="1" baseline="0" dirty="0" smtClean="0">
                <a:solidFill>
                  <a:schemeClr val="tx1"/>
                </a:solidFill>
              </a:rPr>
              <a:t>[CLICK] </a:t>
            </a:r>
            <a:r>
              <a:rPr lang="en-US" b="0" baseline="0" dirty="0" smtClean="0">
                <a:solidFill>
                  <a:schemeClr val="tx1"/>
                </a:solidFill>
              </a:rPr>
              <a:t>Keeping it all!  You do not need 20 selfies in front of the same monument, so take 10 seconds and delete the bad ones.</a:t>
            </a:r>
            <a:endParaRPr lang="en-US" b="1" baseline="0" dirty="0" smtClean="0">
              <a:solidFill>
                <a:schemeClr val="tx1"/>
              </a:solidFill>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16</a:t>
            </a:fld>
            <a:endParaRPr lang="en-US"/>
          </a:p>
        </p:txBody>
      </p:sp>
    </p:spTree>
    <p:extLst>
      <p:ext uri="{BB962C8B-B14F-4D97-AF65-F5344CB8AC3E}">
        <p14:creationId xmlns:p14="http://schemas.microsoft.com/office/powerpoint/2010/main" val="997314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our last</a:t>
            </a:r>
            <a:r>
              <a:rPr lang="en-US" baseline="0" dirty="0" smtClean="0"/>
              <a:t> risk is of</a:t>
            </a:r>
            <a:r>
              <a:rPr lang="en-US" dirty="0" smtClean="0"/>
              <a:t> course, BITROT. The</a:t>
            </a:r>
            <a:r>
              <a:rPr lang="en-US" sz="1200" b="0" i="0" kern="1200" dirty="0" smtClean="0">
                <a:solidFill>
                  <a:schemeClr val="tx1"/>
                </a:solidFill>
                <a:effectLst/>
                <a:latin typeface="+mn-lt"/>
                <a:ea typeface="+mn-ea"/>
                <a:cs typeface="+mn-cs"/>
              </a:rPr>
              <a:t> slow deterioration in the performance and integrity of data stored on storage media. Meaning bits are lost from a file</a:t>
            </a:r>
            <a:r>
              <a:rPr lang="is-IS" sz="1200" b="0" i="0" kern="1200" dirty="0" smtClean="0">
                <a:solidFill>
                  <a:schemeClr val="tx1"/>
                </a:solidFill>
                <a:effectLst/>
                <a:latin typeface="+mn-lt"/>
                <a:ea typeface="+mn-ea"/>
                <a:cs typeface="+mn-cs"/>
              </a:rPr>
              <a:t>…resulting</a:t>
            </a:r>
            <a:r>
              <a:rPr lang="is-IS" sz="1200" b="0" i="0" kern="1200" baseline="0" dirty="0" smtClean="0">
                <a:solidFill>
                  <a:schemeClr val="tx1"/>
                </a:solidFill>
                <a:effectLst/>
                <a:latin typeface="+mn-lt"/>
                <a:ea typeface="+mn-ea"/>
                <a:cs typeface="+mn-cs"/>
              </a:rPr>
              <a:t> in....</a:t>
            </a:r>
          </a:p>
          <a:p>
            <a:endParaRPr lang="is-IS" sz="1200" b="0" i="0" kern="1200" baseline="0" dirty="0" smtClean="0">
              <a:solidFill>
                <a:schemeClr val="tx1"/>
              </a:solidFill>
              <a:effectLst/>
              <a:latin typeface="+mn-lt"/>
              <a:ea typeface="+mn-ea"/>
              <a:cs typeface="+mn-cs"/>
            </a:endParaRPr>
          </a:p>
          <a:p>
            <a:r>
              <a:rPr lang="is-IS" sz="1200" b="1" i="0" kern="1200" baseline="0" dirty="0" smtClean="0">
                <a:solidFill>
                  <a:schemeClr val="tx1"/>
                </a:solidFill>
                <a:effectLst/>
                <a:latin typeface="+mn-lt"/>
                <a:ea typeface="+mn-ea"/>
                <a:cs typeface="+mn-cs"/>
              </a:rPr>
              <a:t>[CLICK]</a:t>
            </a:r>
            <a:r>
              <a:rPr lang="is-IS" sz="1200" b="0" i="0" kern="1200" baseline="0" dirty="0" smtClean="0">
                <a:solidFill>
                  <a:schemeClr val="tx1"/>
                </a:solidFill>
                <a:effectLst/>
                <a:latin typeface="+mn-lt"/>
                <a:ea typeface="+mn-ea"/>
                <a:cs typeface="+mn-cs"/>
              </a:rPr>
              <a:t> this type of scenario. </a:t>
            </a:r>
          </a:p>
          <a:p>
            <a:r>
              <a:rPr lang="is-IS" sz="1200" b="0" i="0" kern="1200" baseline="0" dirty="0" smtClean="0">
                <a:solidFill>
                  <a:schemeClr val="tx1"/>
                </a:solidFill>
                <a:effectLst/>
                <a:latin typeface="+mn-lt"/>
                <a:ea typeface="+mn-ea"/>
                <a:cs typeface="+mn-cs"/>
              </a:rPr>
              <a:t>Or in some cases, an entirely unreadable file, like this </a:t>
            </a:r>
            <a:r>
              <a:rPr lang="is-IS" sz="1200" b="1" i="0" kern="1200" baseline="0" dirty="0" smtClean="0">
                <a:solidFill>
                  <a:schemeClr val="tx1"/>
                </a:solidFill>
                <a:effectLst/>
                <a:latin typeface="+mn-lt"/>
                <a:ea typeface="+mn-ea"/>
                <a:cs typeface="+mn-cs"/>
              </a:rPr>
              <a:t>[CLICK]. </a:t>
            </a:r>
            <a:r>
              <a:rPr lang="is-IS" sz="1200" b="0" i="0" kern="1200" baseline="0" dirty="0" smtClean="0">
                <a:solidFill>
                  <a:schemeClr val="tx1"/>
                </a:solidFill>
                <a:effectLst/>
                <a:latin typeface="+mn-lt"/>
                <a:ea typeface="+mn-ea"/>
                <a:cs typeface="+mn-cs"/>
              </a:rPr>
              <a:t>It is often related to or a byproduct of the other risks as well.</a:t>
            </a:r>
            <a:endParaRPr lang="is-IS" sz="1200" b="1" i="0" kern="1200" baseline="0" dirty="0" smtClean="0">
              <a:solidFill>
                <a:schemeClr val="tx1"/>
              </a:solidFill>
              <a:effectLst/>
              <a:latin typeface="+mn-lt"/>
              <a:ea typeface="+mn-ea"/>
              <a:cs typeface="+mn-cs"/>
            </a:endParaRPr>
          </a:p>
          <a:p>
            <a:endParaRPr lang="is-IS" sz="1200" b="1" i="0" kern="1200" baseline="0" dirty="0" smtClean="0">
              <a:solidFill>
                <a:schemeClr val="tx1"/>
              </a:solidFill>
              <a:effectLst/>
              <a:latin typeface="+mn-lt"/>
              <a:ea typeface="+mn-ea"/>
              <a:cs typeface="+mn-cs"/>
            </a:endParaRPr>
          </a:p>
          <a:p>
            <a:r>
              <a:rPr lang="is-IS" sz="1200" b="1" i="0" kern="1200" baseline="0" dirty="0" smtClean="0">
                <a:solidFill>
                  <a:schemeClr val="tx1"/>
                </a:solidFill>
                <a:effectLst/>
                <a:latin typeface="+mn-lt"/>
                <a:ea typeface="+mn-ea"/>
                <a:cs typeface="+mn-cs"/>
              </a:rPr>
              <a:t>But with all of these risks, there are some steps you can take to mitigate or prevent them.</a:t>
            </a:r>
            <a:endParaRPr lang="en-US" b="1" dirty="0"/>
          </a:p>
        </p:txBody>
      </p:sp>
      <p:sp>
        <p:nvSpPr>
          <p:cNvPr id="4" name="Slide Number Placeholder 3"/>
          <p:cNvSpPr>
            <a:spLocks noGrp="1"/>
          </p:cNvSpPr>
          <p:nvPr>
            <p:ph type="sldNum" sz="quarter" idx="10"/>
          </p:nvPr>
        </p:nvSpPr>
        <p:spPr/>
        <p:txBody>
          <a:bodyPr/>
          <a:lstStyle/>
          <a:p>
            <a:fld id="{22198C33-0B3E-D04E-8CFE-14A46F5F58F8}" type="slidenum">
              <a:rPr lang="en-US" smtClean="0"/>
              <a:t>17</a:t>
            </a:fld>
            <a:endParaRPr lang="en-US"/>
          </a:p>
        </p:txBody>
      </p:sp>
    </p:spTree>
    <p:extLst>
      <p:ext uri="{BB962C8B-B14F-4D97-AF65-F5344CB8AC3E}">
        <p14:creationId xmlns:p14="http://schemas.microsoft.com/office/powerpoint/2010/main" val="1874429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So</a:t>
            </a:r>
            <a:r>
              <a:rPr lang="en-US" b="0" i="0" baseline="0" dirty="0" smtClean="0"/>
              <a:t> what can we do? </a:t>
            </a:r>
          </a:p>
          <a:p>
            <a:endParaRPr lang="en-US" b="0" i="0" baseline="0" dirty="0" smtClean="0"/>
          </a:p>
          <a:p>
            <a:r>
              <a:rPr lang="en-US" b="0" i="0" baseline="0" dirty="0" smtClean="0"/>
              <a:t>We can follow the steps of the lifecycle. It will take: time, effort, some tools and a bit of money. How much of all of those you invest is up to you.</a:t>
            </a:r>
          </a:p>
          <a:p>
            <a:endParaRPr lang="en-US" b="0" i="0" baseline="0" dirty="0" smtClean="0"/>
          </a:p>
          <a:p>
            <a:r>
              <a:rPr lang="en-US" b="0" i="0" baseline="0" dirty="0" smtClean="0"/>
              <a:t>The first step is to keep track and manage your content. This means finding out what digital files you have and where they are.</a:t>
            </a:r>
          </a:p>
          <a:p>
            <a:endParaRPr lang="en-US" b="0" i="0" baseline="0" dirty="0" smtClean="0"/>
          </a:p>
          <a:p>
            <a:r>
              <a:rPr lang="en-US" b="0" i="0" baseline="0" dirty="0" smtClean="0"/>
              <a:t>And the “where they are” is probably the hardest part for most of us.</a:t>
            </a:r>
          </a:p>
          <a:p>
            <a:endParaRPr lang="en-US" b="0" i="0" baseline="0" dirty="0" smtClean="0"/>
          </a:p>
          <a:p>
            <a:r>
              <a:rPr lang="en-US" b="0" i="0" baseline="0" dirty="0" smtClean="0"/>
              <a:t>(Note: Dispose is part of this stage, for after you know where and what you have you can decide to keep it or dispose of it)</a:t>
            </a:r>
            <a:endParaRPr lang="en-US" b="1" i="1" dirty="0"/>
          </a:p>
        </p:txBody>
      </p:sp>
      <p:sp>
        <p:nvSpPr>
          <p:cNvPr id="4" name="Slide Number Placeholder 3"/>
          <p:cNvSpPr>
            <a:spLocks noGrp="1"/>
          </p:cNvSpPr>
          <p:nvPr>
            <p:ph type="sldNum" sz="quarter" idx="10"/>
          </p:nvPr>
        </p:nvSpPr>
        <p:spPr/>
        <p:txBody>
          <a:bodyPr/>
          <a:lstStyle/>
          <a:p>
            <a:fld id="{22198C33-0B3E-D04E-8CFE-14A46F5F58F8}" type="slidenum">
              <a:rPr lang="en-US" smtClean="0"/>
              <a:t>18</a:t>
            </a:fld>
            <a:endParaRPr lang="en-US"/>
          </a:p>
        </p:txBody>
      </p:sp>
    </p:spTree>
    <p:extLst>
      <p:ext uri="{BB962C8B-B14F-4D97-AF65-F5344CB8AC3E}">
        <p14:creationId xmlns:p14="http://schemas.microsoft.com/office/powerpoint/2010/main" val="980959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is the place where bad habits start—hardest to stay on top of. I take photos on holiday and never bother to transfer them until 2 holidays later and my SD card is full. I think to myself: did I transfer them? I cannot remember, so I buy another SD card and start the process all over again.</a:t>
            </a:r>
          </a:p>
          <a:p>
            <a:endParaRPr lang="en-US" baseline="0" dirty="0" smtClean="0"/>
          </a:p>
          <a:p>
            <a:r>
              <a:rPr lang="en-US" baseline="0" dirty="0" smtClean="0"/>
              <a:t>10 SD cards later I have a massive backlog. So, getting </a:t>
            </a:r>
            <a:r>
              <a:rPr lang="en-US" baseline="0" dirty="0" err="1" smtClean="0"/>
              <a:t>organised</a:t>
            </a:r>
            <a:r>
              <a:rPr lang="en-US" baseline="0" dirty="0" smtClean="0"/>
              <a:t> and staying on top of it are good habits that will help you in the future.</a:t>
            </a:r>
          </a:p>
          <a:p>
            <a:endParaRPr lang="en-US" baseline="0" dirty="0" smtClean="0"/>
          </a:p>
          <a:p>
            <a:r>
              <a:rPr lang="en-US" b="1" baseline="0" dirty="0" smtClean="0"/>
              <a:t>It is easy to amass this stuff, it is not so easy to manage it. This is the same the library’s collections as well.</a:t>
            </a:r>
          </a:p>
          <a:p>
            <a:endParaRPr lang="en-US" baseline="0" dirty="0" smtClean="0"/>
          </a:p>
          <a:p>
            <a:r>
              <a:rPr lang="en-US" baseline="0" dirty="0" smtClean="0"/>
              <a:t>So, first step is working out the digital files are</a:t>
            </a:r>
            <a:r>
              <a:rPr lang="is-IS" baseline="0" dirty="0" smtClean="0"/>
              <a:t>…</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19</a:t>
            </a:fld>
            <a:endParaRPr lang="en-US"/>
          </a:p>
        </p:txBody>
      </p:sp>
    </p:spTree>
    <p:extLst>
      <p:ext uri="{BB962C8B-B14F-4D97-AF65-F5344CB8AC3E}">
        <p14:creationId xmlns:p14="http://schemas.microsoft.com/office/powerpoint/2010/main" val="391890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2</a:t>
            </a:fld>
            <a:endParaRPr lang="en-GB"/>
          </a:p>
        </p:txBody>
      </p:sp>
    </p:spTree>
    <p:extLst>
      <p:ext uri="{BB962C8B-B14F-4D97-AF65-F5344CB8AC3E}">
        <p14:creationId xmlns:p14="http://schemas.microsoft.com/office/powerpoint/2010/main" val="11145441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thing</a:t>
            </a:r>
            <a:r>
              <a:rPr lang="en-GB" baseline="0" dirty="0" smtClean="0"/>
              <a:t> is: we keep files EVERYWHERE.</a:t>
            </a:r>
          </a:p>
          <a:p>
            <a:endParaRPr lang="en-GB" baseline="0" dirty="0" smtClean="0"/>
          </a:p>
          <a:p>
            <a:r>
              <a:rPr lang="en-GB" baseline="0" dirty="0" smtClean="0"/>
              <a:t>Worse is that they are often duplicated across these systems, which is fine when they are archive back ups, but not when we have a bunch to useless files we want to delete or when we don’t even know what we have.</a:t>
            </a:r>
          </a:p>
          <a:p>
            <a:endParaRPr lang="en-GB" baseline="0" dirty="0" smtClean="0"/>
          </a:p>
          <a:p>
            <a:r>
              <a:rPr lang="en-GB" baseline="0" dirty="0" smtClean="0"/>
              <a:t>And if you have them on obsolete media, you have to find the right hardware and software before you can even read them. </a:t>
            </a:r>
          </a:p>
          <a:p>
            <a:endParaRPr lang="en-GB" baseline="0" dirty="0" smtClean="0"/>
          </a:p>
          <a:p>
            <a:r>
              <a:rPr lang="en-GB" baseline="0" dirty="0" smtClean="0"/>
              <a:t>A good place to start is get a list together of all of your storage media. </a:t>
            </a:r>
          </a:p>
          <a:p>
            <a:endParaRPr lang="en-GB" baseline="0" dirty="0" smtClean="0"/>
          </a:p>
          <a:p>
            <a:r>
              <a:rPr lang="en-GB" b="1" baseline="0" dirty="0" smtClean="0"/>
              <a:t>[Bring in and show props] </a:t>
            </a:r>
            <a:r>
              <a:rPr lang="en-GB" baseline="0" dirty="0" smtClean="0"/>
              <a:t>I was cleaning out the drawers in my living room the other week and I found these USBs and hard drives just floating around. So easy to amass things...physical was limiting by nature (film, paper)...digital NOT.</a:t>
            </a:r>
            <a:endParaRPr lang="en-GB" b="0"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20</a:t>
            </a:fld>
            <a:endParaRPr lang="en-US"/>
          </a:p>
        </p:txBody>
      </p:sp>
    </p:spTree>
    <p:extLst>
      <p:ext uri="{BB962C8B-B14F-4D97-AF65-F5344CB8AC3E}">
        <p14:creationId xmlns:p14="http://schemas.microsoft.com/office/powerpoint/2010/main" val="87213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a:t>
            </a:r>
            <a:r>
              <a:rPr lang="en-GB" baseline="0" dirty="0" smtClean="0"/>
              <a:t> the FIRST steps:</a:t>
            </a:r>
          </a:p>
          <a:p>
            <a:endParaRPr lang="en-GB" dirty="0" smtClean="0"/>
          </a:p>
          <a:p>
            <a:pPr marL="171450" indent="-171450">
              <a:buFontTx/>
              <a:buChar char="-"/>
            </a:pPr>
            <a:r>
              <a:rPr lang="en-GB" dirty="0" smtClean="0"/>
              <a:t>Make a list of all your storage</a:t>
            </a:r>
            <a:r>
              <a:rPr lang="en-GB" baseline="0" dirty="0" smtClean="0"/>
              <a:t> media</a:t>
            </a:r>
            <a:endParaRPr lang="en-GB" dirty="0" smtClean="0"/>
          </a:p>
          <a:p>
            <a:pPr marL="171450" indent="-171450">
              <a:buFontTx/>
              <a:buChar char="-"/>
            </a:pPr>
            <a:r>
              <a:rPr lang="en-GB" dirty="0" smtClean="0"/>
              <a:t>Gather together</a:t>
            </a:r>
            <a:r>
              <a:rPr lang="en-GB" baseline="0" dirty="0" smtClean="0"/>
              <a:t> all of the storage</a:t>
            </a:r>
            <a:r>
              <a:rPr lang="en-GB" dirty="0" smtClean="0"/>
              <a:t> media, because you are going</a:t>
            </a:r>
            <a:r>
              <a:rPr lang="en-GB" baseline="0" dirty="0" smtClean="0"/>
              <a:t> to want to check them and transfer or delete files from them.</a:t>
            </a:r>
          </a:p>
          <a:p>
            <a:pPr marL="171450" indent="-171450">
              <a:buFontTx/>
              <a:buChar char="-"/>
            </a:pPr>
            <a:endParaRPr lang="en-US" baseline="0" dirty="0" smtClean="0"/>
          </a:p>
          <a:p>
            <a:pPr marL="0" indent="0">
              <a:buFontTx/>
              <a:buNone/>
            </a:pPr>
            <a:r>
              <a:rPr lang="en-US" baseline="0" dirty="0" smtClean="0"/>
              <a:t>I went through my house: Here is my list</a:t>
            </a:r>
            <a:r>
              <a:rPr lang="en-GB" baseline="0" dirty="0" smtClean="0"/>
              <a:t>—at least two of those are backups of my listed laptop.</a:t>
            </a:r>
          </a:p>
          <a:p>
            <a:pPr marL="0" indent="0">
              <a:buFontTx/>
              <a:buNone/>
            </a:pPr>
            <a:endParaRPr lang="en-GB" baseline="0" dirty="0" smtClean="0"/>
          </a:p>
          <a:p>
            <a:pPr marL="0" indent="0">
              <a:buFontTx/>
              <a:buNone/>
            </a:pPr>
            <a:r>
              <a:rPr lang="en-GB" baseline="0" dirty="0" smtClean="0"/>
              <a:t>And this is just my personal stuff, I’m going to leave work out of it</a:t>
            </a:r>
            <a:r>
              <a:rPr lang="is-IS" baseline="0" dirty="0" smtClean="0"/>
              <a:t>….</a:t>
            </a:r>
            <a:endParaRPr lang="en-GB"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21</a:t>
            </a:fld>
            <a:endParaRPr lang="en-US"/>
          </a:p>
        </p:txBody>
      </p:sp>
    </p:spTree>
    <p:extLst>
      <p:ext uri="{BB962C8B-B14F-4D97-AF65-F5344CB8AC3E}">
        <p14:creationId xmlns:p14="http://schemas.microsoft.com/office/powerpoint/2010/main" val="18961902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As you can see, I have some media that I have no clue what is on it (IN RED). </a:t>
            </a:r>
          </a:p>
          <a:p>
            <a:endParaRPr lang="en-GB" baseline="0" dirty="0" smtClean="0"/>
          </a:p>
          <a:p>
            <a:r>
              <a:rPr lang="en-GB" baseline="0" dirty="0" smtClean="0"/>
              <a:t>So now I need to know what's actually on them.</a:t>
            </a:r>
          </a:p>
        </p:txBody>
      </p:sp>
      <p:sp>
        <p:nvSpPr>
          <p:cNvPr id="4" name="Slide Number Placeholder 3"/>
          <p:cNvSpPr>
            <a:spLocks noGrp="1"/>
          </p:cNvSpPr>
          <p:nvPr>
            <p:ph type="sldNum" sz="quarter" idx="10"/>
          </p:nvPr>
        </p:nvSpPr>
        <p:spPr/>
        <p:txBody>
          <a:bodyPr/>
          <a:lstStyle/>
          <a:p>
            <a:fld id="{22198C33-0B3E-D04E-8CFE-14A46F5F58F8}" type="slidenum">
              <a:rPr lang="en-US" smtClean="0"/>
              <a:t>22</a:t>
            </a:fld>
            <a:endParaRPr lang="en-US"/>
          </a:p>
        </p:txBody>
      </p:sp>
    </p:spTree>
    <p:extLst>
      <p:ext uri="{BB962C8B-B14F-4D97-AF65-F5344CB8AC3E}">
        <p14:creationId xmlns:p14="http://schemas.microsoft.com/office/powerpoint/2010/main" val="2043020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If you named it well,</a:t>
            </a:r>
            <a:r>
              <a:rPr lang="en-US" baseline="0" dirty="0" smtClean="0"/>
              <a:t> then that name might be able to tell you something about the file. If not, then you will have to open it. Assuming you can</a:t>
            </a:r>
            <a:r>
              <a:rPr lang="is-IS" baseline="0" dirty="0" smtClean="0"/>
              <a:t>…</a:t>
            </a:r>
          </a:p>
          <a:p>
            <a:pPr marL="171450" indent="-171450">
              <a:buFont typeface="Arial" charset="0"/>
              <a:buChar char="•"/>
            </a:pPr>
            <a:r>
              <a:rPr lang="is-IS" b="0" baseline="0" dirty="0" smtClean="0"/>
              <a:t>Looking at what’s in the file will help you know if you actually want to keep it. When it comes to the content of your files, deciding what to keep is based on the selection criteria and values that YOU set.</a:t>
            </a:r>
            <a:endParaRPr lang="is-IS" baseline="0" dirty="0" smtClean="0"/>
          </a:p>
          <a:p>
            <a:pPr marL="171450" indent="-171450">
              <a:buFont typeface="Arial" charset="0"/>
              <a:buChar char="•"/>
            </a:pPr>
            <a:r>
              <a:rPr lang="en-US" dirty="0" smtClean="0"/>
              <a:t>The</a:t>
            </a:r>
            <a:r>
              <a:rPr lang="en-US" baseline="0" dirty="0" smtClean="0"/>
              <a:t> easiest way to find out what they are, is too look at the file type, the file extension, or check the file properties—for a general idea. </a:t>
            </a:r>
          </a:p>
          <a:p>
            <a:endParaRPr lang="en-US" baseline="0" dirty="0" smtClean="0"/>
          </a:p>
          <a:p>
            <a:r>
              <a:rPr lang="en-US" baseline="0" dirty="0" smtClean="0"/>
              <a:t>It’s useful to know what type of file you have, as that will tell you two things:</a:t>
            </a:r>
          </a:p>
          <a:p>
            <a:pPr marL="228600" indent="-228600">
              <a:buAutoNum type="arabicPeriod"/>
            </a:pPr>
            <a:r>
              <a:rPr lang="en-US" baseline="0" dirty="0" smtClean="0"/>
              <a:t>how likely it is that you will be able to access it and </a:t>
            </a:r>
          </a:p>
          <a:p>
            <a:pPr marL="228600" indent="-228600">
              <a:buAutoNum type="arabicPeriod"/>
            </a:pPr>
            <a:r>
              <a:rPr lang="en-US" baseline="0" dirty="0" smtClean="0"/>
              <a:t>whether or not it is a in a suitable long-term preservation format. </a:t>
            </a:r>
          </a:p>
          <a:p>
            <a:r>
              <a:rPr lang="en-US" baseline="0" dirty="0" smtClean="0"/>
              <a:t>Knowing the file type will help you:</a:t>
            </a:r>
          </a:p>
          <a:p>
            <a:pPr marL="228600" indent="-228600">
              <a:buAutoNum type="arabicPeriod"/>
            </a:pPr>
            <a:r>
              <a:rPr lang="en-US" baseline="0" dirty="0" smtClean="0"/>
              <a:t>In the case of duplicate file, help you decide which version to </a:t>
            </a:r>
            <a:r>
              <a:rPr lang="en-US" baseline="0" dirty="0" err="1" smtClean="0"/>
              <a:t>prioritise</a:t>
            </a:r>
            <a:r>
              <a:rPr lang="en-US" baseline="0" dirty="0" smtClean="0"/>
              <a:t> keeping (ex. TIFF vs. JPG)</a:t>
            </a:r>
          </a:p>
          <a:p>
            <a:pPr marL="228600" indent="-228600">
              <a:buAutoNum type="arabicPeriod"/>
            </a:pPr>
            <a:r>
              <a:rPr lang="en-US" baseline="0" dirty="0" smtClean="0"/>
              <a:t>Decide if you want to save it as a different file for long-term storage</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23</a:t>
            </a:fld>
            <a:endParaRPr lang="en-US"/>
          </a:p>
        </p:txBody>
      </p:sp>
    </p:spTree>
    <p:extLst>
      <p:ext uri="{BB962C8B-B14F-4D97-AF65-F5344CB8AC3E}">
        <p14:creationId xmlns:p14="http://schemas.microsoft.com/office/powerpoint/2010/main" val="18448571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rPr>
              <a:t>List</a:t>
            </a:r>
            <a:r>
              <a:rPr lang="en-US" baseline="0" dirty="0" smtClean="0">
                <a:latin typeface="+mn-lt"/>
              </a:rPr>
              <a:t> on the right from Stanford--they recommend file formats based LOC guidelines. NOT prescriptive guidance &amp; it can change, so keep an eye on lists like this one.</a:t>
            </a:r>
            <a:endParaRPr lang="is-IS" baseline="0" dirty="0" smtClean="0">
              <a:latin typeface="+mn-lt"/>
            </a:endParaRPr>
          </a:p>
          <a:p>
            <a:endParaRPr lang="is-IS" baseline="0" dirty="0" smtClean="0">
              <a:latin typeface="+mn-lt"/>
            </a:endParaRPr>
          </a:p>
          <a:p>
            <a:r>
              <a:rPr lang="is-IS" b="1" baseline="0" dirty="0" smtClean="0">
                <a:latin typeface="+mn-lt"/>
              </a:rPr>
              <a:t>But as a general rule you want to choose formats for long-term storage that are:</a:t>
            </a:r>
          </a:p>
          <a:p>
            <a:pPr marL="171450" indent="-171450">
              <a:buFont typeface="Arial" charset="0"/>
              <a:buChar char="•"/>
            </a:pPr>
            <a:r>
              <a:rPr lang="en-US" dirty="0" smtClean="0">
                <a:latin typeface="+mn-lt"/>
                <a:ea typeface="Century Gothic" charset="0"/>
                <a:cs typeface="Century Gothic" charset="0"/>
              </a:rPr>
              <a:t>Non-proprietary (meaning they are open source and not</a:t>
            </a:r>
            <a:r>
              <a:rPr lang="en-US" baseline="0" dirty="0" smtClean="0">
                <a:latin typeface="+mn-lt"/>
                <a:ea typeface="Century Gothic" charset="0"/>
                <a:cs typeface="Century Gothic" charset="0"/>
              </a:rPr>
              <a:t> owned by a specific company. If they are, they are not likely to be compatible with many programs and are at a high risk of software obsolescence. PDF is a semi proprietary)</a:t>
            </a:r>
            <a:endParaRPr lang="en-US" dirty="0" smtClean="0">
              <a:latin typeface="+mn-lt"/>
              <a:ea typeface="Century Gothic" charset="0"/>
              <a:cs typeface="Century Gothic" charset="0"/>
            </a:endParaRPr>
          </a:p>
          <a:p>
            <a:pPr marL="171450" indent="-171450">
              <a:buFont typeface="Arial" charset="0"/>
              <a:buChar char="•"/>
            </a:pPr>
            <a:r>
              <a:rPr lang="en-US" dirty="0" smtClean="0">
                <a:latin typeface="+mn-lt"/>
                <a:ea typeface="Century Gothic" charset="0"/>
                <a:cs typeface="Century Gothic" charset="0"/>
              </a:rPr>
              <a:t>In common use – they are more</a:t>
            </a:r>
            <a:r>
              <a:rPr lang="en-US" baseline="0" dirty="0" smtClean="0">
                <a:latin typeface="+mn-lt"/>
                <a:ea typeface="Century Gothic" charset="0"/>
                <a:cs typeface="Century Gothic" charset="0"/>
              </a:rPr>
              <a:t> likely to be supported by applications if they are high use</a:t>
            </a:r>
          </a:p>
          <a:p>
            <a:pPr marL="171450" indent="-171450">
              <a:buFont typeface="Arial" charset="0"/>
              <a:buChar char="•"/>
            </a:pPr>
            <a:r>
              <a:rPr lang="en-US" baseline="0" dirty="0" smtClean="0">
                <a:latin typeface="+mn-lt"/>
                <a:ea typeface="Century Gothic" charset="0"/>
                <a:cs typeface="Century Gothic" charset="0"/>
              </a:rPr>
              <a:t>Uncompressed if possible – this is an issue when the cost of storage is involved</a:t>
            </a:r>
            <a:endParaRPr lang="en-US" dirty="0" smtClean="0">
              <a:latin typeface="+mn-lt"/>
              <a:ea typeface="Century Gothic" charset="0"/>
              <a:cs typeface="Century Gothic" charset="0"/>
            </a:endParaRPr>
          </a:p>
          <a:p>
            <a:pPr marL="171450" indent="-171450">
              <a:buFont typeface="Arial" charset="0"/>
              <a:buChar char="•"/>
            </a:pPr>
            <a:r>
              <a:rPr lang="en-US" dirty="0" smtClean="0">
                <a:latin typeface="+mn-lt"/>
                <a:ea typeface="Century Gothic" charset="0"/>
                <a:cs typeface="Century Gothic" charset="0"/>
              </a:rPr>
              <a:t>Interoperable among diverse platforms and applications – again</a:t>
            </a:r>
            <a:r>
              <a:rPr lang="en-US" baseline="0" dirty="0" smtClean="0">
                <a:latin typeface="+mn-lt"/>
                <a:ea typeface="Century Gothic" charset="0"/>
                <a:cs typeface="Century Gothic" charset="0"/>
              </a:rPr>
              <a:t> this goes back to software obsolescence issues, but it also means that access across devices will be easier </a:t>
            </a:r>
          </a:p>
          <a:p>
            <a:pPr marL="171450" indent="-171450">
              <a:buFont typeface="Arial" charset="0"/>
              <a:buChar char="•"/>
            </a:pPr>
            <a:r>
              <a:rPr lang="en-US" dirty="0" smtClean="0">
                <a:latin typeface="+mn-lt"/>
                <a:ea typeface="Century Gothic" charset="0"/>
                <a:cs typeface="Century Gothic" charset="0"/>
              </a:rPr>
              <a:t>For images: lossless over </a:t>
            </a:r>
            <a:r>
              <a:rPr lang="en-US" dirty="0" err="1" smtClean="0">
                <a:latin typeface="+mn-lt"/>
                <a:ea typeface="Century Gothic" charset="0"/>
                <a:cs typeface="Century Gothic" charset="0"/>
              </a:rPr>
              <a:t>lossy</a:t>
            </a:r>
            <a:endParaRPr lang="en-US" dirty="0" smtClean="0">
              <a:latin typeface="+mn-lt"/>
              <a:ea typeface="Century Gothic" charset="0"/>
              <a:cs typeface="Century Gothic" charset="0"/>
            </a:endParaRPr>
          </a:p>
          <a:p>
            <a:endParaRPr lang="is-IS"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24</a:t>
            </a:fld>
            <a:endParaRPr lang="en-US"/>
          </a:p>
        </p:txBody>
      </p:sp>
    </p:spTree>
    <p:extLst>
      <p:ext uri="{BB962C8B-B14F-4D97-AF65-F5344CB8AC3E}">
        <p14:creationId xmlns:p14="http://schemas.microsoft.com/office/powerpoint/2010/main" val="657415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is </a:t>
            </a:r>
            <a:r>
              <a:rPr lang="en-US" b="1" dirty="0" err="1" smtClean="0"/>
              <a:t>Losslesss</a:t>
            </a:r>
            <a:r>
              <a:rPr lang="en-US" b="1" baseline="0" dirty="0" smtClean="0"/>
              <a:t>  and </a:t>
            </a:r>
            <a:r>
              <a:rPr lang="en-US" b="1" baseline="0" dirty="0" err="1" smtClean="0"/>
              <a:t>lossy</a:t>
            </a:r>
            <a:r>
              <a:rPr lang="en-US" b="1" baseline="0" dirty="0" smtClean="0"/>
              <a:t>?</a:t>
            </a:r>
            <a:endParaRPr lang="en-US" baseline="0" dirty="0" smtClean="0"/>
          </a:p>
          <a:p>
            <a:r>
              <a:rPr lang="en-US" baseline="0" dirty="0" smtClean="0"/>
              <a:t>With every compression for a </a:t>
            </a:r>
            <a:r>
              <a:rPr lang="en-US" baseline="0" dirty="0" err="1" smtClean="0"/>
              <a:t>lossy</a:t>
            </a:r>
            <a:r>
              <a:rPr lang="en-US" baseline="0" dirty="0" smtClean="0"/>
              <a:t>, there is small loss. So, if you are going to use JPG as your storage format, do not edit it or resave it. Each time bits are lost and it will eventually lead to corruption.</a:t>
            </a:r>
          </a:p>
          <a:p>
            <a:endParaRPr lang="en-US" baseline="0" dirty="0" smtClean="0"/>
          </a:p>
          <a:p>
            <a:r>
              <a:rPr lang="en-US" baseline="0" dirty="0" smtClean="0"/>
              <a:t>TIFF is a lossless format and therefore no loss of bits. The trade off is that they are much bigger files. </a:t>
            </a:r>
            <a:r>
              <a:rPr lang="en-US" b="1" baseline="0" dirty="0" smtClean="0"/>
              <a:t>So, if you have a TIFF and a JPG and they are duplicate images, it would make more sense to keep the TIFF.</a:t>
            </a:r>
          </a:p>
          <a:p>
            <a:endParaRPr lang="en-US" baseline="0" dirty="0" smtClean="0"/>
          </a:p>
          <a:p>
            <a:r>
              <a:rPr lang="en-US" baseline="0" dirty="0" smtClean="0"/>
              <a:t>I have chosen to process all of my image files into TIFF AFTER transfer, review and deletion of the files I do not want to keep. I do use LZW  compression on my TIFFs and that does save a bit of space on average, though they are still much much bigger than a JPG,  in some cases going from 2MB to 16MB or more. So, there is a cost involved with choosing TIFF over JPG. ---Consequently, I take far less photos when I travel</a:t>
            </a:r>
            <a:r>
              <a:rPr lang="is-I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25</a:t>
            </a:fld>
            <a:endParaRPr lang="en-US"/>
          </a:p>
        </p:txBody>
      </p:sp>
    </p:spTree>
    <p:extLst>
      <p:ext uri="{BB962C8B-B14F-4D97-AF65-F5344CB8AC3E}">
        <p14:creationId xmlns:p14="http://schemas.microsoft.com/office/powerpoint/2010/main" val="7428463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when</a:t>
            </a:r>
            <a:r>
              <a:rPr lang="en-US" baseline="0" dirty="0" smtClean="0"/>
              <a:t> you’ve decided what you want to keep you can</a:t>
            </a:r>
            <a:r>
              <a:rPr lang="en-US" b="1" baseline="0" dirty="0" smtClean="0"/>
              <a:t> DISPOSE </a:t>
            </a:r>
            <a:r>
              <a:rPr lang="en-US" baseline="0" dirty="0" smtClean="0"/>
              <a:t>of what you don’t.</a:t>
            </a:r>
          </a:p>
          <a:p>
            <a:r>
              <a:rPr lang="en-GB" b="1" dirty="0" smtClean="0"/>
              <a:t>ACTIVITY: handouts.</a:t>
            </a:r>
            <a:endParaRPr lang="is-IS" b="1" baseline="0" dirty="0" smtClean="0"/>
          </a:p>
          <a:p>
            <a:endParaRPr lang="is-IS" baseline="0" dirty="0" smtClean="0"/>
          </a:p>
          <a:p>
            <a:r>
              <a:rPr lang="is-IS" baseline="0" dirty="0" smtClean="0"/>
              <a:t>So my handy disposal ”rules of thumb” are:</a:t>
            </a:r>
          </a:p>
          <a:p>
            <a:pPr marL="171450" indent="-171450">
              <a:buFontTx/>
              <a:buChar char="-"/>
            </a:pPr>
            <a:r>
              <a:rPr lang="en-US" baseline="0" dirty="0" smtClean="0"/>
              <a:t>K</a:t>
            </a:r>
            <a:r>
              <a:rPr lang="is-IS" baseline="0" dirty="0" smtClean="0"/>
              <a:t>eep no unnessary duplicates</a:t>
            </a:r>
          </a:p>
          <a:p>
            <a:pPr marL="171450" indent="-171450">
              <a:buFontTx/>
              <a:buChar char="-"/>
            </a:pPr>
            <a:r>
              <a:rPr lang="en-US" baseline="0" dirty="0" smtClean="0"/>
              <a:t>D</a:t>
            </a:r>
            <a:r>
              <a:rPr lang="is-IS" baseline="0" dirty="0" smtClean="0"/>
              <a:t>on’t keep photos taken solely for social media or SMS (unless really valuable) – most aren‘t</a:t>
            </a:r>
          </a:p>
          <a:p>
            <a:pPr marL="171450" indent="-171450">
              <a:buFontTx/>
              <a:buChar char="-"/>
            </a:pPr>
            <a:r>
              <a:rPr lang="is-IS" baseline="0" dirty="0" smtClean="0"/>
              <a:t>keep work photos with work computer</a:t>
            </a:r>
          </a:p>
          <a:p>
            <a:pPr marL="171450" indent="-171450">
              <a:buFontTx/>
              <a:buChar char="-"/>
            </a:pPr>
            <a:r>
              <a:rPr lang="en-US" baseline="0" dirty="0" smtClean="0"/>
              <a:t>D</a:t>
            </a:r>
            <a:r>
              <a:rPr lang="is-IS" baseline="0" dirty="0" smtClean="0"/>
              <a:t>on’t keep blurry photos (unless valuable or unique)</a:t>
            </a:r>
          </a:p>
          <a:p>
            <a:pPr marL="171450" indent="-171450">
              <a:buFontTx/>
              <a:buChar char="-"/>
            </a:pPr>
            <a:r>
              <a:rPr lang="en-US" baseline="0" dirty="0" smtClean="0"/>
              <a:t>D</a:t>
            </a:r>
            <a:r>
              <a:rPr lang="is-IS" baseline="0" dirty="0" smtClean="0"/>
              <a:t>elete photos with no personal value</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26</a:t>
            </a:fld>
            <a:endParaRPr lang="en-US"/>
          </a:p>
        </p:txBody>
      </p:sp>
    </p:spTree>
    <p:extLst>
      <p:ext uri="{BB962C8B-B14F-4D97-AF65-F5344CB8AC3E}">
        <p14:creationId xmlns:p14="http://schemas.microsoft.com/office/powerpoint/2010/main" val="1804720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baseline="0" dirty="0" smtClean="0"/>
              <a:t>QUESTIONS:</a:t>
            </a:r>
          </a:p>
          <a:p>
            <a:r>
              <a:rPr lang="is-IS" baseline="0" dirty="0" smtClean="0"/>
              <a:t>How many have 30?</a:t>
            </a:r>
          </a:p>
          <a:p>
            <a:r>
              <a:rPr lang="is-IS" baseline="0" dirty="0" smtClean="0"/>
              <a:t>How many have less than 30?</a:t>
            </a:r>
          </a:p>
          <a:p>
            <a:r>
              <a:rPr lang="is-IS" baseline="0" dirty="0" smtClean="0"/>
              <a:t>How many have less than 20? Less than 10?  [CLICK, CLICK] </a:t>
            </a:r>
            <a:r>
              <a:rPr lang="is-IS" b="1" baseline="0" dirty="0" smtClean="0"/>
              <a:t>I HAVE 10 left</a:t>
            </a:r>
          </a:p>
          <a:p>
            <a:endParaRPr lang="is-IS" b="1" baseline="0" dirty="0" smtClean="0"/>
          </a:p>
          <a:p>
            <a:r>
              <a:rPr lang="is-IS" b="1" baseline="0" dirty="0" smtClean="0"/>
              <a:t>It’s a preference thing how many you keep, but the more selective you are, the easier to manage</a:t>
            </a:r>
            <a:endParaRPr lang="is-IS" baseline="0" dirty="0" smtClean="0"/>
          </a:p>
          <a:p>
            <a:endParaRPr lang="is-IS" baseline="0" dirty="0" smtClean="0"/>
          </a:p>
          <a:p>
            <a:r>
              <a:rPr lang="is-IS" baseline="0" dirty="0" smtClean="0"/>
              <a:t>It will vary from person to person... BUT remember, you can’t keep it all – set your criteria and cull. Your collection will grow every year and this will keep it under control, easier to manage and more meaningful to you.</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27</a:t>
            </a:fld>
            <a:endParaRPr lang="en-US"/>
          </a:p>
        </p:txBody>
      </p:sp>
    </p:spTree>
    <p:extLst>
      <p:ext uri="{BB962C8B-B14F-4D97-AF65-F5344CB8AC3E}">
        <p14:creationId xmlns:p14="http://schemas.microsoft.com/office/powerpoint/2010/main" val="264729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Email is a pain – easy to amass,</a:t>
            </a:r>
            <a:r>
              <a:rPr lang="en-US" baseline="0" dirty="0" smtClean="0"/>
              <a:t> never both to delete – but it’s really important to delete when you can and clean up emails</a:t>
            </a:r>
          </a:p>
          <a:p>
            <a:pPr marL="171450" indent="-171450">
              <a:buFontTx/>
              <a:buChar char="-"/>
            </a:pPr>
            <a:r>
              <a:rPr lang="en-US" baseline="0" dirty="0" smtClean="0"/>
              <a:t>Delete emails that no longer serve a purpose – like sales emails, confirmation emails, junk mail that isn’t filtered out</a:t>
            </a:r>
          </a:p>
          <a:p>
            <a:pPr marL="171450" indent="-171450">
              <a:buFontTx/>
              <a:buChar char="-"/>
            </a:pPr>
            <a:r>
              <a:rPr lang="en-US" baseline="0" dirty="0" smtClean="0"/>
              <a:t>Use searches to delete batches of emails (See example)</a:t>
            </a:r>
          </a:p>
          <a:p>
            <a:pPr marL="171450" indent="-171450">
              <a:buFontTx/>
              <a:buChar char="-"/>
            </a:pPr>
            <a:r>
              <a:rPr lang="en-US" baseline="0" dirty="0" smtClean="0"/>
              <a:t>Download photo attachments – or delete if no longer necessary (they take up lots of space) – used to send emails with pictures to myself, move them elsewhere or delete if not necessary</a:t>
            </a:r>
          </a:p>
          <a:p>
            <a:pPr marL="171450" indent="-171450">
              <a:buFontTx/>
              <a:buChar char="-"/>
            </a:pPr>
            <a:r>
              <a:rPr lang="en-US" baseline="0" dirty="0" smtClean="0"/>
              <a:t>Delete all of those forward chain mails that were popular in the early 2000</a:t>
            </a:r>
          </a:p>
        </p:txBody>
      </p:sp>
      <p:sp>
        <p:nvSpPr>
          <p:cNvPr id="4" name="Slide Number Placeholder 3"/>
          <p:cNvSpPr>
            <a:spLocks noGrp="1"/>
          </p:cNvSpPr>
          <p:nvPr>
            <p:ph type="sldNum" sz="quarter" idx="10"/>
          </p:nvPr>
        </p:nvSpPr>
        <p:spPr/>
        <p:txBody>
          <a:bodyPr/>
          <a:lstStyle/>
          <a:p>
            <a:fld id="{22198C33-0B3E-D04E-8CFE-14A46F5F58F8}" type="slidenum">
              <a:rPr lang="en-US" smtClean="0"/>
              <a:t>28</a:t>
            </a:fld>
            <a:endParaRPr lang="en-US"/>
          </a:p>
        </p:txBody>
      </p:sp>
    </p:spTree>
    <p:extLst>
      <p:ext uri="{BB962C8B-B14F-4D97-AF65-F5344CB8AC3E}">
        <p14:creationId xmlns:p14="http://schemas.microsoft.com/office/powerpoint/2010/main" val="103234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If</a:t>
            </a:r>
            <a:r>
              <a:rPr lang="en-US" b="1" baseline="0" dirty="0" smtClean="0"/>
              <a:t> you want to download email – there are some options</a:t>
            </a:r>
          </a:p>
          <a:p>
            <a:r>
              <a:rPr lang="en-US" b="0" baseline="0" dirty="0" smtClean="0"/>
              <a:t>You can save individual emails as PDFS – you can even print and keep paper records if you wish</a:t>
            </a:r>
          </a:p>
          <a:p>
            <a:r>
              <a:rPr lang="en-US" b="0" baseline="0" dirty="0" smtClean="0"/>
              <a:t>You can download the entire archive every email service is different – so research how and the type of file it will give you</a:t>
            </a:r>
          </a:p>
          <a:p>
            <a:r>
              <a:rPr lang="en-US" b="0" baseline="0" dirty="0" err="1" smtClean="0"/>
              <a:t>Takeout.google.com</a:t>
            </a:r>
            <a:r>
              <a:rPr lang="en-US" b="0" baseline="0" dirty="0" smtClean="0"/>
              <a:t> will allow you to download all of your Google data, not just email – though I am doing email – MBOX file</a:t>
            </a:r>
          </a:p>
          <a:p>
            <a:r>
              <a:rPr lang="en-US" b="0" baseline="0" dirty="0" smtClean="0"/>
              <a:t>But you could get your hangouts chats, maps data, contacts, calendar and so on – </a:t>
            </a:r>
            <a:r>
              <a:rPr lang="en-US" b="0" baseline="0" dirty="0" err="1" smtClean="0"/>
              <a:t>Googe</a:t>
            </a:r>
            <a:r>
              <a:rPr lang="en-US" b="0" baseline="0" dirty="0" smtClean="0"/>
              <a:t> Keep as well (which I use for to do list, notes and random writing)</a:t>
            </a:r>
          </a:p>
        </p:txBody>
      </p:sp>
      <p:sp>
        <p:nvSpPr>
          <p:cNvPr id="4" name="Slide Number Placeholder 3"/>
          <p:cNvSpPr>
            <a:spLocks noGrp="1"/>
          </p:cNvSpPr>
          <p:nvPr>
            <p:ph type="sldNum" sz="quarter" idx="10"/>
          </p:nvPr>
        </p:nvSpPr>
        <p:spPr/>
        <p:txBody>
          <a:bodyPr/>
          <a:lstStyle/>
          <a:p>
            <a:fld id="{22198C33-0B3E-D04E-8CFE-14A46F5F58F8}" type="slidenum">
              <a:rPr lang="en-US" smtClean="0"/>
              <a:t>29</a:t>
            </a:fld>
            <a:endParaRPr lang="en-US"/>
          </a:p>
        </p:txBody>
      </p:sp>
    </p:spTree>
    <p:extLst>
      <p:ext uri="{BB962C8B-B14F-4D97-AF65-F5344CB8AC3E}">
        <p14:creationId xmlns:p14="http://schemas.microsoft.com/office/powerpoint/2010/main" val="54491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50000"/>
              </a:lnSpc>
            </a:pPr>
            <a:endParaRPr lang="en-GB" dirty="0" smtClean="0">
              <a:latin typeface="Century Gothic" charset="0"/>
              <a:ea typeface="Century Gothic" charset="0"/>
              <a:cs typeface="Century Gothic" charset="0"/>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3</a:t>
            </a:fld>
            <a:endParaRPr lang="en-US"/>
          </a:p>
        </p:txBody>
      </p:sp>
    </p:spTree>
    <p:extLst>
      <p:ext uri="{BB962C8B-B14F-4D97-AF65-F5344CB8AC3E}">
        <p14:creationId xmlns:p14="http://schemas.microsoft.com/office/powerpoint/2010/main" val="6093742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this leads well</a:t>
            </a:r>
            <a:r>
              <a:rPr lang="en-US" baseline="0" dirty="0" smtClean="0"/>
              <a:t> into other content on the internet – know how to keep everything from Google – but other things? </a:t>
            </a:r>
          </a:p>
          <a:p>
            <a:endParaRPr lang="en-US" baseline="0" dirty="0" smtClean="0"/>
          </a:p>
          <a:p>
            <a:r>
              <a:rPr lang="en-US" dirty="0" smtClean="0"/>
              <a:t>There is this myth that if it lives on the internet it will</a:t>
            </a:r>
            <a:r>
              <a:rPr lang="en-US" baseline="0" dirty="0" smtClean="0"/>
              <a:t> last forever. I wish that were true. But there are plenty of stories out there to prove that’s not true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not maintaining an archive with back ups in a problem as writer and artist Dennis Cooper found out in 2016. Google removed his Blogger website, taking down a novel he had been posting to the blog, it was an illustrated novel entirely in animated GIFs. He has no access to the content from Blogger anymore, Google will not give it to him and that was his only copy. Not even Internet Archive has captured all of it though it does have some--more than Dennis has. There’s a misnomer that things stick around on the Internet because they are accessible, but the truth is, there are risks to that way of thinking, to not preserving the content.</a:t>
            </a:r>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30</a:t>
            </a:fld>
            <a:endParaRPr lang="en-US"/>
          </a:p>
        </p:txBody>
      </p:sp>
    </p:spTree>
    <p:extLst>
      <p:ext uri="{BB962C8B-B14F-4D97-AF65-F5344CB8AC3E}">
        <p14:creationId xmlns:p14="http://schemas.microsoft.com/office/powerpoint/2010/main" val="15496607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Did anyone have a </a:t>
            </a:r>
            <a:r>
              <a:rPr lang="en-US" dirty="0" err="1" smtClean="0"/>
              <a:t>xanga</a:t>
            </a:r>
            <a:r>
              <a:rPr lang="en-US" dirty="0" smtClean="0"/>
              <a:t> blog back in the early 2000s? One of the first blogging</a:t>
            </a:r>
            <a:r>
              <a:rPr lang="en-US" baseline="0" dirty="0" smtClean="0"/>
              <a:t> platforms and not really around anymore, but you can still download your archive. It comes in a ZIP file that contains XML – which you can load into a WordPress site now. You can do similar downloads for other blog sites like Blogger and even WordPress – you can do similar downloads from Twitter if you want to keep your twitter archive</a:t>
            </a:r>
          </a:p>
          <a:p>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31</a:t>
            </a:fld>
            <a:endParaRPr lang="en-US"/>
          </a:p>
        </p:txBody>
      </p:sp>
    </p:spTree>
    <p:extLst>
      <p:ext uri="{BB962C8B-B14F-4D97-AF65-F5344CB8AC3E}">
        <p14:creationId xmlns:p14="http://schemas.microsoft.com/office/powerpoint/2010/main" val="18258803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just to wrap up</a:t>
            </a:r>
            <a:r>
              <a:rPr lang="en-US" baseline="0" dirty="0" smtClean="0"/>
              <a:t>:</a:t>
            </a:r>
          </a:p>
          <a:p>
            <a:endParaRPr lang="en-US" baseline="0" dirty="0" smtClean="0"/>
          </a:p>
          <a:p>
            <a:r>
              <a:rPr lang="en-US" b="1" baseline="0" dirty="0" smtClean="0"/>
              <a:t>For quick wins:</a:t>
            </a:r>
          </a:p>
          <a:p>
            <a:r>
              <a:rPr lang="en-US" baseline="0" dirty="0" smtClean="0"/>
              <a:t>- You can survey the items by just looking at the labels on the media, or opening the directories and checking the file names, folders names and so on.</a:t>
            </a:r>
          </a:p>
          <a:p>
            <a:endParaRPr lang="en-US" baseline="0" dirty="0" smtClean="0"/>
          </a:p>
          <a:p>
            <a:r>
              <a:rPr lang="en-US" b="1" baseline="0" dirty="0" smtClean="0"/>
              <a:t>For more effort:</a:t>
            </a:r>
          </a:p>
          <a:p>
            <a:r>
              <a:rPr lang="en-US" baseline="0" dirty="0" smtClean="0"/>
              <a:t>- See if you can open a file and decide from the content if it is worth keeping – use browser with a good preview function for photos, so that you can make a decision without having to open each file to check (time consuming)</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32</a:t>
            </a:fld>
            <a:endParaRPr lang="en-US"/>
          </a:p>
        </p:txBody>
      </p:sp>
    </p:spTree>
    <p:extLst>
      <p:ext uri="{BB962C8B-B14F-4D97-AF65-F5344CB8AC3E}">
        <p14:creationId xmlns:p14="http://schemas.microsoft.com/office/powerpoint/2010/main" val="1551369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Now you know what you</a:t>
            </a:r>
            <a:r>
              <a:rPr lang="en-US" b="0" i="0" baseline="0" dirty="0" smtClean="0"/>
              <a:t> have and where it is and hopefully you have deleted everything you don’t want. </a:t>
            </a:r>
          </a:p>
          <a:p>
            <a:endParaRPr lang="en-US" b="0" i="0" baseline="0" dirty="0" smtClean="0"/>
          </a:p>
          <a:p>
            <a:r>
              <a:rPr lang="en-US" b="0" i="0" baseline="0" dirty="0" smtClean="0"/>
              <a:t>Now you have a collection of digital files that needs to be </a:t>
            </a:r>
            <a:r>
              <a:rPr lang="en-US" b="0" i="0" baseline="0" dirty="0" err="1" smtClean="0"/>
              <a:t>organised</a:t>
            </a:r>
            <a:r>
              <a:rPr lang="en-US" b="0" i="0" baseline="0" dirty="0" smtClean="0"/>
              <a:t>.</a:t>
            </a:r>
          </a:p>
          <a:p>
            <a:endParaRPr lang="en-US" b="0" i="0" baseline="0" dirty="0" smtClean="0"/>
          </a:p>
          <a:p>
            <a:r>
              <a:rPr lang="en-US" b="0" i="0" baseline="0" dirty="0" smtClean="0"/>
              <a:t>This means deciding what </a:t>
            </a:r>
            <a:r>
              <a:rPr lang="en-US" b="1" dirty="0" smtClean="0">
                <a:latin typeface="Century Gothic" charset="0"/>
                <a:ea typeface="Century Gothic" charset="0"/>
                <a:cs typeface="Century Gothic" charset="0"/>
              </a:rPr>
              <a:t>Folder structure </a:t>
            </a:r>
            <a:r>
              <a:rPr lang="en-US" b="0" i="0" baseline="0" dirty="0" smtClean="0"/>
              <a:t>you want to use and what file name conventions you want. This will keep files easy to browse, find, understand and will add meaning to them.</a:t>
            </a:r>
            <a:endParaRPr lang="en-US" b="1" i="1" dirty="0"/>
          </a:p>
        </p:txBody>
      </p:sp>
      <p:sp>
        <p:nvSpPr>
          <p:cNvPr id="4" name="Slide Number Placeholder 3"/>
          <p:cNvSpPr>
            <a:spLocks noGrp="1"/>
          </p:cNvSpPr>
          <p:nvPr>
            <p:ph type="sldNum" sz="quarter" idx="10"/>
          </p:nvPr>
        </p:nvSpPr>
        <p:spPr/>
        <p:txBody>
          <a:bodyPr/>
          <a:lstStyle/>
          <a:p>
            <a:fld id="{22198C33-0B3E-D04E-8CFE-14A46F5F58F8}" type="slidenum">
              <a:rPr lang="en-US" smtClean="0"/>
              <a:t>33</a:t>
            </a:fld>
            <a:endParaRPr lang="en-US"/>
          </a:p>
        </p:txBody>
      </p:sp>
    </p:spTree>
    <p:extLst>
      <p:ext uri="{BB962C8B-B14F-4D97-AF65-F5344CB8AC3E}">
        <p14:creationId xmlns:p14="http://schemas.microsoft.com/office/powerpoint/2010/main" val="11686087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not how you want to</a:t>
            </a:r>
            <a:r>
              <a:rPr lang="en-US" baseline="0" dirty="0" smtClean="0"/>
              <a:t> name your files. It is too easy to be duplicated in other folders (camera standard) and it provides NO context for you.</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34</a:t>
            </a:fld>
            <a:endParaRPr lang="en-US"/>
          </a:p>
        </p:txBody>
      </p:sp>
    </p:spTree>
    <p:extLst>
      <p:ext uri="{BB962C8B-B14F-4D97-AF65-F5344CB8AC3E}">
        <p14:creationId xmlns:p14="http://schemas.microsoft.com/office/powerpoint/2010/main" val="4642654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rPr>
              <a:t>So, with that in mind, there is</a:t>
            </a:r>
            <a:r>
              <a:rPr lang="en-US" baseline="0" dirty="0" smtClean="0">
                <a:latin typeface="+mn-lt"/>
              </a:rPr>
              <a:t> a better and more meaningful way to name your files.</a:t>
            </a:r>
          </a:p>
          <a:p>
            <a:endParaRPr lang="en-US" baseline="0" dirty="0" smtClean="0">
              <a:latin typeface="+mn-lt"/>
            </a:endParaRPr>
          </a:p>
          <a:p>
            <a:r>
              <a:rPr lang="en-US" baseline="0" dirty="0" smtClean="0">
                <a:latin typeface="+mn-lt"/>
              </a:rPr>
              <a:t>Here are some guidelines:</a:t>
            </a:r>
          </a:p>
          <a:p>
            <a:pPr marL="171450" indent="-171450">
              <a:buFont typeface="Arial" charset="0"/>
              <a:buChar char="•"/>
            </a:pPr>
            <a:r>
              <a:rPr lang="en-US" dirty="0" smtClean="0">
                <a:latin typeface="+mn-lt"/>
                <a:ea typeface="Century Gothic" charset="0"/>
                <a:cs typeface="Century Gothic" charset="0"/>
              </a:rPr>
              <a:t>Avoid overly long names</a:t>
            </a:r>
          </a:p>
          <a:p>
            <a:pPr marL="171450" indent="-171450">
              <a:buFont typeface="Arial" charset="0"/>
              <a:buChar char="•"/>
            </a:pPr>
            <a:r>
              <a:rPr lang="en-US" dirty="0" smtClean="0">
                <a:latin typeface="+mn-lt"/>
                <a:ea typeface="Century Gothic" charset="0"/>
                <a:cs typeface="Century Gothic" charset="0"/>
              </a:rPr>
              <a:t>Try to choose meaningful names that you will remember</a:t>
            </a:r>
          </a:p>
          <a:p>
            <a:pPr marL="171450" indent="-171450">
              <a:buFont typeface="Arial" charset="0"/>
              <a:buChar char="•"/>
            </a:pPr>
            <a:r>
              <a:rPr lang="en-US" dirty="0" smtClean="0">
                <a:latin typeface="+mn-lt"/>
                <a:ea typeface="Century Gothic" charset="0"/>
                <a:cs typeface="Century Gothic" charset="0"/>
              </a:rPr>
              <a:t>Avoid spaces, try an underscore _ or hyphen -</a:t>
            </a:r>
          </a:p>
          <a:p>
            <a:pPr marL="171450" indent="-171450">
              <a:buFont typeface="Arial" charset="0"/>
              <a:buChar char="•"/>
            </a:pPr>
            <a:r>
              <a:rPr lang="en-US" dirty="0" smtClean="0">
                <a:latin typeface="+mn-lt"/>
                <a:ea typeface="Century Gothic" charset="0"/>
                <a:cs typeface="Century Gothic" charset="0"/>
              </a:rPr>
              <a:t>Avoid special characters : , . ” ? ! @ £ $ % &amp; * ( ) /  | ’</a:t>
            </a:r>
          </a:p>
          <a:p>
            <a:pPr marL="171450" indent="-171450">
              <a:buFont typeface="Arial" charset="0"/>
              <a:buChar char="•"/>
            </a:pPr>
            <a:r>
              <a:rPr lang="en-US" dirty="0" smtClean="0">
                <a:latin typeface="+mn-lt"/>
                <a:ea typeface="Century Gothic" charset="0"/>
                <a:cs typeface="Century Gothic" charset="0"/>
              </a:rPr>
              <a:t>Use a date format of </a:t>
            </a:r>
            <a:r>
              <a:rPr lang="en-US" b="1" dirty="0" err="1" smtClean="0">
                <a:latin typeface="+mn-lt"/>
                <a:ea typeface="Century Gothic" charset="0"/>
                <a:cs typeface="Century Gothic" charset="0"/>
              </a:rPr>
              <a:t>yyyymmdd</a:t>
            </a:r>
            <a:endParaRPr lang="en-US" b="1" dirty="0" smtClean="0">
              <a:latin typeface="+mn-lt"/>
              <a:ea typeface="Century Gothic" charset="0"/>
              <a:cs typeface="Century Gothic" charset="0"/>
            </a:endParaRPr>
          </a:p>
          <a:p>
            <a:pPr marL="171450" indent="-171450">
              <a:buFont typeface="Arial" charset="0"/>
              <a:buChar char="•"/>
            </a:pPr>
            <a:r>
              <a:rPr lang="en-US" dirty="0" smtClean="0">
                <a:latin typeface="+mn-lt"/>
                <a:ea typeface="Century Gothic" charset="0"/>
                <a:cs typeface="Century Gothic" charset="0"/>
              </a:rPr>
              <a:t>Try to use a version control system for drafts ( e.g. yyyymmdd_documentname_v2.pdf)</a:t>
            </a:r>
          </a:p>
          <a:p>
            <a:endParaRPr lang="en-US" dirty="0" smtClean="0">
              <a:latin typeface="+mn-lt"/>
            </a:endParaRPr>
          </a:p>
          <a:p>
            <a:endParaRPr lang="en-US" dirty="0" smtClean="0">
              <a:latin typeface="+mn-lt"/>
            </a:endParaRPr>
          </a:p>
          <a:p>
            <a:r>
              <a:rPr lang="en-US" dirty="0" smtClean="0">
                <a:latin typeface="+mn-lt"/>
              </a:rPr>
              <a:t>I will use myself as an example</a:t>
            </a:r>
            <a:r>
              <a:rPr lang="is-IS" dirty="0" smtClean="0">
                <a:latin typeface="+mn-lt"/>
              </a:rPr>
              <a:t>…</a:t>
            </a:r>
            <a:endParaRPr lang="en-US" dirty="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35</a:t>
            </a:fld>
            <a:endParaRPr lang="en-US"/>
          </a:p>
        </p:txBody>
      </p:sp>
    </p:spTree>
    <p:extLst>
      <p:ext uri="{BB962C8B-B14F-4D97-AF65-F5344CB8AC3E}">
        <p14:creationId xmlns:p14="http://schemas.microsoft.com/office/powerpoint/2010/main" val="20869348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Myself</a:t>
            </a:r>
            <a:r>
              <a:rPr lang="en-US" baseline="0" dirty="0" smtClean="0"/>
              <a:t> as an example of what not to do from my Google Drive. </a:t>
            </a:r>
            <a:r>
              <a:rPr lang="en-US" b="1" i="1" baseline="0" dirty="0" smtClean="0"/>
              <a:t>Can anyone tell me what I’ve done wrong?</a:t>
            </a:r>
            <a:endParaRPr lang="en-US" baseline="0" dirty="0" smtClean="0"/>
          </a:p>
          <a:p>
            <a:endParaRPr lang="en-US" baseline="0" dirty="0" smtClean="0"/>
          </a:p>
          <a:p>
            <a:pPr marL="171450" indent="-171450">
              <a:buFont typeface="Arial" charset="0"/>
              <a:buChar char="•"/>
            </a:pPr>
            <a:r>
              <a:rPr lang="en-US" baseline="0" dirty="0" smtClean="0"/>
              <a:t>I’ve got spaces in almost all of those titles.</a:t>
            </a:r>
          </a:p>
          <a:p>
            <a:pPr marL="171450" indent="-171450">
              <a:buFont typeface="Arial" charset="0"/>
              <a:buChar char="•"/>
            </a:pPr>
            <a:r>
              <a:rPr lang="en-US" baseline="0" dirty="0" smtClean="0"/>
              <a:t>I listed the date wrong for 26 March 2015</a:t>
            </a:r>
          </a:p>
          <a:p>
            <a:pPr marL="171450" indent="-171450">
              <a:buFont typeface="Arial" charset="0"/>
              <a:buChar char="•"/>
            </a:pPr>
            <a:r>
              <a:rPr lang="en-US" baseline="0" dirty="0" smtClean="0"/>
              <a:t>There are special characters in some of them</a:t>
            </a:r>
          </a:p>
          <a:p>
            <a:pPr marL="171450" indent="-171450">
              <a:buFont typeface="Arial" charset="0"/>
              <a:buChar char="•"/>
            </a:pPr>
            <a:r>
              <a:rPr lang="en-US" baseline="0" dirty="0" smtClean="0"/>
              <a:t>And almost all of them are NOT very descriptive and made recall difficult. “Untiled document” is probably the worst name ever!</a:t>
            </a:r>
          </a:p>
          <a:p>
            <a:endParaRPr lang="en-US" baseline="0" dirty="0" smtClean="0"/>
          </a:p>
          <a:p>
            <a:r>
              <a:rPr lang="en-US" baseline="0" dirty="0" smtClean="0"/>
              <a:t>So I set out improving them</a:t>
            </a:r>
            <a:r>
              <a:rPr lang="is-I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36</a:t>
            </a:fld>
            <a:endParaRPr lang="en-US"/>
          </a:p>
        </p:txBody>
      </p:sp>
    </p:spTree>
    <p:extLst>
      <p:ext uri="{BB962C8B-B14F-4D97-AF65-F5344CB8AC3E}">
        <p14:creationId xmlns:p14="http://schemas.microsoft.com/office/powerpoint/2010/main" val="19680577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this is much better. </a:t>
            </a:r>
          </a:p>
          <a:p>
            <a:endParaRPr lang="en-US" baseline="0" dirty="0" smtClean="0"/>
          </a:p>
          <a:p>
            <a:r>
              <a:rPr lang="en-US" baseline="0" dirty="0" smtClean="0"/>
              <a:t>I’ve decided on a naming convention where I list the TYPE of writing first and then the name title after, which is either the descriptive title or the actual title of the piece. I did not use creation date because that piece of metadata was lost in transfers from old media to computers and I did not record it elsewhere (bad practice).</a:t>
            </a:r>
          </a:p>
        </p:txBody>
      </p:sp>
      <p:sp>
        <p:nvSpPr>
          <p:cNvPr id="4" name="Slide Number Placeholder 3"/>
          <p:cNvSpPr>
            <a:spLocks noGrp="1"/>
          </p:cNvSpPr>
          <p:nvPr>
            <p:ph type="sldNum" sz="quarter" idx="10"/>
          </p:nvPr>
        </p:nvSpPr>
        <p:spPr/>
        <p:txBody>
          <a:bodyPr/>
          <a:lstStyle/>
          <a:p>
            <a:fld id="{22198C33-0B3E-D04E-8CFE-14A46F5F58F8}" type="slidenum">
              <a:rPr lang="en-US" smtClean="0"/>
              <a:t>37</a:t>
            </a:fld>
            <a:endParaRPr lang="en-US"/>
          </a:p>
        </p:txBody>
      </p:sp>
    </p:spTree>
    <p:extLst>
      <p:ext uri="{BB962C8B-B14F-4D97-AF65-F5344CB8AC3E}">
        <p14:creationId xmlns:p14="http://schemas.microsoft.com/office/powerpoint/2010/main" val="14287982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File conventions for my photographs. (FIX IMAGE ON SLIDE)</a:t>
            </a:r>
          </a:p>
          <a:p>
            <a:endParaRPr lang="en-US" baseline="0" dirty="0" smtClean="0"/>
          </a:p>
          <a:p>
            <a:r>
              <a:rPr lang="en-US" baseline="0" dirty="0" smtClean="0"/>
              <a:t>Date - Descriptive Title - number</a:t>
            </a:r>
          </a:p>
          <a:p>
            <a:endParaRPr lang="en-US" baseline="0" dirty="0" smtClean="0"/>
          </a:p>
          <a:p>
            <a:r>
              <a:rPr lang="en-US" baseline="0" dirty="0" smtClean="0"/>
              <a:t>It is fairly easy to do batch renaming and there are many open-source or cheap tools out there. </a:t>
            </a:r>
          </a:p>
        </p:txBody>
      </p:sp>
      <p:sp>
        <p:nvSpPr>
          <p:cNvPr id="4" name="Slide Number Placeholder 3"/>
          <p:cNvSpPr>
            <a:spLocks noGrp="1"/>
          </p:cNvSpPr>
          <p:nvPr>
            <p:ph type="sldNum" sz="quarter" idx="10"/>
          </p:nvPr>
        </p:nvSpPr>
        <p:spPr/>
        <p:txBody>
          <a:bodyPr/>
          <a:lstStyle/>
          <a:p>
            <a:fld id="{22198C33-0B3E-D04E-8CFE-14A46F5F58F8}" type="slidenum">
              <a:rPr lang="en-US" smtClean="0"/>
              <a:t>38</a:t>
            </a:fld>
            <a:endParaRPr lang="en-US"/>
          </a:p>
        </p:txBody>
      </p:sp>
    </p:spTree>
    <p:extLst>
      <p:ext uri="{BB962C8B-B14F-4D97-AF65-F5344CB8AC3E}">
        <p14:creationId xmlns:p14="http://schemas.microsoft.com/office/powerpoint/2010/main" val="662413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a folder structure or file directory for</a:t>
            </a:r>
            <a:r>
              <a:rPr lang="en-US" baseline="0" dirty="0" smtClean="0"/>
              <a:t> </a:t>
            </a:r>
            <a:r>
              <a:rPr lang="en-US" baseline="0" dirty="0" err="1" smtClean="0"/>
              <a:t>organisation</a:t>
            </a:r>
            <a:r>
              <a:rPr lang="en-US" baseline="0" dirty="0" smtClean="0"/>
              <a:t> are useful, but it’s important to also follow some guidelines:</a:t>
            </a:r>
          </a:p>
          <a:p>
            <a:endParaRPr lang="en-US" baseline="0" dirty="0" smtClean="0"/>
          </a:p>
          <a:p>
            <a:r>
              <a:rPr lang="en-US" b="1" dirty="0" smtClean="0">
                <a:latin typeface="Century Gothic" charset="0"/>
                <a:ea typeface="Century Gothic" charset="0"/>
                <a:cs typeface="Century Gothic" charset="0"/>
              </a:rPr>
              <a:t>[CLICK] </a:t>
            </a:r>
            <a:r>
              <a:rPr lang="en-US" dirty="0" smtClean="0">
                <a:latin typeface="Century Gothic" charset="0"/>
                <a:ea typeface="Century Gothic" charset="0"/>
                <a:cs typeface="Century Gothic" charset="0"/>
              </a:rPr>
              <a:t>Use concise and descriptive names – make them something you will understand and remember</a:t>
            </a:r>
          </a:p>
          <a:p>
            <a:r>
              <a:rPr lang="en-US" b="1" dirty="0" smtClean="0">
                <a:latin typeface="Century Gothic" charset="0"/>
                <a:ea typeface="Century Gothic" charset="0"/>
                <a:cs typeface="Century Gothic" charset="0"/>
              </a:rPr>
              <a:t>[CLICK] </a:t>
            </a:r>
            <a:r>
              <a:rPr lang="en-US" dirty="0" smtClean="0">
                <a:latin typeface="Century Gothic" charset="0"/>
                <a:ea typeface="Century Gothic" charset="0"/>
                <a:cs typeface="Century Gothic" charset="0"/>
              </a:rPr>
              <a:t>Use dates where possible</a:t>
            </a:r>
          </a:p>
          <a:p>
            <a:pPr lvl="1"/>
            <a:r>
              <a:rPr lang="en-US" dirty="0" err="1" smtClean="0">
                <a:latin typeface="Century Gothic" charset="0"/>
                <a:ea typeface="Century Gothic" charset="0"/>
                <a:cs typeface="Century Gothic" charset="0"/>
              </a:rPr>
              <a:t>yyyy</a:t>
            </a:r>
            <a:r>
              <a:rPr lang="en-US" dirty="0" smtClean="0">
                <a:latin typeface="Century Gothic" charset="0"/>
                <a:ea typeface="Century Gothic" charset="0"/>
                <a:cs typeface="Century Gothic" charset="0"/>
              </a:rPr>
              <a:t> or </a:t>
            </a:r>
            <a:r>
              <a:rPr lang="en-US" dirty="0" err="1" smtClean="0">
                <a:latin typeface="Century Gothic" charset="0"/>
                <a:ea typeface="Century Gothic" charset="0"/>
                <a:cs typeface="Century Gothic" charset="0"/>
              </a:rPr>
              <a:t>yyyymmdd</a:t>
            </a:r>
            <a:endParaRPr lang="en-US" dirty="0" smtClean="0">
              <a:latin typeface="Century Gothic" charset="0"/>
              <a:ea typeface="Century Gothic" charset="0"/>
              <a:cs typeface="Century Gothic" charset="0"/>
            </a:endParaRPr>
          </a:p>
          <a:p>
            <a:r>
              <a:rPr lang="en-US" b="1" dirty="0" smtClean="0">
                <a:latin typeface="Century Gothic" charset="0"/>
                <a:ea typeface="Century Gothic" charset="0"/>
                <a:cs typeface="Century Gothic" charset="0"/>
              </a:rPr>
              <a:t>[CLICK]</a:t>
            </a:r>
            <a:r>
              <a:rPr lang="en-US" dirty="0" smtClean="0">
                <a:latin typeface="Century Gothic" charset="0"/>
                <a:ea typeface="Century Gothic" charset="0"/>
                <a:cs typeface="Century Gothic" charset="0"/>
              </a:rPr>
              <a:t>Try to </a:t>
            </a:r>
            <a:r>
              <a:rPr lang="en-US" dirty="0" err="1" smtClean="0">
                <a:latin typeface="Century Gothic" charset="0"/>
                <a:ea typeface="Century Gothic" charset="0"/>
                <a:cs typeface="Century Gothic" charset="0"/>
              </a:rPr>
              <a:t>standardise</a:t>
            </a:r>
            <a:r>
              <a:rPr lang="en-US" dirty="0" smtClean="0">
                <a:latin typeface="Century Gothic" charset="0"/>
                <a:ea typeface="Century Gothic" charset="0"/>
                <a:cs typeface="Century Gothic" charset="0"/>
              </a:rPr>
              <a:t> folder names </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39</a:t>
            </a:fld>
            <a:endParaRPr lang="en-US"/>
          </a:p>
        </p:txBody>
      </p:sp>
    </p:spTree>
    <p:extLst>
      <p:ext uri="{BB962C8B-B14F-4D97-AF65-F5344CB8AC3E}">
        <p14:creationId xmlns:p14="http://schemas.microsoft.com/office/powerpoint/2010/main" val="149535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do you think personal digital archiving is?</a:t>
            </a:r>
          </a:p>
          <a:p>
            <a:endParaRPr lang="en-US" dirty="0" smtClean="0"/>
          </a:p>
          <a:p>
            <a:r>
              <a:rPr lang="en-US" dirty="0" smtClean="0"/>
              <a:t>It is about how</a:t>
            </a:r>
            <a:r>
              <a:rPr lang="en-US" baseline="0" dirty="0" smtClean="0"/>
              <a:t> individuals </a:t>
            </a:r>
            <a:r>
              <a:rPr lang="en-US" dirty="0" smtClean="0"/>
              <a:t>manage or keep track of their digital files, where they store them, and how these files are described and organized. Our</a:t>
            </a:r>
            <a:r>
              <a:rPr lang="en-US" baseline="0" dirty="0" smtClean="0"/>
              <a:t> personal archives are composed of text documents, emails, photos, videos, music and so much more – they are the record of our lives, our relationships and our creative outputs. Once they would have existed in a physical form, but now our personal archives are more and more only digital – but that doesn’t mean they matter to us any less. If anything, our archives are just as important, capture just as much and are as important as ever before.</a:t>
            </a:r>
          </a:p>
          <a:p>
            <a:endParaRPr lang="en-US" baseline="0" dirty="0" smtClean="0"/>
          </a:p>
          <a:p>
            <a:r>
              <a:rPr lang="en-US" baseline="0" dirty="0" smtClean="0"/>
              <a:t>To ensure our digital memories remain accessible to us, we rely on on principles from digital preservation. And what is digital preservation? (many of you may already know, especially if you have been to my other course, so bear with me)</a:t>
            </a:r>
          </a:p>
          <a:p>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4</a:t>
            </a:fld>
            <a:endParaRPr lang="en-US"/>
          </a:p>
        </p:txBody>
      </p:sp>
    </p:spTree>
    <p:extLst>
      <p:ext uri="{BB962C8B-B14F-4D97-AF65-F5344CB8AC3E}">
        <p14:creationId xmlns:p14="http://schemas.microsoft.com/office/powerpoint/2010/main" val="11390315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have used a standard folder format for my image files. They are </a:t>
            </a:r>
            <a:r>
              <a:rPr lang="en-US" baseline="0" dirty="0" err="1" smtClean="0"/>
              <a:t>organised</a:t>
            </a:r>
            <a:r>
              <a:rPr lang="en-US" baseline="0" dirty="0" smtClean="0"/>
              <a:t> by year and then there are subfolders for trips or events, which are descriptive names. You can see how they are broken down for 2011 &amp; 2012.</a:t>
            </a:r>
          </a:p>
          <a:p>
            <a:endParaRPr lang="en-US" baseline="0" dirty="0" smtClean="0"/>
          </a:p>
          <a:p>
            <a:r>
              <a:rPr lang="en-US" baseline="0" dirty="0" smtClean="0"/>
              <a:t>MISC followed by the Year is a miscellaneous folder for random photos from the year (ones not tied to an event, holiday or social group).</a:t>
            </a:r>
          </a:p>
        </p:txBody>
      </p:sp>
      <p:sp>
        <p:nvSpPr>
          <p:cNvPr id="4" name="Slide Number Placeholder 3"/>
          <p:cNvSpPr>
            <a:spLocks noGrp="1"/>
          </p:cNvSpPr>
          <p:nvPr>
            <p:ph type="sldNum" sz="quarter" idx="10"/>
          </p:nvPr>
        </p:nvSpPr>
        <p:spPr/>
        <p:txBody>
          <a:bodyPr/>
          <a:lstStyle/>
          <a:p>
            <a:fld id="{22198C33-0B3E-D04E-8CFE-14A46F5F58F8}" type="slidenum">
              <a:rPr lang="en-US" smtClean="0"/>
              <a:t>40</a:t>
            </a:fld>
            <a:endParaRPr lang="en-US"/>
          </a:p>
        </p:txBody>
      </p:sp>
    </p:spTree>
    <p:extLst>
      <p:ext uri="{BB962C8B-B14F-4D97-AF65-F5344CB8AC3E}">
        <p14:creationId xmlns:p14="http://schemas.microsoft.com/office/powerpoint/2010/main" val="20333643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b="1" dirty="0" smtClean="0">
                <a:latin typeface="Century Gothic" charset="0"/>
                <a:ea typeface="Century Gothic" charset="0"/>
                <a:cs typeface="Century Gothic" charset="0"/>
              </a:rPr>
              <a:t>[CLICK] </a:t>
            </a:r>
            <a:r>
              <a:rPr lang="en-US" dirty="0" smtClean="0">
                <a:latin typeface="Century Gothic" charset="0"/>
                <a:ea typeface="Century Gothic" charset="0"/>
                <a:cs typeface="Century Gothic" charset="0"/>
              </a:rPr>
              <a:t>Keep file paths short, avoid a deep hierarchy (no</a:t>
            </a:r>
            <a:r>
              <a:rPr lang="en-US" baseline="0" dirty="0" smtClean="0">
                <a:latin typeface="Century Gothic" charset="0"/>
                <a:ea typeface="Century Gothic" charset="0"/>
                <a:cs typeface="Century Gothic" charset="0"/>
              </a:rPr>
              <a:t> more than 4 deep)</a:t>
            </a:r>
            <a:endParaRPr lang="en-US" dirty="0" smtClean="0"/>
          </a:p>
          <a:p>
            <a:r>
              <a:rPr lang="en-US" b="1" dirty="0" smtClean="0">
                <a:latin typeface="Century Gothic" charset="0"/>
                <a:ea typeface="Century Gothic" charset="0"/>
                <a:cs typeface="Century Gothic" charset="0"/>
              </a:rPr>
              <a:t>[CLICK] </a:t>
            </a:r>
            <a:r>
              <a:rPr lang="en-US" dirty="0" smtClean="0">
                <a:latin typeface="Century Gothic" charset="0"/>
                <a:ea typeface="Century Gothic" charset="0"/>
                <a:cs typeface="Century Gothic" charset="0"/>
              </a:rPr>
              <a:t>Determine the </a:t>
            </a:r>
            <a:r>
              <a:rPr lang="en-US" dirty="0" err="1" smtClean="0">
                <a:latin typeface="Century Gothic" charset="0"/>
                <a:ea typeface="Century Gothic" charset="0"/>
                <a:cs typeface="Century Gothic" charset="0"/>
              </a:rPr>
              <a:t>organisational</a:t>
            </a:r>
            <a:r>
              <a:rPr lang="en-US" dirty="0" smtClean="0">
                <a:latin typeface="Century Gothic" charset="0"/>
                <a:ea typeface="Century Gothic" charset="0"/>
                <a:cs typeface="Century Gothic" charset="0"/>
              </a:rPr>
              <a:t> structure (HOW YOU WANT TO GROUP THE FILES TOGETHER)</a:t>
            </a:r>
          </a:p>
          <a:p>
            <a:pPr lvl="1"/>
            <a:r>
              <a:rPr lang="en-US" dirty="0" smtClean="0">
                <a:latin typeface="Century Gothic" charset="0"/>
                <a:ea typeface="Century Gothic" charset="0"/>
                <a:cs typeface="Century Gothic" charset="0"/>
              </a:rPr>
              <a:t>By date, file-type, project or something more descriptive</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41</a:t>
            </a:fld>
            <a:endParaRPr lang="en-US"/>
          </a:p>
        </p:txBody>
      </p:sp>
    </p:spTree>
    <p:extLst>
      <p:ext uri="{BB962C8B-B14F-4D97-AF65-F5344CB8AC3E}">
        <p14:creationId xmlns:p14="http://schemas.microsoft.com/office/powerpoint/2010/main" val="5440992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have </a:t>
            </a:r>
            <a:r>
              <a:rPr lang="en-US" baseline="0" dirty="0" err="1" smtClean="0"/>
              <a:t>organised</a:t>
            </a:r>
            <a:r>
              <a:rPr lang="en-US" baseline="0" dirty="0" smtClean="0"/>
              <a:t> my back up folder structure first by TYPE of document, like most computer libraries suggest for you.</a:t>
            </a:r>
          </a:p>
          <a:p>
            <a:endParaRPr lang="en-US" baseline="0" dirty="0" smtClean="0"/>
          </a:p>
          <a:p>
            <a:r>
              <a:rPr lang="en-US" baseline="0" dirty="0" smtClean="0"/>
              <a:t>AND THEN</a:t>
            </a:r>
            <a:r>
              <a:rPr lang="is-I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42</a:t>
            </a:fld>
            <a:endParaRPr lang="en-US"/>
          </a:p>
        </p:txBody>
      </p:sp>
    </p:spTree>
    <p:extLst>
      <p:ext uri="{BB962C8B-B14F-4D97-AF65-F5344CB8AC3E}">
        <p14:creationId xmlns:p14="http://schemas.microsoft.com/office/powerpoint/2010/main" val="9623905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the Document folder I have </a:t>
            </a:r>
            <a:r>
              <a:rPr lang="en-US" baseline="0" dirty="0" err="1" smtClean="0"/>
              <a:t>organised</a:t>
            </a:r>
            <a:r>
              <a:rPr lang="en-US" baseline="0" dirty="0" smtClean="0"/>
              <a:t> by document subject.</a:t>
            </a:r>
          </a:p>
          <a:p>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43</a:t>
            </a:fld>
            <a:endParaRPr lang="en-US"/>
          </a:p>
        </p:txBody>
      </p:sp>
    </p:spTree>
    <p:extLst>
      <p:ext uri="{BB962C8B-B14F-4D97-AF65-F5344CB8AC3E}">
        <p14:creationId xmlns:p14="http://schemas.microsoft.com/office/powerpoint/2010/main" val="21065618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j-lt"/>
              </a:rPr>
              <a:t>So just to wrap up</a:t>
            </a:r>
            <a:r>
              <a:rPr lang="en-US" baseline="0" dirty="0" smtClean="0">
                <a:latin typeface="+mj-lt"/>
              </a:rPr>
              <a:t>:</a:t>
            </a:r>
          </a:p>
          <a:p>
            <a:r>
              <a:rPr lang="en-US" b="1" baseline="0" dirty="0" smtClean="0">
                <a:latin typeface="+mj-lt"/>
              </a:rPr>
              <a:t>For quick wins:</a:t>
            </a:r>
          </a:p>
          <a:p>
            <a:pPr marL="171450" indent="-171450">
              <a:buFont typeface="Arial" charset="0"/>
              <a:buChar char="•"/>
            </a:pPr>
            <a:r>
              <a:rPr lang="en-US" dirty="0" smtClean="0">
                <a:latin typeface="+mj-lt"/>
                <a:ea typeface="Century Gothic" charset="0"/>
                <a:cs typeface="Century Gothic" charset="0"/>
              </a:rPr>
              <a:t>Develop and stick with file naming conventions &amp; file</a:t>
            </a:r>
            <a:r>
              <a:rPr lang="en-US" baseline="0" dirty="0" smtClean="0">
                <a:latin typeface="+mj-lt"/>
                <a:ea typeface="Century Gothic" charset="0"/>
                <a:cs typeface="Century Gothic" charset="0"/>
              </a:rPr>
              <a:t> directory structures </a:t>
            </a:r>
            <a:r>
              <a:rPr lang="en-US" dirty="0" smtClean="0">
                <a:latin typeface="+mj-lt"/>
                <a:ea typeface="Century Gothic" charset="0"/>
                <a:cs typeface="Century Gothic" charset="0"/>
              </a:rPr>
              <a:t>that make sense to you </a:t>
            </a:r>
          </a:p>
          <a:p>
            <a:pPr marL="171450" indent="-171450">
              <a:buFont typeface="Arial" charset="0"/>
              <a:buChar char="•"/>
            </a:pPr>
            <a:r>
              <a:rPr lang="en-US" dirty="0" smtClean="0">
                <a:latin typeface="+mj-lt"/>
                <a:ea typeface="Century Gothic" charset="0"/>
                <a:cs typeface="Century Gothic" charset="0"/>
              </a:rPr>
              <a:t>Follow best practice when naming files (no spaces, no characters,</a:t>
            </a:r>
            <a:r>
              <a:rPr lang="en-US" baseline="0" dirty="0" smtClean="0">
                <a:latin typeface="+mj-lt"/>
                <a:ea typeface="Century Gothic" charset="0"/>
                <a:cs typeface="Century Gothic" charset="0"/>
              </a:rPr>
              <a:t> use underscores and hyphens, be descriptive and start with year, month, day dates for better ordering of files)</a:t>
            </a:r>
            <a:endParaRPr lang="en-US" dirty="0" smtClean="0">
              <a:latin typeface="+mj-lt"/>
              <a:ea typeface="Century Gothic" charset="0"/>
              <a:cs typeface="Century Gothic" charset="0"/>
            </a:endParaRPr>
          </a:p>
          <a:p>
            <a:endParaRPr lang="en-US" b="0" baseline="0" dirty="0" smtClean="0">
              <a:latin typeface="+mj-lt"/>
            </a:endParaRPr>
          </a:p>
          <a:p>
            <a:endParaRPr lang="en-US" baseline="0" dirty="0" smtClean="0">
              <a:latin typeface="+mj-lt"/>
            </a:endParaRPr>
          </a:p>
          <a:p>
            <a:r>
              <a:rPr lang="en-US" b="1" baseline="0" dirty="0" smtClean="0">
                <a:latin typeface="+mj-lt"/>
              </a:rPr>
              <a:t>For more effort:</a:t>
            </a:r>
          </a:p>
          <a:p>
            <a:pPr marL="171450" indent="-171450">
              <a:buFont typeface="Arial" charset="0"/>
              <a:buChar char="•"/>
            </a:pPr>
            <a:r>
              <a:rPr lang="en-US" dirty="0" smtClean="0">
                <a:latin typeface="+mj-lt"/>
                <a:ea typeface="Century Gothic" charset="0"/>
                <a:cs typeface="Century Gothic" charset="0"/>
              </a:rPr>
              <a:t>Set aside a time once a year to sort through your files and rename if necessary (this will help you keep </a:t>
            </a:r>
            <a:r>
              <a:rPr lang="en-US" dirty="0" err="1" smtClean="0">
                <a:latin typeface="+mj-lt"/>
                <a:ea typeface="Century Gothic" charset="0"/>
                <a:cs typeface="Century Gothic" charset="0"/>
              </a:rPr>
              <a:t>organised</a:t>
            </a:r>
            <a:r>
              <a:rPr lang="en-US" dirty="0" smtClean="0">
                <a:latin typeface="+mj-lt"/>
                <a:ea typeface="Century Gothic" charset="0"/>
                <a:cs typeface="Century Gothic" charset="0"/>
              </a:rPr>
              <a:t>)</a:t>
            </a:r>
          </a:p>
          <a:p>
            <a:pPr marL="171450" indent="-171450">
              <a:buFont typeface="Arial" charset="0"/>
              <a:buChar char="•"/>
            </a:pPr>
            <a:r>
              <a:rPr lang="en-US" dirty="0" smtClean="0">
                <a:latin typeface="+mj-lt"/>
                <a:ea typeface="Century Gothic" charset="0"/>
                <a:cs typeface="Century Gothic" charset="0"/>
              </a:rPr>
              <a:t>Clear your back log! </a:t>
            </a:r>
            <a:r>
              <a:rPr lang="en-US" dirty="0" err="1" smtClean="0">
                <a:latin typeface="+mj-lt"/>
                <a:ea typeface="Century Gothic" charset="0"/>
                <a:cs typeface="Century Gothic" charset="0"/>
              </a:rPr>
              <a:t>Reorganise</a:t>
            </a:r>
            <a:r>
              <a:rPr lang="en-US" dirty="0" smtClean="0">
                <a:latin typeface="+mj-lt"/>
                <a:ea typeface="Century Gothic" charset="0"/>
                <a:cs typeface="Century Gothic" charset="0"/>
              </a:rPr>
              <a:t> &amp; rename (It</a:t>
            </a:r>
            <a:r>
              <a:rPr lang="en-US" baseline="0" dirty="0" smtClean="0">
                <a:latin typeface="+mj-lt"/>
                <a:ea typeface="Century Gothic" charset="0"/>
                <a:cs typeface="Century Gothic" charset="0"/>
              </a:rPr>
              <a:t> took me months of a little time each night in front of the TV to clear most of my back log and I have let it build up) I have been able to delete 1,000s of files because of it.</a:t>
            </a:r>
            <a:endParaRPr lang="en-US" dirty="0" smtClean="0">
              <a:latin typeface="+mj-lt"/>
              <a:ea typeface="Century Gothic" charset="0"/>
              <a:cs typeface="Century Gothic" charset="0"/>
            </a:endParaRPr>
          </a:p>
          <a:p>
            <a:endParaRPr lang="en-US" b="0" baseline="0" dirty="0" smtClean="0">
              <a:latin typeface="+mj-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44</a:t>
            </a:fld>
            <a:endParaRPr lang="en-US"/>
          </a:p>
        </p:txBody>
      </p:sp>
    </p:spTree>
    <p:extLst>
      <p:ext uri="{BB962C8B-B14F-4D97-AF65-F5344CB8AC3E}">
        <p14:creationId xmlns:p14="http://schemas.microsoft.com/office/powerpoint/2010/main" val="6864655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Once</a:t>
            </a:r>
            <a:r>
              <a:rPr lang="en-US" b="0" i="0" baseline="0" dirty="0" smtClean="0"/>
              <a:t> you’ve </a:t>
            </a:r>
            <a:r>
              <a:rPr lang="en-US" b="0" i="0" baseline="0" dirty="0" err="1" smtClean="0"/>
              <a:t>organised</a:t>
            </a:r>
            <a:r>
              <a:rPr lang="en-US" b="0" i="0" baseline="0" dirty="0" smtClean="0"/>
              <a:t> your files and given then meaningful file names, you still need to think about the descriptive metadata that goes with them.</a:t>
            </a:r>
          </a:p>
          <a:p>
            <a:endParaRPr lang="en-US" b="0" i="0" baseline="0" dirty="0" smtClean="0"/>
          </a:p>
          <a:p>
            <a:r>
              <a:rPr lang="en-US" b="0" i="0" baseline="0" dirty="0" smtClean="0"/>
              <a:t>To some extent the file name provides good metadata, though usually not quite enough, especially when it comes to photographs or videos.</a:t>
            </a:r>
          </a:p>
          <a:p>
            <a:endParaRPr lang="en-US" b="0" i="0" baseline="0" dirty="0" smtClean="0"/>
          </a:p>
          <a:p>
            <a:r>
              <a:rPr lang="en-US" b="0" i="0" baseline="0" dirty="0" smtClean="0"/>
              <a:t>Your folder structure also provides some metadata, though again, it is best not to rely on this 100% as it can change and might need to altered across devices if it is not compatible.</a:t>
            </a:r>
          </a:p>
          <a:p>
            <a:endParaRPr lang="en-US" b="0" i="0" baseline="0" dirty="0" smtClean="0"/>
          </a:p>
          <a:p>
            <a:r>
              <a:rPr lang="en-US" b="0" i="0" baseline="0" dirty="0" smtClean="0"/>
              <a:t>Instead aim on embedding metadata or including a readme text file with the relevant collection of files.</a:t>
            </a:r>
          </a:p>
          <a:p>
            <a:endParaRPr lang="en-US" b="0" i="0" baseline="0" dirty="0" smtClean="0"/>
          </a:p>
          <a:p>
            <a:endParaRPr lang="en-US" b="1" i="1" dirty="0" smtClean="0"/>
          </a:p>
          <a:p>
            <a:endParaRPr lang="en-US" b="1" i="1" dirty="0"/>
          </a:p>
        </p:txBody>
      </p:sp>
      <p:sp>
        <p:nvSpPr>
          <p:cNvPr id="4" name="Slide Number Placeholder 3"/>
          <p:cNvSpPr>
            <a:spLocks noGrp="1"/>
          </p:cNvSpPr>
          <p:nvPr>
            <p:ph type="sldNum" sz="quarter" idx="10"/>
          </p:nvPr>
        </p:nvSpPr>
        <p:spPr/>
        <p:txBody>
          <a:bodyPr/>
          <a:lstStyle/>
          <a:p>
            <a:fld id="{22198C33-0B3E-D04E-8CFE-14A46F5F58F8}" type="slidenum">
              <a:rPr lang="en-US" smtClean="0"/>
              <a:t>45</a:t>
            </a:fld>
            <a:endParaRPr lang="en-US"/>
          </a:p>
        </p:txBody>
      </p:sp>
    </p:spTree>
    <p:extLst>
      <p:ext uri="{BB962C8B-B14F-4D97-AF65-F5344CB8AC3E}">
        <p14:creationId xmlns:p14="http://schemas.microsoft.com/office/powerpoint/2010/main" val="13455908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rPr>
              <a:t>Lots of metadata is already</a:t>
            </a:r>
            <a:r>
              <a:rPr lang="en-US" baseline="0" dirty="0" smtClean="0">
                <a:latin typeface="+mn-lt"/>
              </a:rPr>
              <a:t> embedded for many files, like creation or modified date, file and software information and for images or video the information about the camera that created it.</a:t>
            </a:r>
          </a:p>
          <a:p>
            <a:endParaRPr lang="en-US" baseline="0" dirty="0" smtClean="0">
              <a:latin typeface="+mn-lt"/>
            </a:endParaRPr>
          </a:p>
          <a:p>
            <a:r>
              <a:rPr lang="en-US" baseline="0" dirty="0" smtClean="0">
                <a:latin typeface="+mn-lt"/>
              </a:rPr>
              <a:t>Textual documents often will have the creator (though if might be worth adding if you do not have it recorded).</a:t>
            </a:r>
          </a:p>
          <a:p>
            <a:endParaRPr lang="en-US" baseline="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46</a:t>
            </a:fld>
            <a:endParaRPr lang="en-US"/>
          </a:p>
        </p:txBody>
      </p:sp>
    </p:spTree>
    <p:extLst>
      <p:ext uri="{BB962C8B-B14F-4D97-AF65-F5344CB8AC3E}">
        <p14:creationId xmlns:p14="http://schemas.microsoft.com/office/powerpoint/2010/main" val="5410713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mn-lt"/>
              </a:rPr>
              <a:t>Important note about creation date: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I did a few tests the other day and it was often retained when moved between folders and storage media, but you cannot rely on that being the case without testing the scenario. If saving as a new file format, that will change the created date in most cases, downloading from and uploading to cloud storage will change the creation date on some, but not always. Same for using a Mac or Windows OS.</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mn-lt"/>
              </a:rPr>
              <a:t>So if creation dates matters: </a:t>
            </a:r>
            <a:r>
              <a:rPr lang="en-US" baseline="0" dirty="0" smtClean="0">
                <a:latin typeface="+mn-lt"/>
              </a:rPr>
              <a:t>I recommend putting it either in the file name or in the body of the document or in the free text field of the descriptive metadata. Otherwise, If you plan on transferring files or saving as a new file, you can run some tests first to see if the date changes.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mn-lt"/>
              </a:rPr>
              <a:t>EXAMPLES: (LEFT) I downloaded a file from Google Drive to my Mac and the date was altered (a similar test in Windows did not alter the date, so tests are always important). In the second one (RIGHT), I saved a </a:t>
            </a:r>
            <a:r>
              <a:rPr lang="en-US" b="1" baseline="0" dirty="0" err="1" smtClean="0">
                <a:latin typeface="+mn-lt"/>
              </a:rPr>
              <a:t>Docx</a:t>
            </a:r>
            <a:r>
              <a:rPr lang="en-US" b="1" baseline="0" dirty="0" smtClean="0">
                <a:latin typeface="+mn-lt"/>
              </a:rPr>
              <a:t> file as a PDF from Word and it also altered the date.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47</a:t>
            </a:fld>
            <a:endParaRPr lang="en-US"/>
          </a:p>
        </p:txBody>
      </p:sp>
    </p:spTree>
    <p:extLst>
      <p:ext uri="{BB962C8B-B14F-4D97-AF65-F5344CB8AC3E}">
        <p14:creationId xmlns:p14="http://schemas.microsoft.com/office/powerpoint/2010/main" val="6685210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latin typeface="+mn-lt"/>
                <a:ea typeface="Century Gothic" charset="0"/>
                <a:cs typeface="Century Gothic" charset="0"/>
              </a:rPr>
              <a:t>Some</a:t>
            </a:r>
            <a:r>
              <a:rPr lang="en-US" b="1" baseline="0" dirty="0" smtClean="0">
                <a:latin typeface="+mn-lt"/>
                <a:ea typeface="Century Gothic" charset="0"/>
                <a:cs typeface="Century Gothic" charset="0"/>
              </a:rPr>
              <a:t> metadata</a:t>
            </a:r>
            <a:r>
              <a:rPr lang="en-US" b="1" dirty="0" smtClean="0">
                <a:latin typeface="+mn-lt"/>
                <a:ea typeface="Century Gothic" charset="0"/>
                <a:cs typeface="Century Gothic" charset="0"/>
              </a:rPr>
              <a:t> to add in for documents:</a:t>
            </a:r>
          </a:p>
          <a:p>
            <a:r>
              <a:rPr lang="en-US" dirty="0" smtClean="0">
                <a:latin typeface="+mn-lt"/>
                <a:ea typeface="Century Gothic" charset="0"/>
                <a:cs typeface="Century Gothic" charset="0"/>
              </a:rPr>
              <a:t>Keywords and tags for searching</a:t>
            </a:r>
            <a:endParaRPr lang="en-US"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mn-lt"/>
                <a:ea typeface="Century Gothic" charset="0"/>
                <a:cs typeface="Century Gothic" charset="0"/>
              </a:rPr>
              <a:t>Additional authors</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latin typeface="+mn-lt"/>
                <a:ea typeface="Century Gothic" charset="0"/>
                <a:cs typeface="Century Gothic" charset="0"/>
              </a:rPr>
              <a:t>rights and access info</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latin typeface="+mn-lt"/>
                <a:ea typeface="Century Gothic" charset="0"/>
                <a:cs typeface="Century Gothic" charset="0"/>
              </a:rPr>
              <a:t>version info</a:t>
            </a:r>
          </a:p>
          <a:p>
            <a:r>
              <a:rPr lang="en-US" dirty="0" smtClean="0">
                <a:latin typeface="+mn-lt"/>
                <a:ea typeface="Century Gothic" charset="0"/>
                <a:cs typeface="Century Gothic" charset="0"/>
              </a:rPr>
              <a:t>Short description of the document’s purpose</a:t>
            </a:r>
          </a:p>
          <a:p>
            <a:r>
              <a:rPr lang="en-US" b="0" dirty="0" smtClean="0">
                <a:latin typeface="+mn-lt"/>
                <a:ea typeface="Century Gothic" charset="0"/>
                <a:cs typeface="Century Gothic" charset="0"/>
              </a:rPr>
              <a:t>other</a:t>
            </a:r>
            <a:r>
              <a:rPr lang="en-US" b="0" baseline="0" dirty="0" smtClean="0">
                <a:latin typeface="+mn-lt"/>
                <a:ea typeface="Century Gothic" charset="0"/>
                <a:cs typeface="Century Gothic" charset="0"/>
              </a:rPr>
              <a:t> relevant info necessary to record important context or document provenance if not elsewhere in the text</a:t>
            </a:r>
            <a:endParaRPr lang="en-US" b="0" dirty="0" smtClean="0">
              <a:latin typeface="+mn-lt"/>
              <a:ea typeface="Century Gothic" charset="0"/>
              <a:cs typeface="Century Gothic" charset="0"/>
            </a:endParaRPr>
          </a:p>
          <a:p>
            <a:endParaRPr lang="is-IS" baseline="0" dirty="0" smtClean="0">
              <a:latin typeface="+mn-lt"/>
            </a:endParaRPr>
          </a:p>
          <a:p>
            <a:r>
              <a:rPr lang="is-IS" baseline="0" dirty="0" smtClean="0">
                <a:latin typeface="+mn-lt"/>
              </a:rPr>
              <a:t>All of the additional suggested metadata means that you will have a better chance of finding and more importantly, remembering what that digital file was about or created for. More importantly, it means other people will too.</a:t>
            </a:r>
          </a:p>
          <a:p>
            <a:endParaRPr lang="is-IS" baseline="0" dirty="0" smtClean="0">
              <a:latin typeface="+mn-lt"/>
            </a:endParaRPr>
          </a:p>
          <a:p>
            <a:r>
              <a:rPr lang="is-IS" baseline="0" dirty="0" smtClean="0">
                <a:latin typeface="+mn-lt"/>
              </a:rPr>
              <a:t>There are a few ways to do this for documents: you can create a document header in the body of the documents for additonal metadata or you can embed it.</a:t>
            </a:r>
          </a:p>
          <a:p>
            <a:endParaRPr lang="is-IS"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48</a:t>
            </a:fld>
            <a:endParaRPr lang="en-US"/>
          </a:p>
        </p:txBody>
      </p:sp>
    </p:spTree>
    <p:extLst>
      <p:ext uri="{BB962C8B-B14F-4D97-AF65-F5344CB8AC3E}">
        <p14:creationId xmlns:p14="http://schemas.microsoft.com/office/powerpoint/2010/main" val="4208345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way:</a:t>
            </a:r>
            <a:r>
              <a:rPr lang="en-US" baseline="0" dirty="0" smtClean="0"/>
              <a:t> </a:t>
            </a:r>
            <a:r>
              <a:rPr lang="en-US" dirty="0" smtClean="0"/>
              <a:t>Document headers</a:t>
            </a:r>
            <a:r>
              <a:rPr lang="en-US" baseline="0" dirty="0" smtClean="0"/>
              <a:t> are good, easy ways to provide important metadata, particularly for text documents.</a:t>
            </a:r>
          </a:p>
          <a:p>
            <a:endParaRPr lang="en-US" baseline="0" dirty="0" smtClean="0"/>
          </a:p>
          <a:p>
            <a:r>
              <a:rPr lang="en-US" baseline="0" dirty="0" smtClean="0"/>
              <a:t>This is a work example, but you get the idea. The header allows you to track valuable access information, title, author and versions (and associated created dates for each version).</a:t>
            </a:r>
          </a:p>
        </p:txBody>
      </p:sp>
      <p:sp>
        <p:nvSpPr>
          <p:cNvPr id="4" name="Slide Number Placeholder 3"/>
          <p:cNvSpPr>
            <a:spLocks noGrp="1"/>
          </p:cNvSpPr>
          <p:nvPr>
            <p:ph type="sldNum" sz="quarter" idx="10"/>
          </p:nvPr>
        </p:nvSpPr>
        <p:spPr/>
        <p:txBody>
          <a:bodyPr/>
          <a:lstStyle/>
          <a:p>
            <a:fld id="{22198C33-0B3E-D04E-8CFE-14A46F5F58F8}" type="slidenum">
              <a:rPr lang="en-US" smtClean="0"/>
              <a:t>49</a:t>
            </a:fld>
            <a:endParaRPr lang="en-US"/>
          </a:p>
        </p:txBody>
      </p:sp>
    </p:spTree>
    <p:extLst>
      <p:ext uri="{BB962C8B-B14F-4D97-AF65-F5344CB8AC3E}">
        <p14:creationId xmlns:p14="http://schemas.microsoft.com/office/powerpoint/2010/main" val="1860585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is digital preservation and why does it matter?</a:t>
            </a:r>
            <a:r>
              <a:rPr lang="en-US" b="1" baseline="0" dirty="0" smtClean="0"/>
              <a:t> </a:t>
            </a:r>
            <a:r>
              <a:rPr lang="en-US" sz="1200" b="1" i="0" kern="1200" dirty="0" smtClean="0">
                <a:solidFill>
                  <a:schemeClr val="tx1"/>
                </a:solidFill>
                <a:effectLst/>
                <a:latin typeface="+mn-lt"/>
                <a:ea typeface="+mn-ea"/>
                <a:cs typeface="+mn-cs"/>
              </a:rPr>
              <a:t>Digital Preservation</a:t>
            </a:r>
            <a:r>
              <a:rPr lang="en-US" sz="1200" b="0" i="0" kern="1200" dirty="0" smtClean="0">
                <a:solidFill>
                  <a:schemeClr val="tx1"/>
                </a:solidFill>
                <a:effectLst/>
                <a:latin typeface="+mn-lt"/>
                <a:ea typeface="+mn-ea"/>
                <a:cs typeface="+mn-cs"/>
              </a:rPr>
              <a:t> Refers to the series of managed activities necessary to ensure continued access to digital materials for as long as necessary. </a:t>
            </a: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It is about the actions  to maintain access to digital materials beyond the limits of media failure or technological and </a:t>
            </a:r>
            <a:r>
              <a:rPr lang="en-US" sz="1200" b="1" i="0" kern="1200" dirty="0" err="1" smtClean="0">
                <a:solidFill>
                  <a:schemeClr val="tx1"/>
                </a:solidFill>
                <a:effectLst/>
                <a:latin typeface="+mn-lt"/>
                <a:ea typeface="+mn-ea"/>
                <a:cs typeface="+mn-cs"/>
              </a:rPr>
              <a:t>organisational</a:t>
            </a:r>
            <a:r>
              <a:rPr lang="en-US" sz="1200" b="1" i="0" kern="1200" dirty="0" smtClean="0">
                <a:solidFill>
                  <a:schemeClr val="tx1"/>
                </a:solidFill>
                <a:effectLst/>
                <a:latin typeface="+mn-lt"/>
                <a:ea typeface="+mn-ea"/>
                <a:cs typeface="+mn-cs"/>
              </a:rPr>
              <a:t> change</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Isn’t that what we want our personal archives to do? So, perhaps we can use the activities and tool of digital preservation to provide ongoing access to our personal digital archives, to our personal memories, but in a way that’s feasible for us.</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Orgs are struggling to do digital preservation – so perhaps we can’t do it, but we can do something. And something is better than nothing.</a:t>
            </a:r>
          </a:p>
        </p:txBody>
      </p:sp>
      <p:sp>
        <p:nvSpPr>
          <p:cNvPr id="4" name="Slide Number Placeholder 3"/>
          <p:cNvSpPr>
            <a:spLocks noGrp="1"/>
          </p:cNvSpPr>
          <p:nvPr>
            <p:ph type="sldNum" sz="quarter" idx="10"/>
          </p:nvPr>
        </p:nvSpPr>
        <p:spPr/>
        <p:txBody>
          <a:bodyPr/>
          <a:lstStyle/>
          <a:p>
            <a:fld id="{22198C33-0B3E-D04E-8CFE-14A46F5F58F8}" type="slidenum">
              <a:rPr lang="en-US" smtClean="0"/>
              <a:t>5</a:t>
            </a:fld>
            <a:endParaRPr lang="en-US"/>
          </a:p>
        </p:txBody>
      </p:sp>
    </p:spTree>
    <p:extLst>
      <p:ext uri="{BB962C8B-B14F-4D97-AF65-F5344CB8AC3E}">
        <p14:creationId xmlns:p14="http://schemas.microsoft.com/office/powerpoint/2010/main" val="15507909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mn-lt"/>
                <a:ea typeface="Century Gothic" charset="0"/>
                <a:cs typeface="Century Gothic" charset="0"/>
              </a:rPr>
              <a:t>Note:</a:t>
            </a:r>
            <a:r>
              <a:rPr lang="en-US" baseline="0" dirty="0" smtClean="0">
                <a:latin typeface="+mn-lt"/>
                <a:ea typeface="Century Gothic" charset="0"/>
                <a:cs typeface="Century Gothic" charset="0"/>
              </a:rPr>
              <a:t> some documents like plain text files won’t let you embed metadata. Most Office documents will have this kind of metadata -- also more fields under CUSTOM tab.</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baseline="0" dirty="0" smtClean="0"/>
              <a:t>You can see some embedded metadata that includes creator and </a:t>
            </a:r>
            <a:r>
              <a:rPr lang="en-US" b="0" baseline="0" dirty="0" smtClean="0"/>
              <a:t>and I added</a:t>
            </a:r>
            <a:r>
              <a:rPr lang="en-US" b="1" baseline="0" dirty="0" smtClean="0"/>
              <a:t> </a:t>
            </a:r>
            <a:r>
              <a:rPr lang="en-US" baseline="0" dirty="0" smtClean="0"/>
              <a:t>document title, information about the project name in the comments free text field and some keywords.</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50</a:t>
            </a:fld>
            <a:endParaRPr lang="en-US"/>
          </a:p>
        </p:txBody>
      </p:sp>
    </p:spTree>
    <p:extLst>
      <p:ext uri="{BB962C8B-B14F-4D97-AF65-F5344CB8AC3E}">
        <p14:creationId xmlns:p14="http://schemas.microsoft.com/office/powerpoint/2010/main" val="8738525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know why be bother making good metadata at work---makes things easier to find. We also know that it’s time consuming to make it. </a:t>
            </a:r>
          </a:p>
          <a:p>
            <a:endParaRPr lang="en-US" baseline="0" dirty="0" smtClean="0"/>
          </a:p>
          <a:p>
            <a:r>
              <a:rPr lang="en-US" baseline="0" dirty="0" smtClean="0"/>
              <a:t>But it does save time later and</a:t>
            </a:r>
            <a:r>
              <a:rPr lang="is-IS" baseline="0" dirty="0" smtClean="0"/>
              <a:t>…</a:t>
            </a:r>
            <a:r>
              <a:rPr lang="en-US" baseline="0" dirty="0" smtClean="0"/>
              <a:t>it does mean we are allowed to forget things--like previous example.</a:t>
            </a:r>
          </a:p>
          <a:p>
            <a:endParaRPr lang="en-US" dirty="0" smtClean="0"/>
          </a:p>
          <a:p>
            <a:r>
              <a:rPr lang="en-US" dirty="0" smtClean="0"/>
              <a:t>Plus, you can easily</a:t>
            </a:r>
            <a:r>
              <a:rPr lang="en-US" baseline="0" dirty="0" smtClean="0"/>
              <a:t> search the thousands of images you across the many folders in seconds.</a:t>
            </a:r>
          </a:p>
          <a:p>
            <a:endParaRPr lang="en-US" baseline="0" dirty="0" smtClean="0">
              <a:sym typeface="Wingdings"/>
            </a:endParaRPr>
          </a:p>
          <a:p>
            <a:r>
              <a:rPr lang="en-US" baseline="0" dirty="0" smtClean="0">
                <a:sym typeface="Wingdings"/>
              </a:rPr>
              <a:t>For example: I can recall the many cat photos I’ve taken. Not just of my cat, but of all the cats in my life.</a:t>
            </a:r>
          </a:p>
          <a:p>
            <a:endParaRPr lang="en-US" baseline="0" dirty="0" smtClean="0">
              <a:sym typeface="Wingdings"/>
            </a:endParaRPr>
          </a:p>
          <a:p>
            <a:endParaRPr lang="en-US" baseline="0" dirty="0" smtClean="0">
              <a:sym typeface="Wingdings"/>
            </a:endParaRPr>
          </a:p>
          <a:p>
            <a:endParaRPr lang="en-US" baseline="0" dirty="0" smtClean="0">
              <a:sym typeface="Wingdings"/>
            </a:endParaRPr>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51</a:t>
            </a:fld>
            <a:endParaRPr lang="en-US"/>
          </a:p>
        </p:txBody>
      </p:sp>
    </p:spTree>
    <p:extLst>
      <p:ext uri="{BB962C8B-B14F-4D97-AF65-F5344CB8AC3E}">
        <p14:creationId xmlns:p14="http://schemas.microsoft.com/office/powerpoint/2010/main" val="284085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document</a:t>
            </a:r>
            <a:r>
              <a:rPr lang="en-US" baseline="0" dirty="0" smtClean="0"/>
              <a:t> metadata is fairly standard &amp; a lot can be understand from the content of the files. Images and video are a bit more complicated. All of us probably have lots of digital photos in our personal collections.</a:t>
            </a:r>
          </a:p>
          <a:p>
            <a:endParaRPr lang="en-US" baseline="0" dirty="0" smtClean="0"/>
          </a:p>
          <a:p>
            <a:r>
              <a:rPr lang="en-US" baseline="0" dirty="0" smtClean="0"/>
              <a:t>EXIF – camera’s technical media, like shutter speed and aperture, model and did the flash fire – can include GPS info if camera enabled</a:t>
            </a:r>
          </a:p>
          <a:p>
            <a:r>
              <a:rPr lang="en-US" baseline="0" dirty="0" smtClean="0"/>
              <a:t>IPTC – International Press Telecommunications Council metadata was created in the 90s by old media news agencies to augment their image metadata for searching. Includes title, description, locations &amp; copyright info – widely compatible with photo editing &amp; asset management programs -- Later Core and Extension were added the expanded on fields for stock photo agencies and cultural heritage orgs – these are actually packaged into what is called XMP</a:t>
            </a:r>
          </a:p>
          <a:p>
            <a:r>
              <a:rPr lang="en-US" baseline="0" dirty="0" smtClean="0"/>
              <a:t>Extensible Metadata platform – by ADOBE, can store embedded in the photo as a "sidecar" file. Include IPTC, PLUS (Picture </a:t>
            </a:r>
            <a:r>
              <a:rPr lang="en-US" baseline="0" dirty="0" err="1" smtClean="0"/>
              <a:t>Licencing</a:t>
            </a:r>
            <a:r>
              <a:rPr lang="en-US" baseline="0" dirty="0" smtClean="0"/>
              <a:t> Universal System) and Dublin Core (we all know that</a:t>
            </a:r>
            <a:r>
              <a:rPr lang="is-IS" baseline="0" dirty="0" smtClean="0"/>
              <a:t>…many of those fields are interoperable with IPTC) – DESC. METADATA THERE IS AN OVERLAP BETWEEN THEM –</a:t>
            </a:r>
            <a:r>
              <a:rPr lang="is-IS" b="1" baseline="0" dirty="0" smtClean="0"/>
              <a:t>What it is important to note is that most of the descriptive metadata is bundled in XMP these days – contains a lot of standards – your technical metadata is still separate</a:t>
            </a:r>
            <a:endParaRPr lang="is-I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52</a:t>
            </a:fld>
            <a:endParaRPr lang="en-US"/>
          </a:p>
        </p:txBody>
      </p:sp>
    </p:spTree>
    <p:extLst>
      <p:ext uri="{BB962C8B-B14F-4D97-AF65-F5344CB8AC3E}">
        <p14:creationId xmlns:p14="http://schemas.microsoft.com/office/powerpoint/2010/main" val="3967926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latin typeface="+mn-lt"/>
                <a:ea typeface="Century Gothic" charset="0"/>
                <a:cs typeface="Century Gothic" charset="0"/>
              </a:rPr>
              <a:t>Probably more metadata than any of us</a:t>
            </a:r>
            <a:r>
              <a:rPr lang="en-US" b="0" baseline="0" dirty="0" smtClean="0">
                <a:latin typeface="+mn-lt"/>
                <a:ea typeface="Century Gothic" charset="0"/>
                <a:cs typeface="Century Gothic" charset="0"/>
              </a:rPr>
              <a:t> will need, but important to know what information comes standard with most – NOT ALL</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mn-lt"/>
                <a:ea typeface="Century Gothic" charset="0"/>
                <a:cs typeface="Century Gothic" charset="0"/>
              </a:rPr>
              <a:t>EXIF – TIFF, JPG and WAVE video files – but not ones like JPEG2000 – must be extracted and stored separately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latin typeface="+mn-lt"/>
              <a:ea typeface="Century Gothic" charset="0"/>
              <a:cs typeface="Century 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mn-lt"/>
                <a:ea typeface="Century Gothic" charset="0"/>
                <a:cs typeface="Century Gothic" charset="0"/>
              </a:rPr>
              <a:t>XMP – more versatile (though stored different based on the file format spec), includes not just video, audio and image files like these </a:t>
            </a:r>
            <a:r>
              <a:rPr lang="en-US" b="1" baseline="0" dirty="0" smtClean="0">
                <a:latin typeface="+mn-lt"/>
                <a:ea typeface="Century Gothic" charset="0"/>
                <a:cs typeface="Century Gothic" charset="0"/>
              </a:rPr>
              <a:t>[CLICK] </a:t>
            </a:r>
            <a:r>
              <a:rPr lang="en-US" b="0" baseline="0" dirty="0" smtClean="0">
                <a:latin typeface="+mn-lt"/>
                <a:ea typeface="Century Gothic" charset="0"/>
                <a:cs typeface="Century Gothic" charset="0"/>
              </a:rPr>
              <a:t>but also files like PDF and HTML – </a:t>
            </a:r>
          </a:p>
        </p:txBody>
      </p:sp>
      <p:sp>
        <p:nvSpPr>
          <p:cNvPr id="4" name="Slide Number Placeholder 3"/>
          <p:cNvSpPr>
            <a:spLocks noGrp="1"/>
          </p:cNvSpPr>
          <p:nvPr>
            <p:ph type="sldNum" sz="quarter" idx="10"/>
          </p:nvPr>
        </p:nvSpPr>
        <p:spPr/>
        <p:txBody>
          <a:bodyPr/>
          <a:lstStyle/>
          <a:p>
            <a:fld id="{22198C33-0B3E-D04E-8CFE-14A46F5F58F8}" type="slidenum">
              <a:rPr lang="en-US" smtClean="0"/>
              <a:t>53</a:t>
            </a:fld>
            <a:endParaRPr lang="en-US"/>
          </a:p>
        </p:txBody>
      </p:sp>
    </p:spTree>
    <p:extLst>
      <p:ext uri="{BB962C8B-B14F-4D97-AF65-F5344CB8AC3E}">
        <p14:creationId xmlns:p14="http://schemas.microsoft.com/office/powerpoint/2010/main" val="17344638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baseline="0" dirty="0" smtClean="0">
                <a:latin typeface="+mn-lt"/>
                <a:ea typeface="Century Gothic" charset="0"/>
                <a:cs typeface="Century Gothic" charset="0"/>
              </a:rPr>
              <a:t>We know that things like created date, modified date and the camera’s EXIF file are metadata that comes standard (also file type, image size, DPI, length x width etc.). But that’s generally not enough to provide context about the image. Images (and video as well) lack text and therefore need additional metadata in order to really interpret them. </a:t>
            </a:r>
          </a:p>
          <a:p>
            <a:pPr marL="0" indent="0">
              <a:buNone/>
            </a:pPr>
            <a:endParaRPr lang="en-US" b="0" baseline="0" dirty="0" smtClean="0">
              <a:latin typeface="+mn-lt"/>
              <a:ea typeface="Century Gothic" charset="0"/>
              <a:cs typeface="Century Gothic" charset="0"/>
            </a:endParaRPr>
          </a:p>
          <a:p>
            <a:pPr marL="0" indent="0">
              <a:buNone/>
            </a:pPr>
            <a:r>
              <a:rPr lang="en-US" b="0" baseline="0" dirty="0" smtClean="0">
                <a:latin typeface="+mn-lt"/>
                <a:ea typeface="Century Gothic" charset="0"/>
                <a:cs typeface="Century Gothic" charset="0"/>
              </a:rPr>
              <a:t>You can derive a bit from a visual inspection. On the left, you know that it’s somewhere mountainous. On the right you know it’s probably a party, likely a birthday party. Checking the date metadata would confirm that. But that doesn’t tell you everything you need.</a:t>
            </a:r>
            <a:endParaRPr lang="en-US" b="0" dirty="0" smtClean="0">
              <a:latin typeface="+mn-lt"/>
              <a:ea typeface="Century Gothic" charset="0"/>
              <a:cs typeface="Century Gothic" charset="0"/>
            </a:endParaRPr>
          </a:p>
          <a:p>
            <a:pPr marL="0" indent="0">
              <a:buNone/>
            </a:pPr>
            <a:endParaRPr lang="en-US" b="1" dirty="0" smtClean="0">
              <a:latin typeface="+mn-lt"/>
              <a:ea typeface="Century Gothic" charset="0"/>
              <a:cs typeface="Century Gothic" charset="0"/>
            </a:endParaRPr>
          </a:p>
          <a:p>
            <a:pPr marL="0" indent="0">
              <a:buNone/>
            </a:pPr>
            <a:r>
              <a:rPr lang="en-US" b="1" dirty="0" smtClean="0">
                <a:latin typeface="+mn-lt"/>
                <a:ea typeface="Century Gothic" charset="0"/>
                <a:cs typeface="Century Gothic" charset="0"/>
              </a:rPr>
              <a:t>QUESTION:</a:t>
            </a:r>
            <a:r>
              <a:rPr lang="en-US" b="1" baseline="0" dirty="0" smtClean="0">
                <a:latin typeface="+mn-lt"/>
                <a:ea typeface="Century Gothic" charset="0"/>
                <a:cs typeface="Century Gothic" charset="0"/>
              </a:rPr>
              <a:t> What additional metadata is needed for these TWO photos to provide context?</a:t>
            </a:r>
            <a:endParaRPr lang="is-IS" baseline="0" dirty="0" smtClean="0">
              <a:latin typeface="+mn-lt"/>
            </a:endParaRPr>
          </a:p>
          <a:p>
            <a:endParaRPr lang="is-IS"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54</a:t>
            </a:fld>
            <a:endParaRPr lang="en-US"/>
          </a:p>
        </p:txBody>
      </p:sp>
    </p:spTree>
    <p:extLst>
      <p:ext uri="{BB962C8B-B14F-4D97-AF65-F5344CB8AC3E}">
        <p14:creationId xmlns:p14="http://schemas.microsoft.com/office/powerpoint/2010/main" val="6626638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latin typeface="+mn-lt"/>
                <a:ea typeface="Century Gothic" charset="0"/>
                <a:cs typeface="Century Gothic" charset="0"/>
              </a:rPr>
              <a:t>Metadata to consider adding in for images and video:</a:t>
            </a:r>
          </a:p>
          <a:p>
            <a:r>
              <a:rPr lang="en-US" dirty="0" smtClean="0">
                <a:latin typeface="+mn-lt"/>
                <a:ea typeface="Century Gothic" charset="0"/>
                <a:cs typeface="Century Gothic" charset="0"/>
              </a:rPr>
              <a:t>Location of image or video</a:t>
            </a:r>
          </a:p>
          <a:p>
            <a:r>
              <a:rPr lang="en-US" dirty="0" smtClean="0">
                <a:latin typeface="+mn-lt"/>
                <a:ea typeface="Century Gothic" charset="0"/>
                <a:cs typeface="Century Gothic" charset="0"/>
              </a:rPr>
              <a:t>Keywords and Tags for searching</a:t>
            </a:r>
          </a:p>
          <a:p>
            <a:r>
              <a:rPr lang="en-US" dirty="0" smtClean="0">
                <a:latin typeface="+mn-lt"/>
                <a:ea typeface="Century Gothic" charset="0"/>
                <a:cs typeface="Century Gothic" charset="0"/>
              </a:rPr>
              <a:t>A description of the event or trip</a:t>
            </a:r>
          </a:p>
          <a:p>
            <a:r>
              <a:rPr lang="en-US" dirty="0" smtClean="0">
                <a:latin typeface="+mn-lt"/>
                <a:ea typeface="Century Gothic" charset="0"/>
                <a:cs typeface="Century Gothic" charset="0"/>
              </a:rPr>
              <a:t>Creator’s name(s)</a:t>
            </a:r>
          </a:p>
          <a:p>
            <a:r>
              <a:rPr lang="en-US" dirty="0" smtClean="0">
                <a:latin typeface="+mn-lt"/>
                <a:ea typeface="Century Gothic" charset="0"/>
                <a:cs typeface="Century Gothic" charset="0"/>
              </a:rPr>
              <a:t>Subject’s name(s)</a:t>
            </a:r>
          </a:p>
          <a:p>
            <a:r>
              <a:rPr lang="en-US" dirty="0" smtClean="0">
                <a:latin typeface="+mn-lt"/>
                <a:ea typeface="Century Gothic" charset="0"/>
                <a:cs typeface="Century Gothic" charset="0"/>
              </a:rPr>
              <a:t>Rights information (if applicable)</a:t>
            </a:r>
          </a:p>
          <a:p>
            <a:endParaRPr lang="is-IS" baseline="0" dirty="0" smtClean="0">
              <a:latin typeface="+mn-lt"/>
            </a:endParaRPr>
          </a:p>
          <a:p>
            <a:endParaRPr lang="is-IS"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55</a:t>
            </a:fld>
            <a:endParaRPr lang="en-US"/>
          </a:p>
        </p:txBody>
      </p:sp>
    </p:spTree>
    <p:extLst>
      <p:ext uri="{BB962C8B-B14F-4D97-AF65-F5344CB8AC3E}">
        <p14:creationId xmlns:p14="http://schemas.microsoft.com/office/powerpoint/2010/main" val="10394235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events, I try to embed a description of it and meaningful tags for searching. I also add creator.</a:t>
            </a:r>
          </a:p>
          <a:p>
            <a:endParaRPr lang="en-US" baseline="0" dirty="0" smtClean="0"/>
          </a:p>
          <a:p>
            <a:r>
              <a:rPr lang="en-US" baseline="0" dirty="0" smtClean="0"/>
              <a:t>There’s a lot of open-source tools out there for reading &amp; editing the metadata on your images </a:t>
            </a:r>
            <a:r>
              <a:rPr lang="en-US" baseline="0" dirty="0" err="1" smtClean="0"/>
              <a:t>ExifTool</a:t>
            </a:r>
            <a:r>
              <a:rPr lang="en-US" baseline="0" dirty="0" smtClean="0"/>
              <a:t> GUI is good if you have Windows, but there are lots of options. You don’t have to fork out for Photoshop if you can’t. But a useful tool if you have it.</a:t>
            </a:r>
          </a:p>
        </p:txBody>
      </p:sp>
      <p:sp>
        <p:nvSpPr>
          <p:cNvPr id="4" name="Slide Number Placeholder 3"/>
          <p:cNvSpPr>
            <a:spLocks noGrp="1"/>
          </p:cNvSpPr>
          <p:nvPr>
            <p:ph type="sldNum" sz="quarter" idx="10"/>
          </p:nvPr>
        </p:nvSpPr>
        <p:spPr/>
        <p:txBody>
          <a:bodyPr/>
          <a:lstStyle/>
          <a:p>
            <a:fld id="{22198C33-0B3E-D04E-8CFE-14A46F5F58F8}" type="slidenum">
              <a:rPr lang="en-US" smtClean="0"/>
              <a:t>56</a:t>
            </a:fld>
            <a:endParaRPr lang="en-US"/>
          </a:p>
        </p:txBody>
      </p:sp>
    </p:spTree>
    <p:extLst>
      <p:ext uri="{BB962C8B-B14F-4D97-AF65-F5344CB8AC3E}">
        <p14:creationId xmlns:p14="http://schemas.microsoft.com/office/powerpoint/2010/main" val="3392033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I’ve added metadata about the place where the photo was taken (in this case Queenstown, New Zealand) – useful when I cannot remember later.</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57</a:t>
            </a:fld>
            <a:endParaRPr lang="en-US"/>
          </a:p>
        </p:txBody>
      </p:sp>
    </p:spTree>
    <p:extLst>
      <p:ext uri="{BB962C8B-B14F-4D97-AF65-F5344CB8AC3E}">
        <p14:creationId xmlns:p14="http://schemas.microsoft.com/office/powerpoint/2010/main" val="18538433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ym typeface="Wingdings"/>
              </a:rPr>
              <a:t>We know you can search keywords and tags in documents and photos. But what about all the additional metadata? You can do that too.</a:t>
            </a:r>
          </a:p>
          <a:p>
            <a:endParaRPr lang="en-US" dirty="0" smtClean="0"/>
          </a:p>
          <a:p>
            <a:r>
              <a:rPr lang="en-US" dirty="0" smtClean="0"/>
              <a:t>You can search for</a:t>
            </a:r>
            <a:r>
              <a:rPr lang="en-US" baseline="0" dirty="0" smtClean="0"/>
              <a:t> locations you put in metadata</a:t>
            </a:r>
            <a:r>
              <a:rPr lang="is-IS" baseline="0" dirty="0" smtClean="0"/>
              <a:t>…</a:t>
            </a:r>
            <a:endParaRPr lang="en-US" baseline="0" dirty="0" smtClean="0">
              <a:sym typeface="Wingdings"/>
            </a:endParaRPr>
          </a:p>
          <a:p>
            <a:endParaRPr lang="en-US" baseline="0" dirty="0" smtClean="0">
              <a:sym typeface="Wingdings"/>
            </a:endParaRPr>
          </a:p>
          <a:p>
            <a:endParaRPr lang="en-US" baseline="0" dirty="0" smtClean="0">
              <a:sym typeface="Wingdings"/>
            </a:endParaRPr>
          </a:p>
          <a:p>
            <a:endParaRPr lang="en-US" baseline="0" dirty="0" smtClean="0">
              <a:sym typeface="Wingdings"/>
            </a:endParaRPr>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58</a:t>
            </a:fld>
            <a:endParaRPr lang="en-US"/>
          </a:p>
        </p:txBody>
      </p:sp>
    </p:spTree>
    <p:extLst>
      <p:ext uri="{BB962C8B-B14F-4D97-AF65-F5344CB8AC3E}">
        <p14:creationId xmlns:p14="http://schemas.microsoft.com/office/powerpoint/2010/main" val="18029956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the last method for adding metadata is creating a separate text file. I’ve created some quick readme text files for my photographs folders for each year like this one.</a:t>
            </a:r>
          </a:p>
          <a:p>
            <a:endParaRPr lang="en-US" baseline="0" dirty="0" smtClean="0"/>
          </a:p>
          <a:p>
            <a:r>
              <a:rPr lang="en-US" baseline="0" dirty="0" smtClean="0"/>
              <a:t>It documents the folder name, the file naming convention used in the folder and a little bit about the folder itself. That would be place, dates (if applicable) and some context about the collection. I store it in a simple text file and just add to it as I add folders to that year.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Having a lack of a link between files and metadata is an issue for digital collections—both our personal collection and the library’s digital collections. It is important to keep them together and maintain links between them or else value and understanding is lost. This is why I put the file names in for the file structure, so there is a chance of matching them if they are ever separated or structure lost. ----This method is much easier than embedding metadata in every file, but the link between the two can be harder to preserve.</a:t>
            </a:r>
          </a:p>
        </p:txBody>
      </p:sp>
      <p:sp>
        <p:nvSpPr>
          <p:cNvPr id="4" name="Slide Number Placeholder 3"/>
          <p:cNvSpPr>
            <a:spLocks noGrp="1"/>
          </p:cNvSpPr>
          <p:nvPr>
            <p:ph type="sldNum" sz="quarter" idx="10"/>
          </p:nvPr>
        </p:nvSpPr>
        <p:spPr/>
        <p:txBody>
          <a:bodyPr/>
          <a:lstStyle/>
          <a:p>
            <a:fld id="{22198C33-0B3E-D04E-8CFE-14A46F5F58F8}" type="slidenum">
              <a:rPr lang="en-US" smtClean="0"/>
              <a:t>59</a:t>
            </a:fld>
            <a:endParaRPr lang="en-US"/>
          </a:p>
        </p:txBody>
      </p:sp>
    </p:spTree>
    <p:extLst>
      <p:ext uri="{BB962C8B-B14F-4D97-AF65-F5344CB8AC3E}">
        <p14:creationId xmlns:p14="http://schemas.microsoft.com/office/powerpoint/2010/main" val="88152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Now</a:t>
            </a:r>
            <a:r>
              <a:rPr lang="en-US" b="1" baseline="0" dirty="0" smtClean="0"/>
              <a:t> DP</a:t>
            </a:r>
            <a:r>
              <a:rPr lang="en-US" b="1" dirty="0" smtClean="0"/>
              <a:t> matter</a:t>
            </a:r>
            <a:r>
              <a:rPr lang="en-US" b="1" baseline="0" dirty="0" smtClean="0"/>
              <a:t>s because we need it to provide access – which is what we want for our own personal archives. </a:t>
            </a:r>
            <a:r>
              <a:rPr lang="en-US" baseline="0" dirty="0" smtClean="0"/>
              <a:t>We are doing all of these actions and monitoring to digital materials </a:t>
            </a:r>
            <a:r>
              <a:rPr lang="en-US" b="1" baseline="0" dirty="0" smtClean="0"/>
              <a:t>as close to the moment of creation as we can</a:t>
            </a:r>
            <a:r>
              <a:rPr lang="en-US" b="0" baseline="0" dirty="0" smtClean="0"/>
              <a:t> so that they remain accessible over time. This is a change from physical preservation, because unlike </a:t>
            </a:r>
            <a:r>
              <a:rPr lang="en-US" sz="1200" b="0" i="0" kern="1200" baseline="0" dirty="0" smtClean="0">
                <a:solidFill>
                  <a:schemeClr val="tx1"/>
                </a:solidFill>
                <a:effectLst/>
                <a:latin typeface="+mn-lt"/>
                <a:ea typeface="+mn-ea"/>
                <a:cs typeface="+mn-cs"/>
              </a:rPr>
              <a:t>physical materials, these practices are best when started at the moment the digital file is created—though we know in our field that is not always possible or practicable. As you will see in personal digital archiving, the sooner you start, the easier it will be to implement the preservation activities over time. And when it comes to the collections at the Bodleian Libraries, it will only get more complex and imperative.</a:t>
            </a:r>
          </a:p>
          <a:p>
            <a:endParaRPr lang="en-US" b="1"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6</a:t>
            </a:fld>
            <a:endParaRPr lang="en-US"/>
          </a:p>
        </p:txBody>
      </p:sp>
    </p:spTree>
    <p:extLst>
      <p:ext uri="{BB962C8B-B14F-4D97-AF65-F5344CB8AC3E}">
        <p14:creationId xmlns:p14="http://schemas.microsoft.com/office/powerpoint/2010/main" val="10090494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mn-lt"/>
              </a:rPr>
              <a:t>For quick wins:</a:t>
            </a:r>
          </a:p>
          <a:p>
            <a:pPr marL="171450" indent="-171450">
              <a:buFont typeface="Arial" charset="0"/>
              <a:buChar char="•"/>
            </a:pPr>
            <a:r>
              <a:rPr lang="en-US" dirty="0" smtClean="0">
                <a:latin typeface="+mn-lt"/>
                <a:ea typeface="Century Gothic" charset="0"/>
                <a:cs typeface="Century Gothic" charset="0"/>
              </a:rPr>
              <a:t>Put metadata in the body of text documents – it’s easy</a:t>
            </a:r>
            <a:r>
              <a:rPr lang="en-US" baseline="0" dirty="0" smtClean="0">
                <a:latin typeface="+mn-lt"/>
                <a:ea typeface="Century Gothic" charset="0"/>
                <a:cs typeface="Century Gothic" charset="0"/>
              </a:rPr>
              <a:t> and it means when you open the document, all the valuable information is there. Try to include “created date” either in the body of the document or in the file name.</a:t>
            </a:r>
          </a:p>
          <a:p>
            <a:pPr marL="171450" indent="-171450">
              <a:buFont typeface="Arial" charset="0"/>
              <a:buChar char="•"/>
            </a:pPr>
            <a:r>
              <a:rPr lang="en-US" dirty="0" smtClean="0">
                <a:latin typeface="+mn-lt"/>
                <a:ea typeface="Century Gothic" charset="0"/>
                <a:cs typeface="Century Gothic" charset="0"/>
              </a:rPr>
              <a:t>Create a </a:t>
            </a:r>
            <a:r>
              <a:rPr lang="en-US" dirty="0" err="1" smtClean="0">
                <a:latin typeface="+mn-lt"/>
                <a:ea typeface="Century Gothic" charset="0"/>
                <a:cs typeface="Century Gothic" charset="0"/>
              </a:rPr>
              <a:t>readme.txt</a:t>
            </a:r>
            <a:r>
              <a:rPr lang="en-US" dirty="0" smtClean="0">
                <a:latin typeface="+mn-lt"/>
                <a:ea typeface="Century Gothic" charset="0"/>
                <a:cs typeface="Century Gothic" charset="0"/>
              </a:rPr>
              <a:t> file for folders &amp; collections of files – this</a:t>
            </a:r>
            <a:r>
              <a:rPr lang="en-US" baseline="0" dirty="0" smtClean="0">
                <a:latin typeface="+mn-lt"/>
                <a:ea typeface="Century Gothic" charset="0"/>
                <a:cs typeface="Century Gothic" charset="0"/>
              </a:rPr>
              <a:t> is a good place to put subject names, locations and contextual information without having to embed it in every file, rather you are doing it a collection level – be sure to include the folder structure/ file name convention in it so you can match the files to metadata!</a:t>
            </a:r>
            <a:endParaRPr lang="en-US" baseline="0" dirty="0" smtClean="0">
              <a:latin typeface="+mn-lt"/>
            </a:endParaRPr>
          </a:p>
          <a:p>
            <a:r>
              <a:rPr lang="en-US" b="1" baseline="0" dirty="0" smtClean="0">
                <a:latin typeface="+mn-lt"/>
              </a:rPr>
              <a:t>For more effort:</a:t>
            </a:r>
          </a:p>
          <a:p>
            <a:pPr marL="171450" indent="-171450">
              <a:buFont typeface="Arial" charset="0"/>
              <a:buChar char="•"/>
            </a:pPr>
            <a:r>
              <a:rPr lang="en-US" dirty="0" smtClean="0">
                <a:latin typeface="+mn-lt"/>
                <a:ea typeface="Century Gothic" charset="0"/>
                <a:cs typeface="Century Gothic" charset="0"/>
              </a:rPr>
              <a:t>Embed important metadata in files </a:t>
            </a:r>
          </a:p>
          <a:p>
            <a:pPr marL="171450" indent="-171450">
              <a:buFont typeface="Arial" charset="0"/>
              <a:buChar char="•"/>
            </a:pPr>
            <a:r>
              <a:rPr lang="en-US" dirty="0" smtClean="0">
                <a:latin typeface="+mn-lt"/>
                <a:ea typeface="Century Gothic" charset="0"/>
                <a:cs typeface="Century Gothic" charset="0"/>
              </a:rPr>
              <a:t>add location and subjects –intensive for individual files, but good for memory recall</a:t>
            </a:r>
          </a:p>
          <a:p>
            <a:pPr marL="171450" indent="-171450">
              <a:buFont typeface="Arial" charset="0"/>
              <a:buChar char="•"/>
            </a:pPr>
            <a:r>
              <a:rPr lang="en-US" dirty="0" smtClean="0">
                <a:latin typeface="+mn-lt"/>
                <a:ea typeface="Century Gothic" charset="0"/>
                <a:cs typeface="Century Gothic" charset="0"/>
              </a:rPr>
              <a:t>Tag files for discoverability – helps you</a:t>
            </a:r>
            <a:r>
              <a:rPr lang="en-US" baseline="0" dirty="0" smtClean="0">
                <a:latin typeface="+mn-lt"/>
                <a:ea typeface="Century Gothic" charset="0"/>
                <a:cs typeface="Century Gothic" charset="0"/>
              </a:rPr>
              <a:t> with searching later</a:t>
            </a:r>
            <a:endParaRPr lang="en-US" dirty="0" smtClean="0">
              <a:latin typeface="+mn-lt"/>
              <a:ea typeface="Century Gothic" charset="0"/>
              <a:cs typeface="Century Gothic" charset="0"/>
            </a:endParaRPr>
          </a:p>
          <a:p>
            <a:pPr marL="171450" indent="-171450">
              <a:buFont typeface="Arial" charset="0"/>
              <a:buChar char="•"/>
            </a:pPr>
            <a:r>
              <a:rPr lang="en-US" dirty="0" smtClean="0">
                <a:latin typeface="+mn-lt"/>
                <a:ea typeface="Century Gothic" charset="0"/>
                <a:cs typeface="Century Gothic" charset="0"/>
              </a:rPr>
              <a:t>Test transfer</a:t>
            </a:r>
            <a:r>
              <a:rPr lang="en-US" baseline="0" dirty="0" smtClean="0">
                <a:latin typeface="+mn-lt"/>
                <a:ea typeface="Century Gothic" charset="0"/>
                <a:cs typeface="Century Gothic" charset="0"/>
              </a:rPr>
              <a:t> and file saving methods before moving or changing file types to see if creation date is altered—considering recording date elsewhere if is changed.</a:t>
            </a:r>
            <a:endParaRPr lang="en-US" dirty="0" smtClean="0">
              <a:latin typeface="+mn-lt"/>
              <a:ea typeface="Century Gothic" charset="0"/>
              <a:cs typeface="Century Gothic" charset="0"/>
            </a:endParaRPr>
          </a:p>
          <a:p>
            <a:endParaRPr lang="en-US" b="1"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60</a:t>
            </a:fld>
            <a:endParaRPr lang="en-US"/>
          </a:p>
        </p:txBody>
      </p:sp>
    </p:spTree>
    <p:extLst>
      <p:ext uri="{BB962C8B-B14F-4D97-AF65-F5344CB8AC3E}">
        <p14:creationId xmlns:p14="http://schemas.microsoft.com/office/powerpoint/2010/main" val="21015453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And</a:t>
            </a:r>
            <a:r>
              <a:rPr lang="en-US" b="1" i="1" baseline="0" dirty="0" smtClean="0"/>
              <a:t> Finally, looking at how you want to store and protect your digital files for long-term archiving.</a:t>
            </a:r>
          </a:p>
          <a:p>
            <a:endParaRPr lang="en-US" b="1" i="1" dirty="0"/>
          </a:p>
        </p:txBody>
      </p:sp>
      <p:sp>
        <p:nvSpPr>
          <p:cNvPr id="4" name="Slide Number Placeholder 3"/>
          <p:cNvSpPr>
            <a:spLocks noGrp="1"/>
          </p:cNvSpPr>
          <p:nvPr>
            <p:ph type="sldNum" sz="quarter" idx="10"/>
          </p:nvPr>
        </p:nvSpPr>
        <p:spPr/>
        <p:txBody>
          <a:bodyPr/>
          <a:lstStyle/>
          <a:p>
            <a:fld id="{22198C33-0B3E-D04E-8CFE-14A46F5F58F8}" type="slidenum">
              <a:rPr lang="en-US" smtClean="0"/>
              <a:t>61</a:t>
            </a:fld>
            <a:endParaRPr lang="en-US"/>
          </a:p>
        </p:txBody>
      </p:sp>
    </p:spTree>
    <p:extLst>
      <p:ext uri="{BB962C8B-B14F-4D97-AF65-F5344CB8AC3E}">
        <p14:creationId xmlns:p14="http://schemas.microsoft.com/office/powerpoint/2010/main" val="5203786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we’re at it. I’m sure you all know this:</a:t>
            </a:r>
          </a:p>
          <a:p>
            <a:endParaRPr lang="en-US" dirty="0" smtClean="0"/>
          </a:p>
          <a:p>
            <a:r>
              <a:rPr lang="en-US" dirty="0" smtClean="0"/>
              <a:t>Facebook is NOT archival storage. </a:t>
            </a:r>
            <a:r>
              <a:rPr lang="en-US" b="1" dirty="0" smtClean="0"/>
              <a:t>[CLICK] </a:t>
            </a:r>
            <a:r>
              <a:rPr lang="en-US" dirty="0" smtClean="0"/>
              <a:t>But, here is a librarian</a:t>
            </a:r>
            <a:r>
              <a:rPr lang="en-US" baseline="0" dirty="0" smtClean="0"/>
              <a:t> friend of mine and this person clearly did not speak to me before clearing out their hard drive and dumping all of those photos onto Facebook.</a:t>
            </a:r>
            <a:endParaRPr lang="en-US" dirty="0" smtClean="0"/>
          </a:p>
          <a:p>
            <a:endParaRPr lang="en-US" dirty="0" smtClean="0"/>
          </a:p>
          <a:p>
            <a:r>
              <a:rPr lang="en-US" dirty="0" smtClean="0"/>
              <a:t>They store</a:t>
            </a:r>
            <a:r>
              <a:rPr lang="en-US" baseline="0" dirty="0" smtClean="0"/>
              <a:t> it in low res – to say nothing of the rights you sign over</a:t>
            </a:r>
          </a:p>
          <a:p>
            <a:endParaRPr lang="en-US" baseline="0" dirty="0" smtClean="0"/>
          </a:p>
          <a:p>
            <a:r>
              <a:rPr lang="en-US" baseline="0" dirty="0" smtClean="0"/>
              <a:t>So, if you download it again you get such a terrible and highly compressed file, it’s practically useless</a:t>
            </a:r>
          </a:p>
        </p:txBody>
      </p:sp>
      <p:sp>
        <p:nvSpPr>
          <p:cNvPr id="4" name="Slide Number Placeholder 3"/>
          <p:cNvSpPr>
            <a:spLocks noGrp="1"/>
          </p:cNvSpPr>
          <p:nvPr>
            <p:ph type="sldNum" sz="quarter" idx="10"/>
          </p:nvPr>
        </p:nvSpPr>
        <p:spPr/>
        <p:txBody>
          <a:bodyPr/>
          <a:lstStyle/>
          <a:p>
            <a:fld id="{22198C33-0B3E-D04E-8CFE-14A46F5F58F8}" type="slidenum">
              <a:rPr lang="en-US" smtClean="0"/>
              <a:t>62</a:t>
            </a:fld>
            <a:endParaRPr lang="en-US"/>
          </a:p>
        </p:txBody>
      </p:sp>
    </p:spTree>
    <p:extLst>
      <p:ext uri="{BB962C8B-B14F-4D97-AF65-F5344CB8AC3E}">
        <p14:creationId xmlns:p14="http://schemas.microsoft.com/office/powerpoint/2010/main" val="8611408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 by thinking about how much you have and how much you want to spend</a:t>
            </a:r>
            <a:r>
              <a:rPr lang="en-US" baseline="0" dirty="0" smtClean="0"/>
              <a:t> on your storage, because you can go from very little to a lot. Not all storage solutions cost the same and you are going to need back ups for your content if you want to mitigate against the risks I mentioned previously, like loss, disaster, failure or decay of storage media and so on</a:t>
            </a:r>
            <a:r>
              <a:rPr lang="is-IS" baseline="0" dirty="0" smtClean="0"/>
              <a:t>…</a:t>
            </a:r>
          </a:p>
          <a:p>
            <a:endParaRPr lang="is-IS" baseline="0" dirty="0" smtClean="0"/>
          </a:p>
          <a:p>
            <a:r>
              <a:rPr lang="is-IS" baseline="0" dirty="0" smtClean="0"/>
              <a:t>Note: everyone’s solution may be a bit different and that is okay as long as you follow some principles...</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63</a:t>
            </a:fld>
            <a:endParaRPr lang="en-US"/>
          </a:p>
        </p:txBody>
      </p:sp>
    </p:spTree>
    <p:extLst>
      <p:ext uri="{BB962C8B-B14F-4D97-AF65-F5344CB8AC3E}">
        <p14:creationId xmlns:p14="http://schemas.microsoft.com/office/powerpoint/2010/main" val="10335656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that in mind, the general rule of thumb for back ups is:</a:t>
            </a:r>
            <a:endParaRPr lang="en-US" baseline="0" dirty="0" smtClean="0"/>
          </a:p>
          <a:p>
            <a:endParaRPr lang="en-US" baseline="0" dirty="0" smtClean="0"/>
          </a:p>
          <a:p>
            <a:r>
              <a:rPr lang="en-US" b="1" baseline="0" dirty="0" smtClean="0"/>
              <a:t>[CLICK] 2 extra copies, in two geographically separate locations [CLICK CLICK]</a:t>
            </a:r>
          </a:p>
          <a:p>
            <a:endParaRPr lang="en-US" baseline="0" dirty="0" smtClean="0"/>
          </a:p>
          <a:p>
            <a:r>
              <a:rPr lang="en-US" baseline="0" dirty="0" smtClean="0"/>
              <a:t>If you back up you computer on a hard drive, then don’t leave it with the computer. RISKY--theft, disaster--put in a drawer, in a closet &amp; in another room.</a:t>
            </a:r>
          </a:p>
          <a:p>
            <a:endParaRPr lang="en-US" baseline="0" dirty="0" smtClean="0"/>
          </a:p>
          <a:p>
            <a:r>
              <a:rPr lang="en-US" baseline="0" dirty="0" smtClean="0"/>
              <a:t>Store at least one back up somewhere outside of your home: at work, your mother’s house, your friend's house. Somewhere safe. </a:t>
            </a:r>
          </a:p>
          <a:p>
            <a:endParaRPr lang="en-US" baseline="0" dirty="0" smtClean="0"/>
          </a:p>
          <a:p>
            <a:r>
              <a:rPr lang="en-US" baseline="0" dirty="0" smtClean="0"/>
              <a:t>One back up could be cloud storage, which I will discuss a bit more later.</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64</a:t>
            </a:fld>
            <a:endParaRPr lang="en-US"/>
          </a:p>
        </p:txBody>
      </p:sp>
    </p:spTree>
    <p:extLst>
      <p:ext uri="{BB962C8B-B14F-4D97-AF65-F5344CB8AC3E}">
        <p14:creationId xmlns:p14="http://schemas.microsoft.com/office/powerpoint/2010/main" val="48455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then  you need</a:t>
            </a:r>
            <a:r>
              <a:rPr lang="en-US" baseline="0" dirty="0" smtClean="0"/>
              <a:t> to decide </a:t>
            </a:r>
            <a:r>
              <a:rPr lang="en-US" dirty="0" smtClean="0"/>
              <a:t>what kind of storage media should you use for </a:t>
            </a:r>
            <a:r>
              <a:rPr lang="en-US" baseline="0" dirty="0" smtClean="0"/>
              <a:t>your back ups.</a:t>
            </a:r>
            <a:endParaRPr lang="en-US" dirty="0" smtClean="0"/>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t>Any guesses how long any of these will last?</a:t>
            </a:r>
          </a:p>
          <a:p>
            <a:endParaRPr lang="en-US" b="1" dirty="0"/>
          </a:p>
        </p:txBody>
      </p:sp>
      <p:sp>
        <p:nvSpPr>
          <p:cNvPr id="4" name="Slide Number Placeholder 3"/>
          <p:cNvSpPr>
            <a:spLocks noGrp="1"/>
          </p:cNvSpPr>
          <p:nvPr>
            <p:ph type="sldNum" sz="quarter" idx="10"/>
          </p:nvPr>
        </p:nvSpPr>
        <p:spPr/>
        <p:txBody>
          <a:bodyPr/>
          <a:lstStyle/>
          <a:p>
            <a:fld id="{22198C33-0B3E-D04E-8CFE-14A46F5F58F8}" type="slidenum">
              <a:rPr lang="en-US" smtClean="0"/>
              <a:t>65</a:t>
            </a:fld>
            <a:endParaRPr lang="en-US"/>
          </a:p>
        </p:txBody>
      </p:sp>
    </p:spTree>
    <p:extLst>
      <p:ext uri="{BB962C8B-B14F-4D97-AF65-F5344CB8AC3E}">
        <p14:creationId xmlns:p14="http://schemas.microsoft.com/office/powerpoint/2010/main" val="15928573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Well the </a:t>
            </a:r>
            <a:r>
              <a:rPr lang="en-US" b="1" baseline="0" dirty="0" smtClean="0"/>
              <a:t>book</a:t>
            </a:r>
            <a:r>
              <a:rPr lang="en-US" baseline="0" dirty="0" smtClean="0"/>
              <a:t> can last hundreds or thousands of years in a decent, stable environment – certain materials and inks will also last longer than others. But, it’s safe to say it will last a very very long time. </a:t>
            </a:r>
          </a:p>
          <a:p>
            <a:endParaRPr lang="en-US" baseline="0" dirty="0" smtClean="0"/>
          </a:p>
          <a:p>
            <a:r>
              <a:rPr lang="en-US" baseline="0" dirty="0" smtClean="0"/>
              <a:t>(digital media is not like buying a book, it’s like buying a refrigerator. It’s going to fail you at some point and probably when you least expect it, aka done a big shop the day before)</a:t>
            </a:r>
          </a:p>
          <a:p>
            <a:endParaRPr lang="en-US" b="1" baseline="0" dirty="0" smtClean="0"/>
          </a:p>
          <a:p>
            <a:r>
              <a:rPr lang="en-US" b="1" baseline="0" dirty="0" smtClean="0"/>
              <a:t>Cassette Tape</a:t>
            </a:r>
            <a:r>
              <a:rPr lang="en-US" b="0" baseline="0" dirty="0" smtClean="0"/>
              <a:t> – 15 to 25 years, depending on how often you use it or how many times your tape players have chewed up the tape. </a:t>
            </a:r>
          </a:p>
          <a:p>
            <a:endParaRPr lang="en-US" b="1" baseline="0" dirty="0" smtClean="0"/>
          </a:p>
          <a:p>
            <a:r>
              <a:rPr lang="en-US" b="1" baseline="0" dirty="0" smtClean="0"/>
              <a:t>VHS – </a:t>
            </a:r>
            <a:r>
              <a:rPr lang="en-US" b="0" baseline="0" dirty="0" smtClean="0"/>
              <a:t>15 – 20 years, but again it depends on use. (NOTICE A THEME?) The quality on mine is going &amp; they are getting harder and harder to find players for. I have a few home movies on some of the tapes and </a:t>
            </a:r>
            <a:r>
              <a:rPr lang="en-US" b="0" baseline="0" dirty="0" err="1" smtClean="0"/>
              <a:t>digitising</a:t>
            </a:r>
            <a:r>
              <a:rPr lang="en-US" b="0" baseline="0" dirty="0" smtClean="0"/>
              <a:t> them will not be cheap.</a:t>
            </a:r>
          </a:p>
        </p:txBody>
      </p:sp>
      <p:sp>
        <p:nvSpPr>
          <p:cNvPr id="4" name="Slide Number Placeholder 3"/>
          <p:cNvSpPr>
            <a:spLocks noGrp="1"/>
          </p:cNvSpPr>
          <p:nvPr>
            <p:ph type="sldNum" sz="quarter" idx="10"/>
          </p:nvPr>
        </p:nvSpPr>
        <p:spPr/>
        <p:txBody>
          <a:bodyPr/>
          <a:lstStyle/>
          <a:p>
            <a:fld id="{22198C33-0B3E-D04E-8CFE-14A46F5F58F8}" type="slidenum">
              <a:rPr lang="en-US" smtClean="0"/>
              <a:t>66</a:t>
            </a:fld>
            <a:endParaRPr lang="en-US"/>
          </a:p>
        </p:txBody>
      </p:sp>
    </p:spTree>
    <p:extLst>
      <p:ext uri="{BB962C8B-B14F-4D97-AF65-F5344CB8AC3E}">
        <p14:creationId xmlns:p14="http://schemas.microsoft.com/office/powerpoint/2010/main" val="14948988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3.5 inch floppies </a:t>
            </a:r>
            <a:r>
              <a:rPr lang="en-US" baseline="0" dirty="0" smtClean="0"/>
              <a:t>10 to 20 years, manufacturer claims that they last 20 to INDEFINITELY. However, they are easily damaged and use magnetic </a:t>
            </a:r>
            <a:r>
              <a:rPr lang="en-US" baseline="0" dirty="0" err="1" smtClean="0"/>
              <a:t>storage.If</a:t>
            </a:r>
            <a:r>
              <a:rPr lang="en-US" baseline="0" dirty="0" smtClean="0"/>
              <a:t> still using them, you need a reader.</a:t>
            </a:r>
          </a:p>
          <a:p>
            <a:endParaRPr lang="en-US" b="1" baseline="0" dirty="0" smtClean="0"/>
          </a:p>
          <a:p>
            <a:r>
              <a:rPr lang="en-US" b="1" baseline="0" dirty="0" smtClean="0"/>
              <a:t>Hard drives </a:t>
            </a:r>
            <a:r>
              <a:rPr lang="en-US" b="0" baseline="0" dirty="0" smtClean="0"/>
              <a:t>last up to 5 years depending on use. And if one of the moving parts breaks, recovering the data from it can be costly--also susceptible to impact damage.</a:t>
            </a:r>
          </a:p>
          <a:p>
            <a:endParaRPr lang="en-US" b="1" baseline="0" dirty="0" smtClean="0"/>
          </a:p>
          <a:p>
            <a:r>
              <a:rPr lang="en-US" b="1" baseline="0" dirty="0" smtClean="0"/>
              <a:t>SD cards </a:t>
            </a:r>
            <a:r>
              <a:rPr lang="en-US" b="0" baseline="0" dirty="0" smtClean="0"/>
              <a:t> last up to 10 years, but the more you write and delete to them, the shorter their life will be--due to their size, you are likely to lose them more than anything.</a:t>
            </a:r>
            <a:endParaRPr lang="en-US" baseline="0" dirty="0" smtClean="0"/>
          </a:p>
          <a:p>
            <a:endParaRPr lang="en-US" b="1" baseline="0" dirty="0" smtClean="0"/>
          </a:p>
          <a:p>
            <a:r>
              <a:rPr lang="en-US" b="1" baseline="0" dirty="0" smtClean="0"/>
              <a:t>CDs</a:t>
            </a:r>
            <a:r>
              <a:rPr lang="en-US" baseline="0" dirty="0" smtClean="0"/>
              <a:t>, manufacturers claim 10 to 25 years, but some also say 5 – 10 years. However, use is a big factor here and handling damage (scratched surface)</a:t>
            </a:r>
          </a:p>
          <a:p>
            <a:endParaRPr lang="en-US" baseline="0" dirty="0" smtClean="0"/>
          </a:p>
          <a:p>
            <a:r>
              <a:rPr lang="en-US" b="1" baseline="0" dirty="0" smtClean="0"/>
              <a:t>USB Sticks--l</a:t>
            </a:r>
            <a:r>
              <a:rPr lang="en-US" b="0" baseline="0" dirty="0" smtClean="0"/>
              <a:t>ike the SD card, physical size is a problem here. 5 – 10 years is probably a better estimate depending on use.</a:t>
            </a:r>
          </a:p>
        </p:txBody>
      </p:sp>
      <p:sp>
        <p:nvSpPr>
          <p:cNvPr id="4" name="Slide Number Placeholder 3"/>
          <p:cNvSpPr>
            <a:spLocks noGrp="1"/>
          </p:cNvSpPr>
          <p:nvPr>
            <p:ph type="sldNum" sz="quarter" idx="10"/>
          </p:nvPr>
        </p:nvSpPr>
        <p:spPr/>
        <p:txBody>
          <a:bodyPr/>
          <a:lstStyle/>
          <a:p>
            <a:fld id="{22198C33-0B3E-D04E-8CFE-14A46F5F58F8}" type="slidenum">
              <a:rPr lang="en-US" smtClean="0"/>
              <a:t>67</a:t>
            </a:fld>
            <a:endParaRPr lang="en-US"/>
          </a:p>
        </p:txBody>
      </p:sp>
    </p:spTree>
    <p:extLst>
      <p:ext uri="{BB962C8B-B14F-4D97-AF65-F5344CB8AC3E}">
        <p14:creationId xmlns:p14="http://schemas.microsoft.com/office/powerpoint/2010/main" val="20953190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considering</a:t>
            </a:r>
            <a:r>
              <a:rPr lang="en-US" baseline="0" dirty="0" smtClean="0"/>
              <a:t> media lifespan AND bearing in mind that </a:t>
            </a:r>
            <a:r>
              <a:rPr lang="en-US" b="1" baseline="0" dirty="0" smtClean="0"/>
              <a:t>use will shorten the lifespan </a:t>
            </a:r>
            <a:r>
              <a:rPr lang="en-US" baseline="0" dirty="0" smtClean="0"/>
              <a:t>of any media, it is important to refresh your storage media, including all back ups.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Also stay away from buying the exact same back up storage media type and brand, just in case they are from the same batch and they fail at the same time/same manufacturing fault. It is better to diversify. </a:t>
            </a:r>
          </a:p>
          <a:p>
            <a:endParaRPr lang="en-US" baseline="0" dirty="0" smtClean="0"/>
          </a:p>
          <a:p>
            <a:r>
              <a:rPr lang="en-US" baseline="0" dirty="0" smtClean="0"/>
              <a:t>A conservative estimate is every 3 to 5 years, especially if you are regularly using the storage media. This is not always practicable with your desktop or laptop, but some barely last that long.</a:t>
            </a:r>
          </a:p>
          <a:p>
            <a:endParaRPr lang="en-US" baseline="0" dirty="0" smtClean="0"/>
          </a:p>
          <a:p>
            <a:r>
              <a:rPr lang="en-US" baseline="0" dirty="0" smtClean="0"/>
              <a:t>Document your refreshing schedule somewhere so you remember when to check and replace the media. Preferably somewhere non-electronic. It could be a simple as putting a label on the media itself with a refreshment date. </a:t>
            </a:r>
          </a:p>
          <a:p>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68</a:t>
            </a:fld>
            <a:endParaRPr lang="en-US"/>
          </a:p>
        </p:txBody>
      </p:sp>
    </p:spTree>
    <p:extLst>
      <p:ext uri="{BB962C8B-B14F-4D97-AF65-F5344CB8AC3E}">
        <p14:creationId xmlns:p14="http://schemas.microsoft.com/office/powerpoint/2010/main" val="18724521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b="1" baseline="0" dirty="0" smtClean="0"/>
              <a:t>smaller </a:t>
            </a:r>
            <a:r>
              <a:rPr lang="en-US" baseline="0" dirty="0" smtClean="0"/>
              <a:t>the storage media, the easier to lose. However, you could buy a high capacity USB or SD card and put it in a lock box or other safe, otherwise it does run the risk of being lost floating around your house with all the other ones you own.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-Consider </a:t>
            </a:r>
            <a:r>
              <a:rPr lang="en-US" b="1" baseline="0" dirty="0" smtClean="0"/>
              <a:t>larger capacity storage </a:t>
            </a:r>
            <a:r>
              <a:rPr lang="en-US" baseline="0" dirty="0" smtClean="0"/>
              <a:t>options for your main storage and back ups and files. The more separate bits of media you need for 1 back up mean more to lose.</a:t>
            </a:r>
          </a:p>
          <a:p>
            <a:endParaRPr lang="en-US" baseline="0" dirty="0" smtClean="0"/>
          </a:p>
          <a:p>
            <a:r>
              <a:rPr lang="en-US" baseline="0" dirty="0" smtClean="0"/>
              <a:t>-CDs, DVDs Blu-Ray, but for today that’s definitely not enough for a full archive back up. And how much longer will laptops support them? Less common, so consider the cost/ avail. of the hardware to burn &amp; read them. This goes for other media types as well.</a:t>
            </a:r>
          </a:p>
          <a:p>
            <a:endParaRPr lang="en-US" baseline="0" dirty="0" smtClean="0"/>
          </a:p>
          <a:p>
            <a:r>
              <a:rPr lang="en-US" baseline="0" dirty="0" smtClean="0"/>
              <a:t>-Hard drives are good back up options, but have moving parts so they will not be quite as stable as solid state drives. However solid state do cost more than hard drives.</a:t>
            </a:r>
          </a:p>
          <a:p>
            <a:endParaRPr lang="en-US" baseline="0" dirty="0" smtClean="0"/>
          </a:p>
          <a:p>
            <a:r>
              <a:rPr lang="en-US" baseline="0" dirty="0" smtClean="0"/>
              <a:t>-And be sure that whatever you choose, label it or you will forget.</a:t>
            </a:r>
          </a:p>
          <a:p>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69</a:t>
            </a:fld>
            <a:endParaRPr lang="en-US"/>
          </a:p>
        </p:txBody>
      </p:sp>
    </p:spTree>
    <p:extLst>
      <p:ext uri="{BB962C8B-B14F-4D97-AF65-F5344CB8AC3E}">
        <p14:creationId xmlns:p14="http://schemas.microsoft.com/office/powerpoint/2010/main" val="16443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am going to use my personal archive as the case study throughout – so you will see all of my good and bad habits. But be aware, I can’t cover every content type out there, but that doesn’t mean it can’t be archived, there are plenty of guides I have included to help get you started with more that just what I will show today.</a:t>
            </a:r>
          </a:p>
          <a:p>
            <a:endParaRPr lang="en-US" baseline="0" dirty="0" smtClean="0"/>
          </a:p>
          <a:p>
            <a:r>
              <a:rPr lang="en-US" baseline="0" dirty="0" smtClean="0"/>
              <a:t>First I will talk about:</a:t>
            </a:r>
          </a:p>
          <a:p>
            <a:r>
              <a:rPr lang="en-US" dirty="0" smtClean="0"/>
              <a:t>Myths around personal digital</a:t>
            </a:r>
            <a:r>
              <a:rPr lang="en-US" baseline="0" dirty="0" smtClean="0"/>
              <a:t> archiving</a:t>
            </a:r>
            <a:endParaRPr lang="en-US" dirty="0" smtClean="0"/>
          </a:p>
          <a:p>
            <a:r>
              <a:rPr lang="en-US" dirty="0" smtClean="0"/>
              <a:t>Risk and threats to your digital files</a:t>
            </a:r>
          </a:p>
          <a:p>
            <a:endParaRPr lang="en-US" dirty="0" smtClean="0"/>
          </a:p>
          <a:p>
            <a:r>
              <a:rPr lang="en-US" dirty="0" smtClean="0"/>
              <a:t>And then</a:t>
            </a:r>
            <a:r>
              <a:rPr lang="en-US" baseline="0" dirty="0" smtClean="0"/>
              <a:t> I will talk about how to mitigate those risks, how you can manage your digital files and provide access to it in the long term.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And</a:t>
            </a:r>
            <a:r>
              <a:rPr lang="en-US" baseline="0" dirty="0" smtClean="0"/>
              <a:t> there are steps you can take today that range from easy to more time and resource intensive.</a:t>
            </a:r>
            <a:endParaRPr lang="en-US" dirty="0" smtClean="0"/>
          </a:p>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7</a:t>
            </a:fld>
            <a:endParaRPr lang="en-US"/>
          </a:p>
        </p:txBody>
      </p:sp>
    </p:spTree>
    <p:extLst>
      <p:ext uri="{BB962C8B-B14F-4D97-AF65-F5344CB8AC3E}">
        <p14:creationId xmlns:p14="http://schemas.microsoft.com/office/powerpoint/2010/main" val="11937139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Choose</a:t>
            </a:r>
            <a:r>
              <a:rPr lang="en-US" b="1" baseline="0" dirty="0" smtClean="0"/>
              <a:t> poorly: </a:t>
            </a:r>
            <a:r>
              <a:rPr lang="en-US" b="1" dirty="0" smtClean="0"/>
              <a:t>You could end up like my mother with a plastic</a:t>
            </a:r>
            <a:r>
              <a:rPr lang="en-US" b="1" baseline="0" dirty="0" smtClean="0"/>
              <a:t> container full of sticks. She claims there are other back ups elsewhere, but how would you know in that mess? How would you find anything??</a:t>
            </a:r>
          </a:p>
          <a:p>
            <a:endParaRPr lang="en-U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70</a:t>
            </a:fld>
            <a:endParaRPr lang="en-US"/>
          </a:p>
        </p:txBody>
      </p:sp>
    </p:spTree>
    <p:extLst>
      <p:ext uri="{BB962C8B-B14F-4D97-AF65-F5344CB8AC3E}">
        <p14:creationId xmlns:p14="http://schemas.microsoft.com/office/powerpoint/2010/main" val="13699300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And then there’s cloud storage to consider</a:t>
            </a:r>
            <a:r>
              <a:rPr lang="en-US" b="1" baseline="0" dirty="0" smtClean="0"/>
              <a:t> for back ups--I am not going to advise on the best ones out there.</a:t>
            </a:r>
            <a:endParaRPr lang="en-US" b="0" baseline="0" dirty="0" smtClean="0"/>
          </a:p>
          <a:p>
            <a:r>
              <a:rPr lang="en-US" b="1" baseline="0" dirty="0" smtClean="0"/>
              <a:t>Do note that it can make a good back up option:</a:t>
            </a:r>
          </a:p>
          <a:p>
            <a:pPr marL="171450" indent="-171450">
              <a:buFont typeface="Arial" charset="0"/>
              <a:buChar char="•"/>
            </a:pPr>
            <a:r>
              <a:rPr lang="en-US" b="0" baseline="0" dirty="0" smtClean="0"/>
              <a:t>It is in a geographically separate location</a:t>
            </a:r>
          </a:p>
          <a:p>
            <a:pPr marL="171450" indent="-171450">
              <a:buFont typeface="Arial" charset="0"/>
              <a:buChar char="•"/>
            </a:pPr>
            <a:r>
              <a:rPr lang="en-US" b="0" baseline="0" dirty="0" smtClean="0"/>
              <a:t>they do further back up and replication at their data </a:t>
            </a:r>
            <a:r>
              <a:rPr lang="en-US" b="0" baseline="0" dirty="0" err="1" smtClean="0"/>
              <a:t>centres</a:t>
            </a:r>
            <a:r>
              <a:rPr lang="en-US" b="0" baseline="0" dirty="0" smtClean="0"/>
              <a:t> of your data</a:t>
            </a:r>
          </a:p>
          <a:p>
            <a:pPr marL="171450" indent="-171450">
              <a:buFont typeface="Arial" charset="0"/>
              <a:buChar char="•"/>
            </a:pPr>
            <a:r>
              <a:rPr lang="en-US" b="0" baseline="0" dirty="0" smtClean="0"/>
              <a:t>There are options to sync your computer to the cloud so you never miss a back up, meaning that if something happens to your computer, you are less likely to lose something (a good option for forgetful people)</a:t>
            </a:r>
          </a:p>
          <a:p>
            <a:r>
              <a:rPr lang="en-US" b="1" baseline="0" dirty="0" smtClean="0"/>
              <a:t>But before you decide on cloud or not:</a:t>
            </a:r>
            <a:endParaRPr lang="en-US" b="0" baseline="0" dirty="0" smtClean="0"/>
          </a:p>
          <a:p>
            <a:pPr marL="171450" indent="-171450">
              <a:buFont typeface="Arial" charset="0"/>
              <a:buChar char="•"/>
            </a:pPr>
            <a:r>
              <a:rPr lang="en-US" b="0" baseline="0" dirty="0" smtClean="0"/>
              <a:t>Do not use it as your only storage option or back up because there is a risk that if the institution fails you could lose all of your digital files if not careful</a:t>
            </a:r>
          </a:p>
          <a:p>
            <a:pPr marL="171450" indent="-171450">
              <a:buFont typeface="Arial" charset="0"/>
              <a:buChar char="•"/>
            </a:pPr>
            <a:r>
              <a:rPr lang="en-US" b="0" baseline="0" dirty="0" smtClean="0"/>
              <a:t>They do have different costs involved for higher amounts of data</a:t>
            </a:r>
            <a:r>
              <a:rPr lang="is-IS" b="0" baseline="0" dirty="0" smtClean="0"/>
              <a:t>…</a:t>
            </a:r>
            <a:endParaRPr lang="en-US" b="0" baseline="0" dirty="0" smtClean="0"/>
          </a:p>
          <a:p>
            <a:pPr marL="171450" indent="-171450">
              <a:buFont typeface="Arial" charset="0"/>
              <a:buChar char="•"/>
            </a:pPr>
            <a:r>
              <a:rPr lang="en-US" b="0" baseline="0" dirty="0" smtClean="0"/>
              <a:t>If you are worried about the sensitivity of your digital files, considering protecting your files with passwords. If you do do that</a:t>
            </a:r>
            <a:r>
              <a:rPr lang="is-IS" b="0" baseline="0" dirty="0" smtClean="0"/>
              <a:t>…keep a non-electronic copy of them somewhere safe. Just in case.</a:t>
            </a:r>
            <a:endParaRPr lang="en-US" b="0"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71</a:t>
            </a:fld>
            <a:endParaRPr lang="en-US"/>
          </a:p>
        </p:txBody>
      </p:sp>
    </p:spTree>
    <p:extLst>
      <p:ext uri="{BB962C8B-B14F-4D97-AF65-F5344CB8AC3E}">
        <p14:creationId xmlns:p14="http://schemas.microsoft.com/office/powerpoint/2010/main" val="7052544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types of cloud storage</a:t>
            </a:r>
            <a:r>
              <a:rPr lang="en-US" baseline="0" dirty="0" smtClean="0"/>
              <a:t> before (like google Drive and drop box) can sync with your computer if you download their software – you can keep a local copy of your cloud content or sync your computer folders to the cloud – every time you are connected to the internet, it will sync the cloud with the computer – this is more of an ad hoc activity, but is suitable for many </a:t>
            </a:r>
          </a:p>
          <a:p>
            <a:endParaRPr lang="en-US" baseline="0" dirty="0" smtClean="0"/>
          </a:p>
          <a:p>
            <a:r>
              <a:rPr lang="en-US" baseline="0" dirty="0" smtClean="0"/>
              <a:t>On the other hand, there are other back up options that </a:t>
            </a:r>
            <a:r>
              <a:rPr lang="en-US" baseline="0" dirty="0" err="1" smtClean="0"/>
              <a:t>utilise</a:t>
            </a:r>
            <a:r>
              <a:rPr lang="en-US" baseline="0" dirty="0" smtClean="0"/>
              <a:t> will do a full scale storage of your </a:t>
            </a:r>
            <a:r>
              <a:rPr lang="en-US" baseline="0" dirty="0" err="1" smtClean="0"/>
              <a:t>digitl</a:t>
            </a:r>
            <a:r>
              <a:rPr lang="en-US" baseline="0" dirty="0" smtClean="0"/>
              <a:t> data - albeit they all have a monthly fee and contracts of some kind – so before doing it, make sure you read everything thoroughly – everything is stored online and is encrypted for security</a:t>
            </a:r>
          </a:p>
          <a:p>
            <a:endParaRPr lang="en-US" baseline="0" dirty="0" smtClean="0"/>
          </a:p>
          <a:p>
            <a:r>
              <a:rPr lang="en-US" baseline="0" dirty="0" smtClean="0"/>
              <a:t>If you use your computer to store everything and want a regularly automatic back up – this can be a good option because you don’t have to remember – some have limits of storage and some don’t, so look into it</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72</a:t>
            </a:fld>
            <a:endParaRPr lang="en-US"/>
          </a:p>
        </p:txBody>
      </p:sp>
    </p:spTree>
    <p:extLst>
      <p:ext uri="{BB962C8B-B14F-4D97-AF65-F5344CB8AC3E}">
        <p14:creationId xmlns:p14="http://schemas.microsoft.com/office/powerpoint/2010/main" val="18737012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choosing</a:t>
            </a:r>
            <a:r>
              <a:rPr lang="en-US" baseline="0" dirty="0" smtClean="0"/>
              <a:t> the right storage and transferring your files and is good, but not really enough. YOU NEED A PLAN.</a:t>
            </a:r>
          </a:p>
          <a:p>
            <a:endParaRPr lang="en-US" baseline="0" dirty="0" smtClean="0"/>
          </a:p>
          <a:p>
            <a:r>
              <a:rPr lang="en-US" baseline="0" dirty="0" smtClean="0"/>
              <a:t>--You are creating new content all the time. You cannot forget to back it up regularly or they are at risk. Even if you cannot do all the other steps in a workflow, back up your content and mark it to check later--IF NOT AUTOMATED  </a:t>
            </a:r>
          </a:p>
          <a:p>
            <a:endParaRPr lang="en-US" baseline="0" dirty="0" smtClean="0"/>
          </a:p>
          <a:p>
            <a:r>
              <a:rPr lang="en-US" baseline="0" dirty="0" smtClean="0"/>
              <a:t>--Ideally, you should be checking all back ups at least </a:t>
            </a:r>
            <a:r>
              <a:rPr lang="en-US" b="1" baseline="0" dirty="0" smtClean="0"/>
              <a:t>once a year.</a:t>
            </a:r>
            <a:r>
              <a:rPr lang="en-US" baseline="0" dirty="0" smtClean="0"/>
              <a:t> You do not have to open every file, but pick a random selection from each storage media (corrupt?)</a:t>
            </a:r>
          </a:p>
          <a:p>
            <a:endParaRPr lang="en-US" baseline="0" dirty="0" smtClean="0"/>
          </a:p>
          <a:p>
            <a:r>
              <a:rPr lang="en-US" baseline="0" dirty="0" smtClean="0"/>
              <a:t>--There are more advanced checking methods, such as generating a CHECKSUM, and using it to check to see if the file has changed. (EXPLAIN?...digital fingerprint)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--Check all the different file types, monitor for obsolescence – is it still compatible with your software? The right format? Recommended pres. </a:t>
            </a:r>
            <a:r>
              <a:rPr lang="en-US" baseline="0" dirty="0" err="1" smtClean="0"/>
              <a:t>f.f</a:t>
            </a:r>
            <a:r>
              <a:rPr lang="en-US" baseline="0" dirty="0" smtClean="0"/>
              <a:t>. have changed over time.</a:t>
            </a:r>
          </a:p>
        </p:txBody>
      </p:sp>
      <p:sp>
        <p:nvSpPr>
          <p:cNvPr id="4" name="Slide Number Placeholder 3"/>
          <p:cNvSpPr>
            <a:spLocks noGrp="1"/>
          </p:cNvSpPr>
          <p:nvPr>
            <p:ph type="sldNum" sz="quarter" idx="10"/>
          </p:nvPr>
        </p:nvSpPr>
        <p:spPr/>
        <p:txBody>
          <a:bodyPr/>
          <a:lstStyle/>
          <a:p>
            <a:fld id="{22198C33-0B3E-D04E-8CFE-14A46F5F58F8}" type="slidenum">
              <a:rPr lang="en-US" smtClean="0"/>
              <a:t>73</a:t>
            </a:fld>
            <a:endParaRPr lang="en-US"/>
          </a:p>
        </p:txBody>
      </p:sp>
    </p:spTree>
    <p:extLst>
      <p:ext uri="{BB962C8B-B14F-4D97-AF65-F5344CB8AC3E}">
        <p14:creationId xmlns:p14="http://schemas.microsoft.com/office/powerpoint/2010/main" val="134967637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Error can occur</a:t>
            </a:r>
            <a:r>
              <a:rPr lang="en-US" baseline="0" dirty="0" smtClean="0"/>
              <a:t> when drag and drop methods are used sometimes – within a computer, not so much, but the more data you are transferring, especially if you are using the internet can introduce higher risk of error </a:t>
            </a:r>
            <a:endParaRPr lang="en-US" b="1" baseline="0" dirty="0" smtClean="0"/>
          </a:p>
          <a:p>
            <a:endParaRPr lang="en-US" dirty="0" smtClean="0"/>
          </a:p>
          <a:p>
            <a:r>
              <a:rPr lang="en-US" dirty="0" smtClean="0"/>
              <a:t>Can also use programs</a:t>
            </a:r>
            <a:r>
              <a:rPr lang="en-US" baseline="0" dirty="0" smtClean="0"/>
              <a:t> – simple to use program that is free is Exactly</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74</a:t>
            </a:fld>
            <a:endParaRPr lang="en-US"/>
          </a:p>
        </p:txBody>
      </p:sp>
    </p:spTree>
    <p:extLst>
      <p:ext uri="{BB962C8B-B14F-4D97-AF65-F5344CB8AC3E}">
        <p14:creationId xmlns:p14="http://schemas.microsoft.com/office/powerpoint/2010/main" val="8393523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best way to check your files is to prove fixity – WHICH IS: The state of a digital</a:t>
            </a:r>
            <a:r>
              <a:rPr lang="en-US" baseline="0" dirty="0" smtClean="0"/>
              <a:t> file or really any bit stream being unchanged or permanent </a:t>
            </a:r>
          </a:p>
          <a:p>
            <a:endParaRPr lang="en-US" baseline="0" dirty="0" smtClean="0"/>
          </a:p>
          <a:p>
            <a:r>
              <a:rPr lang="en-US" baseline="0" dirty="0" smtClean="0"/>
              <a:t>Fixity checking (sometimes called integrity checking) is the process to verify that a digital object has not been altered or corrupted – this is how we can check our digital files to make sure nothing has changed – in our main store, our back ups, etc.</a:t>
            </a:r>
          </a:p>
          <a:p>
            <a:endParaRPr lang="en-US"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75</a:t>
            </a:fld>
            <a:endParaRPr lang="en-US"/>
          </a:p>
        </p:txBody>
      </p:sp>
    </p:spTree>
    <p:extLst>
      <p:ext uri="{BB962C8B-B14F-4D97-AF65-F5344CB8AC3E}">
        <p14:creationId xmlns:p14="http://schemas.microsoft.com/office/powerpoint/2010/main" val="415708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Checksums</a:t>
            </a:r>
            <a:r>
              <a:rPr lang="en-US" baseline="0" dirty="0" smtClean="0"/>
              <a:t> (as simple as using Fixity – </a:t>
            </a:r>
          </a:p>
          <a:p>
            <a:r>
              <a:rPr lang="en-US" baseline="0" dirty="0" smtClean="0"/>
              <a:t> more complex methods – in the terminal using shell scripting – storing the text file of checksums with the files</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76</a:t>
            </a:fld>
            <a:endParaRPr lang="en-US"/>
          </a:p>
        </p:txBody>
      </p:sp>
    </p:spTree>
    <p:extLst>
      <p:ext uri="{BB962C8B-B14F-4D97-AF65-F5344CB8AC3E}">
        <p14:creationId xmlns:p14="http://schemas.microsoft.com/office/powerpoint/2010/main" val="126073266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r>
              <a:rPr lang="en-US" dirty="0" smtClean="0"/>
              <a:t>This</a:t>
            </a:r>
            <a:r>
              <a:rPr lang="en-US" baseline="0" dirty="0" smtClean="0"/>
              <a:t> file here on right</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r>
              <a:rPr lang="en-US" baseline="0" dirty="0" smtClean="0"/>
              <a:t>Checksums are on left – each one looks slightly different, so it is important to know what kind you are using for fixity checking later (if not you then the program you use should remember)</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77</a:t>
            </a:fld>
            <a:endParaRPr lang="en-US"/>
          </a:p>
        </p:txBody>
      </p:sp>
    </p:spTree>
    <p:extLst>
      <p:ext uri="{BB962C8B-B14F-4D97-AF65-F5344CB8AC3E}">
        <p14:creationId xmlns:p14="http://schemas.microsoft.com/office/powerpoint/2010/main" val="10935463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can you check your files? There are a range of programs</a:t>
            </a:r>
          </a:p>
          <a:p>
            <a:pPr marL="171450" indent="-171450">
              <a:buFont typeface="Arial" charset="0"/>
              <a:buChar char="•"/>
            </a:pPr>
            <a:endParaRPr lang="en-US" baseline="0" dirty="0" smtClean="0"/>
          </a:p>
          <a:p>
            <a:pPr marL="171450" indent="-171450">
              <a:buFont typeface="Arial" charset="0"/>
              <a:buChar char="•"/>
            </a:pPr>
            <a:r>
              <a:rPr lang="en-US" baseline="0" dirty="0" smtClean="0"/>
              <a:t>Fixity (from AVP) https://</a:t>
            </a:r>
            <a:r>
              <a:rPr lang="en-US" baseline="0" dirty="0" err="1" smtClean="0"/>
              <a:t>www.weareavp.com</a:t>
            </a:r>
            <a:r>
              <a:rPr lang="en-US" baseline="0" dirty="0" smtClean="0"/>
              <a:t>/products/fixity/ – demo – do note that you never see a checksum or a record of it – but good if you want to run it over active files as it will note deletions &amp; changes between scans, but will update accordingly </a:t>
            </a:r>
          </a:p>
          <a:p>
            <a:pPr marL="171450" indent="-171450">
              <a:buFont typeface="Arial" charset="0"/>
              <a:buChar char="•"/>
            </a:pPr>
            <a:r>
              <a:rPr lang="en-US" baseline="0" dirty="0" err="1" smtClean="0"/>
              <a:t>Hashcheck</a:t>
            </a:r>
            <a:r>
              <a:rPr lang="en-US" baseline="0" dirty="0" smtClean="0"/>
              <a:t> (windows only http://</a:t>
            </a:r>
            <a:r>
              <a:rPr lang="en-US" baseline="0" dirty="0" err="1" smtClean="0"/>
              <a:t>code.kliu.org</a:t>
            </a:r>
            <a:r>
              <a:rPr lang="en-US" baseline="0" dirty="0" smtClean="0"/>
              <a:t>/</a:t>
            </a:r>
            <a:r>
              <a:rPr lang="en-US" baseline="0" dirty="0" err="1" smtClean="0"/>
              <a:t>hashcheck</a:t>
            </a:r>
            <a:r>
              <a:rPr lang="en-US" baseline="0" dirty="0" smtClean="0"/>
              <a:t>/) –</a:t>
            </a:r>
          </a:p>
          <a:p>
            <a:pPr marL="171450" indent="-171450">
              <a:buFont typeface="Arial" charset="0"/>
              <a:buChar char="•"/>
            </a:pPr>
            <a:r>
              <a:rPr lang="en-US" baseline="0" dirty="0" smtClean="0"/>
              <a:t>If you want to get fancy, you can run it using a basic shell script</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78</a:t>
            </a:fld>
            <a:endParaRPr lang="en-US"/>
          </a:p>
        </p:txBody>
      </p:sp>
    </p:spTree>
    <p:extLst>
      <p:ext uri="{BB962C8B-B14F-4D97-AF65-F5344CB8AC3E}">
        <p14:creationId xmlns:p14="http://schemas.microsoft.com/office/powerpoint/2010/main" val="61346539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Fixity sends emails over the directories you give it as often</a:t>
            </a:r>
            <a:r>
              <a:rPr lang="en-GB" baseline="0" dirty="0" smtClean="0"/>
              <a:t> as your  tell it and the checksum you tell it</a:t>
            </a:r>
          </a:p>
          <a:p>
            <a:endParaRPr lang="en-GB" baseline="0" dirty="0" smtClean="0"/>
          </a:p>
          <a:p>
            <a:r>
              <a:rPr lang="en-GB" baseline="0" dirty="0" smtClean="0"/>
              <a:t>It encloses this report – lists all the files – but you see it doesn’t list the checksum – just whether confirmed or changed  - what is nice is that for the changed one, so long as I wanted that change and I don’t replace the file, it will update the checksum and next week it will say confirmed – unless I change it again – this can be useful for checking fixity over active or semi active files</a:t>
            </a:r>
            <a:endParaRPr lang="en-GB" dirty="0"/>
          </a:p>
        </p:txBody>
      </p:sp>
      <p:sp>
        <p:nvSpPr>
          <p:cNvPr id="4" name="Slide Number Placeholder 3"/>
          <p:cNvSpPr>
            <a:spLocks noGrp="1"/>
          </p:cNvSpPr>
          <p:nvPr>
            <p:ph type="sldNum" sz="quarter" idx="10"/>
          </p:nvPr>
        </p:nvSpPr>
        <p:spPr/>
        <p:txBody>
          <a:bodyPr/>
          <a:lstStyle/>
          <a:p>
            <a:fld id="{22198C33-0B3E-D04E-8CFE-14A46F5F58F8}" type="slidenum">
              <a:rPr lang="en-US" smtClean="0"/>
              <a:t>79</a:t>
            </a:fld>
            <a:endParaRPr lang="en-US"/>
          </a:p>
        </p:txBody>
      </p:sp>
    </p:spTree>
    <p:extLst>
      <p:ext uri="{BB962C8B-B14F-4D97-AF65-F5344CB8AC3E}">
        <p14:creationId xmlns:p14="http://schemas.microsoft.com/office/powerpoint/2010/main" val="1979508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a:t>
            </a:r>
            <a:r>
              <a:rPr lang="en-US" baseline="0" dirty="0" smtClean="0"/>
              <a:t> PDA &amp; P lifecycle. As you can see everything we do in the lifecycle is meant to facilitate access to our digital files over time. And how long is that? That is up to you. It could be 1 year, 2 years, 5 years or 50 years. </a:t>
            </a:r>
            <a:r>
              <a:rPr lang="en-US" dirty="0" smtClean="0"/>
              <a:t>How to:</a:t>
            </a:r>
          </a:p>
          <a:p>
            <a:pPr marL="171450" indent="-171450">
              <a:buFont typeface="Arial" charset="0"/>
              <a:buChar char="•"/>
            </a:pPr>
            <a:r>
              <a:rPr lang="en-US" dirty="0" smtClean="0"/>
              <a:t>Keep track and Manage – what is it and where is it?</a:t>
            </a:r>
          </a:p>
          <a:p>
            <a:pPr marL="171450" indent="-171450">
              <a:buFont typeface="Arial" charset="0"/>
              <a:buChar char="•"/>
            </a:pPr>
            <a:r>
              <a:rPr lang="en-US" dirty="0" err="1" smtClean="0"/>
              <a:t>Organise</a:t>
            </a:r>
            <a:r>
              <a:rPr lang="en-US" dirty="0" smtClean="0"/>
              <a:t> your digital files</a:t>
            </a:r>
          </a:p>
          <a:p>
            <a:pPr marL="171450" indent="-171450">
              <a:buFont typeface="Arial" charset="0"/>
              <a:buChar char="•"/>
            </a:pPr>
            <a:r>
              <a:rPr lang="en-US" dirty="0" smtClean="0"/>
              <a:t>Describe them in</a:t>
            </a:r>
            <a:r>
              <a:rPr lang="en-US" baseline="0" dirty="0" smtClean="0"/>
              <a:t> meaningful ways</a:t>
            </a:r>
            <a:endParaRPr lang="en-US" dirty="0" smtClean="0"/>
          </a:p>
          <a:p>
            <a:pPr marL="171450" indent="-171450">
              <a:buFont typeface="Arial" charset="0"/>
              <a:buChar char="•"/>
            </a:pPr>
            <a:r>
              <a:rPr lang="en-US" dirty="0" smtClean="0"/>
              <a:t>Store your digital files</a:t>
            </a:r>
            <a:r>
              <a:rPr lang="en-US" baseline="0" dirty="0" smtClean="0"/>
              <a:t> properly for long-term access*</a:t>
            </a:r>
          </a:p>
          <a:p>
            <a:pPr marL="171450" indent="-171450">
              <a:buFont typeface="Arial" charset="0"/>
              <a:buChar char="•"/>
            </a:pPr>
            <a:r>
              <a:rPr lang="en-US" baseline="0" dirty="0" smtClean="0"/>
              <a:t>Everything is done for access</a:t>
            </a:r>
          </a:p>
          <a:p>
            <a:endParaRPr lang="en-US" dirty="0" smtClean="0"/>
          </a:p>
          <a:p>
            <a:r>
              <a:rPr lang="en-US" b="1" i="1" dirty="0" smtClean="0"/>
              <a:t>Example:</a:t>
            </a:r>
            <a:r>
              <a:rPr lang="en-US" b="1" i="1" baseline="0" dirty="0" smtClean="0"/>
              <a:t> wedding photos</a:t>
            </a:r>
          </a:p>
          <a:p>
            <a:pPr marL="171450" indent="-171450">
              <a:buFont typeface="Arial" charset="0"/>
              <a:buChar char="•"/>
            </a:pPr>
            <a:r>
              <a:rPr lang="en-US" b="0" i="1" baseline="0" dirty="0" smtClean="0"/>
              <a:t>DVD from my wedding photographer</a:t>
            </a:r>
          </a:p>
          <a:p>
            <a:pPr marL="171450" indent="-171450">
              <a:buFont typeface="Arial" charset="0"/>
              <a:buChar char="•"/>
            </a:pPr>
            <a:r>
              <a:rPr lang="en-US" b="0" i="1" baseline="0" dirty="0" err="1" smtClean="0"/>
              <a:t>Organised</a:t>
            </a:r>
            <a:r>
              <a:rPr lang="en-US" b="0" i="1" baseline="0" dirty="0" smtClean="0"/>
              <a:t> by location and event – ceremony, reception, other locations</a:t>
            </a:r>
          </a:p>
          <a:p>
            <a:pPr marL="171450" indent="-171450">
              <a:buFont typeface="Arial" charset="0"/>
              <a:buChar char="•"/>
            </a:pPr>
            <a:r>
              <a:rPr lang="en-US" b="0" i="1" baseline="0" dirty="0" smtClean="0"/>
              <a:t>Metadata about location, creator and date – embedded in files &amp; on DVD label – file names match printed catalogue</a:t>
            </a:r>
          </a:p>
          <a:p>
            <a:pPr marL="171450" indent="-171450">
              <a:buFont typeface="Arial" charset="0"/>
              <a:buChar char="•"/>
            </a:pPr>
            <a:r>
              <a:rPr lang="en-US" b="0" i="1" baseline="0" dirty="0" smtClean="0"/>
              <a:t>Store on laptop, back ups on HDD &amp; Cloud storage, also original DVD from 2009</a:t>
            </a:r>
            <a:endParaRPr lang="en-US" b="0" i="1" dirty="0"/>
          </a:p>
        </p:txBody>
      </p:sp>
      <p:sp>
        <p:nvSpPr>
          <p:cNvPr id="4" name="Slide Number Placeholder 3"/>
          <p:cNvSpPr>
            <a:spLocks noGrp="1"/>
          </p:cNvSpPr>
          <p:nvPr>
            <p:ph type="sldNum" sz="quarter" idx="10"/>
          </p:nvPr>
        </p:nvSpPr>
        <p:spPr/>
        <p:txBody>
          <a:bodyPr/>
          <a:lstStyle/>
          <a:p>
            <a:fld id="{22198C33-0B3E-D04E-8CFE-14A46F5F58F8}" type="slidenum">
              <a:rPr lang="en-US" smtClean="0"/>
              <a:t>8</a:t>
            </a:fld>
            <a:endParaRPr lang="en-US"/>
          </a:p>
        </p:txBody>
      </p:sp>
    </p:spTree>
    <p:extLst>
      <p:ext uri="{BB962C8B-B14F-4D97-AF65-F5344CB8AC3E}">
        <p14:creationId xmlns:p14="http://schemas.microsoft.com/office/powerpoint/2010/main" val="62245099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best</a:t>
            </a:r>
            <a:r>
              <a:rPr lang="en-US" baseline="0" dirty="0" smtClean="0"/>
              <a:t> way to do CHECKING/PLANNING is to have a data management plan of some kind. Document when you should complete your annual checks or refresh storage media, any issues?--where you can list any preservation risks/actions to take.</a:t>
            </a:r>
          </a:p>
          <a:p>
            <a:endParaRPr lang="en-US" baseline="0" dirty="0" smtClean="0"/>
          </a:p>
          <a:p>
            <a:r>
              <a:rPr lang="en-US" baseline="0" dirty="0" smtClean="0"/>
              <a:t>-It will also let you decide your where your SOURCE aka CANONICAL FILES live--or the place that you store all of your original files--Can be more than 1 place, as long as you know where --The place where you have keep up to date all files &amp; make back ups from. Knowing where your source files or canonical files are means you know </a:t>
            </a:r>
            <a:r>
              <a:rPr lang="en-US" b="1" baseline="0" dirty="0" smtClean="0"/>
              <a:t>where to look for files, transfer </a:t>
            </a:r>
            <a:r>
              <a:rPr lang="en-US" baseline="0" dirty="0" smtClean="0"/>
              <a:t>&amp; what back ups should mirror. Not all file types will necessarily have the same source store---if they don’t, important that you write it down.</a:t>
            </a:r>
          </a:p>
        </p:txBody>
      </p:sp>
      <p:sp>
        <p:nvSpPr>
          <p:cNvPr id="4" name="Slide Number Placeholder 3"/>
          <p:cNvSpPr>
            <a:spLocks noGrp="1"/>
          </p:cNvSpPr>
          <p:nvPr>
            <p:ph type="sldNum" sz="quarter" idx="10"/>
          </p:nvPr>
        </p:nvSpPr>
        <p:spPr/>
        <p:txBody>
          <a:bodyPr/>
          <a:lstStyle/>
          <a:p>
            <a:fld id="{22198C33-0B3E-D04E-8CFE-14A46F5F58F8}" type="slidenum">
              <a:rPr lang="en-US" smtClean="0"/>
              <a:t>80</a:t>
            </a:fld>
            <a:endParaRPr lang="en-US"/>
          </a:p>
        </p:txBody>
      </p:sp>
    </p:spTree>
    <p:extLst>
      <p:ext uri="{BB962C8B-B14F-4D97-AF65-F5344CB8AC3E}">
        <p14:creationId xmlns:p14="http://schemas.microsoft.com/office/powerpoint/2010/main" val="20184450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latin typeface="+mn-lt"/>
                <a:ea typeface="Century Gothic" charset="0"/>
                <a:cs typeface="Century Gothic" charset="0"/>
              </a:rPr>
              <a:t>Use a range of media for storage and back ups – stick to larger capacity storage</a:t>
            </a:r>
            <a:r>
              <a:rPr lang="en-US" baseline="0" dirty="0" smtClean="0">
                <a:latin typeface="+mn-lt"/>
                <a:ea typeface="Century Gothic" charset="0"/>
                <a:cs typeface="Century Gothic" charset="0"/>
              </a:rPr>
              <a:t> like HDD and SDD (LABEL THEM as well) </a:t>
            </a:r>
          </a:p>
          <a:p>
            <a:pPr marL="171450" indent="-171450">
              <a:buFont typeface="Arial" charset="0"/>
              <a:buChar char="•"/>
            </a:pPr>
            <a:r>
              <a:rPr lang="en-US" dirty="0" smtClean="0">
                <a:latin typeface="+mn-lt"/>
                <a:ea typeface="Century Gothic" charset="0"/>
                <a:cs typeface="Century Gothic" charset="0"/>
              </a:rPr>
              <a:t>Refresh your media every 3 to 5 years – this will help against decay and damage</a:t>
            </a:r>
            <a:r>
              <a:rPr lang="en-US" baseline="0" dirty="0" smtClean="0">
                <a:latin typeface="+mn-lt"/>
                <a:ea typeface="Century Gothic" charset="0"/>
                <a:cs typeface="Century Gothic" charset="0"/>
              </a:rPr>
              <a:t> of the storage media as well as obsolescence. It will also force you at least check your back ups once every 3 to 5 years</a:t>
            </a:r>
            <a:endParaRPr lang="en-US" dirty="0" smtClean="0">
              <a:latin typeface="+mn-lt"/>
              <a:ea typeface="Century Gothic" charset="0"/>
              <a:cs typeface="Century Gothic" charset="0"/>
            </a:endParaRPr>
          </a:p>
          <a:p>
            <a:pPr marL="171450" indent="-171450">
              <a:buFont typeface="Arial" charset="0"/>
              <a:buChar char="•"/>
            </a:pPr>
            <a:r>
              <a:rPr lang="en-US" dirty="0" smtClean="0">
                <a:latin typeface="+mn-lt"/>
                <a:ea typeface="Century Gothic" charset="0"/>
                <a:cs typeface="Century Gothic" charset="0"/>
              </a:rPr>
              <a:t>Keep 2 copies in two locations! – consider</a:t>
            </a:r>
            <a:r>
              <a:rPr lang="en-US" baseline="0" dirty="0" smtClean="0">
                <a:latin typeface="+mn-lt"/>
                <a:ea typeface="Century Gothic" charset="0"/>
                <a:cs typeface="Century Gothic" charset="0"/>
              </a:rPr>
              <a:t> cloud and where you store your back up </a:t>
            </a:r>
          </a:p>
          <a:p>
            <a:pPr marL="171450" indent="-171450">
              <a:buFont typeface="Arial" charset="0"/>
              <a:buChar char="•"/>
            </a:pPr>
            <a:r>
              <a:rPr lang="en-US" b="1" baseline="0" dirty="0" smtClean="0">
                <a:latin typeface="+mn-lt"/>
              </a:rPr>
              <a:t>For more effort:</a:t>
            </a:r>
          </a:p>
          <a:p>
            <a:pPr marL="171450" indent="-171450">
              <a:buFont typeface="Arial" charset="0"/>
              <a:buChar char="•"/>
            </a:pPr>
            <a:r>
              <a:rPr lang="en-US" b="1" baseline="0" dirty="0" smtClean="0">
                <a:latin typeface="+mn-lt"/>
              </a:rPr>
              <a:t>DMP</a:t>
            </a:r>
          </a:p>
          <a:p>
            <a:pPr marL="171450" indent="-171450">
              <a:buFont typeface="Arial" charset="0"/>
              <a:buChar char="•"/>
            </a:pPr>
            <a:r>
              <a:rPr lang="en-US" dirty="0" smtClean="0">
                <a:latin typeface="+mn-lt"/>
                <a:ea typeface="Century Gothic" charset="0"/>
                <a:cs typeface="Century Gothic" charset="0"/>
              </a:rPr>
              <a:t>Check your files and back ups annually – set up a schedule and check</a:t>
            </a:r>
            <a:r>
              <a:rPr lang="en-US" baseline="0" dirty="0" smtClean="0">
                <a:latin typeface="+mn-lt"/>
                <a:ea typeface="Century Gothic" charset="0"/>
                <a:cs typeface="Century Gothic" charset="0"/>
              </a:rPr>
              <a:t> a selection of them, this will let you know if something has gone wrong. </a:t>
            </a:r>
          </a:p>
          <a:p>
            <a:pPr marL="171450" indent="-171450">
              <a:buFont typeface="Arial" charset="0"/>
              <a:buChar char="•"/>
            </a:pPr>
            <a:r>
              <a:rPr lang="en-US" dirty="0" smtClean="0">
                <a:latin typeface="+mn-lt"/>
                <a:ea typeface="Century Gothic" charset="0"/>
                <a:cs typeface="Century Gothic" charset="0"/>
              </a:rPr>
              <a:t>Monitor your file types for obsolescence – this is important if you did not save in a</a:t>
            </a:r>
            <a:r>
              <a:rPr lang="en-US" baseline="0" dirty="0" smtClean="0">
                <a:latin typeface="+mn-lt"/>
                <a:ea typeface="Century Gothic" charset="0"/>
                <a:cs typeface="Century Gothic" charset="0"/>
              </a:rPr>
              <a:t> PRES </a:t>
            </a:r>
            <a:r>
              <a:rPr lang="en-US" dirty="0" smtClean="0">
                <a:latin typeface="+mn-lt"/>
                <a:ea typeface="Century Gothic" charset="0"/>
                <a:cs typeface="Century Gothic" charset="0"/>
              </a:rPr>
              <a:t>recommended format before, but it helps</a:t>
            </a:r>
            <a:r>
              <a:rPr lang="en-US" baseline="0" dirty="0" smtClean="0">
                <a:latin typeface="+mn-lt"/>
                <a:ea typeface="Century Gothic" charset="0"/>
                <a:cs typeface="Century Gothic" charset="0"/>
              </a:rPr>
              <a:t> that when doing spot checking to check all the different file types you have to see if they still open properly. If you have trouble, consider format migration, which is where you will change to a diff. file type–time consuming, so consider the value of the digital file in question before proceeding.</a:t>
            </a:r>
            <a:endParaRPr lang="en-US" dirty="0" smtClean="0">
              <a:latin typeface="+mn-lt"/>
              <a:ea typeface="Century Gothic" charset="0"/>
              <a:cs typeface="Century Gothic" charset="0"/>
            </a:endParaRPr>
          </a:p>
          <a:p>
            <a:endParaRPr lang="en-US" b="1" baseline="0" dirty="0" smtClean="0">
              <a:latin typeface="+mn-lt"/>
            </a:endParaRPr>
          </a:p>
        </p:txBody>
      </p:sp>
      <p:sp>
        <p:nvSpPr>
          <p:cNvPr id="4" name="Slide Number Placeholder 3"/>
          <p:cNvSpPr>
            <a:spLocks noGrp="1"/>
          </p:cNvSpPr>
          <p:nvPr>
            <p:ph type="sldNum" sz="quarter" idx="10"/>
          </p:nvPr>
        </p:nvSpPr>
        <p:spPr/>
        <p:txBody>
          <a:bodyPr/>
          <a:lstStyle/>
          <a:p>
            <a:fld id="{22198C33-0B3E-D04E-8CFE-14A46F5F58F8}" type="slidenum">
              <a:rPr lang="en-US" smtClean="0"/>
              <a:t>81</a:t>
            </a:fld>
            <a:endParaRPr lang="en-US"/>
          </a:p>
        </p:txBody>
      </p:sp>
    </p:spTree>
    <p:extLst>
      <p:ext uri="{BB962C8B-B14F-4D97-AF65-F5344CB8AC3E}">
        <p14:creationId xmlns:p14="http://schemas.microsoft.com/office/powerpoint/2010/main" val="36662974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Remember: we do all</a:t>
            </a:r>
            <a:r>
              <a:rPr lang="en-US" b="1" i="1" baseline="0" dirty="0" smtClean="0"/>
              <a:t> of this for access to our files. So we can share them, print them, display them and use them again.</a:t>
            </a:r>
            <a:endParaRPr lang="en-US" b="1" i="1" dirty="0"/>
          </a:p>
        </p:txBody>
      </p:sp>
      <p:sp>
        <p:nvSpPr>
          <p:cNvPr id="4" name="Slide Number Placeholder 3"/>
          <p:cNvSpPr>
            <a:spLocks noGrp="1"/>
          </p:cNvSpPr>
          <p:nvPr>
            <p:ph type="sldNum" sz="quarter" idx="10"/>
          </p:nvPr>
        </p:nvSpPr>
        <p:spPr/>
        <p:txBody>
          <a:bodyPr/>
          <a:lstStyle/>
          <a:p>
            <a:fld id="{22198C33-0B3E-D04E-8CFE-14A46F5F58F8}" type="slidenum">
              <a:rPr lang="en-US" smtClean="0"/>
              <a:t>82</a:t>
            </a:fld>
            <a:endParaRPr lang="en-US"/>
          </a:p>
        </p:txBody>
      </p:sp>
    </p:spTree>
    <p:extLst>
      <p:ext uri="{BB962C8B-B14F-4D97-AF65-F5344CB8AC3E}">
        <p14:creationId xmlns:p14="http://schemas.microsoft.com/office/powerpoint/2010/main" val="9815764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Word to</a:t>
            </a:r>
            <a:r>
              <a:rPr lang="en-US" baseline="0" dirty="0" smtClean="0"/>
              <a:t> the wise: for images and video never edit your original files, make a copy. The same goes for text if versioning matters.</a:t>
            </a:r>
          </a:p>
          <a:p>
            <a:endParaRPr lang="en-US" baseline="0" dirty="0" smtClean="0"/>
          </a:p>
          <a:p>
            <a:r>
              <a:rPr lang="en-US" baseline="0" dirty="0" smtClean="0"/>
              <a:t>Don’t edit a JPEG image if you can help it, you lose pixels and run the risk of corrupting the file---been there, done that.</a:t>
            </a:r>
          </a:p>
          <a:p>
            <a:endParaRPr lang="en-US" baseline="0" dirty="0" smtClean="0"/>
          </a:p>
          <a:p>
            <a:r>
              <a:rPr lang="en-US" baseline="0" dirty="0" smtClean="0"/>
              <a:t>Access copies for sharing, can be anything you want, that the other person can access and compressed to save space.</a:t>
            </a:r>
          </a:p>
          <a:p>
            <a:endParaRPr lang="en-US" baseline="0" dirty="0" smtClean="0"/>
          </a:p>
          <a:p>
            <a:r>
              <a:rPr lang="en-US" baseline="0" dirty="0" smtClean="0"/>
              <a:t>Use any and all storage media for sharing, whichever is best for you and the person/people you are sharing with--including social media platforms.</a:t>
            </a:r>
          </a:p>
        </p:txBody>
      </p:sp>
      <p:sp>
        <p:nvSpPr>
          <p:cNvPr id="4" name="Slide Number Placeholder 3"/>
          <p:cNvSpPr>
            <a:spLocks noGrp="1"/>
          </p:cNvSpPr>
          <p:nvPr>
            <p:ph type="sldNum" sz="quarter" idx="10"/>
          </p:nvPr>
        </p:nvSpPr>
        <p:spPr/>
        <p:txBody>
          <a:bodyPr/>
          <a:lstStyle/>
          <a:p>
            <a:fld id="{22198C33-0B3E-D04E-8CFE-14A46F5F58F8}" type="slidenum">
              <a:rPr lang="en-US" smtClean="0"/>
              <a:t>83</a:t>
            </a:fld>
            <a:endParaRPr lang="en-US"/>
          </a:p>
        </p:txBody>
      </p:sp>
    </p:spTree>
    <p:extLst>
      <p:ext uri="{BB962C8B-B14F-4D97-AF65-F5344CB8AC3E}">
        <p14:creationId xmlns:p14="http://schemas.microsoft.com/office/powerpoint/2010/main" val="143821254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now you should know</a:t>
            </a:r>
            <a:r>
              <a:rPr lang="is-IS" dirty="0" smtClean="0"/>
              <a:t>…</a:t>
            </a:r>
          </a:p>
          <a:p>
            <a:endParaRPr lang="is-IS" dirty="0" smtClean="0"/>
          </a:p>
          <a:p>
            <a:r>
              <a:rPr lang="en-US" dirty="0" smtClean="0"/>
              <a:t>T</a:t>
            </a:r>
            <a:r>
              <a:rPr lang="is-IS" dirty="0" smtClean="0"/>
              <a:t>hese are good habits for your</a:t>
            </a:r>
            <a:r>
              <a:rPr lang="is-IS" baseline="0" dirty="0" smtClean="0"/>
              <a:t> personal lives, but they apply to the workplace as well</a:t>
            </a:r>
            <a:r>
              <a:rPr lang="en-US" baseline="0" dirty="0" smtClean="0"/>
              <a:t>—</a:t>
            </a:r>
            <a:r>
              <a:rPr lang="is-IS" baseline="0" dirty="0" smtClean="0"/>
              <a:t>especially if any of your digital files are set to end up in any of our archives one day.</a:t>
            </a:r>
          </a:p>
          <a:p>
            <a:endParaRPr lang="en-US" baseline="0" dirty="0" smtClean="0"/>
          </a:p>
          <a:p>
            <a:r>
              <a:rPr lang="en-US" baseline="0" dirty="0" smtClean="0"/>
              <a:t>Just remember, it’s easy to create a digital file and I think that makes people complacent because then it should be easy to keep it right? As we’ve seen, it’s not. There’s complex, numerous risks to plan against from the moment of creation and there’s active management and monitoring required for as long as you keep that file.</a:t>
            </a:r>
          </a:p>
          <a:p>
            <a:endParaRPr lang="en-US" baseline="0" dirty="0" smtClean="0"/>
          </a:p>
          <a:p>
            <a:r>
              <a:rPr lang="en-US" baseline="0" dirty="0" smtClean="0"/>
              <a:t>So, doing this at scale in our collections--even with tools and automation--is a lot of work.</a:t>
            </a:r>
            <a:endParaRPr lang="is-IS" baseline="0"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84</a:t>
            </a:fld>
            <a:endParaRPr lang="en-US"/>
          </a:p>
        </p:txBody>
      </p:sp>
    </p:spTree>
    <p:extLst>
      <p:ext uri="{BB962C8B-B14F-4D97-AF65-F5344CB8AC3E}">
        <p14:creationId xmlns:p14="http://schemas.microsoft.com/office/powerpoint/2010/main" val="2666663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85</a:t>
            </a:fld>
            <a:endParaRPr lang="en-US"/>
          </a:p>
        </p:txBody>
      </p:sp>
    </p:spTree>
    <p:extLst>
      <p:ext uri="{BB962C8B-B14F-4D97-AF65-F5344CB8AC3E}">
        <p14:creationId xmlns:p14="http://schemas.microsoft.com/office/powerpoint/2010/main" val="1865368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is important to have a plan in mind for all the four blue boxes in the Lifecycle we just looked at. If you forget to think about just one of them – it can negate other good habits. </a:t>
            </a:r>
          </a:p>
          <a:p>
            <a:endParaRPr lang="en-US" baseline="0" dirty="0" smtClean="0"/>
          </a:p>
          <a:p>
            <a:r>
              <a:rPr lang="en-US" baseline="0" dirty="0" smtClean="0"/>
              <a:t>It’s a complex problem and I will not be able to show you a single service, software solution or technique that would fix everything. It’s often simple actions taken from the moment of creation and over the life your digital file that will ensure you can access it later. It requires time, organization and developing good habits.</a:t>
            </a:r>
          </a:p>
          <a:p>
            <a:endParaRPr lang="en-US" baseline="0" dirty="0" smtClean="0"/>
          </a:p>
          <a:p>
            <a:r>
              <a:rPr lang="en-US" b="1" baseline="0" dirty="0" smtClean="0"/>
              <a:t>[CLICK] </a:t>
            </a:r>
            <a:r>
              <a:rPr lang="en-US" baseline="0" dirty="0" smtClean="0"/>
              <a:t>And we know that our physical lives are prone to chaos and that can wreck havoc on our digital lives as well. So, it is important to take active steps and decide the level of commitment you want to take with your digital files, but I will go into some of those techniques today..</a:t>
            </a:r>
            <a:endParaRPr lang="en-US" dirty="0"/>
          </a:p>
        </p:txBody>
      </p:sp>
      <p:sp>
        <p:nvSpPr>
          <p:cNvPr id="4" name="Slide Number Placeholder 3"/>
          <p:cNvSpPr>
            <a:spLocks noGrp="1"/>
          </p:cNvSpPr>
          <p:nvPr>
            <p:ph type="sldNum" sz="quarter" idx="10"/>
          </p:nvPr>
        </p:nvSpPr>
        <p:spPr/>
        <p:txBody>
          <a:bodyPr/>
          <a:lstStyle/>
          <a:p>
            <a:fld id="{22198C33-0B3E-D04E-8CFE-14A46F5F58F8}" type="slidenum">
              <a:rPr lang="en-US" smtClean="0"/>
              <a:t>9</a:t>
            </a:fld>
            <a:endParaRPr lang="en-US"/>
          </a:p>
        </p:txBody>
      </p:sp>
    </p:spTree>
    <p:extLst>
      <p:ext uri="{BB962C8B-B14F-4D97-AF65-F5344CB8AC3E}">
        <p14:creationId xmlns:p14="http://schemas.microsoft.com/office/powerpoint/2010/main" val="470259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5311FC-9068-C042-92A2-A8503F1FF8A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3589885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5311FC-9068-C042-92A2-A8503F1FF8A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861170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5311FC-9068-C042-92A2-A8503F1FF8A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1794363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5311FC-9068-C042-92A2-A8503F1FF8A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947310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5311FC-9068-C042-92A2-A8503F1FF8A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156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5311FC-9068-C042-92A2-A8503F1FF8AD}"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491200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5311FC-9068-C042-92A2-A8503F1FF8AD}" type="datetimeFigureOut">
              <a:rPr lang="en-US" smtClean="0"/>
              <a:t>7/30/18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687462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5311FC-9068-C042-92A2-A8503F1FF8AD}" type="datetimeFigureOut">
              <a:rPr lang="en-US" smtClean="0"/>
              <a:t>7/30/18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726603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5311FC-9068-C042-92A2-A8503F1FF8AD}" type="datetimeFigureOut">
              <a:rPr lang="en-US" smtClean="0"/>
              <a:t>7/30/18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1429646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5311FC-9068-C042-92A2-A8503F1FF8AD}"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2017615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5311FC-9068-C042-92A2-A8503F1FF8AD}"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28BBFE-8DE7-214C-8D00-EE8C2732D192}" type="slidenum">
              <a:rPr lang="en-US" smtClean="0"/>
              <a:t>‹#›</a:t>
            </a:fld>
            <a:endParaRPr lang="en-US"/>
          </a:p>
        </p:txBody>
      </p:sp>
    </p:spTree>
    <p:extLst>
      <p:ext uri="{BB962C8B-B14F-4D97-AF65-F5344CB8AC3E}">
        <p14:creationId xmlns:p14="http://schemas.microsoft.com/office/powerpoint/2010/main" val="12980988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5311FC-9068-C042-92A2-A8503F1FF8AD}" type="datetimeFigureOut">
              <a:rPr lang="en-US" smtClean="0"/>
              <a:t>7/30/18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28BBFE-8DE7-214C-8D00-EE8C2732D192}" type="slidenum">
              <a:rPr lang="en-US" smtClean="0"/>
              <a:t>‹#›</a:t>
            </a:fld>
            <a:endParaRPr lang="en-US"/>
          </a:p>
        </p:txBody>
      </p:sp>
    </p:spTree>
    <p:extLst>
      <p:ext uri="{BB962C8B-B14F-4D97-AF65-F5344CB8AC3E}">
        <p14:creationId xmlns:p14="http://schemas.microsoft.com/office/powerpoint/2010/main" val="1656472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tiff"/><Relationship Id="rId5" Type="http://schemas.openxmlformats.org/officeDocument/2006/relationships/image" Target="../media/image18.jpeg"/><Relationship Id="rId6" Type="http://schemas.openxmlformats.org/officeDocument/2006/relationships/image" Target="../media/image19.jp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tiff"/><Relationship Id="rId5" Type="http://schemas.openxmlformats.org/officeDocument/2006/relationships/hyperlink" Target="http://wiki.dpconline.org/" TargetMode="External"/><Relationship Id="rId6" Type="http://schemas.openxmlformats.org/officeDocument/2006/relationships/hyperlink" Target="https://commons.wikimedia.org/wiki/User:George_Chernilevsky"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tiff"/><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png"/><Relationship Id="rId5" Type="http://schemas.openxmlformats.org/officeDocument/2006/relationships/hyperlink" Target="http://wiki.dpconline.org/" TargetMode="External"/><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4" Type="http://schemas.openxmlformats.org/officeDocument/2006/relationships/hyperlink" Target="http://www.dpoc.ac.uk/" TargetMode="External"/><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jpeg"/><Relationship Id="rId8"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3.png"/><Relationship Id="rId8" Type="http://schemas.openxmlformats.org/officeDocument/2006/relationships/image" Target="../media/image39.png"/><Relationship Id="rId9"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40.tiff"/><Relationship Id="rId4" Type="http://schemas.openxmlformats.org/officeDocument/2006/relationships/hyperlink" Target="https://library.stanford.edu/research/data-management-services/data-best-practices/best-practices-file-formats"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1.GIF"/></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43.tiff"/><Relationship Id="rId4" Type="http://schemas.openxmlformats.org/officeDocument/2006/relationships/image" Target="../media/image44.tiff"/><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6.tif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7.tiff"/></Relationships>
</file>

<file path=ppt/slides/_rels/slide31.xml.rels><?xml version="1.0" encoding="UTF-8" standalone="yes"?>
<Relationships xmlns="http://schemas.openxmlformats.org/package/2006/relationships"><Relationship Id="rId3" Type="http://schemas.openxmlformats.org/officeDocument/2006/relationships/image" Target="../media/image48.tiff"/><Relationship Id="rId4" Type="http://schemas.openxmlformats.org/officeDocument/2006/relationships/image" Target="../media/image49.tiff"/><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1.tiff"/></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53.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54.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55.tiff"/></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6.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iki.dpconline.org/" TargetMode="External"/><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7.tiff"/></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6.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58.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59.tiff"/></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60.tiff"/><Relationship Id="rId4" Type="http://schemas.openxmlformats.org/officeDocument/2006/relationships/image" Target="../media/image61.tiff"/><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62.tiff"/><Relationship Id="rId4" Type="http://schemas.openxmlformats.org/officeDocument/2006/relationships/image" Target="../media/image63.tiff"/><Relationship Id="rId5" Type="http://schemas.openxmlformats.org/officeDocument/2006/relationships/image" Target="../media/image64.tiff"/><Relationship Id="rId6" Type="http://schemas.openxmlformats.org/officeDocument/2006/relationships/image" Target="../media/image65.tiff"/><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67.tif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68.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69.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70.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70.jpg"/></Relationships>
</file>

<file path=ppt/slides/_rels/slide54.xml.rels><?xml version="1.0" encoding="UTF-8" standalone="yes"?>
<Relationships xmlns="http://schemas.openxmlformats.org/package/2006/relationships"><Relationship Id="rId3" Type="http://schemas.openxmlformats.org/officeDocument/2006/relationships/image" Target="../media/image71.tiff"/><Relationship Id="rId4" Type="http://schemas.openxmlformats.org/officeDocument/2006/relationships/image" Target="../media/image72.jpe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73.tif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74.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75.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76.tiff"/></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tiff"/><Relationship Id="rId5" Type="http://schemas.openxmlformats.org/officeDocument/2006/relationships/hyperlink" Target="https://xkcd.com/1683/"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image" Target="../media/image77.tiff"/><Relationship Id="rId4" Type="http://schemas.openxmlformats.org/officeDocument/2006/relationships/image" Target="../media/image78.tiff"/><Relationship Id="rId5" Type="http://schemas.openxmlformats.org/officeDocument/2006/relationships/image" Target="../media/image79.tiff"/><Relationship Id="rId1" Type="http://schemas.openxmlformats.org/officeDocument/2006/relationships/slideLayout" Target="../slideLayouts/slideLayout6.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80.png"/><Relationship Id="rId5" Type="http://schemas.openxmlformats.org/officeDocument/2006/relationships/image" Target="../media/image7.png"/><Relationship Id="rId6" Type="http://schemas.openxmlformats.org/officeDocument/2006/relationships/image" Target="../media/image81.png"/><Relationship Id="rId7"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image" Target="../media/image82.tiff"/><Relationship Id="rId4" Type="http://schemas.openxmlformats.org/officeDocument/2006/relationships/image" Target="../media/image83.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1.png"/><Relationship Id="rId6" Type="http://schemas.openxmlformats.org/officeDocument/2006/relationships/image" Target="../media/image22.png"/><Relationship Id="rId7" Type="http://schemas.openxmlformats.org/officeDocument/2006/relationships/image" Target="../media/image86.png"/><Relationship Id="rId8" Type="http://schemas.openxmlformats.org/officeDocument/2006/relationships/image" Target="../media/image80.png"/><Relationship Id="rId9" Type="http://schemas.openxmlformats.org/officeDocument/2006/relationships/image" Target="../media/image87.png"/><Relationship Id="rId10" Type="http://schemas.openxmlformats.org/officeDocument/2006/relationships/image" Target="../media/image88.emf"/><Relationship Id="rId11"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1.png"/><Relationship Id="rId6" Type="http://schemas.openxmlformats.org/officeDocument/2006/relationships/image" Target="../media/image22.png"/><Relationship Id="rId7" Type="http://schemas.openxmlformats.org/officeDocument/2006/relationships/image" Target="../media/image86.png"/><Relationship Id="rId8" Type="http://schemas.openxmlformats.org/officeDocument/2006/relationships/image" Target="../media/image80.png"/><Relationship Id="rId9" Type="http://schemas.openxmlformats.org/officeDocument/2006/relationships/image" Target="../media/image87.png"/><Relationship Id="rId10" Type="http://schemas.openxmlformats.org/officeDocument/2006/relationships/image" Target="../media/image88.emf"/><Relationship Id="rId11"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1.png"/><Relationship Id="rId6" Type="http://schemas.openxmlformats.org/officeDocument/2006/relationships/image" Target="../media/image22.png"/><Relationship Id="rId7" Type="http://schemas.openxmlformats.org/officeDocument/2006/relationships/image" Target="../media/image86.png"/><Relationship Id="rId8" Type="http://schemas.openxmlformats.org/officeDocument/2006/relationships/image" Target="../media/image80.png"/><Relationship Id="rId9" Type="http://schemas.openxmlformats.org/officeDocument/2006/relationships/image" Target="../media/image87.png"/><Relationship Id="rId10" Type="http://schemas.openxmlformats.org/officeDocument/2006/relationships/image" Target="../media/image88.emf"/><Relationship Id="rId11"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6.png"/><Relationship Id="rId5" Type="http://schemas.openxmlformats.org/officeDocument/2006/relationships/image" Target="../media/image80.png"/><Relationship Id="rId6" Type="http://schemas.openxmlformats.org/officeDocument/2006/relationships/image" Target="../media/image88.emf"/><Relationship Id="rId7" Type="http://schemas.openxmlformats.org/officeDocument/2006/relationships/image" Target="../media/image22.png"/><Relationship Id="rId8" Type="http://schemas.openxmlformats.org/officeDocument/2006/relationships/image" Target="../media/image87.png"/><Relationship Id="rId9"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91.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image" Target="../media/image92.tiff"/><Relationship Id="rId4" Type="http://schemas.openxmlformats.org/officeDocument/2006/relationships/hyperlink" Target="http://www.reviews.com/cloud-storage/" TargetMode="External"/><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3" Type="http://schemas.openxmlformats.org/officeDocument/2006/relationships/image" Target="../media/image93.tiff"/><Relationship Id="rId4" Type="http://schemas.openxmlformats.org/officeDocument/2006/relationships/hyperlink" Target="http://uk.pcmag.com/backup-products-1/8648/guide/the-best-online-backup-services-of-2018" TargetMode="External"/><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 Id="rId3" Type="http://schemas.openxmlformats.org/officeDocument/2006/relationships/image" Target="../media/image95.tif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5.xml"/><Relationship Id="rId3" Type="http://schemas.openxmlformats.org/officeDocument/2006/relationships/image" Target="../media/image96.png"/></Relationships>
</file>

<file path=ppt/slides/_rels/slide76.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jpeg"/><Relationship Id="rId1" Type="http://schemas.openxmlformats.org/officeDocument/2006/relationships/slideLayout" Target="../slideLayouts/slideLayout4.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image" Target="../media/image98.jpg"/><Relationship Id="rId4" Type="http://schemas.openxmlformats.org/officeDocument/2006/relationships/image" Target="../media/image97.jpeg"/><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image" Target="../media/image99.tiff"/><Relationship Id="rId4" Type="http://schemas.openxmlformats.org/officeDocument/2006/relationships/image" Target="../media/image100.tiff"/><Relationship Id="rId5" Type="http://schemas.openxmlformats.org/officeDocument/2006/relationships/image" Target="../media/image97.jpeg"/><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image" Target="../media/image101.tiff"/><Relationship Id="rId4" Type="http://schemas.openxmlformats.org/officeDocument/2006/relationships/image" Target="../media/image102.tiff"/><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0.xml"/><Relationship Id="rId3" Type="http://schemas.openxmlformats.org/officeDocument/2006/relationships/image" Target="../media/image103.tiff"/></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52.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eg"/><Relationship Id="rId5" Type="http://schemas.openxmlformats.org/officeDocument/2006/relationships/image" Target="../media/image15.jp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99453"/>
            <a:ext cx="9144000" cy="1779217"/>
          </a:xfrm>
        </p:spPr>
        <p:txBody>
          <a:bodyPr>
            <a:normAutofit/>
          </a:bodyPr>
          <a:lstStyle/>
          <a:p>
            <a:r>
              <a:rPr lang="en-US" b="1" dirty="0" smtClean="0">
                <a:latin typeface="Century Gothic" charset="0"/>
                <a:ea typeface="Century Gothic" charset="0"/>
                <a:cs typeface="Century Gothic" charset="0"/>
              </a:rPr>
              <a:t>Personal Digital Archiving</a:t>
            </a:r>
            <a:endParaRPr lang="en-US" b="1" dirty="0">
              <a:latin typeface="Century Gothic" charset="0"/>
              <a:ea typeface="Century Gothic" charset="0"/>
              <a:cs typeface="Century Gothic" charset="0"/>
            </a:endParaRPr>
          </a:p>
        </p:txBody>
      </p:sp>
      <p:sp>
        <p:nvSpPr>
          <p:cNvPr id="3" name="Subtitle 2"/>
          <p:cNvSpPr>
            <a:spLocks noGrp="1"/>
          </p:cNvSpPr>
          <p:nvPr>
            <p:ph type="subTitle" idx="1"/>
          </p:nvPr>
        </p:nvSpPr>
        <p:spPr>
          <a:xfrm>
            <a:off x="1524000" y="3163888"/>
            <a:ext cx="9144000" cy="1655762"/>
          </a:xfrm>
        </p:spPr>
        <p:txBody>
          <a:bodyPr>
            <a:normAutofit/>
          </a:bodyPr>
          <a:lstStyle/>
          <a:p>
            <a:r>
              <a:rPr lang="en-US" sz="2800" i="1" dirty="0" smtClean="0">
                <a:latin typeface="Century Gothic" charset="0"/>
                <a:ea typeface="Century Gothic" charset="0"/>
                <a:cs typeface="Century Gothic" charset="0"/>
              </a:rPr>
              <a:t>Save your digital stuff!</a:t>
            </a:r>
            <a:endParaRPr lang="en-US" sz="2800" i="1" dirty="0">
              <a:latin typeface="Century Gothic" charset="0"/>
              <a:ea typeface="Century Gothic" charset="0"/>
              <a:cs typeface="Century Gothic" charset="0"/>
            </a:endParaRPr>
          </a:p>
        </p:txBody>
      </p:sp>
      <p:sp>
        <p:nvSpPr>
          <p:cNvPr id="4" name="TextBox 3"/>
          <p:cNvSpPr txBox="1"/>
          <p:nvPr/>
        </p:nvSpPr>
        <p:spPr>
          <a:xfrm>
            <a:off x="8859181" y="5934804"/>
            <a:ext cx="3038012" cy="646331"/>
          </a:xfrm>
          <a:prstGeom prst="rect">
            <a:avLst/>
          </a:prstGeom>
          <a:noFill/>
        </p:spPr>
        <p:txBody>
          <a:bodyPr wrap="none" rtlCol="0">
            <a:spAutoFit/>
          </a:bodyPr>
          <a:lstStyle/>
          <a:p>
            <a:pPr algn="r"/>
            <a:r>
              <a:rPr lang="en-US" i="1" dirty="0" smtClean="0">
                <a:latin typeface="Century Gothic" charset="0"/>
                <a:ea typeface="Century Gothic" charset="0"/>
                <a:cs typeface="Century Gothic" charset="0"/>
              </a:rPr>
              <a:t>[insert name of trainer]</a:t>
            </a:r>
          </a:p>
          <a:p>
            <a:pPr algn="r"/>
            <a:r>
              <a:rPr lang="en-US" i="1" dirty="0" smtClean="0">
                <a:latin typeface="Century Gothic" charset="0"/>
                <a:ea typeface="Century Gothic" charset="0"/>
                <a:cs typeface="Century Gothic" charset="0"/>
              </a:rPr>
              <a:t>[insert date and location]</a:t>
            </a:r>
            <a:endParaRPr lang="en-US" i="1" dirty="0">
              <a:latin typeface="Century Gothic" charset="0"/>
              <a:ea typeface="Century Gothic" charset="0"/>
              <a:cs typeface="Century Gothic" charset="0"/>
            </a:endParaRPr>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0984827">
            <a:off x="1297648" y="3523950"/>
            <a:ext cx="1835025" cy="2591399"/>
          </a:xfrm>
          <a:prstGeom prst="rect">
            <a:avLst/>
          </a:prstGeom>
        </p:spPr>
      </p:pic>
      <p:sp>
        <p:nvSpPr>
          <p:cNvPr id="7" name="TextBox 6"/>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2385752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3.bp.blogspot.com/_4aHNhJggfOI/TCzFgBioS_I/AAAAAAAAAB4/GOoUrqTbQm4/s1600/inspirecorrupt.jpg"/>
          <p:cNvPicPr>
            <a:picLocks noChangeAspect="1" noChangeArrowheads="1"/>
          </p:cNvPicPr>
          <p:nvPr/>
        </p:nvPicPr>
        <p:blipFill>
          <a:blip r:embed="rId3" cstate="print"/>
          <a:srcRect/>
          <a:stretch>
            <a:fillRect/>
          </a:stretch>
        </p:blipFill>
        <p:spPr bwMode="auto">
          <a:xfrm>
            <a:off x="6958528" y="676965"/>
            <a:ext cx="4871062" cy="5728370"/>
          </a:xfrm>
          <a:prstGeom prst="rect">
            <a:avLst/>
          </a:prstGeom>
          <a:ln>
            <a:solidFill>
              <a:schemeClr val="bg1">
                <a:lumMod val="65000"/>
              </a:schemeClr>
            </a:solidFill>
          </a:ln>
          <a:effectLst/>
        </p:spPr>
      </p:pic>
      <p:sp>
        <p:nvSpPr>
          <p:cNvPr id="2" name="Title 1"/>
          <p:cNvSpPr>
            <a:spLocks noGrp="1"/>
          </p:cNvSpPr>
          <p:nvPr>
            <p:ph type="title"/>
          </p:nvPr>
        </p:nvSpPr>
        <p:spPr>
          <a:xfrm>
            <a:off x="200333" y="283667"/>
            <a:ext cx="10515600" cy="1325563"/>
          </a:xfrm>
        </p:spPr>
        <p:txBody>
          <a:bodyPr/>
          <a:lstStyle/>
          <a:p>
            <a:r>
              <a:rPr lang="en-US" b="1" dirty="0" smtClean="0">
                <a:latin typeface="Century Gothic" charset="0"/>
                <a:ea typeface="Century Gothic" charset="0"/>
                <a:cs typeface="Century Gothic" charset="0"/>
              </a:rPr>
              <a:t>Myth: neglect is benign</a:t>
            </a:r>
            <a:endParaRPr lang="en-US" b="1" dirty="0">
              <a:latin typeface="Century Gothic" charset="0"/>
              <a:ea typeface="Century Gothic" charset="0"/>
              <a:cs typeface="Century Gothic" charset="0"/>
            </a:endParaRPr>
          </a:p>
        </p:txBody>
      </p:sp>
      <p:pic>
        <p:nvPicPr>
          <p:cNvPr id="4" name="Picture 3"/>
          <p:cNvPicPr>
            <a:picLocks noChangeAspect="1"/>
          </p:cNvPicPr>
          <p:nvPr/>
        </p:nvPicPr>
        <p:blipFill>
          <a:blip r:embed="rId4"/>
          <a:stretch>
            <a:fillRect/>
          </a:stretch>
        </p:blipFill>
        <p:spPr>
          <a:xfrm>
            <a:off x="278489" y="1840226"/>
            <a:ext cx="6319919" cy="4002615"/>
          </a:xfrm>
          <a:prstGeom prst="rect">
            <a:avLst/>
          </a:prstGeom>
        </p:spPr>
      </p:pic>
      <p:sp>
        <p:nvSpPr>
          <p:cNvPr id="5" name="TextBox 4"/>
          <p:cNvSpPr txBox="1"/>
          <p:nvPr/>
        </p:nvSpPr>
        <p:spPr>
          <a:xfrm>
            <a:off x="278489" y="5998244"/>
            <a:ext cx="3034805" cy="246221"/>
          </a:xfrm>
          <a:prstGeom prst="rect">
            <a:avLst/>
          </a:prstGeom>
          <a:noFill/>
        </p:spPr>
        <p:txBody>
          <a:bodyPr wrap="none" rtlCol="0">
            <a:spAutoFit/>
          </a:bodyPr>
          <a:lstStyle/>
          <a:p>
            <a:r>
              <a:rPr lang="en-US" sz="1000" dirty="0" smtClean="0">
                <a:latin typeface="Century Gothic" charset="0"/>
                <a:ea typeface="Century Gothic" charset="0"/>
                <a:cs typeface="Century Gothic" charset="0"/>
              </a:rPr>
              <a:t>Image from: Neil-Rhodes, Image-</a:t>
            </a:r>
            <a:r>
              <a:rPr lang="en-US" sz="1000" dirty="0" err="1" smtClean="0">
                <a:latin typeface="Century Gothic" charset="0"/>
                <a:ea typeface="Century Gothic" charset="0"/>
                <a:cs typeface="Century Gothic" charset="0"/>
              </a:rPr>
              <a:t>restore.co.uk</a:t>
            </a:r>
            <a:endParaRPr lang="en-US" sz="1000" dirty="0">
              <a:latin typeface="Century Gothic" charset="0"/>
              <a:ea typeface="Century Gothic" charset="0"/>
              <a:cs typeface="Century Gothic" charset="0"/>
            </a:endParaRPr>
          </a:p>
        </p:txBody>
      </p:sp>
      <p:pic>
        <p:nvPicPr>
          <p:cNvPr id="7" name="Picture 2" descr="http://www.warmongersinc.net/wp-content/uploads/2011/12/CorruptedFile-300x212.jpg"/>
          <p:cNvPicPr>
            <a:picLocks noChangeAspect="1" noChangeArrowheads="1"/>
          </p:cNvPicPr>
          <p:nvPr/>
        </p:nvPicPr>
        <p:blipFill>
          <a:blip r:embed="rId5" cstate="print"/>
          <a:srcRect/>
          <a:stretch>
            <a:fillRect/>
          </a:stretch>
        </p:blipFill>
        <p:spPr bwMode="auto">
          <a:xfrm>
            <a:off x="7240493" y="390554"/>
            <a:ext cx="4307132" cy="3043709"/>
          </a:xfrm>
          <a:prstGeom prst="rect">
            <a:avLst/>
          </a:prstGeom>
          <a:noFill/>
        </p:spPr>
      </p:pic>
      <p:pic>
        <p:nvPicPr>
          <p:cNvPr id="6" name="Picture 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703904" y="2168449"/>
            <a:ext cx="2317252" cy="3968295"/>
          </a:xfrm>
          <a:prstGeom prst="rect">
            <a:avLst/>
          </a:prstGeom>
        </p:spPr>
      </p:pic>
    </p:spTree>
    <p:extLst>
      <p:ext uri="{BB962C8B-B14F-4D97-AF65-F5344CB8AC3E}">
        <p14:creationId xmlns:p14="http://schemas.microsoft.com/office/powerpoint/2010/main" val="20495167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Activity: What </a:t>
            </a:r>
            <a:r>
              <a:rPr lang="en-US" b="1" dirty="0">
                <a:latin typeface="Century Gothic" charset="0"/>
                <a:ea typeface="Century Gothic" charset="0"/>
                <a:cs typeface="Century Gothic" charset="0"/>
              </a:rPr>
              <a:t>are the risks</a:t>
            </a:r>
            <a:r>
              <a:rPr lang="en-US" b="1" dirty="0" smtClean="0">
                <a:latin typeface="Century Gothic" charset="0"/>
                <a:ea typeface="Century Gothic" charset="0"/>
                <a:cs typeface="Century Gothic" charset="0"/>
              </a:rPr>
              <a:t>? </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086200" y="1416401"/>
            <a:ext cx="6019599" cy="5441599"/>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7646842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are the risks?</a:t>
            </a:r>
            <a:br>
              <a:rPr lang="en-US" b="1" dirty="0" smtClean="0">
                <a:latin typeface="Century Gothic" charset="0"/>
                <a:ea typeface="Century Gothic" charset="0"/>
                <a:cs typeface="Century Gothic" charset="0"/>
              </a:rPr>
            </a:br>
            <a:r>
              <a:rPr lang="en-US" sz="4000" b="1" dirty="0" smtClean="0">
                <a:latin typeface="Century Gothic" charset="0"/>
                <a:ea typeface="Century Gothic" charset="0"/>
                <a:cs typeface="Century Gothic" charset="0"/>
              </a:rPr>
              <a:t>Shorter term</a:t>
            </a:r>
            <a:endParaRPr lang="en-US" sz="4000" b="1" dirty="0">
              <a:latin typeface="Century Gothic" charset="0"/>
              <a:ea typeface="Century Gothic" charset="0"/>
              <a:cs typeface="Century Gothic" charset="0"/>
            </a:endParaRPr>
          </a:p>
        </p:txBody>
      </p:sp>
      <p:sp>
        <p:nvSpPr>
          <p:cNvPr id="6" name="Content Placeholder 5"/>
          <p:cNvSpPr>
            <a:spLocks noGrp="1"/>
          </p:cNvSpPr>
          <p:nvPr>
            <p:ph idx="1"/>
          </p:nvPr>
        </p:nvSpPr>
        <p:spPr>
          <a:xfrm>
            <a:off x="1331976" y="1690688"/>
            <a:ext cx="9818914" cy="4603559"/>
          </a:xfrm>
        </p:spPr>
        <p:txBody>
          <a:bodyPr>
            <a:normAutofit/>
          </a:bodyPr>
          <a:lstStyle/>
          <a:p>
            <a:pPr marL="0" indent="0">
              <a:buNone/>
            </a:pPr>
            <a:r>
              <a:rPr lang="en-US" sz="3600" b="1" dirty="0">
                <a:latin typeface="Century Gothic" charset="0"/>
                <a:ea typeface="Century Gothic" charset="0"/>
                <a:cs typeface="Century Gothic" charset="0"/>
              </a:rPr>
              <a:t>Loss</a:t>
            </a:r>
          </a:p>
          <a:p>
            <a:pPr lvl="2"/>
            <a:r>
              <a:rPr lang="en-US" sz="3600" dirty="0" smtClean="0">
                <a:latin typeface="Century Gothic" charset="0"/>
                <a:ea typeface="Century Gothic" charset="0"/>
                <a:cs typeface="Century Gothic" charset="0"/>
              </a:rPr>
              <a:t>Natural disasters</a:t>
            </a:r>
          </a:p>
          <a:p>
            <a:pPr lvl="2"/>
            <a:endParaRPr lang="en-US" sz="3600" dirty="0">
              <a:latin typeface="Century Gothic" charset="0"/>
              <a:ea typeface="Century Gothic" charset="0"/>
              <a:cs typeface="Century Gothic" charset="0"/>
            </a:endParaRPr>
          </a:p>
          <a:p>
            <a:pPr lvl="2"/>
            <a:endParaRPr lang="en-US" sz="3600" dirty="0">
              <a:latin typeface="Century Gothic" charset="0"/>
              <a:ea typeface="Century Gothic" charset="0"/>
              <a:cs typeface="Century Gothic" charset="0"/>
            </a:endParaRPr>
          </a:p>
          <a:p>
            <a:pPr lvl="2"/>
            <a:endParaRPr lang="en-US" sz="3600" dirty="0">
              <a:latin typeface="Century Gothic" charset="0"/>
              <a:ea typeface="Century Gothic" charset="0"/>
              <a:cs typeface="Century Gothic" charset="0"/>
            </a:endParaRPr>
          </a:p>
          <a:p>
            <a:endParaRPr lang="en-US" sz="3200" dirty="0" smtClean="0">
              <a:latin typeface="Century Gothic" charset="0"/>
              <a:ea typeface="Century Gothic" charset="0"/>
              <a:cs typeface="Century Gothic" charset="0"/>
            </a:endParaRPr>
          </a:p>
          <a:p>
            <a:endParaRPr lang="en-US" dirty="0"/>
          </a:p>
        </p:txBody>
      </p:sp>
      <p:pic>
        <p:nvPicPr>
          <p:cNvPr id="7" name="Picture 6"/>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443686" y="365125"/>
            <a:ext cx="3470809" cy="3137542"/>
          </a:xfrm>
          <a:prstGeom prst="rect">
            <a:avLst/>
          </a:prstGeom>
        </p:spPr>
      </p:pic>
      <p:pic>
        <p:nvPicPr>
          <p:cNvPr id="8" name="Picture 7"/>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20930050">
            <a:off x="496496" y="5109391"/>
            <a:ext cx="1265140" cy="1288143"/>
          </a:xfrm>
          <a:prstGeom prst="rect">
            <a:avLst/>
          </a:prstGeom>
        </p:spPr>
      </p:pic>
      <p:sp>
        <p:nvSpPr>
          <p:cNvPr id="9" name="TextBox 8"/>
          <p:cNvSpPr txBox="1"/>
          <p:nvPr/>
        </p:nvSpPr>
        <p:spPr>
          <a:xfrm>
            <a:off x="60576" y="6507840"/>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3519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are the risks?</a:t>
            </a:r>
            <a:br>
              <a:rPr lang="en-US" b="1" dirty="0" smtClean="0">
                <a:latin typeface="Century Gothic" charset="0"/>
                <a:ea typeface="Century Gothic" charset="0"/>
                <a:cs typeface="Century Gothic" charset="0"/>
              </a:rPr>
            </a:br>
            <a:r>
              <a:rPr lang="en-US" sz="4000" b="1" dirty="0" smtClean="0">
                <a:latin typeface="Century Gothic" charset="0"/>
                <a:ea typeface="Century Gothic" charset="0"/>
                <a:cs typeface="Century Gothic" charset="0"/>
              </a:rPr>
              <a:t>Shorter term</a:t>
            </a:r>
            <a:endParaRPr lang="en-US" sz="4000" b="1" dirty="0">
              <a:latin typeface="Century Gothic" charset="0"/>
              <a:ea typeface="Century Gothic" charset="0"/>
              <a:cs typeface="Century Gothic" charset="0"/>
            </a:endParaRPr>
          </a:p>
        </p:txBody>
      </p:sp>
      <p:sp>
        <p:nvSpPr>
          <p:cNvPr id="6" name="Content Placeholder 5"/>
          <p:cNvSpPr>
            <a:spLocks noGrp="1"/>
          </p:cNvSpPr>
          <p:nvPr>
            <p:ph idx="1"/>
          </p:nvPr>
        </p:nvSpPr>
        <p:spPr>
          <a:xfrm>
            <a:off x="1331976" y="1690688"/>
            <a:ext cx="9818914" cy="4603559"/>
          </a:xfrm>
        </p:spPr>
        <p:txBody>
          <a:bodyPr>
            <a:normAutofit/>
          </a:bodyPr>
          <a:lstStyle/>
          <a:p>
            <a:pPr marL="0" indent="0">
              <a:buNone/>
            </a:pPr>
            <a:r>
              <a:rPr lang="en-US" sz="3600" b="1" dirty="0">
                <a:latin typeface="Century Gothic" charset="0"/>
                <a:ea typeface="Century Gothic" charset="0"/>
                <a:cs typeface="Century Gothic" charset="0"/>
              </a:rPr>
              <a:t>Loss</a:t>
            </a:r>
          </a:p>
          <a:p>
            <a:pPr lvl="2"/>
            <a:r>
              <a:rPr lang="en-US" sz="3600" dirty="0" smtClean="0">
                <a:latin typeface="Century Gothic" charset="0"/>
                <a:ea typeface="Century Gothic" charset="0"/>
                <a:cs typeface="Century Gothic" charset="0"/>
              </a:rPr>
              <a:t>Natural disasters</a:t>
            </a:r>
          </a:p>
          <a:p>
            <a:pPr lvl="2"/>
            <a:r>
              <a:rPr lang="en-US" sz="3600" dirty="0">
                <a:latin typeface="Century Gothic" charset="0"/>
                <a:ea typeface="Century Gothic" charset="0"/>
                <a:cs typeface="Century Gothic" charset="0"/>
              </a:rPr>
              <a:t>S</a:t>
            </a:r>
            <a:r>
              <a:rPr lang="en-US" sz="3600" dirty="0" smtClean="0">
                <a:latin typeface="Century Gothic" charset="0"/>
                <a:ea typeface="Century Gothic" charset="0"/>
                <a:cs typeface="Century Gothic" charset="0"/>
              </a:rPr>
              <a:t>ystem failures</a:t>
            </a:r>
          </a:p>
          <a:p>
            <a:pPr lvl="2"/>
            <a:r>
              <a:rPr lang="en-US" sz="3600" dirty="0" smtClean="0">
                <a:latin typeface="Century Gothic" charset="0"/>
                <a:ea typeface="Century Gothic" charset="0"/>
                <a:cs typeface="Century Gothic" charset="0"/>
              </a:rPr>
              <a:t>Theft</a:t>
            </a:r>
          </a:p>
          <a:p>
            <a:pPr lvl="2"/>
            <a:r>
              <a:rPr lang="en-US" sz="3600" dirty="0" smtClean="0">
                <a:latin typeface="Century Gothic" charset="0"/>
                <a:ea typeface="Century Gothic" charset="0"/>
                <a:cs typeface="Century Gothic" charset="0"/>
              </a:rPr>
              <a:t>Decay or Physical damage to storage media</a:t>
            </a:r>
            <a:endParaRPr lang="en-US" sz="3600" dirty="0">
              <a:latin typeface="Century Gothic" charset="0"/>
              <a:ea typeface="Century Gothic" charset="0"/>
              <a:cs typeface="Century Gothic" charset="0"/>
            </a:endParaRPr>
          </a:p>
          <a:p>
            <a:pPr lvl="2"/>
            <a:endParaRPr lang="en-US" sz="3600" dirty="0">
              <a:latin typeface="Century Gothic" charset="0"/>
              <a:ea typeface="Century Gothic" charset="0"/>
              <a:cs typeface="Century Gothic" charset="0"/>
            </a:endParaRPr>
          </a:p>
          <a:p>
            <a:endParaRPr lang="en-US" sz="3200" dirty="0" smtClean="0">
              <a:latin typeface="Century Gothic" charset="0"/>
              <a:ea typeface="Century Gothic" charset="0"/>
              <a:cs typeface="Century Gothic" charset="0"/>
            </a:endParaRPr>
          </a:p>
          <a:p>
            <a:endParaRPr lang="en-US" dirty="0"/>
          </a:p>
        </p:txBody>
      </p:sp>
      <p:pic>
        <p:nvPicPr>
          <p:cNvPr id="7" name="Picture 6"/>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443686" y="365125"/>
            <a:ext cx="3470809" cy="3137542"/>
          </a:xfrm>
          <a:prstGeom prst="rect">
            <a:avLst/>
          </a:prstGeom>
        </p:spPr>
      </p:pic>
      <p:pic>
        <p:nvPicPr>
          <p:cNvPr id="8" name="Picture 7"/>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20930050">
            <a:off x="496496" y="5109391"/>
            <a:ext cx="1265140" cy="1288143"/>
          </a:xfrm>
          <a:prstGeom prst="rect">
            <a:avLst/>
          </a:prstGeom>
        </p:spPr>
      </p:pic>
      <p:sp>
        <p:nvSpPr>
          <p:cNvPr id="10" name="TextBox 9"/>
          <p:cNvSpPr txBox="1"/>
          <p:nvPr/>
        </p:nvSpPr>
        <p:spPr>
          <a:xfrm>
            <a:off x="127885" y="6507840"/>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506926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are the risks?</a:t>
            </a:r>
            <a:br>
              <a:rPr lang="en-US" b="1" dirty="0" smtClean="0">
                <a:latin typeface="Century Gothic" charset="0"/>
                <a:ea typeface="Century Gothic" charset="0"/>
                <a:cs typeface="Century Gothic" charset="0"/>
              </a:rPr>
            </a:br>
            <a:r>
              <a:rPr lang="en-US" sz="4000" b="1" dirty="0" smtClean="0">
                <a:latin typeface="Century Gothic" charset="0"/>
                <a:ea typeface="Century Gothic" charset="0"/>
                <a:cs typeface="Century Gothic" charset="0"/>
              </a:rPr>
              <a:t>Shorter term</a:t>
            </a:r>
            <a:endParaRPr lang="en-US" sz="4000" b="1" dirty="0">
              <a:latin typeface="Century Gothic" charset="0"/>
              <a:ea typeface="Century Gothic" charset="0"/>
              <a:cs typeface="Century Gothic" charset="0"/>
            </a:endParaRPr>
          </a:p>
        </p:txBody>
      </p:sp>
      <p:sp>
        <p:nvSpPr>
          <p:cNvPr id="6" name="Content Placeholder 5"/>
          <p:cNvSpPr>
            <a:spLocks noGrp="1"/>
          </p:cNvSpPr>
          <p:nvPr>
            <p:ph idx="1"/>
          </p:nvPr>
        </p:nvSpPr>
        <p:spPr>
          <a:xfrm>
            <a:off x="1331976" y="1690688"/>
            <a:ext cx="9818914" cy="4817152"/>
          </a:xfrm>
        </p:spPr>
        <p:txBody>
          <a:bodyPr>
            <a:normAutofit/>
          </a:bodyPr>
          <a:lstStyle/>
          <a:p>
            <a:pPr marL="0" indent="0">
              <a:buNone/>
            </a:pPr>
            <a:r>
              <a:rPr lang="en-US" sz="3600" b="1" dirty="0">
                <a:latin typeface="Century Gothic" charset="0"/>
                <a:ea typeface="Century Gothic" charset="0"/>
                <a:cs typeface="Century Gothic" charset="0"/>
              </a:rPr>
              <a:t>Loss</a:t>
            </a:r>
          </a:p>
          <a:p>
            <a:pPr lvl="2"/>
            <a:r>
              <a:rPr lang="en-US" sz="3600" dirty="0" smtClean="0">
                <a:latin typeface="Century Gothic" charset="0"/>
                <a:ea typeface="Century Gothic" charset="0"/>
                <a:cs typeface="Century Gothic" charset="0"/>
              </a:rPr>
              <a:t>Natural disasters</a:t>
            </a:r>
          </a:p>
          <a:p>
            <a:pPr lvl="2"/>
            <a:r>
              <a:rPr lang="en-US" sz="3600" dirty="0">
                <a:latin typeface="Century Gothic" charset="0"/>
                <a:ea typeface="Century Gothic" charset="0"/>
                <a:cs typeface="Century Gothic" charset="0"/>
              </a:rPr>
              <a:t>S</a:t>
            </a:r>
            <a:r>
              <a:rPr lang="en-US" sz="3600" dirty="0" smtClean="0">
                <a:latin typeface="Century Gothic" charset="0"/>
                <a:ea typeface="Century Gothic" charset="0"/>
                <a:cs typeface="Century Gothic" charset="0"/>
              </a:rPr>
              <a:t>ystem failures</a:t>
            </a:r>
          </a:p>
          <a:p>
            <a:pPr lvl="2"/>
            <a:r>
              <a:rPr lang="en-US" sz="3600" dirty="0" smtClean="0">
                <a:latin typeface="Century Gothic" charset="0"/>
                <a:ea typeface="Century Gothic" charset="0"/>
                <a:cs typeface="Century Gothic" charset="0"/>
              </a:rPr>
              <a:t>Theft</a:t>
            </a:r>
          </a:p>
          <a:p>
            <a:pPr lvl="2"/>
            <a:r>
              <a:rPr lang="en-US" sz="3600" dirty="0" smtClean="0">
                <a:latin typeface="Century Gothic" charset="0"/>
                <a:ea typeface="Century Gothic" charset="0"/>
                <a:cs typeface="Century Gothic" charset="0"/>
              </a:rPr>
              <a:t>Decay or physical damage to storage media</a:t>
            </a:r>
          </a:p>
          <a:p>
            <a:pPr lvl="2"/>
            <a:r>
              <a:rPr lang="en-US" sz="3600" dirty="0" smtClean="0">
                <a:latin typeface="Century Gothic" charset="0"/>
                <a:ea typeface="Century Gothic" charset="0"/>
                <a:cs typeface="Century Gothic" charset="0"/>
              </a:rPr>
              <a:t>Accidental </a:t>
            </a:r>
            <a:r>
              <a:rPr lang="en-US" sz="3600" dirty="0">
                <a:latin typeface="Century Gothic" charset="0"/>
                <a:ea typeface="Century Gothic" charset="0"/>
                <a:cs typeface="Century Gothic" charset="0"/>
              </a:rPr>
              <a:t>deletion or alteration</a:t>
            </a:r>
          </a:p>
          <a:p>
            <a:pPr lvl="2"/>
            <a:r>
              <a:rPr lang="en-US" sz="3600" dirty="0">
                <a:latin typeface="Century Gothic" charset="0"/>
                <a:ea typeface="Century Gothic" charset="0"/>
                <a:cs typeface="Century Gothic" charset="0"/>
              </a:rPr>
              <a:t>Transfer </a:t>
            </a:r>
            <a:r>
              <a:rPr lang="en-US" sz="3600" dirty="0" smtClean="0">
                <a:latin typeface="Century Gothic" charset="0"/>
                <a:ea typeface="Century Gothic" charset="0"/>
                <a:cs typeface="Century Gothic" charset="0"/>
              </a:rPr>
              <a:t>errors </a:t>
            </a:r>
          </a:p>
          <a:p>
            <a:pPr lvl="2"/>
            <a:endParaRPr lang="en-US" sz="3600" dirty="0">
              <a:latin typeface="Century Gothic" charset="0"/>
              <a:ea typeface="Century Gothic" charset="0"/>
              <a:cs typeface="Century Gothic" charset="0"/>
            </a:endParaRPr>
          </a:p>
          <a:p>
            <a:pPr lvl="2"/>
            <a:endParaRPr lang="en-US" sz="3600" dirty="0">
              <a:latin typeface="Century Gothic" charset="0"/>
              <a:ea typeface="Century Gothic" charset="0"/>
              <a:cs typeface="Century Gothic" charset="0"/>
            </a:endParaRPr>
          </a:p>
          <a:p>
            <a:pPr lvl="2"/>
            <a:endParaRPr lang="en-US" sz="3600" dirty="0">
              <a:latin typeface="Century Gothic" charset="0"/>
              <a:ea typeface="Century Gothic" charset="0"/>
              <a:cs typeface="Century Gothic" charset="0"/>
            </a:endParaRPr>
          </a:p>
          <a:p>
            <a:endParaRPr lang="en-US" sz="3200" dirty="0" smtClean="0">
              <a:latin typeface="Century Gothic" charset="0"/>
              <a:ea typeface="Century Gothic" charset="0"/>
              <a:cs typeface="Century Gothic" charset="0"/>
            </a:endParaRPr>
          </a:p>
          <a:p>
            <a:endParaRPr lang="en-US" dirty="0"/>
          </a:p>
        </p:txBody>
      </p:sp>
      <p:pic>
        <p:nvPicPr>
          <p:cNvPr id="7" name="Picture 6"/>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443686" y="365125"/>
            <a:ext cx="3470809" cy="3137542"/>
          </a:xfrm>
          <a:prstGeom prst="rect">
            <a:avLst/>
          </a:prstGeom>
        </p:spPr>
      </p:pic>
      <p:pic>
        <p:nvPicPr>
          <p:cNvPr id="8" name="Picture 7"/>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20930050">
            <a:off x="496496" y="5109391"/>
            <a:ext cx="1265140" cy="1288143"/>
          </a:xfrm>
          <a:prstGeom prst="rect">
            <a:avLst/>
          </a:prstGeom>
        </p:spPr>
      </p:pic>
      <p:sp>
        <p:nvSpPr>
          <p:cNvPr id="9" name="TextBox 8"/>
          <p:cNvSpPr txBox="1"/>
          <p:nvPr/>
        </p:nvSpPr>
        <p:spPr>
          <a:xfrm>
            <a:off x="142875" y="6507840"/>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28978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0989906">
            <a:off x="484096" y="3962893"/>
            <a:ext cx="2949227" cy="2681115"/>
          </a:xfrm>
          <a:prstGeom prst="rect">
            <a:avLst/>
          </a:prstGeom>
        </p:spPr>
      </p:pic>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are the risks? </a:t>
            </a:r>
            <a:br>
              <a:rPr lang="en-US" b="1" dirty="0" smtClean="0">
                <a:latin typeface="Century Gothic" charset="0"/>
                <a:ea typeface="Century Gothic" charset="0"/>
                <a:cs typeface="Century Gothic" charset="0"/>
              </a:rPr>
            </a:br>
            <a:r>
              <a:rPr lang="en-US" sz="4000" b="1" dirty="0" smtClean="0">
                <a:latin typeface="Century Gothic" charset="0"/>
                <a:ea typeface="Century Gothic" charset="0"/>
                <a:cs typeface="Century Gothic" charset="0"/>
              </a:rPr>
              <a:t>Longer term</a:t>
            </a:r>
            <a:endParaRPr lang="en-US" sz="4000" b="1" dirty="0">
              <a:latin typeface="Century Gothic" charset="0"/>
              <a:ea typeface="Century Gothic" charset="0"/>
              <a:cs typeface="Century Gothic" charset="0"/>
            </a:endParaRPr>
          </a:p>
        </p:txBody>
      </p:sp>
      <p:sp>
        <p:nvSpPr>
          <p:cNvPr id="6" name="Content Placeholder 5"/>
          <p:cNvSpPr>
            <a:spLocks noGrp="1"/>
          </p:cNvSpPr>
          <p:nvPr>
            <p:ph idx="1"/>
          </p:nvPr>
        </p:nvSpPr>
        <p:spPr>
          <a:xfrm>
            <a:off x="838200" y="1690688"/>
            <a:ext cx="10515600" cy="5336617"/>
          </a:xfrm>
        </p:spPr>
        <p:txBody>
          <a:bodyPr>
            <a:normAutofit/>
          </a:bodyPr>
          <a:lstStyle/>
          <a:p>
            <a:r>
              <a:rPr lang="en-US" sz="3600" dirty="0" smtClean="0">
                <a:latin typeface="Century Gothic" charset="0"/>
                <a:ea typeface="Century Gothic" charset="0"/>
                <a:cs typeface="Century Gothic" charset="0"/>
              </a:rPr>
              <a:t>Obsolescence</a:t>
            </a:r>
            <a:endParaRPr lang="en-US" sz="3600" dirty="0">
              <a:latin typeface="Century Gothic" charset="0"/>
              <a:ea typeface="Century Gothic" charset="0"/>
              <a:cs typeface="Century Gothic" charset="0"/>
            </a:endParaRPr>
          </a:p>
          <a:p>
            <a:pPr lvl="1"/>
            <a:r>
              <a:rPr lang="en-US" sz="3600" dirty="0" smtClean="0">
                <a:latin typeface="Century Gothic" charset="0"/>
                <a:ea typeface="Century Gothic" charset="0"/>
                <a:cs typeface="Century Gothic" charset="0"/>
              </a:rPr>
              <a:t>Storage media</a:t>
            </a:r>
          </a:p>
          <a:p>
            <a:pPr lvl="1"/>
            <a:r>
              <a:rPr lang="en-US" sz="3600" dirty="0" smtClean="0">
                <a:latin typeface="Century Gothic" charset="0"/>
                <a:ea typeface="Century Gothic" charset="0"/>
                <a:cs typeface="Century Gothic" charset="0"/>
              </a:rPr>
              <a:t>Hardware</a:t>
            </a:r>
            <a:endParaRPr lang="en-US" sz="3600" dirty="0">
              <a:latin typeface="Century Gothic" charset="0"/>
              <a:ea typeface="Century Gothic" charset="0"/>
              <a:cs typeface="Century Gothic" charset="0"/>
            </a:endParaRPr>
          </a:p>
          <a:p>
            <a:pPr lvl="1"/>
            <a:r>
              <a:rPr lang="en-US" sz="3600" dirty="0" smtClean="0">
                <a:latin typeface="Century Gothic" charset="0"/>
                <a:ea typeface="Century Gothic" charset="0"/>
                <a:cs typeface="Century Gothic" charset="0"/>
              </a:rPr>
              <a:t>Software</a:t>
            </a:r>
            <a:endParaRPr lang="en-US" sz="3600" dirty="0">
              <a:latin typeface="Century Gothic" charset="0"/>
              <a:ea typeface="Century Gothic" charset="0"/>
              <a:cs typeface="Century Gothic" charset="0"/>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482896" y="2032000"/>
            <a:ext cx="5870904" cy="3000517"/>
          </a:xfrm>
          <a:prstGeom prst="rect">
            <a:avLst/>
          </a:prstGeom>
          <a:ln>
            <a:solidFill>
              <a:schemeClr val="bg1">
                <a:lumMod val="85000"/>
              </a:schemeClr>
            </a:solidFill>
          </a:ln>
        </p:spPr>
      </p:pic>
      <p:sp>
        <p:nvSpPr>
          <p:cNvPr id="8" name="TextBox 7"/>
          <p:cNvSpPr txBox="1"/>
          <p:nvPr/>
        </p:nvSpPr>
        <p:spPr>
          <a:xfrm>
            <a:off x="142875" y="6585961"/>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
        <p:nvSpPr>
          <p:cNvPr id="3" name="TextBox 2"/>
          <p:cNvSpPr txBox="1"/>
          <p:nvPr/>
        </p:nvSpPr>
        <p:spPr>
          <a:xfrm>
            <a:off x="6854458" y="5057229"/>
            <a:ext cx="3127779"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by: </a:t>
            </a:r>
            <a:r>
              <a:rPr lang="en-GB" sz="1000" dirty="0">
                <a:latin typeface="Century Gothic" charset="0"/>
                <a:ea typeface="Century Gothic" charset="0"/>
                <a:cs typeface="Century Gothic" charset="0"/>
                <a:hlinkClick r:id="rId6" tooltip="User:George Chernilevsky"/>
              </a:rPr>
              <a:t>George </a:t>
            </a:r>
            <a:r>
              <a:rPr lang="en-GB" sz="1000" dirty="0" smtClean="0">
                <a:latin typeface="Century Gothic" charset="0"/>
                <a:ea typeface="Century Gothic" charset="0"/>
                <a:cs typeface="Century Gothic" charset="0"/>
                <a:hlinkClick r:id="rId6" tooltip="User:George Chernilevsky"/>
              </a:rPr>
              <a:t>Chernilevsky</a:t>
            </a:r>
            <a:r>
              <a:rPr lang="en-GB" sz="1000" dirty="0" smtClean="0">
                <a:latin typeface="Century Gothic" charset="0"/>
                <a:ea typeface="Century Gothic" charset="0"/>
                <a:cs typeface="Century Gothic" charset="0"/>
              </a:rPr>
              <a:t>, public domain</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10620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0927811">
            <a:off x="182820" y="4666737"/>
            <a:ext cx="2320488" cy="2109535"/>
          </a:xfrm>
          <a:prstGeom prst="rect">
            <a:avLst/>
          </a:prstGeom>
        </p:spPr>
      </p:pic>
      <p:sp>
        <p:nvSpPr>
          <p:cNvPr id="4" name="Content Placeholder 3"/>
          <p:cNvSpPr txBox="1">
            <a:spLocks noGrp="1"/>
          </p:cNvSpPr>
          <p:nvPr>
            <p:ph idx="1"/>
          </p:nvPr>
        </p:nvSpPr>
        <p:spPr>
          <a:xfrm>
            <a:off x="414866" y="1671109"/>
            <a:ext cx="6530955" cy="3357842"/>
          </a:xfrm>
          <a:prstGeom prst="rect">
            <a:avLst/>
          </a:prstGeom>
          <a:noFill/>
        </p:spPr>
        <p:txBody>
          <a:bodyPr wrap="none" rtlCol="0">
            <a:spAutoFit/>
          </a:bodyPr>
          <a:lstStyle/>
          <a:p>
            <a:pPr marL="914400" lvl="1" indent="-457200">
              <a:buFont typeface="Arial" charset="0"/>
              <a:buChar char="•"/>
            </a:pPr>
            <a:r>
              <a:rPr lang="en-US" sz="3600" dirty="0">
                <a:latin typeface="Century Gothic" charset="0"/>
                <a:ea typeface="Century Gothic" charset="0"/>
                <a:cs typeface="Century Gothic" charset="0"/>
              </a:rPr>
              <a:t>Bad management</a:t>
            </a:r>
          </a:p>
          <a:p>
            <a:pPr marL="1371600" lvl="2" indent="-457200">
              <a:buFont typeface="Arial" charset="0"/>
              <a:buChar char="•"/>
            </a:pPr>
            <a:r>
              <a:rPr lang="en-US" sz="3600" dirty="0">
                <a:latin typeface="Century Gothic" charset="0"/>
                <a:ea typeface="Century Gothic" charset="0"/>
                <a:cs typeface="Century Gothic" charset="0"/>
              </a:rPr>
              <a:t>Random file names </a:t>
            </a:r>
          </a:p>
          <a:p>
            <a:pPr marL="1371600" lvl="2" indent="-457200">
              <a:buFont typeface="Arial" charset="0"/>
              <a:buChar char="•"/>
            </a:pPr>
            <a:r>
              <a:rPr lang="en-US" sz="3600" dirty="0">
                <a:latin typeface="Century Gothic" charset="0"/>
                <a:ea typeface="Century Gothic" charset="0"/>
                <a:cs typeface="Century Gothic" charset="0"/>
              </a:rPr>
              <a:t>Insufficient description</a:t>
            </a:r>
          </a:p>
          <a:p>
            <a:pPr marL="1371600" lvl="2" indent="-457200">
              <a:buFont typeface="Arial" charset="0"/>
              <a:buChar char="•"/>
            </a:pPr>
            <a:r>
              <a:rPr lang="en-US" sz="3600" dirty="0">
                <a:latin typeface="Century Gothic" charset="0"/>
                <a:ea typeface="Century Gothic" charset="0"/>
                <a:cs typeface="Century Gothic" charset="0"/>
              </a:rPr>
              <a:t>Random directories</a:t>
            </a:r>
          </a:p>
          <a:p>
            <a:pPr marL="1371600" lvl="2" indent="-457200">
              <a:buFont typeface="Arial" charset="0"/>
              <a:buChar char="•"/>
            </a:pPr>
            <a:r>
              <a:rPr lang="en-US" sz="3600" dirty="0">
                <a:latin typeface="Century Gothic" charset="0"/>
                <a:ea typeface="Century Gothic" charset="0"/>
                <a:cs typeface="Century Gothic" charset="0"/>
              </a:rPr>
              <a:t>Keeping it all! </a:t>
            </a:r>
          </a:p>
          <a:p>
            <a:endParaRPr lang="en-US" dirty="0"/>
          </a:p>
        </p:txBody>
      </p:sp>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What are the risks? </a:t>
            </a:r>
            <a:br>
              <a:rPr lang="en-US" b="1" dirty="0">
                <a:latin typeface="Century Gothic" charset="0"/>
                <a:ea typeface="Century Gothic" charset="0"/>
                <a:cs typeface="Century Gothic" charset="0"/>
              </a:rPr>
            </a:br>
            <a:r>
              <a:rPr lang="en-US" sz="4000" b="1" dirty="0">
                <a:latin typeface="Century Gothic" charset="0"/>
                <a:ea typeface="Century Gothic" charset="0"/>
                <a:cs typeface="Century Gothic" charset="0"/>
              </a:rPr>
              <a:t>Longer term</a:t>
            </a:r>
            <a:endParaRPr lang="en-US" dirty="0"/>
          </a:p>
        </p:txBody>
      </p:sp>
      <p:pic>
        <p:nvPicPr>
          <p:cNvPr id="6" name="Picture 5"/>
          <p:cNvPicPr>
            <a:picLocks noChangeAspect="1"/>
          </p:cNvPicPr>
          <p:nvPr/>
        </p:nvPicPr>
        <p:blipFill>
          <a:blip r:embed="rId4"/>
          <a:stretch>
            <a:fillRect/>
          </a:stretch>
        </p:blipFill>
        <p:spPr>
          <a:xfrm>
            <a:off x="7067341" y="1690688"/>
            <a:ext cx="4463181" cy="3490912"/>
          </a:xfrm>
          <a:prstGeom prst="rect">
            <a:avLst/>
          </a:prstGeom>
          <a:ln>
            <a:solidFill>
              <a:schemeClr val="bg1">
                <a:lumMod val="85000"/>
              </a:schemeClr>
            </a:solidFill>
          </a:ln>
        </p:spPr>
      </p:pic>
      <p:sp>
        <p:nvSpPr>
          <p:cNvPr id="7" name="TextBox 6"/>
          <p:cNvSpPr txBox="1"/>
          <p:nvPr/>
        </p:nvSpPr>
        <p:spPr>
          <a:xfrm>
            <a:off x="1147216" y="6611779"/>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53874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are the risks? </a:t>
            </a:r>
            <a:br>
              <a:rPr lang="en-US" b="1" dirty="0" smtClean="0">
                <a:latin typeface="Century Gothic" charset="0"/>
                <a:ea typeface="Century Gothic" charset="0"/>
                <a:cs typeface="Century Gothic" charset="0"/>
              </a:rPr>
            </a:br>
            <a:r>
              <a:rPr lang="en-US" sz="4000" b="1" smtClean="0">
                <a:latin typeface="Century Gothic" charset="0"/>
                <a:ea typeface="Century Gothic" charset="0"/>
                <a:cs typeface="Century Gothic" charset="0"/>
              </a:rPr>
              <a:t>Longer term</a:t>
            </a:r>
            <a:endParaRPr lang="en-US" sz="4000" b="1" dirty="0">
              <a:latin typeface="Century Gothic" charset="0"/>
              <a:ea typeface="Century Gothic" charset="0"/>
              <a:cs typeface="Century Gothic" charset="0"/>
            </a:endParaRPr>
          </a:p>
        </p:txBody>
      </p:sp>
      <p:sp>
        <p:nvSpPr>
          <p:cNvPr id="6" name="Content Placeholder 5"/>
          <p:cNvSpPr>
            <a:spLocks noGrp="1"/>
          </p:cNvSpPr>
          <p:nvPr>
            <p:ph idx="1"/>
          </p:nvPr>
        </p:nvSpPr>
        <p:spPr>
          <a:xfrm>
            <a:off x="838200" y="1814037"/>
            <a:ext cx="10515600" cy="5336617"/>
          </a:xfrm>
        </p:spPr>
        <p:txBody>
          <a:bodyPr>
            <a:normAutofit/>
          </a:bodyPr>
          <a:lstStyle/>
          <a:p>
            <a:r>
              <a:rPr lang="en-US" sz="3200" smtClean="0">
                <a:latin typeface="Century Gothic" charset="0"/>
                <a:ea typeface="Century Gothic" charset="0"/>
                <a:cs typeface="Century Gothic" charset="0"/>
              </a:rPr>
              <a:t>BITROT</a:t>
            </a:r>
            <a:endParaRPr lang="en-US" sz="3200" dirty="0">
              <a:latin typeface="Century Gothic" charset="0"/>
              <a:ea typeface="Century Gothic" charset="0"/>
              <a:cs typeface="Century Gothic"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52029" y="365125"/>
            <a:ext cx="4837176" cy="6046470"/>
          </a:xfrm>
          <a:prstGeom prst="rect">
            <a:avLst/>
          </a:prstGeom>
        </p:spPr>
      </p:pic>
      <p:pic>
        <p:nvPicPr>
          <p:cNvPr id="10" name="Picture 9"/>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920172">
            <a:off x="2628533" y="1809675"/>
            <a:ext cx="1595996" cy="1697641"/>
          </a:xfrm>
          <a:prstGeom prst="rect">
            <a:avLst/>
          </a:prstGeom>
        </p:spPr>
      </p:pic>
      <p:sp>
        <p:nvSpPr>
          <p:cNvPr id="8" name="TextBox 7"/>
          <p:cNvSpPr txBox="1"/>
          <p:nvPr/>
        </p:nvSpPr>
        <p:spPr>
          <a:xfrm>
            <a:off x="167390" y="6531366"/>
            <a:ext cx="1185722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 “data loss of image file JPEG, public domain, “File is corrupt” by Bernard </a:t>
            </a:r>
            <a:r>
              <a:rPr lang="en-US" sz="1000" dirty="0" err="1" smtClean="0">
                <a:latin typeface="Century Gothic" charset="0"/>
                <a:ea typeface="Century Gothic" charset="0"/>
                <a:cs typeface="Century Gothic" charset="0"/>
              </a:rPr>
              <a:t>Goldbach</a:t>
            </a:r>
            <a:r>
              <a:rPr lang="en-US" sz="1000" dirty="0" smtClean="0">
                <a:latin typeface="Century Gothic" charset="0"/>
                <a:ea typeface="Century Gothic" charset="0"/>
                <a:cs typeface="Century Gothic" charset="0"/>
              </a:rPr>
              <a:t>, CC-BY 2.0</a:t>
            </a:r>
            <a:endParaRPr lang="en-US" sz="1000" dirty="0">
              <a:latin typeface="Century Gothic" charset="0"/>
              <a:ea typeface="Century Gothic" charset="0"/>
              <a:cs typeface="Century Gothic" charset="0"/>
            </a:endParaRPr>
          </a:p>
        </p:txBody>
      </p:sp>
      <p:pic>
        <p:nvPicPr>
          <p:cNvPr id="3" name="Picture 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38200" y="3591931"/>
            <a:ext cx="5559482" cy="2719870"/>
          </a:xfrm>
          <a:prstGeom prst="rect">
            <a:avLst/>
          </a:prstGeom>
        </p:spPr>
      </p:pic>
    </p:spTree>
    <p:extLst>
      <p:ext uri="{BB962C8B-B14F-4D97-AF65-F5344CB8AC3E}">
        <p14:creationId xmlns:p14="http://schemas.microsoft.com/office/powerpoint/2010/main" val="134441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29" y="509928"/>
            <a:ext cx="4076700" cy="1738399"/>
          </a:xfrm>
        </p:spPr>
        <p:txBody>
          <a:bodyPr>
            <a:normAutofit fontScale="90000"/>
          </a:bodyPr>
          <a:lstStyle/>
          <a:p>
            <a:r>
              <a:rPr lang="en-US" b="1" dirty="0" smtClean="0">
                <a:latin typeface="Century Gothic" charset="0"/>
                <a:ea typeface="Century Gothic" charset="0"/>
                <a:cs typeface="Century Gothic" charset="0"/>
              </a:rPr>
              <a:t>Personal Digital Archiving &amp; Preservation Lifecycle</a:t>
            </a:r>
            <a:endParaRPr lang="en-US" b="1" dirty="0">
              <a:latin typeface="Century Gothic" charset="0"/>
              <a:ea typeface="Century Gothic" charset="0"/>
              <a:cs typeface="Century Gothic"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388055"/>
              </p:ext>
            </p:extLst>
          </p:nvPr>
        </p:nvGraphicFramePr>
        <p:xfrm>
          <a:off x="887186" y="963385"/>
          <a:ext cx="10738758" cy="5094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5355771" y="1215840"/>
            <a:ext cx="4465071" cy="2624988"/>
            <a:chOff x="5472624" y="1597993"/>
            <a:chExt cx="4250247" cy="2833768"/>
          </a:xfrm>
        </p:grpSpPr>
        <p:grpSp>
          <p:nvGrpSpPr>
            <p:cNvPr id="27" name="Group 26"/>
            <p:cNvGrpSpPr/>
            <p:nvPr/>
          </p:nvGrpSpPr>
          <p:grpSpPr>
            <a:xfrm>
              <a:off x="5472624" y="3667211"/>
              <a:ext cx="1600538" cy="764550"/>
              <a:chOff x="5472624" y="3667211"/>
              <a:chExt cx="1600538" cy="764550"/>
            </a:xfrm>
          </p:grpSpPr>
          <p:sp>
            <p:nvSpPr>
              <p:cNvPr id="15" name="Rounded Rectangle 14"/>
              <p:cNvSpPr/>
              <p:nvPr/>
            </p:nvSpPr>
            <p:spPr>
              <a:xfrm>
                <a:off x="5472624" y="3667211"/>
                <a:ext cx="1600538" cy="764550"/>
              </a:xfrm>
              <a:prstGeom prst="roundRect">
                <a:avLst>
                  <a:gd name="adj" fmla="val 10000"/>
                </a:avLst>
              </a:prstGeom>
              <a:solidFill>
                <a:schemeClr val="accent6">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Rounded Rectangle 4"/>
              <p:cNvSpPr/>
              <p:nvPr/>
            </p:nvSpPr>
            <p:spPr>
              <a:xfrm>
                <a:off x="5496063" y="3689604"/>
                <a:ext cx="1553659" cy="719764"/>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400" kern="1200" dirty="0" smtClean="0">
                    <a:latin typeface="Century Gothic" charset="0"/>
                    <a:ea typeface="Century Gothic" charset="0"/>
                    <a:cs typeface="Century Gothic" charset="0"/>
                  </a:rPr>
                  <a:t>Access</a:t>
                </a:r>
                <a:endParaRPr lang="en-US" sz="2400" kern="1200" dirty="0">
                  <a:latin typeface="Century Gothic" charset="0"/>
                  <a:ea typeface="Century Gothic" charset="0"/>
                  <a:cs typeface="Century Gothic" charset="0"/>
                </a:endParaRPr>
              </a:p>
            </p:txBody>
          </p:sp>
        </p:grpSp>
        <p:grpSp>
          <p:nvGrpSpPr>
            <p:cNvPr id="26" name="Group 25"/>
            <p:cNvGrpSpPr/>
            <p:nvPr/>
          </p:nvGrpSpPr>
          <p:grpSpPr>
            <a:xfrm>
              <a:off x="8230515" y="1597993"/>
              <a:ext cx="1492356" cy="650334"/>
              <a:chOff x="8230515" y="1597993"/>
              <a:chExt cx="1492356" cy="650334"/>
            </a:xfrm>
          </p:grpSpPr>
          <p:sp>
            <p:nvSpPr>
              <p:cNvPr id="18" name="Rounded Rectangle 17"/>
              <p:cNvSpPr/>
              <p:nvPr/>
            </p:nvSpPr>
            <p:spPr>
              <a:xfrm>
                <a:off x="8230515" y="1597993"/>
                <a:ext cx="1492356" cy="650334"/>
              </a:xfrm>
              <a:prstGeom prst="roundRect">
                <a:avLst>
                  <a:gd name="adj" fmla="val 10000"/>
                </a:avLst>
              </a:prstGeom>
              <a:solidFill>
                <a:schemeClr val="accent2">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4"/>
              <p:cNvSpPr/>
              <p:nvPr/>
            </p:nvSpPr>
            <p:spPr>
              <a:xfrm>
                <a:off x="8252370" y="1617041"/>
                <a:ext cx="1448646" cy="612238"/>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000" dirty="0" smtClean="0">
                    <a:solidFill>
                      <a:schemeClr val="tx1"/>
                    </a:solidFill>
                    <a:latin typeface="Century Gothic" charset="0"/>
                    <a:ea typeface="Century Gothic" charset="0"/>
                    <a:cs typeface="Century Gothic" charset="0"/>
                  </a:rPr>
                  <a:t>Dispose</a:t>
                </a:r>
                <a:endParaRPr lang="en-US" sz="2000" kern="1200" dirty="0">
                  <a:solidFill>
                    <a:schemeClr val="tx1"/>
                  </a:solidFill>
                  <a:latin typeface="Century Gothic" charset="0"/>
                  <a:ea typeface="Century Gothic" charset="0"/>
                  <a:cs typeface="Century Gothic" charset="0"/>
                </a:endParaRPr>
              </a:p>
            </p:txBody>
          </p:sp>
        </p:grpSp>
        <p:sp>
          <p:nvSpPr>
            <p:cNvPr id="25" name="Right Arrow 24"/>
            <p:cNvSpPr/>
            <p:nvPr/>
          </p:nvSpPr>
          <p:spPr>
            <a:xfrm>
              <a:off x="7494814" y="1690689"/>
              <a:ext cx="587829" cy="366712"/>
            </a:xfrm>
            <a:prstGeom prst="rightArrow">
              <a:avLst/>
            </a:prstGeom>
            <a:gradFill>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851431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latin typeface="Century Gothic" charset="0"/>
                <a:ea typeface="Century Gothic" charset="0"/>
                <a:cs typeface="Century Gothic" charset="0"/>
              </a:rPr>
              <a:t>GOOD HABITS!</a:t>
            </a:r>
            <a:endParaRPr lang="en-US" sz="5400" b="1" dirty="0">
              <a:latin typeface="Century Gothic" charset="0"/>
              <a:ea typeface="Century Gothic" charset="0"/>
              <a:cs typeface="Century Gothic" charset="0"/>
            </a:endParaRPr>
          </a:p>
        </p:txBody>
      </p:sp>
      <p:pic>
        <p:nvPicPr>
          <p:cNvPr id="4" name="Picture 2" descr="http://meninsider.com/wp-content/uploads/2012/04/messy-office-03.jpeg"/>
          <p:cNvPicPr>
            <a:picLocks noChangeAspect="1" noChangeArrowheads="1"/>
          </p:cNvPicPr>
          <p:nvPr/>
        </p:nvPicPr>
        <p:blipFill>
          <a:blip r:embed="rId3" cstate="print"/>
          <a:srcRect/>
          <a:stretch>
            <a:fillRect/>
          </a:stretch>
        </p:blipFill>
        <p:spPr bwMode="auto">
          <a:xfrm>
            <a:off x="384048" y="2177424"/>
            <a:ext cx="5605836" cy="3991356"/>
          </a:xfrm>
          <a:prstGeom prst="rect">
            <a:avLst/>
          </a:prstGeom>
          <a:noFill/>
        </p:spPr>
      </p:pic>
      <p:pic>
        <p:nvPicPr>
          <p:cNvPr id="6" name="Picture 5" descr="http://1.bp.blogspot.com/_qLAWo-ifmVI/SZoTValv0CI/AAAAAAAABzs/2pu1MZBhemU/s400/1officefullview_2.jpg"/>
          <p:cNvPicPr>
            <a:picLocks noChangeAspect="1" noChangeArrowheads="1"/>
          </p:cNvPicPr>
          <p:nvPr/>
        </p:nvPicPr>
        <p:blipFill>
          <a:blip r:embed="rId4" cstate="print"/>
          <a:srcRect/>
          <a:stretch>
            <a:fillRect/>
          </a:stretch>
        </p:blipFill>
        <p:spPr bwMode="auto">
          <a:xfrm>
            <a:off x="6449568" y="2177424"/>
            <a:ext cx="5321808" cy="3991356"/>
          </a:xfrm>
          <a:prstGeom prst="rect">
            <a:avLst/>
          </a:prstGeom>
          <a:noFill/>
        </p:spPr>
      </p:pic>
      <p:sp>
        <p:nvSpPr>
          <p:cNvPr id="3" name="TextBox 2"/>
          <p:cNvSpPr txBox="1"/>
          <p:nvPr/>
        </p:nvSpPr>
        <p:spPr>
          <a:xfrm>
            <a:off x="357836" y="6532405"/>
            <a:ext cx="6091732"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Images: Library of Congress, Digital Preservation Outreach Education, personal digital archiving</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510239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7582" y="1260450"/>
            <a:ext cx="9307780" cy="4351338"/>
          </a:xfrm>
        </p:spPr>
        <p:txBody>
          <a:bodyPr>
            <a:normAutofit/>
          </a:bodyPr>
          <a:lstStyle/>
          <a:p>
            <a:pPr marL="0" indent="0">
              <a:buNone/>
            </a:pPr>
            <a:r>
              <a:rPr lang="en-GB" sz="1800" b="1" i="1" dirty="0" smtClean="0"/>
              <a:t>Copyright notice</a:t>
            </a:r>
          </a:p>
          <a:p>
            <a:pPr marL="0" indent="0">
              <a:spcBef>
                <a:spcPts val="0"/>
              </a:spcBef>
              <a:buNone/>
            </a:pPr>
            <a:r>
              <a:rPr lang="en-GB" sz="1600" dirty="0" smtClean="0"/>
              <a:t>Unless otherwise stated, the contents </a:t>
            </a:r>
            <a:r>
              <a:rPr lang="en-GB" sz="1600" dirty="0"/>
              <a:t>of this presentation </a:t>
            </a:r>
            <a:r>
              <a:rPr lang="en-GB" sz="1600" dirty="0" smtClean="0"/>
              <a:t>and the </a:t>
            </a:r>
          </a:p>
          <a:p>
            <a:pPr marL="0" indent="0">
              <a:spcBef>
                <a:spcPts val="0"/>
              </a:spcBef>
              <a:buNone/>
            </a:pPr>
            <a:r>
              <a:rPr lang="en-GB" sz="1600" dirty="0"/>
              <a:t>a</a:t>
            </a:r>
            <a:r>
              <a:rPr lang="en-GB" sz="1600" dirty="0" smtClean="0"/>
              <a:t>ccompanying hand outs are is made available by Bodleian Libraries, </a:t>
            </a:r>
          </a:p>
          <a:p>
            <a:pPr marL="0" indent="0">
              <a:spcBef>
                <a:spcPts val="0"/>
              </a:spcBef>
              <a:buNone/>
            </a:pPr>
            <a:r>
              <a:rPr lang="en-GB" sz="1600" dirty="0" smtClean="0"/>
              <a:t>University of Oxford under a </a:t>
            </a:r>
            <a:r>
              <a:rPr lang="en-GB" sz="1600" dirty="0" smtClean="0">
                <a:hlinkClick r:id="rId3"/>
              </a:rPr>
              <a:t>CC-BY-NC-SA</a:t>
            </a:r>
            <a:r>
              <a:rPr lang="en-GB" sz="1600" dirty="0" smtClean="0"/>
              <a:t> license.</a:t>
            </a:r>
          </a:p>
          <a:p>
            <a:pPr marL="0" indent="0">
              <a:buNone/>
            </a:pPr>
            <a:endParaRPr lang="en-GB" sz="200" dirty="0"/>
          </a:p>
          <a:p>
            <a:pPr marL="0" indent="0">
              <a:buNone/>
            </a:pPr>
            <a:r>
              <a:rPr lang="en-GB" sz="1600" dirty="0" smtClean="0"/>
              <a:t>Where </a:t>
            </a:r>
            <a:r>
              <a:rPr lang="en-GB" sz="1600" dirty="0"/>
              <a:t>indicated, this presentation also includes content </a:t>
            </a:r>
            <a:r>
              <a:rPr lang="en-GB" sz="1600" dirty="0" smtClean="0"/>
              <a:t>where </a:t>
            </a:r>
            <a:r>
              <a:rPr lang="en-GB" sz="1600" dirty="0"/>
              <a:t>copyright </a:t>
            </a:r>
            <a:r>
              <a:rPr lang="en-GB" sz="1600" dirty="0" smtClean="0"/>
              <a:t>is held by third </a:t>
            </a:r>
            <a:r>
              <a:rPr lang="en-GB" sz="1600" dirty="0"/>
              <a:t>parties. In these cases, the terms of any licences must be honoured and where required, permission to reuse should be sought. </a:t>
            </a:r>
            <a:endParaRPr lang="en-GB" sz="1600" dirty="0" smtClean="0"/>
          </a:p>
          <a:p>
            <a:pPr marL="0" indent="0">
              <a:buNone/>
            </a:pPr>
            <a:endParaRPr lang="en-GB" sz="1800" b="1" i="1" dirty="0" smtClean="0"/>
          </a:p>
          <a:p>
            <a:pPr marL="0" indent="0">
              <a:lnSpc>
                <a:spcPct val="100000"/>
              </a:lnSpc>
              <a:spcBef>
                <a:spcPts val="0"/>
              </a:spcBef>
              <a:buNone/>
            </a:pPr>
            <a:r>
              <a:rPr lang="en-GB" sz="1800" b="1" i="1" dirty="0" smtClean="0"/>
              <a:t>Background</a:t>
            </a:r>
          </a:p>
          <a:p>
            <a:pPr marL="0" indent="0">
              <a:lnSpc>
                <a:spcPct val="100000"/>
              </a:lnSpc>
              <a:spcBef>
                <a:spcPts val="0"/>
              </a:spcBef>
              <a:buNone/>
            </a:pPr>
            <a:r>
              <a:rPr lang="en-GB" sz="1600" dirty="0" smtClean="0"/>
              <a:t>The following presentation was created by Sarah Mason for the Digital Preservation at Oxford and Cambridge Project (2016-2018). The project was sponsored by the </a:t>
            </a:r>
            <a:r>
              <a:rPr lang="en-GB" sz="1600" dirty="0" err="1" smtClean="0"/>
              <a:t>Polonsky</a:t>
            </a:r>
            <a:r>
              <a:rPr lang="en-GB" sz="1600" dirty="0" smtClean="0"/>
              <a:t> Foundation. For more information visit </a:t>
            </a:r>
            <a:r>
              <a:rPr lang="en-GB" sz="1600" i="1" dirty="0" smtClean="0">
                <a:hlinkClick r:id="rId4"/>
              </a:rPr>
              <a:t>www.dpoc.ac.uk</a:t>
            </a:r>
            <a:r>
              <a:rPr lang="en-GB" sz="1600" i="1" dirty="0" smtClean="0"/>
              <a:t> </a:t>
            </a:r>
            <a:endParaRPr lang="en-GB" sz="1600" i="1" dirty="0"/>
          </a:p>
        </p:txBody>
      </p:sp>
      <p:pic>
        <p:nvPicPr>
          <p:cNvPr id="2" name="Picture 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9796" y="1427003"/>
            <a:ext cx="2252254" cy="790541"/>
          </a:xfrm>
          <a:prstGeom prst="rect">
            <a:avLst/>
          </a:prstGeom>
        </p:spPr>
      </p:pic>
      <p:pic>
        <p:nvPicPr>
          <p:cNvPr id="6" name="Picture 5"/>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403775" y="6046887"/>
            <a:ext cx="2226021" cy="589801"/>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66100" y="6008454"/>
            <a:ext cx="1062521" cy="738282"/>
          </a:xfrm>
          <a:prstGeom prst="rect">
            <a:avLst/>
          </a:prstGeom>
        </p:spPr>
      </p:pic>
      <p:pic>
        <p:nvPicPr>
          <p:cNvPr id="1030" name="Picture 6" descr="Oxford-University-rectangle-logo.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9614263" y="6039059"/>
            <a:ext cx="2111817" cy="644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6498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Where are they?</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normAutofit lnSpcReduction="10000"/>
          </a:bodyPr>
          <a:lstStyle/>
          <a:p>
            <a:r>
              <a:rPr lang="en-US" dirty="0" smtClean="0">
                <a:latin typeface="Century Gothic" charset="0"/>
                <a:ea typeface="Century Gothic" charset="0"/>
                <a:cs typeface="Century Gothic" charset="0"/>
              </a:rPr>
              <a:t>Computer</a:t>
            </a:r>
          </a:p>
          <a:p>
            <a:r>
              <a:rPr lang="en-US" dirty="0" smtClean="0">
                <a:latin typeface="Century Gothic" charset="0"/>
                <a:ea typeface="Century Gothic" charset="0"/>
                <a:cs typeface="Century Gothic" charset="0"/>
              </a:rPr>
              <a:t>Portable hard drive or solid state</a:t>
            </a:r>
          </a:p>
          <a:p>
            <a:r>
              <a:rPr lang="en-US" dirty="0" smtClean="0">
                <a:latin typeface="Century Gothic" charset="0"/>
                <a:ea typeface="Century Gothic" charset="0"/>
                <a:cs typeface="Century Gothic" charset="0"/>
              </a:rPr>
              <a:t>USBs</a:t>
            </a:r>
          </a:p>
          <a:p>
            <a:r>
              <a:rPr lang="en-US" dirty="0" smtClean="0">
                <a:latin typeface="Century Gothic" charset="0"/>
                <a:ea typeface="Century Gothic" charset="0"/>
                <a:cs typeface="Century Gothic" charset="0"/>
              </a:rPr>
              <a:t>SD cards</a:t>
            </a:r>
          </a:p>
          <a:p>
            <a:r>
              <a:rPr lang="en-US" dirty="0" smtClean="0">
                <a:latin typeface="Century Gothic" charset="0"/>
                <a:ea typeface="Century Gothic" charset="0"/>
                <a:cs typeface="Century Gothic" charset="0"/>
              </a:rPr>
              <a:t>CDs or DVDs</a:t>
            </a:r>
          </a:p>
          <a:p>
            <a:r>
              <a:rPr lang="en-US" dirty="0" smtClean="0">
                <a:latin typeface="Century Gothic" charset="0"/>
                <a:ea typeface="Century Gothic" charset="0"/>
                <a:cs typeface="Century Gothic" charset="0"/>
              </a:rPr>
              <a:t>Phone</a:t>
            </a:r>
          </a:p>
          <a:p>
            <a:r>
              <a:rPr lang="en-US" dirty="0" smtClean="0">
                <a:latin typeface="Century Gothic" charset="0"/>
                <a:ea typeface="Century Gothic" charset="0"/>
                <a:cs typeface="Century Gothic" charset="0"/>
              </a:rPr>
              <a:t>Cloud storage</a:t>
            </a:r>
          </a:p>
          <a:p>
            <a:r>
              <a:rPr lang="en-US" dirty="0" smtClean="0">
                <a:latin typeface="Century Gothic" charset="0"/>
                <a:ea typeface="Century Gothic" charset="0"/>
                <a:cs typeface="Century Gothic" charset="0"/>
              </a:rPr>
              <a:t>Websites</a:t>
            </a:r>
          </a:p>
          <a:p>
            <a:r>
              <a:rPr lang="en-US" dirty="0" smtClean="0">
                <a:latin typeface="Century Gothic" charset="0"/>
                <a:ea typeface="Century Gothic" charset="0"/>
                <a:cs typeface="Century Gothic" charset="0"/>
              </a:rPr>
              <a:t>Obsolete media – floppy disks, zip drives, etc.</a:t>
            </a:r>
            <a:endParaRPr lang="en-US" dirty="0">
              <a:latin typeface="Century Gothic" charset="0"/>
              <a:ea typeface="Century Gothic" charset="0"/>
              <a:cs typeface="Century Gothic" charset="0"/>
            </a:endParaRPr>
          </a:p>
        </p:txBody>
      </p:sp>
      <p:pic>
        <p:nvPicPr>
          <p:cNvPr id="7" name="Picture 6"/>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031736" y="834517"/>
            <a:ext cx="4803648" cy="4803648"/>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6730965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Where are they? Make a list</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690688"/>
            <a:ext cx="10515600" cy="5021008"/>
          </a:xfrm>
        </p:spPr>
        <p:txBody>
          <a:bodyPr>
            <a:normAutofit fontScale="92500" lnSpcReduction="10000"/>
          </a:bodyPr>
          <a:lstStyle/>
          <a:p>
            <a:pPr marL="0" marR="0" lvl="0" indent="0" defTabSz="914400" eaLnBrk="1" fontAlgn="auto" latinLnBrk="0" hangingPunct="1">
              <a:lnSpc>
                <a:spcPct val="100000"/>
              </a:lnSpc>
              <a:spcAft>
                <a:spcPts val="0"/>
              </a:spcAft>
              <a:buClrTx/>
              <a:buSzTx/>
              <a:buFontTx/>
              <a:buNone/>
              <a:tabLst/>
              <a:defRPr/>
            </a:pPr>
            <a:r>
              <a:rPr lang="en-US" b="1" dirty="0" smtClean="0">
                <a:latin typeface="Century Gothic" charset="0"/>
                <a:ea typeface="Century Gothic" charset="0"/>
                <a:cs typeface="Century Gothic" charset="0"/>
              </a:rPr>
              <a:t>My List</a:t>
            </a:r>
            <a:r>
              <a:rPr lang="en-US" b="1" dirty="0" smtClean="0">
                <a:latin typeface="Century Gothic" charset="0"/>
                <a:ea typeface="Century Gothic" charset="0"/>
                <a:cs typeface="Century Gothic" charset="0"/>
              </a:rPr>
              <a:t>:</a:t>
            </a:r>
          </a:p>
          <a:p>
            <a:pPr>
              <a:lnSpc>
                <a:spcPct val="100000"/>
              </a:lnSpc>
            </a:pPr>
            <a:r>
              <a:rPr lang="en-US" dirty="0" smtClean="0">
                <a:latin typeface="Century Gothic" charset="0"/>
                <a:ea typeface="Century Gothic" charset="0"/>
                <a:cs typeface="Century Gothic" charset="0"/>
              </a:rPr>
              <a:t>2 portable hard drives – unknown</a:t>
            </a:r>
          </a:p>
          <a:p>
            <a:pPr>
              <a:lnSpc>
                <a:spcPct val="100000"/>
              </a:lnSpc>
            </a:pPr>
            <a:r>
              <a:rPr lang="en-US" dirty="0">
                <a:latin typeface="Century Gothic" charset="0"/>
                <a:ea typeface="Century Gothic" charset="0"/>
                <a:cs typeface="Century Gothic" charset="0"/>
              </a:rPr>
              <a:t>1</a:t>
            </a:r>
            <a:r>
              <a:rPr lang="en-US" dirty="0" smtClean="0">
                <a:latin typeface="Century Gothic" charset="0"/>
                <a:ea typeface="Century Gothic" charset="0"/>
                <a:cs typeface="Century Gothic" charset="0"/>
              </a:rPr>
              <a:t> bag of USBs – unknown</a:t>
            </a:r>
          </a:p>
          <a:p>
            <a:pPr>
              <a:lnSpc>
                <a:spcPct val="100000"/>
              </a:lnSpc>
            </a:pPr>
            <a:r>
              <a:rPr lang="en-US" dirty="0" smtClean="0">
                <a:latin typeface="Century Gothic" charset="0"/>
                <a:ea typeface="Century Gothic" charset="0"/>
                <a:cs typeface="Century Gothic" charset="0"/>
              </a:rPr>
              <a:t>1portable hard drive back up of laptop</a:t>
            </a:r>
          </a:p>
          <a:p>
            <a:pPr>
              <a:lnSpc>
                <a:spcPct val="100000"/>
              </a:lnSpc>
            </a:pPr>
            <a:r>
              <a:rPr lang="en-US" dirty="0">
                <a:latin typeface="Century Gothic" charset="0"/>
                <a:ea typeface="Century Gothic" charset="0"/>
                <a:cs typeface="Century Gothic" charset="0"/>
              </a:rPr>
              <a:t>1</a:t>
            </a:r>
            <a:r>
              <a:rPr lang="en-US" dirty="0" smtClean="0">
                <a:latin typeface="Century Gothic" charset="0"/>
                <a:ea typeface="Century Gothic" charset="0"/>
                <a:cs typeface="Century Gothic" charset="0"/>
              </a:rPr>
              <a:t> laptop (hard drive)</a:t>
            </a:r>
          </a:p>
          <a:p>
            <a:pPr>
              <a:lnSpc>
                <a:spcPct val="100000"/>
              </a:lnSpc>
            </a:pPr>
            <a:r>
              <a:rPr lang="en-US" dirty="0" smtClean="0">
                <a:latin typeface="Century Gothic" charset="0"/>
                <a:ea typeface="Century Gothic" charset="0"/>
                <a:cs typeface="Century Gothic" charset="0"/>
              </a:rPr>
              <a:t>Google Drive (cloud storage)</a:t>
            </a:r>
          </a:p>
          <a:p>
            <a:pPr>
              <a:lnSpc>
                <a:spcPct val="100000"/>
              </a:lnSpc>
            </a:pPr>
            <a:r>
              <a:rPr lang="en-US" dirty="0" smtClean="0">
                <a:latin typeface="Century Gothic" charset="0"/>
                <a:ea typeface="Century Gothic" charset="0"/>
                <a:cs typeface="Century Gothic" charset="0"/>
              </a:rPr>
              <a:t>Phone (plus back up in Google Photos)</a:t>
            </a:r>
          </a:p>
          <a:p>
            <a:pPr>
              <a:lnSpc>
                <a:spcPct val="100000"/>
              </a:lnSpc>
            </a:pPr>
            <a:r>
              <a:rPr lang="en-US" dirty="0" smtClean="0">
                <a:latin typeface="Century Gothic" charset="0"/>
                <a:ea typeface="Century Gothic" charset="0"/>
                <a:cs typeface="Century Gothic" charset="0"/>
              </a:rPr>
              <a:t>1 case of DVDs and CDs – unknown </a:t>
            </a:r>
          </a:p>
          <a:p>
            <a:pPr>
              <a:lnSpc>
                <a:spcPct val="100000"/>
              </a:lnSpc>
            </a:pPr>
            <a:r>
              <a:rPr lang="en-US" dirty="0" smtClean="0">
                <a:latin typeface="Century Gothic" charset="0"/>
                <a:ea typeface="Century Gothic" charset="0"/>
                <a:cs typeface="Century Gothic" charset="0"/>
              </a:rPr>
              <a:t>10 SD cards – unknown</a:t>
            </a:r>
          </a:p>
          <a:p>
            <a:pPr>
              <a:lnSpc>
                <a:spcPct val="100000"/>
              </a:lnSpc>
            </a:pPr>
            <a:r>
              <a:rPr lang="en-US" dirty="0" smtClean="0">
                <a:latin typeface="Century Gothic" charset="0"/>
                <a:ea typeface="Century Gothic" charset="0"/>
                <a:cs typeface="Century Gothic" charset="0"/>
              </a:rPr>
              <a:t>Gmail (email) &amp; various blogs</a:t>
            </a:r>
          </a:p>
          <a:p>
            <a:pPr>
              <a:lnSpc>
                <a:spcPct val="100000"/>
              </a:lnSpc>
              <a:spcBef>
                <a:spcPts val="0"/>
              </a:spcBef>
            </a:pPr>
            <a:endParaRPr lang="en-US" dirty="0">
              <a:latin typeface="Century Gothic" charset="0"/>
              <a:ea typeface="Century Gothic" charset="0"/>
              <a:cs typeface="Century Gothic"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15400" y="765048"/>
            <a:ext cx="2438400" cy="2438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083040" y="3603371"/>
            <a:ext cx="2438400" cy="2438400"/>
          </a:xfrm>
          <a:prstGeom prst="rect">
            <a:avLst/>
          </a:prstGeom>
        </p:spPr>
      </p:pic>
      <p:sp>
        <p:nvSpPr>
          <p:cNvPr id="7" name="TextBox 6"/>
          <p:cNvSpPr txBox="1"/>
          <p:nvPr/>
        </p:nvSpPr>
        <p:spPr>
          <a:xfrm>
            <a:off x="127884" y="6465475"/>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3794241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Where are they? Make a list</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690688"/>
            <a:ext cx="10515600" cy="5021008"/>
          </a:xfrm>
        </p:spPr>
        <p:txBody>
          <a:bodyPr>
            <a:normAutofit fontScale="92500" lnSpcReduction="10000"/>
          </a:bodyPr>
          <a:lstStyle/>
          <a:p>
            <a:pPr marL="0" marR="0" lvl="0" indent="0" defTabSz="914400" eaLnBrk="1" fontAlgn="auto" latinLnBrk="0" hangingPunct="1">
              <a:lnSpc>
                <a:spcPct val="100000"/>
              </a:lnSpc>
              <a:spcAft>
                <a:spcPts val="0"/>
              </a:spcAft>
              <a:buClrTx/>
              <a:buSzTx/>
              <a:buFontTx/>
              <a:buNone/>
              <a:tabLst/>
              <a:defRPr/>
            </a:pPr>
            <a:r>
              <a:rPr lang="en-US" b="1" dirty="0" smtClean="0">
                <a:latin typeface="Century Gothic" charset="0"/>
                <a:ea typeface="Century Gothic" charset="0"/>
                <a:cs typeface="Century Gothic" charset="0"/>
              </a:rPr>
              <a:t>My </a:t>
            </a:r>
            <a:r>
              <a:rPr lang="en-US" b="1" dirty="0" smtClean="0">
                <a:latin typeface="Century Gothic" charset="0"/>
                <a:ea typeface="Century Gothic" charset="0"/>
                <a:cs typeface="Century Gothic" charset="0"/>
              </a:rPr>
              <a:t>List:</a:t>
            </a:r>
          </a:p>
          <a:p>
            <a:pPr>
              <a:lnSpc>
                <a:spcPct val="100000"/>
              </a:lnSpc>
            </a:pPr>
            <a:r>
              <a:rPr lang="en-US" b="1" dirty="0" smtClean="0">
                <a:solidFill>
                  <a:srgbClr val="FF0000"/>
                </a:solidFill>
                <a:latin typeface="Century Gothic" charset="0"/>
                <a:ea typeface="Century Gothic" charset="0"/>
                <a:cs typeface="Century Gothic" charset="0"/>
              </a:rPr>
              <a:t>2 portable hard drives – unknown</a:t>
            </a:r>
          </a:p>
          <a:p>
            <a:pPr>
              <a:lnSpc>
                <a:spcPct val="100000"/>
              </a:lnSpc>
            </a:pPr>
            <a:r>
              <a:rPr lang="en-US" b="1" dirty="0">
                <a:solidFill>
                  <a:srgbClr val="FF0000"/>
                </a:solidFill>
                <a:latin typeface="Century Gothic" charset="0"/>
                <a:ea typeface="Century Gothic" charset="0"/>
                <a:cs typeface="Century Gothic" charset="0"/>
              </a:rPr>
              <a:t>1</a:t>
            </a:r>
            <a:r>
              <a:rPr lang="en-US" b="1" dirty="0" smtClean="0">
                <a:solidFill>
                  <a:srgbClr val="FF0000"/>
                </a:solidFill>
                <a:latin typeface="Century Gothic" charset="0"/>
                <a:ea typeface="Century Gothic" charset="0"/>
                <a:cs typeface="Century Gothic" charset="0"/>
              </a:rPr>
              <a:t> bag of USBs – unknown </a:t>
            </a:r>
          </a:p>
          <a:p>
            <a:pPr>
              <a:lnSpc>
                <a:spcPct val="100000"/>
              </a:lnSpc>
            </a:pPr>
            <a:r>
              <a:rPr lang="en-US" dirty="0" smtClean="0">
                <a:latin typeface="Century Gothic" charset="0"/>
                <a:ea typeface="Century Gothic" charset="0"/>
                <a:cs typeface="Century Gothic" charset="0"/>
              </a:rPr>
              <a:t>1portable hard drive back up of laptop</a:t>
            </a:r>
          </a:p>
          <a:p>
            <a:pPr>
              <a:lnSpc>
                <a:spcPct val="100000"/>
              </a:lnSpc>
            </a:pPr>
            <a:r>
              <a:rPr lang="en-US" dirty="0">
                <a:latin typeface="Century Gothic" charset="0"/>
                <a:ea typeface="Century Gothic" charset="0"/>
                <a:cs typeface="Century Gothic" charset="0"/>
              </a:rPr>
              <a:t>1</a:t>
            </a:r>
            <a:r>
              <a:rPr lang="en-US" dirty="0" smtClean="0">
                <a:latin typeface="Century Gothic" charset="0"/>
                <a:ea typeface="Century Gothic" charset="0"/>
                <a:cs typeface="Century Gothic" charset="0"/>
              </a:rPr>
              <a:t> laptop (hard drive)</a:t>
            </a:r>
          </a:p>
          <a:p>
            <a:pPr>
              <a:lnSpc>
                <a:spcPct val="100000"/>
              </a:lnSpc>
            </a:pPr>
            <a:r>
              <a:rPr lang="en-US" dirty="0" smtClean="0">
                <a:latin typeface="Century Gothic" charset="0"/>
                <a:ea typeface="Century Gothic" charset="0"/>
                <a:cs typeface="Century Gothic" charset="0"/>
              </a:rPr>
              <a:t>Google Drive (cloud storage)</a:t>
            </a:r>
          </a:p>
          <a:p>
            <a:pPr>
              <a:lnSpc>
                <a:spcPct val="100000"/>
              </a:lnSpc>
            </a:pPr>
            <a:r>
              <a:rPr lang="en-US" dirty="0" smtClean="0">
                <a:latin typeface="Century Gothic" charset="0"/>
                <a:ea typeface="Century Gothic" charset="0"/>
                <a:cs typeface="Century Gothic" charset="0"/>
              </a:rPr>
              <a:t>Phone (plus back up in Google Photos)</a:t>
            </a:r>
          </a:p>
          <a:p>
            <a:pPr>
              <a:lnSpc>
                <a:spcPct val="100000"/>
              </a:lnSpc>
            </a:pPr>
            <a:r>
              <a:rPr lang="en-US" b="1" dirty="0" smtClean="0">
                <a:solidFill>
                  <a:srgbClr val="FF0000"/>
                </a:solidFill>
                <a:latin typeface="Century Gothic" charset="0"/>
                <a:ea typeface="Century Gothic" charset="0"/>
                <a:cs typeface="Century Gothic" charset="0"/>
              </a:rPr>
              <a:t>1 case of DVDs and CDs – unknown </a:t>
            </a:r>
          </a:p>
          <a:p>
            <a:pPr>
              <a:lnSpc>
                <a:spcPct val="100000"/>
              </a:lnSpc>
            </a:pPr>
            <a:r>
              <a:rPr lang="en-US" b="1" dirty="0" smtClean="0">
                <a:solidFill>
                  <a:srgbClr val="FF0000"/>
                </a:solidFill>
                <a:latin typeface="Century Gothic" charset="0"/>
                <a:ea typeface="Century Gothic" charset="0"/>
                <a:cs typeface="Century Gothic" charset="0"/>
              </a:rPr>
              <a:t>10 SD cards – unknown</a:t>
            </a:r>
          </a:p>
          <a:p>
            <a:pPr>
              <a:lnSpc>
                <a:spcPct val="100000"/>
              </a:lnSpc>
            </a:pPr>
            <a:r>
              <a:rPr lang="en-US" dirty="0" smtClean="0">
                <a:solidFill>
                  <a:schemeClr val="bg2">
                    <a:lumMod val="10000"/>
                  </a:schemeClr>
                </a:solidFill>
                <a:latin typeface="Century Gothic" charset="0"/>
                <a:ea typeface="Century Gothic" charset="0"/>
                <a:cs typeface="Century Gothic" charset="0"/>
              </a:rPr>
              <a:t>Gmail (email) &amp; various blogs</a:t>
            </a:r>
          </a:p>
          <a:p>
            <a:pPr>
              <a:lnSpc>
                <a:spcPct val="100000"/>
              </a:lnSpc>
              <a:spcBef>
                <a:spcPts val="0"/>
              </a:spcBef>
            </a:pPr>
            <a:endParaRPr lang="en-US" dirty="0">
              <a:latin typeface="Century Gothic" charset="0"/>
              <a:ea typeface="Century Gothic" charset="0"/>
              <a:cs typeface="Century Gothic"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15400" y="765048"/>
            <a:ext cx="2438400" cy="2438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083040" y="3603371"/>
            <a:ext cx="2438400" cy="2438400"/>
          </a:xfrm>
          <a:prstGeom prst="rect">
            <a:avLst/>
          </a:prstGeom>
        </p:spPr>
      </p:pic>
      <p:sp>
        <p:nvSpPr>
          <p:cNvPr id="7" name="TextBox 6"/>
          <p:cNvSpPr txBox="1"/>
          <p:nvPr/>
        </p:nvSpPr>
        <p:spPr>
          <a:xfrm>
            <a:off x="157865" y="6465475"/>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3145713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are they?</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normAutofit/>
          </a:bodyPr>
          <a:lstStyle/>
          <a:p>
            <a:pPr marL="0" marR="0" lvl="0" indent="0" defTabSz="914400" eaLnBrk="1" fontAlgn="auto" latinLnBrk="0" hangingPunct="1">
              <a:lnSpc>
                <a:spcPct val="100000"/>
              </a:lnSpc>
              <a:spcAft>
                <a:spcPts val="0"/>
              </a:spcAft>
              <a:buClrTx/>
              <a:buSzTx/>
              <a:buFontTx/>
              <a:buNone/>
              <a:tabLst/>
              <a:defRPr/>
            </a:pPr>
            <a:r>
              <a:rPr lang="en-US" sz="3600" b="1" dirty="0" smtClean="0">
                <a:latin typeface="Century Gothic" charset="0"/>
                <a:ea typeface="Century Gothic" charset="0"/>
                <a:cs typeface="Century Gothic" charset="0"/>
              </a:rPr>
              <a:t>Questions to ask yourself:</a:t>
            </a:r>
          </a:p>
          <a:p>
            <a:pPr>
              <a:lnSpc>
                <a:spcPct val="100000"/>
              </a:lnSpc>
            </a:pPr>
            <a:r>
              <a:rPr lang="en-US" sz="3600" dirty="0" smtClean="0">
                <a:latin typeface="Century Gothic" charset="0"/>
                <a:ea typeface="Century Gothic" charset="0"/>
                <a:cs typeface="Century Gothic" charset="0"/>
              </a:rPr>
              <a:t>What is the file name?</a:t>
            </a:r>
          </a:p>
          <a:p>
            <a:pPr>
              <a:lnSpc>
                <a:spcPct val="100000"/>
              </a:lnSpc>
            </a:pPr>
            <a:r>
              <a:rPr lang="en-US" sz="3600" dirty="0" smtClean="0">
                <a:latin typeface="Century Gothic" charset="0"/>
                <a:ea typeface="Century Gothic" charset="0"/>
                <a:cs typeface="Century Gothic" charset="0"/>
              </a:rPr>
              <a:t>What is the content of the file?</a:t>
            </a:r>
          </a:p>
          <a:p>
            <a:pPr>
              <a:lnSpc>
                <a:spcPct val="100000"/>
              </a:lnSpc>
            </a:pPr>
            <a:r>
              <a:rPr lang="en-US" sz="3600" dirty="0">
                <a:latin typeface="Century Gothic" charset="0"/>
                <a:ea typeface="Century Gothic" charset="0"/>
                <a:cs typeface="Century Gothic" charset="0"/>
              </a:rPr>
              <a:t>What is the file type?</a:t>
            </a:r>
          </a:p>
          <a:p>
            <a:pPr>
              <a:lnSpc>
                <a:spcPct val="100000"/>
              </a:lnSpc>
            </a:pPr>
            <a:endParaRPr lang="en-US" sz="3200" dirty="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67600" y="450977"/>
            <a:ext cx="1493520" cy="149352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0" y="4978338"/>
            <a:ext cx="1371600" cy="1371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71956" y="5046060"/>
            <a:ext cx="1347216" cy="134721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81388" y="1825625"/>
            <a:ext cx="1396206" cy="1396206"/>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116568" y="3906012"/>
            <a:ext cx="2570988" cy="2570988"/>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617976" y="5097780"/>
            <a:ext cx="1379220" cy="1379220"/>
          </a:xfrm>
          <a:prstGeom prst="rect">
            <a:avLst/>
          </a:prstGeom>
        </p:spPr>
      </p:pic>
      <p:sp>
        <p:nvSpPr>
          <p:cNvPr id="10" name="TextBox 9"/>
          <p:cNvSpPr txBox="1"/>
          <p:nvPr/>
        </p:nvSpPr>
        <p:spPr>
          <a:xfrm>
            <a:off x="142875" y="6477000"/>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9"/>
              </a:rPr>
              <a:t>http://wiki.dpconline.org</a:t>
            </a:r>
            <a:r>
              <a:rPr lang="en-US" sz="1000" dirty="0" smtClean="0">
                <a:latin typeface="Century Gothic" charset="0"/>
                <a:ea typeface="Century Gothic" charset="0"/>
                <a:cs typeface="Century Gothic" charset="0"/>
                <a:hlinkClick r:id="rId9"/>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2322446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File formats: What to choose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2045081"/>
            <a:ext cx="5087112" cy="4351338"/>
          </a:xfrm>
        </p:spPr>
        <p:txBody>
          <a:bodyPr/>
          <a:lstStyle/>
          <a:p>
            <a:r>
              <a:rPr lang="en-US" dirty="0" smtClean="0">
                <a:latin typeface="Century Gothic" charset="0"/>
                <a:ea typeface="Century Gothic" charset="0"/>
                <a:cs typeface="Century Gothic" charset="0"/>
              </a:rPr>
              <a:t>Non-proprietary</a:t>
            </a:r>
          </a:p>
          <a:p>
            <a:r>
              <a:rPr lang="en-US" dirty="0" smtClean="0">
                <a:latin typeface="Century Gothic" charset="0"/>
                <a:ea typeface="Century Gothic" charset="0"/>
                <a:cs typeface="Century Gothic" charset="0"/>
              </a:rPr>
              <a:t>In common use</a:t>
            </a:r>
          </a:p>
          <a:p>
            <a:r>
              <a:rPr lang="en-US" dirty="0">
                <a:latin typeface="Century Gothic" charset="0"/>
                <a:ea typeface="Century Gothic" charset="0"/>
                <a:cs typeface="Century Gothic" charset="0"/>
              </a:rPr>
              <a:t>U</a:t>
            </a:r>
            <a:r>
              <a:rPr lang="en-US" dirty="0" smtClean="0">
                <a:latin typeface="Century Gothic" charset="0"/>
                <a:ea typeface="Century Gothic" charset="0"/>
                <a:cs typeface="Century Gothic" charset="0"/>
              </a:rPr>
              <a:t>ncompressed</a:t>
            </a:r>
          </a:p>
          <a:p>
            <a:r>
              <a:rPr lang="en-US" dirty="0" smtClean="0">
                <a:latin typeface="Century Gothic" charset="0"/>
                <a:ea typeface="Century Gothic" charset="0"/>
                <a:cs typeface="Century Gothic" charset="0"/>
              </a:rPr>
              <a:t>Interoperable among diverse platforms and applications</a:t>
            </a:r>
          </a:p>
          <a:p>
            <a:r>
              <a:rPr lang="en-US" dirty="0" smtClean="0">
                <a:latin typeface="Century Gothic" charset="0"/>
                <a:ea typeface="Century Gothic" charset="0"/>
                <a:cs typeface="Century Gothic" charset="0"/>
              </a:rPr>
              <a:t>lossless over </a:t>
            </a:r>
            <a:r>
              <a:rPr lang="en-US" dirty="0" err="1" smtClean="0">
                <a:latin typeface="Century Gothic" charset="0"/>
                <a:ea typeface="Century Gothic" charset="0"/>
                <a:cs typeface="Century Gothic" charset="0"/>
              </a:rPr>
              <a:t>lossy</a:t>
            </a:r>
            <a:endParaRPr lang="en-US" dirty="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38724" y="1825625"/>
            <a:ext cx="4915076" cy="3740404"/>
          </a:xfrm>
          <a:prstGeom prst="rect">
            <a:avLst/>
          </a:prstGeom>
        </p:spPr>
      </p:pic>
      <p:sp>
        <p:nvSpPr>
          <p:cNvPr id="5" name="TextBox 4"/>
          <p:cNvSpPr txBox="1"/>
          <p:nvPr/>
        </p:nvSpPr>
        <p:spPr>
          <a:xfrm>
            <a:off x="6766561" y="5566029"/>
            <a:ext cx="4443984" cy="646331"/>
          </a:xfrm>
          <a:prstGeom prst="rect">
            <a:avLst/>
          </a:prstGeom>
          <a:noFill/>
        </p:spPr>
        <p:txBody>
          <a:bodyPr wrap="square" rtlCol="0">
            <a:spAutoFit/>
          </a:bodyPr>
          <a:lstStyle/>
          <a:p>
            <a:r>
              <a:rPr lang="en-US" sz="1200" dirty="0">
                <a:latin typeface="Century Gothic" charset="0"/>
                <a:ea typeface="Century Gothic" charset="0"/>
                <a:cs typeface="Century Gothic" charset="0"/>
              </a:rPr>
              <a:t>Image from: </a:t>
            </a:r>
            <a:r>
              <a:rPr lang="en-US" sz="1200" dirty="0">
                <a:latin typeface="Century Gothic" charset="0"/>
                <a:ea typeface="Century Gothic" charset="0"/>
                <a:cs typeface="Century Gothic" charset="0"/>
                <a:hlinkClick r:id="rId4"/>
              </a:rPr>
              <a:t>https://</a:t>
            </a:r>
            <a:r>
              <a:rPr lang="en-US" sz="1200" dirty="0" smtClean="0">
                <a:latin typeface="Century Gothic" charset="0"/>
                <a:ea typeface="Century Gothic" charset="0"/>
                <a:cs typeface="Century Gothic" charset="0"/>
                <a:hlinkClick r:id="rId4"/>
              </a:rPr>
              <a:t>library.stanford.edu/research/data-management-services/data-best-practices/best-practices-file-formats</a:t>
            </a:r>
            <a:r>
              <a:rPr lang="en-US" sz="1200" dirty="0" smtClean="0">
                <a:latin typeface="Century Gothic" charset="0"/>
                <a:ea typeface="Century Gothic" charset="0"/>
                <a:cs typeface="Century Gothic" charset="0"/>
              </a:rPr>
              <a:t> </a:t>
            </a:r>
            <a:endParaRPr lang="en-US" sz="1200" dirty="0">
              <a:latin typeface="Century Gothic" charset="0"/>
              <a:ea typeface="Century Gothic" charset="0"/>
              <a:cs typeface="Century Gothic" charset="0"/>
            </a:endParaRPr>
          </a:p>
        </p:txBody>
      </p:sp>
    </p:spTree>
    <p:extLst>
      <p:ext uri="{BB962C8B-B14F-4D97-AF65-F5344CB8AC3E}">
        <p14:creationId xmlns:p14="http://schemas.microsoft.com/office/powerpoint/2010/main" val="20438462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Lossless vs. </a:t>
            </a:r>
            <a:r>
              <a:rPr lang="en-US" b="1" dirty="0" err="1" smtClean="0">
                <a:latin typeface="Century Gothic" charset="0"/>
                <a:ea typeface="Century Gothic" charset="0"/>
                <a:cs typeface="Century Gothic" charset="0"/>
              </a:rPr>
              <a:t>Lossy</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328291" y="1690688"/>
            <a:ext cx="7535417" cy="4530591"/>
          </a:xfrm>
          <a:prstGeom prst="rect">
            <a:avLst/>
          </a:prstGeom>
        </p:spPr>
      </p:pic>
      <p:sp>
        <p:nvSpPr>
          <p:cNvPr id="3" name="TextBox 2"/>
          <p:cNvSpPr txBox="1"/>
          <p:nvPr/>
        </p:nvSpPr>
        <p:spPr>
          <a:xfrm>
            <a:off x="2443397" y="6221279"/>
            <a:ext cx="6909264"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from: </a:t>
            </a:r>
            <a:r>
              <a:rPr lang="en-GB" sz="1000" dirty="0">
                <a:latin typeface="Century Gothic" charset="0"/>
                <a:ea typeface="Century Gothic" charset="0"/>
                <a:cs typeface="Century Gothic" charset="0"/>
              </a:rPr>
              <a:t>PCMAG </a:t>
            </a:r>
            <a:r>
              <a:rPr lang="en-GB" sz="1000" dirty="0" err="1">
                <a:latin typeface="Century Gothic" charset="0"/>
                <a:ea typeface="Century Gothic" charset="0"/>
                <a:cs typeface="Century Gothic" charset="0"/>
              </a:rPr>
              <a:t>encyclopedia</a:t>
            </a:r>
            <a:r>
              <a:rPr lang="en-GB" sz="1000" dirty="0">
                <a:latin typeface="Century Gothic" charset="0"/>
                <a:ea typeface="Century Gothic" charset="0"/>
                <a:cs typeface="Century Gothic" charset="0"/>
              </a:rPr>
              <a:t>, https://</a:t>
            </a:r>
            <a:r>
              <a:rPr lang="en-GB" sz="1000" dirty="0" err="1">
                <a:latin typeface="Century Gothic" charset="0"/>
                <a:ea typeface="Century Gothic" charset="0"/>
                <a:cs typeface="Century Gothic" charset="0"/>
              </a:rPr>
              <a:t>www.pcmag.com</a:t>
            </a:r>
            <a:r>
              <a:rPr lang="en-GB" sz="1000" dirty="0">
                <a:latin typeface="Century Gothic" charset="0"/>
                <a:ea typeface="Century Gothic" charset="0"/>
                <a:cs typeface="Century Gothic" charset="0"/>
              </a:rPr>
              <a:t>/</a:t>
            </a:r>
            <a:r>
              <a:rPr lang="en-GB" sz="1000" dirty="0" err="1">
                <a:latin typeface="Century Gothic" charset="0"/>
                <a:ea typeface="Century Gothic" charset="0"/>
                <a:cs typeface="Century Gothic" charset="0"/>
              </a:rPr>
              <a:t>encyclopedia</a:t>
            </a:r>
            <a:r>
              <a:rPr lang="en-GB" sz="1000" dirty="0">
                <a:latin typeface="Century Gothic" charset="0"/>
                <a:ea typeface="Century Gothic" charset="0"/>
                <a:cs typeface="Century Gothic" charset="0"/>
              </a:rPr>
              <a:t>/term/46335/</a:t>
            </a:r>
            <a:r>
              <a:rPr lang="en-GB" sz="1000" dirty="0" err="1">
                <a:latin typeface="Century Gothic" charset="0"/>
                <a:ea typeface="Century Gothic" charset="0"/>
                <a:cs typeface="Century Gothic" charset="0"/>
              </a:rPr>
              <a:t>lossy</a:t>
            </a:r>
            <a:r>
              <a:rPr lang="en-GB" sz="1000" dirty="0">
                <a:latin typeface="Century Gothic" charset="0"/>
                <a:ea typeface="Century Gothic" charset="0"/>
                <a:cs typeface="Century Gothic" charset="0"/>
              </a:rPr>
              <a:t>-compression</a:t>
            </a:r>
          </a:p>
        </p:txBody>
      </p:sp>
    </p:spTree>
    <p:extLst>
      <p:ext uri="{BB962C8B-B14F-4D97-AF65-F5344CB8AC3E}">
        <p14:creationId xmlns:p14="http://schemas.microsoft.com/office/powerpoint/2010/main" val="5968745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Activity: Do </a:t>
            </a:r>
            <a:r>
              <a:rPr lang="en-US" b="1" dirty="0">
                <a:latin typeface="Century Gothic" charset="0"/>
                <a:ea typeface="Century Gothic" charset="0"/>
                <a:cs typeface="Century Gothic" charset="0"/>
              </a:rPr>
              <a:t>I need to keep them?</a:t>
            </a:r>
            <a:endParaRPr lang="en-US" dirty="0"/>
          </a:p>
        </p:txBody>
      </p:sp>
      <p:pic>
        <p:nvPicPr>
          <p:cNvPr id="5" name="Content Placeholder 4"/>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3893107" y="1436688"/>
            <a:ext cx="4405786" cy="5231872"/>
          </a:xfrm>
        </p:spPr>
      </p:pic>
      <p:sp>
        <p:nvSpPr>
          <p:cNvPr id="4" name="TextBox 3"/>
          <p:cNvSpPr txBox="1"/>
          <p:nvPr/>
        </p:nvSpPr>
        <p:spPr>
          <a:xfrm>
            <a:off x="3600450" y="6545449"/>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500812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Activity: Do </a:t>
            </a:r>
            <a:r>
              <a:rPr lang="en-US" b="1" dirty="0">
                <a:latin typeface="Century Gothic" charset="0"/>
                <a:ea typeface="Century Gothic" charset="0"/>
                <a:cs typeface="Century Gothic" charset="0"/>
              </a:rPr>
              <a:t>I need to keep them?</a:t>
            </a:r>
            <a:endParaRPr lang="en-US" dirty="0"/>
          </a:p>
        </p:txBody>
      </p:sp>
      <p:pic>
        <p:nvPicPr>
          <p:cNvPr id="4" name="Content Placeholder 3"/>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t="1932"/>
          <a:stretch/>
        </p:blipFill>
        <p:spPr>
          <a:xfrm>
            <a:off x="816909" y="1422399"/>
            <a:ext cx="10536891" cy="5317067"/>
          </a:xfr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9529" y="1928360"/>
            <a:ext cx="9391650" cy="4305144"/>
          </a:xfrm>
          <a:prstGeom prst="rect">
            <a:avLst/>
          </a:prstGeom>
        </p:spPr>
      </p:pic>
      <p:sp>
        <p:nvSpPr>
          <p:cNvPr id="5" name="TextBox 4"/>
          <p:cNvSpPr txBox="1"/>
          <p:nvPr/>
        </p:nvSpPr>
        <p:spPr>
          <a:xfrm>
            <a:off x="0" y="6623115"/>
            <a:ext cx="3284874"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Copyright Sarah Mason, CC-BY-NC-ND 3.0</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44211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Keeping email</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733269" y="1747448"/>
            <a:ext cx="5127885" cy="4545220"/>
          </a:xfrm>
        </p:spPr>
        <p:txBody>
          <a:bodyPr>
            <a:normAutofit/>
          </a:bodyPr>
          <a:lstStyle/>
          <a:p>
            <a:r>
              <a:rPr lang="en-US" dirty="0" smtClean="0">
                <a:latin typeface="Century Gothic" charset="0"/>
                <a:ea typeface="Century Gothic" charset="0"/>
                <a:cs typeface="Century Gothic" charset="0"/>
              </a:rPr>
              <a:t>Clean out emails regularly</a:t>
            </a:r>
          </a:p>
          <a:p>
            <a:r>
              <a:rPr lang="en-US" dirty="0" smtClean="0">
                <a:latin typeface="Century Gothic" charset="0"/>
                <a:ea typeface="Century Gothic" charset="0"/>
                <a:cs typeface="Century Gothic" charset="0"/>
              </a:rPr>
              <a:t>delete emails with unnecessary attachments</a:t>
            </a:r>
          </a:p>
          <a:p>
            <a:r>
              <a:rPr lang="en-US" dirty="0" smtClean="0">
                <a:latin typeface="Century Gothic" charset="0"/>
                <a:ea typeface="Century Gothic" charset="0"/>
                <a:cs typeface="Century Gothic" charset="0"/>
              </a:rPr>
              <a:t>Search for emails by sender or subject to delete</a:t>
            </a:r>
          </a:p>
          <a:p>
            <a:r>
              <a:rPr lang="en-US" dirty="0" smtClean="0">
                <a:latin typeface="Century Gothic" charset="0"/>
                <a:ea typeface="Century Gothic" charset="0"/>
                <a:cs typeface="Century Gothic" charset="0"/>
              </a:rPr>
              <a:t>Set up mail rules to sort junk mail into folders for deletion</a:t>
            </a:r>
          </a:p>
          <a:p>
            <a:r>
              <a:rPr lang="en-US" dirty="0" smtClean="0">
                <a:latin typeface="Century Gothic" charset="0"/>
                <a:ea typeface="Century Gothic" charset="0"/>
                <a:cs typeface="Century Gothic" charset="0"/>
              </a:rPr>
              <a:t>Unsubscribe to mailing lists you do not want!</a:t>
            </a:r>
            <a:endParaRPr lang="en-US" dirty="0">
              <a:latin typeface="Century Gothic" charset="0"/>
              <a:ea typeface="Century Gothic" charset="0"/>
              <a:cs typeface="Century Gothic" charset="0"/>
            </a:endParaRPr>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96000" y="1855579"/>
            <a:ext cx="5658162" cy="3772108"/>
          </a:xfrm>
          <a:prstGeom prst="rect">
            <a:avLst/>
          </a:prstGeom>
        </p:spPr>
      </p:pic>
      <p:sp>
        <p:nvSpPr>
          <p:cNvPr id="7" name="TextBox 6"/>
          <p:cNvSpPr txBox="1"/>
          <p:nvPr/>
        </p:nvSpPr>
        <p:spPr>
          <a:xfrm>
            <a:off x="6096000" y="5669467"/>
            <a:ext cx="1386918" cy="246221"/>
          </a:xfrm>
          <a:prstGeom prst="rect">
            <a:avLst/>
          </a:prstGeom>
          <a:noFill/>
        </p:spPr>
        <p:txBody>
          <a:bodyPr wrap="none" rtlCol="0">
            <a:spAutoFit/>
          </a:bodyPr>
          <a:lstStyle/>
          <a:p>
            <a:r>
              <a:rPr lang="en-GB" sz="1000" dirty="0">
                <a:latin typeface="Century Gothic" charset="0"/>
                <a:ea typeface="Century Gothic" charset="0"/>
                <a:cs typeface="Century Gothic" charset="0"/>
              </a:rPr>
              <a:t>Created by </a:t>
            </a:r>
            <a:r>
              <a:rPr lang="en-GB" sz="1000" dirty="0" err="1">
                <a:latin typeface="Century Gothic" charset="0"/>
                <a:ea typeface="Century Gothic" charset="0"/>
                <a:cs typeface="Century Gothic" charset="0"/>
              </a:rPr>
              <a:t>Freepik</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955569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67856" y="1532271"/>
            <a:ext cx="8478004" cy="5013201"/>
          </a:xfrm>
          <a:prstGeom prst="rect">
            <a:avLst/>
          </a:prstGeom>
        </p:spPr>
      </p:pic>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Keeping email</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371633" y="2857834"/>
            <a:ext cx="4560132" cy="3747539"/>
          </a:xfrm>
        </p:spPr>
        <p:txBody>
          <a:bodyPr>
            <a:normAutofit/>
          </a:bodyPr>
          <a:lstStyle/>
          <a:p>
            <a:r>
              <a:rPr lang="en-US" dirty="0" smtClean="0">
                <a:latin typeface="Century Gothic" charset="0"/>
                <a:ea typeface="Century Gothic" charset="0"/>
                <a:cs typeface="Century Gothic" charset="0"/>
              </a:rPr>
              <a:t>Download individual emails as PDFs, including attachments</a:t>
            </a:r>
          </a:p>
          <a:p>
            <a:r>
              <a:rPr lang="en-US" dirty="0" smtClean="0">
                <a:latin typeface="Century Gothic" charset="0"/>
                <a:ea typeface="Century Gothic" charset="0"/>
                <a:cs typeface="Century Gothic" charset="0"/>
              </a:rPr>
              <a:t>Download entire archive – every email is different so check first</a:t>
            </a:r>
          </a:p>
        </p:txBody>
      </p:sp>
      <p:cxnSp>
        <p:nvCxnSpPr>
          <p:cNvPr id="5" name="Straight Arrow Connector 4"/>
          <p:cNvCxnSpPr/>
          <p:nvPr/>
        </p:nvCxnSpPr>
        <p:spPr>
          <a:xfrm flipH="1">
            <a:off x="7042163" y="3837482"/>
            <a:ext cx="977574" cy="74950"/>
          </a:xfrm>
          <a:prstGeom prst="straightConnector1">
            <a:avLst/>
          </a:prstGeom>
          <a:ln w="63500">
            <a:tailEnd type="triangle" w="lg" len="lg"/>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05014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you will learn today</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436880" y="1523997"/>
            <a:ext cx="11318239" cy="5080002"/>
          </a:xfrm>
        </p:spPr>
        <p:txBody>
          <a:bodyPr>
            <a:normAutofit fontScale="92500"/>
          </a:bodyPr>
          <a:lstStyle/>
          <a:p>
            <a:pPr marL="0" lvl="0" indent="0">
              <a:lnSpc>
                <a:spcPct val="150000"/>
              </a:lnSpc>
              <a:buNone/>
            </a:pPr>
            <a:r>
              <a:rPr lang="en-GB" dirty="0" smtClean="0">
                <a:latin typeface="Century Gothic" charset="0"/>
                <a:ea typeface="Century Gothic" charset="0"/>
                <a:cs typeface="Century Gothic" charset="0"/>
              </a:rPr>
              <a:t>You will be able to:</a:t>
            </a:r>
          </a:p>
          <a:p>
            <a:pPr lvl="0">
              <a:lnSpc>
                <a:spcPct val="150000"/>
              </a:lnSpc>
            </a:pPr>
            <a:r>
              <a:rPr lang="en-GB" dirty="0" smtClean="0">
                <a:latin typeface="Century Gothic" charset="0"/>
                <a:ea typeface="Century Gothic" charset="0"/>
                <a:cs typeface="Century Gothic" charset="0"/>
              </a:rPr>
              <a:t>Explain the risks and threats to your digital files</a:t>
            </a:r>
          </a:p>
          <a:p>
            <a:pPr lvl="0">
              <a:lnSpc>
                <a:spcPct val="150000"/>
              </a:lnSpc>
            </a:pPr>
            <a:r>
              <a:rPr lang="en-GB" dirty="0" smtClean="0">
                <a:latin typeface="Century Gothic" charset="0"/>
                <a:ea typeface="Century Gothic" charset="0"/>
                <a:cs typeface="Century Gothic" charset="0"/>
              </a:rPr>
              <a:t>Understand the </a:t>
            </a:r>
            <a:r>
              <a:rPr lang="en-GB" dirty="0">
                <a:latin typeface="Century Gothic" charset="0"/>
                <a:ea typeface="Century Gothic" charset="0"/>
                <a:cs typeface="Century Gothic" charset="0"/>
              </a:rPr>
              <a:t>importance of selecting and deleting digital </a:t>
            </a:r>
            <a:r>
              <a:rPr lang="en-GB" dirty="0" smtClean="0">
                <a:latin typeface="Century Gothic" charset="0"/>
                <a:ea typeface="Century Gothic" charset="0"/>
                <a:cs typeface="Century Gothic" charset="0"/>
              </a:rPr>
              <a:t>files</a:t>
            </a:r>
          </a:p>
          <a:p>
            <a:pPr lvl="0">
              <a:lnSpc>
                <a:spcPct val="150000"/>
              </a:lnSpc>
            </a:pPr>
            <a:r>
              <a:rPr lang="en-GB" dirty="0" smtClean="0">
                <a:latin typeface="Century Gothic" charset="0"/>
                <a:ea typeface="Century Gothic" charset="0"/>
                <a:cs typeface="Century Gothic" charset="0"/>
              </a:rPr>
              <a:t>Implement techniques for organising and describing your digital files</a:t>
            </a:r>
            <a:endParaRPr lang="en-US" dirty="0">
              <a:latin typeface="Century Gothic" charset="0"/>
              <a:ea typeface="Century Gothic" charset="0"/>
              <a:cs typeface="Century Gothic" charset="0"/>
            </a:endParaRPr>
          </a:p>
          <a:p>
            <a:pPr lvl="0">
              <a:lnSpc>
                <a:spcPct val="150000"/>
              </a:lnSpc>
            </a:pPr>
            <a:r>
              <a:rPr lang="en-GB" dirty="0" smtClean="0">
                <a:latin typeface="Century Gothic" charset="0"/>
                <a:ea typeface="Century Gothic" charset="0"/>
                <a:cs typeface="Century Gothic" charset="0"/>
              </a:rPr>
              <a:t>Select the best file </a:t>
            </a:r>
            <a:r>
              <a:rPr lang="en-GB" dirty="0">
                <a:latin typeface="Century Gothic" charset="0"/>
                <a:ea typeface="Century Gothic" charset="0"/>
                <a:cs typeface="Century Gothic" charset="0"/>
              </a:rPr>
              <a:t>formats and </a:t>
            </a:r>
            <a:r>
              <a:rPr lang="en-GB" dirty="0" smtClean="0">
                <a:latin typeface="Century Gothic" charset="0"/>
                <a:ea typeface="Century Gothic" charset="0"/>
                <a:cs typeface="Century Gothic" charset="0"/>
              </a:rPr>
              <a:t>file naming conventions for long-term access </a:t>
            </a:r>
          </a:p>
          <a:p>
            <a:pPr lvl="0">
              <a:lnSpc>
                <a:spcPct val="150000"/>
              </a:lnSpc>
            </a:pPr>
            <a:r>
              <a:rPr lang="en-GB" dirty="0" smtClean="0">
                <a:latin typeface="Century Gothic" charset="0"/>
                <a:ea typeface="Century Gothic" charset="0"/>
                <a:cs typeface="Century Gothic" charset="0"/>
              </a:rPr>
              <a:t>Choose the best storage for your digital files</a:t>
            </a:r>
            <a:endParaRPr lang="en-US" dirty="0">
              <a:latin typeface="Century Gothic" charset="0"/>
              <a:ea typeface="Century Gothic" charset="0"/>
              <a:cs typeface="Century Gothic" charset="0"/>
            </a:endParaRPr>
          </a:p>
        </p:txBody>
      </p:sp>
      <p:pic>
        <p:nvPicPr>
          <p:cNvPr id="4" name="Picture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558527" y="556831"/>
            <a:ext cx="2267713" cy="2267713"/>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1151251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Keeping Internet content</a:t>
            </a:r>
            <a:endParaRPr lang="en-US" b="1" dirty="0">
              <a:latin typeface="Century Gothic" charset="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2080" y="1360903"/>
            <a:ext cx="7527839" cy="5351677"/>
          </a:xfrm>
          <a:prstGeom prst="rect">
            <a:avLst/>
          </a:prstGeom>
        </p:spPr>
      </p:pic>
    </p:spTree>
    <p:extLst>
      <p:ext uri="{BB962C8B-B14F-4D97-AF65-F5344CB8AC3E}">
        <p14:creationId xmlns:p14="http://schemas.microsoft.com/office/powerpoint/2010/main" val="16314811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Keeping Internet content</a:t>
            </a:r>
            <a:endParaRPr lang="en-US" b="1" dirty="0">
              <a:latin typeface="Century Gothic" charset="0"/>
              <a:ea typeface="Century Gothic" charset="0"/>
              <a:cs typeface="Century Gothic"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8200" y="1690688"/>
            <a:ext cx="10058400" cy="4150759"/>
          </a:xfrm>
          <a:prstGeom prst="rect">
            <a:avLst/>
          </a:prstGeom>
        </p:spPr>
      </p:pic>
      <p:cxnSp>
        <p:nvCxnSpPr>
          <p:cNvPr id="6" name="Straight Arrow Connector 5"/>
          <p:cNvCxnSpPr/>
          <p:nvPr/>
        </p:nvCxnSpPr>
        <p:spPr>
          <a:xfrm flipH="1">
            <a:off x="3687583" y="3872824"/>
            <a:ext cx="944380" cy="0"/>
          </a:xfrm>
          <a:prstGeom prst="straightConnector1">
            <a:avLst/>
          </a:prstGeom>
          <a:ln w="63500">
            <a:tailEnd type="triangle" w="lg" len="lg"/>
          </a:ln>
        </p:spPr>
        <p:style>
          <a:lnRef idx="3">
            <a:schemeClr val="accent2"/>
          </a:lnRef>
          <a:fillRef idx="0">
            <a:schemeClr val="accent2"/>
          </a:fillRef>
          <a:effectRef idx="2">
            <a:schemeClr val="accent2"/>
          </a:effectRef>
          <a:fontRef idx="minor">
            <a:schemeClr val="tx1"/>
          </a:fontRef>
        </p:style>
      </p:cxnSp>
      <p:pic>
        <p:nvPicPr>
          <p:cNvPr id="10" name="Picture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11857" y="3872824"/>
            <a:ext cx="4991100" cy="2819400"/>
          </a:xfrm>
          <a:prstGeom prst="rect">
            <a:avLst/>
          </a:prstGeom>
        </p:spPr>
      </p:pic>
    </p:spTree>
    <p:extLst>
      <p:ext uri="{BB962C8B-B14F-4D97-AF65-F5344CB8AC3E}">
        <p14:creationId xmlns:p14="http://schemas.microsoft.com/office/powerpoint/2010/main" val="210551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Takeaways: Keep track &amp; manage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4"/>
            <a:ext cx="10829544" cy="4648327"/>
          </a:xfrm>
        </p:spPr>
        <p:txBody>
          <a:bodyPr>
            <a:normAutofit/>
          </a:bodyPr>
          <a:lstStyle/>
          <a:p>
            <a:pPr marL="0" indent="0">
              <a:buNone/>
            </a:pPr>
            <a:r>
              <a:rPr lang="en-US" b="1" dirty="0" smtClean="0">
                <a:latin typeface="Century Gothic" charset="0"/>
                <a:ea typeface="Century Gothic" charset="0"/>
                <a:cs typeface="Century Gothic" charset="0"/>
              </a:rPr>
              <a:t>Quick wins</a:t>
            </a:r>
          </a:p>
          <a:p>
            <a:r>
              <a:rPr lang="en-US" dirty="0" smtClean="0">
                <a:latin typeface="Century Gothic" charset="0"/>
                <a:ea typeface="Century Gothic" charset="0"/>
                <a:cs typeface="Century Gothic" charset="0"/>
              </a:rPr>
              <a:t>Find and list all the media you store files on</a:t>
            </a:r>
          </a:p>
          <a:p>
            <a:r>
              <a:rPr lang="en-US" dirty="0" smtClean="0">
                <a:latin typeface="Century Gothic" charset="0"/>
                <a:ea typeface="Century Gothic" charset="0"/>
                <a:cs typeface="Century Gothic" charset="0"/>
              </a:rPr>
              <a:t>Survey what is on them and determine if they are worth a closer look</a:t>
            </a:r>
          </a:p>
          <a:p>
            <a:endParaRPr lang="en-US" dirty="0" smtClean="0">
              <a:latin typeface="Century Gothic" charset="0"/>
              <a:ea typeface="Century Gothic" charset="0"/>
              <a:cs typeface="Century Gothic" charset="0"/>
            </a:endParaRPr>
          </a:p>
          <a:p>
            <a:pPr marL="0" indent="0">
              <a:buNone/>
            </a:pPr>
            <a:r>
              <a:rPr lang="en-US" b="1" dirty="0" smtClean="0">
                <a:latin typeface="Century Gothic" charset="0"/>
                <a:ea typeface="Century Gothic" charset="0"/>
                <a:cs typeface="Century Gothic" charset="0"/>
              </a:rPr>
              <a:t>More effort</a:t>
            </a:r>
          </a:p>
          <a:p>
            <a:r>
              <a:rPr lang="en-US" dirty="0" smtClean="0">
                <a:latin typeface="Century Gothic" charset="0"/>
                <a:ea typeface="Century Gothic" charset="0"/>
                <a:cs typeface="Century Gothic" charset="0"/>
              </a:rPr>
              <a:t>View the files worth a closer look </a:t>
            </a:r>
          </a:p>
          <a:p>
            <a:r>
              <a:rPr lang="en-US" dirty="0" smtClean="0">
                <a:latin typeface="Century Gothic" charset="0"/>
                <a:ea typeface="Century Gothic" charset="0"/>
                <a:cs typeface="Century Gothic" charset="0"/>
              </a:rPr>
              <a:t>Cull files based on priorities </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597065">
            <a:off x="8514695" y="4145712"/>
            <a:ext cx="2438400" cy="2133600"/>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8012488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29" y="509928"/>
            <a:ext cx="4076700" cy="1738399"/>
          </a:xfrm>
        </p:spPr>
        <p:txBody>
          <a:bodyPr>
            <a:normAutofit fontScale="90000"/>
          </a:bodyPr>
          <a:lstStyle/>
          <a:p>
            <a:r>
              <a:rPr lang="en-US" b="1" dirty="0" smtClean="0">
                <a:latin typeface="Century Gothic" charset="0"/>
                <a:ea typeface="Century Gothic" charset="0"/>
                <a:cs typeface="Century Gothic" charset="0"/>
              </a:rPr>
              <a:t>Personal Digital Archiving &amp; Preservation Lifecycle</a:t>
            </a:r>
            <a:endParaRPr lang="en-US" b="1" dirty="0">
              <a:latin typeface="Century Gothic" charset="0"/>
              <a:ea typeface="Century Gothic" charset="0"/>
              <a:cs typeface="Century Gothic"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1945453"/>
              </p:ext>
            </p:extLst>
          </p:nvPr>
        </p:nvGraphicFramePr>
        <p:xfrm>
          <a:off x="887186" y="963385"/>
          <a:ext cx="10738758" cy="5094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5355771" y="1215840"/>
            <a:ext cx="4465071" cy="2624988"/>
            <a:chOff x="5472624" y="1597993"/>
            <a:chExt cx="4250247" cy="2833768"/>
          </a:xfrm>
        </p:grpSpPr>
        <p:grpSp>
          <p:nvGrpSpPr>
            <p:cNvPr id="27" name="Group 26"/>
            <p:cNvGrpSpPr/>
            <p:nvPr/>
          </p:nvGrpSpPr>
          <p:grpSpPr>
            <a:xfrm>
              <a:off x="5472624" y="3667211"/>
              <a:ext cx="1600538" cy="764550"/>
              <a:chOff x="5472624" y="3667211"/>
              <a:chExt cx="1600538" cy="764550"/>
            </a:xfrm>
          </p:grpSpPr>
          <p:sp>
            <p:nvSpPr>
              <p:cNvPr id="15" name="Rounded Rectangle 14"/>
              <p:cNvSpPr/>
              <p:nvPr/>
            </p:nvSpPr>
            <p:spPr>
              <a:xfrm>
                <a:off x="5472624" y="3667211"/>
                <a:ext cx="1600538" cy="764550"/>
              </a:xfrm>
              <a:prstGeom prst="roundRect">
                <a:avLst>
                  <a:gd name="adj" fmla="val 10000"/>
                </a:avLst>
              </a:prstGeom>
              <a:solidFill>
                <a:schemeClr val="accent6">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Rounded Rectangle 4"/>
              <p:cNvSpPr/>
              <p:nvPr/>
            </p:nvSpPr>
            <p:spPr>
              <a:xfrm>
                <a:off x="5496063" y="3689604"/>
                <a:ext cx="1553659" cy="719764"/>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400" kern="1200" dirty="0" smtClean="0">
                    <a:latin typeface="Century Gothic" charset="0"/>
                    <a:ea typeface="Century Gothic" charset="0"/>
                    <a:cs typeface="Century Gothic" charset="0"/>
                  </a:rPr>
                  <a:t>Access</a:t>
                </a:r>
                <a:endParaRPr lang="en-US" sz="2400" kern="1200" dirty="0">
                  <a:latin typeface="Century Gothic" charset="0"/>
                  <a:ea typeface="Century Gothic" charset="0"/>
                  <a:cs typeface="Century Gothic" charset="0"/>
                </a:endParaRPr>
              </a:p>
            </p:txBody>
          </p:sp>
        </p:grpSp>
        <p:grpSp>
          <p:nvGrpSpPr>
            <p:cNvPr id="26" name="Group 25"/>
            <p:cNvGrpSpPr/>
            <p:nvPr/>
          </p:nvGrpSpPr>
          <p:grpSpPr>
            <a:xfrm>
              <a:off x="8230515" y="1597993"/>
              <a:ext cx="1492356" cy="650334"/>
              <a:chOff x="8230515" y="1597993"/>
              <a:chExt cx="1492356" cy="650334"/>
            </a:xfrm>
          </p:grpSpPr>
          <p:sp>
            <p:nvSpPr>
              <p:cNvPr id="18" name="Rounded Rectangle 17"/>
              <p:cNvSpPr/>
              <p:nvPr/>
            </p:nvSpPr>
            <p:spPr>
              <a:xfrm>
                <a:off x="8230515" y="1597993"/>
                <a:ext cx="1492356" cy="650334"/>
              </a:xfrm>
              <a:prstGeom prst="roundRect">
                <a:avLst>
                  <a:gd name="adj" fmla="val 10000"/>
                </a:avLst>
              </a:prstGeom>
              <a:solidFill>
                <a:schemeClr val="accent2">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4"/>
              <p:cNvSpPr/>
              <p:nvPr/>
            </p:nvSpPr>
            <p:spPr>
              <a:xfrm>
                <a:off x="8252370" y="1617041"/>
                <a:ext cx="1448646" cy="612238"/>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000" dirty="0" smtClean="0">
                    <a:solidFill>
                      <a:schemeClr val="tx1"/>
                    </a:solidFill>
                    <a:latin typeface="Century Gothic" charset="0"/>
                    <a:ea typeface="Century Gothic" charset="0"/>
                    <a:cs typeface="Century Gothic" charset="0"/>
                  </a:rPr>
                  <a:t>Dispose</a:t>
                </a:r>
                <a:endParaRPr lang="en-US" sz="2000" kern="1200" dirty="0">
                  <a:solidFill>
                    <a:schemeClr val="tx1"/>
                  </a:solidFill>
                  <a:latin typeface="Century Gothic" charset="0"/>
                  <a:ea typeface="Century Gothic" charset="0"/>
                  <a:cs typeface="Century Gothic" charset="0"/>
                </a:endParaRPr>
              </a:p>
            </p:txBody>
          </p:sp>
        </p:grpSp>
        <p:sp>
          <p:nvSpPr>
            <p:cNvPr id="25" name="Right Arrow 24"/>
            <p:cNvSpPr/>
            <p:nvPr/>
          </p:nvSpPr>
          <p:spPr>
            <a:xfrm>
              <a:off x="7494814" y="1690689"/>
              <a:ext cx="587829" cy="366712"/>
            </a:xfrm>
            <a:prstGeom prst="rightArrow">
              <a:avLst/>
            </a:prstGeom>
            <a:gradFill>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306415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File Naming</a:t>
            </a:r>
            <a:endParaRPr lang="en-US" b="1" dirty="0">
              <a:latin typeface="Century Gothic" charset="0"/>
              <a:ea typeface="Century Gothic" charset="0"/>
              <a:cs typeface="Century Gothic" charset="0"/>
            </a:endParaRPr>
          </a:p>
        </p:txBody>
      </p:sp>
      <p:pic>
        <p:nvPicPr>
          <p:cNvPr id="4" name="Content Placeholder 5"/>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b="25252"/>
          <a:stretch/>
        </p:blipFill>
        <p:spPr>
          <a:xfrm>
            <a:off x="2116981" y="1690688"/>
            <a:ext cx="7958038" cy="4764976"/>
          </a:xfrm>
        </p:spPr>
      </p:pic>
    </p:spTree>
    <p:extLst>
      <p:ext uri="{BB962C8B-B14F-4D97-AF65-F5344CB8AC3E}">
        <p14:creationId xmlns:p14="http://schemas.microsoft.com/office/powerpoint/2010/main" val="18763417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10000"/>
                  </a:schemeClr>
                </a:solidFill>
                <a:latin typeface="Century Gothic" charset="0"/>
                <a:ea typeface="Century Gothic" charset="0"/>
                <a:cs typeface="Century Gothic" charset="0"/>
              </a:rPr>
              <a:t>File naming: A guide</a:t>
            </a:r>
            <a:endParaRPr lang="en-US" b="1" dirty="0">
              <a:solidFill>
                <a:schemeClr val="bg2">
                  <a:lumMod val="10000"/>
                </a:schemeClr>
              </a:solidFill>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9549384" cy="4351338"/>
          </a:xfrm>
        </p:spPr>
        <p:txBody>
          <a:bodyPr/>
          <a:lstStyle/>
          <a:p>
            <a:r>
              <a:rPr lang="en-US" dirty="0" smtClean="0">
                <a:latin typeface="Century Gothic" charset="0"/>
                <a:ea typeface="Century Gothic" charset="0"/>
                <a:cs typeface="Century Gothic" charset="0"/>
              </a:rPr>
              <a:t>Avoid overly long names</a:t>
            </a:r>
          </a:p>
          <a:p>
            <a:r>
              <a:rPr lang="en-US" dirty="0" smtClean="0">
                <a:latin typeface="Century Gothic" charset="0"/>
                <a:ea typeface="Century Gothic" charset="0"/>
                <a:cs typeface="Century Gothic" charset="0"/>
              </a:rPr>
              <a:t>Try to choose meaningful names that you will remember</a:t>
            </a:r>
          </a:p>
          <a:p>
            <a:r>
              <a:rPr lang="en-US" dirty="0" smtClean="0">
                <a:latin typeface="Century Gothic" charset="0"/>
                <a:ea typeface="Century Gothic" charset="0"/>
                <a:cs typeface="Century Gothic" charset="0"/>
              </a:rPr>
              <a:t>Avoid spaces, try an underscore _ or hyphen -</a:t>
            </a:r>
          </a:p>
          <a:p>
            <a:r>
              <a:rPr lang="en-US" dirty="0" smtClean="0">
                <a:latin typeface="Century Gothic" charset="0"/>
                <a:ea typeface="Century Gothic" charset="0"/>
                <a:cs typeface="Century Gothic" charset="0"/>
              </a:rPr>
              <a:t>Avoid special characters : , . ” ? ! @ £ $ % &amp; * ( ) /  | ’</a:t>
            </a:r>
          </a:p>
          <a:p>
            <a:r>
              <a:rPr lang="en-US" dirty="0" smtClean="0">
                <a:latin typeface="Century Gothic" charset="0"/>
                <a:ea typeface="Century Gothic" charset="0"/>
                <a:cs typeface="Century Gothic" charset="0"/>
              </a:rPr>
              <a:t>Use a date format of </a:t>
            </a:r>
            <a:r>
              <a:rPr lang="en-US" b="1" dirty="0" err="1" smtClean="0">
                <a:latin typeface="Century Gothic" charset="0"/>
                <a:ea typeface="Century Gothic" charset="0"/>
                <a:cs typeface="Century Gothic" charset="0"/>
              </a:rPr>
              <a:t>yyyymmdd</a:t>
            </a:r>
            <a:endParaRPr lang="en-US" b="1" dirty="0" smtClean="0">
              <a:latin typeface="Century Gothic" charset="0"/>
              <a:ea typeface="Century Gothic" charset="0"/>
              <a:cs typeface="Century Gothic" charset="0"/>
            </a:endParaRPr>
          </a:p>
          <a:p>
            <a:r>
              <a:rPr lang="en-US" dirty="0" smtClean="0">
                <a:latin typeface="Century Gothic" charset="0"/>
                <a:ea typeface="Century Gothic" charset="0"/>
                <a:cs typeface="Century Gothic" charset="0"/>
              </a:rPr>
              <a:t>Try to use a version control system for drafts ( e.g. yyyymmdd_documentname_v2.pdf)</a:t>
            </a:r>
            <a:endParaRPr lang="en-US" dirty="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75648" y="365125"/>
            <a:ext cx="2438400" cy="2438400"/>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2115576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Activity: Bad file </a:t>
            </a:r>
            <a:r>
              <a:rPr lang="en-US" b="1" dirty="0">
                <a:latin typeface="Century Gothic" charset="0"/>
                <a:ea typeface="Century Gothic" charset="0"/>
                <a:cs typeface="Century Gothic" charset="0"/>
              </a:rPr>
              <a:t>n</a:t>
            </a:r>
            <a:r>
              <a:rPr lang="en-US" b="1" dirty="0" smtClean="0">
                <a:latin typeface="Century Gothic" charset="0"/>
                <a:ea typeface="Century Gothic" charset="0"/>
                <a:cs typeface="Century Gothic" charset="0"/>
              </a:rPr>
              <a:t>aming</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l="16211" r="4297"/>
          <a:stretch/>
        </p:blipFill>
        <p:spPr>
          <a:xfrm>
            <a:off x="878969" y="1690688"/>
            <a:ext cx="10474831" cy="5021008"/>
          </a:xfrm>
          <a:ln>
            <a:solidFill>
              <a:schemeClr val="bg1">
                <a:lumMod val="85000"/>
              </a:schemeClr>
            </a:solidFill>
          </a:ln>
        </p:spPr>
      </p:pic>
    </p:spTree>
    <p:extLst>
      <p:ext uri="{BB962C8B-B14F-4D97-AF65-F5344CB8AC3E}">
        <p14:creationId xmlns:p14="http://schemas.microsoft.com/office/powerpoint/2010/main" val="11922735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10000"/>
                  </a:schemeClr>
                </a:solidFill>
                <a:latin typeface="Century Gothic" charset="0"/>
                <a:ea typeface="Century Gothic" charset="0"/>
                <a:cs typeface="Century Gothic" charset="0"/>
              </a:rPr>
              <a:t>Better file naming</a:t>
            </a:r>
            <a:endParaRPr lang="en-US" b="1" dirty="0">
              <a:solidFill>
                <a:schemeClr val="bg2">
                  <a:lumMod val="10000"/>
                </a:schemeClr>
              </a:solidFill>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782154" y="1481329"/>
            <a:ext cx="8627691" cy="5168114"/>
          </a:xfrm>
          <a:ln>
            <a:solidFill>
              <a:schemeClr val="bg1">
                <a:lumMod val="85000"/>
              </a:schemeClr>
            </a:solidFill>
          </a:ln>
        </p:spPr>
      </p:pic>
    </p:spTree>
    <p:extLst>
      <p:ext uri="{BB962C8B-B14F-4D97-AF65-F5344CB8AC3E}">
        <p14:creationId xmlns:p14="http://schemas.microsoft.com/office/powerpoint/2010/main" val="3170335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10000"/>
                  </a:schemeClr>
                </a:solidFill>
                <a:latin typeface="Century Gothic" charset="0"/>
                <a:ea typeface="Century Gothic" charset="0"/>
                <a:cs typeface="Century Gothic" charset="0"/>
              </a:rPr>
              <a:t>Better file naming</a:t>
            </a:r>
            <a:endParaRPr lang="en-US" b="1" dirty="0">
              <a:solidFill>
                <a:schemeClr val="bg2">
                  <a:lumMod val="10000"/>
                </a:schemeClr>
              </a:solidFill>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092471" y="1394085"/>
            <a:ext cx="8007057" cy="5224532"/>
          </a:xfrm>
          <a:ln>
            <a:solidFill>
              <a:schemeClr val="bg2"/>
            </a:solidFill>
          </a:ln>
        </p:spPr>
      </p:pic>
    </p:spTree>
    <p:extLst>
      <p:ext uri="{BB962C8B-B14F-4D97-AF65-F5344CB8AC3E}">
        <p14:creationId xmlns:p14="http://schemas.microsoft.com/office/powerpoint/2010/main" val="11245710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Folder structure</a:t>
            </a:r>
          </a:p>
        </p:txBody>
      </p:sp>
      <p:sp>
        <p:nvSpPr>
          <p:cNvPr id="6" name="Content Placeholder 5"/>
          <p:cNvSpPr>
            <a:spLocks noGrp="1"/>
          </p:cNvSpPr>
          <p:nvPr>
            <p:ph idx="1"/>
          </p:nvPr>
        </p:nvSpPr>
        <p:spPr>
          <a:xfrm>
            <a:off x="838200" y="1825625"/>
            <a:ext cx="8927592" cy="4351338"/>
          </a:xfrm>
        </p:spPr>
        <p:txBody>
          <a:bodyPr/>
          <a:lstStyle/>
          <a:p>
            <a:r>
              <a:rPr lang="en-US" dirty="0" smtClean="0">
                <a:latin typeface="Century Gothic" charset="0"/>
                <a:ea typeface="Century Gothic" charset="0"/>
                <a:cs typeface="Century Gothic" charset="0"/>
              </a:rPr>
              <a:t>Use concise and descriptive names</a:t>
            </a:r>
          </a:p>
          <a:p>
            <a:r>
              <a:rPr lang="en-US" dirty="0" smtClean="0">
                <a:latin typeface="Century Gothic" charset="0"/>
                <a:ea typeface="Century Gothic" charset="0"/>
                <a:cs typeface="Century Gothic" charset="0"/>
              </a:rPr>
              <a:t>Use dates where possible</a:t>
            </a:r>
          </a:p>
          <a:p>
            <a:pPr lvl="1"/>
            <a:r>
              <a:rPr lang="en-US" dirty="0" err="1">
                <a:latin typeface="Century Gothic" charset="0"/>
                <a:ea typeface="Century Gothic" charset="0"/>
                <a:cs typeface="Century Gothic" charset="0"/>
              </a:rPr>
              <a:t>y</a:t>
            </a:r>
            <a:r>
              <a:rPr lang="en-US" dirty="0" err="1" smtClean="0">
                <a:latin typeface="Century Gothic" charset="0"/>
                <a:ea typeface="Century Gothic" charset="0"/>
                <a:cs typeface="Century Gothic" charset="0"/>
              </a:rPr>
              <a:t>yyy</a:t>
            </a:r>
            <a:r>
              <a:rPr lang="en-US" dirty="0" smtClean="0">
                <a:latin typeface="Century Gothic" charset="0"/>
                <a:ea typeface="Century Gothic" charset="0"/>
                <a:cs typeface="Century Gothic" charset="0"/>
              </a:rPr>
              <a:t> or </a:t>
            </a:r>
            <a:r>
              <a:rPr lang="en-US" dirty="0" err="1" smtClean="0">
                <a:latin typeface="Century Gothic" charset="0"/>
                <a:ea typeface="Century Gothic" charset="0"/>
                <a:cs typeface="Century Gothic" charset="0"/>
              </a:rPr>
              <a:t>yyyymmdd</a:t>
            </a:r>
            <a:endParaRPr lang="en-US" dirty="0" smtClean="0">
              <a:latin typeface="Century Gothic" charset="0"/>
              <a:ea typeface="Century Gothic" charset="0"/>
              <a:cs typeface="Century Gothic" charset="0"/>
            </a:endParaRPr>
          </a:p>
          <a:p>
            <a:r>
              <a:rPr lang="en-US" dirty="0" smtClean="0">
                <a:latin typeface="Century Gothic" charset="0"/>
                <a:ea typeface="Century Gothic" charset="0"/>
                <a:cs typeface="Century Gothic" charset="0"/>
              </a:rPr>
              <a:t>Try to </a:t>
            </a:r>
            <a:r>
              <a:rPr lang="en-US" dirty="0" err="1" smtClean="0">
                <a:latin typeface="Century Gothic" charset="0"/>
                <a:ea typeface="Century Gothic" charset="0"/>
                <a:cs typeface="Century Gothic" charset="0"/>
              </a:rPr>
              <a:t>standardise</a:t>
            </a:r>
            <a:r>
              <a:rPr lang="en-US" dirty="0" smtClean="0">
                <a:latin typeface="Century Gothic" charset="0"/>
                <a:ea typeface="Century Gothic" charset="0"/>
                <a:cs typeface="Century Gothic" charset="0"/>
              </a:rPr>
              <a:t> folder names</a:t>
            </a:r>
          </a:p>
        </p:txBody>
      </p:sp>
      <p:pic>
        <p:nvPicPr>
          <p:cNvPr id="7" name="Content Placeholder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57360" y="365125"/>
            <a:ext cx="2438400" cy="24384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57360" y="4178300"/>
            <a:ext cx="2438400" cy="2133600"/>
          </a:xfrm>
          <a:prstGeom prst="rect">
            <a:avLst/>
          </a:prstGeom>
        </p:spPr>
      </p:pic>
      <p:sp>
        <p:nvSpPr>
          <p:cNvPr id="8" name="TextBox 7"/>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71617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860" y="1230053"/>
            <a:ext cx="10515600" cy="2852737"/>
          </a:xfrm>
        </p:spPr>
        <p:txBody>
          <a:bodyPr/>
          <a:lstStyle/>
          <a:p>
            <a:pPr algn="ctr"/>
            <a:r>
              <a:rPr lang="en-US" b="1" dirty="0" smtClean="0">
                <a:latin typeface="Century Gothic" charset="0"/>
                <a:ea typeface="Century Gothic" charset="0"/>
                <a:cs typeface="Century Gothic" charset="0"/>
              </a:rPr>
              <a:t>What is personal digital archiving?</a:t>
            </a:r>
            <a:endParaRPr lang="en-US" b="1" dirty="0">
              <a:latin typeface="Century Gothic" charset="0"/>
              <a:ea typeface="Century Gothic" charset="0"/>
              <a:cs typeface="Century Gothic" charset="0"/>
            </a:endParaRPr>
          </a:p>
        </p:txBody>
      </p:sp>
      <p:pic>
        <p:nvPicPr>
          <p:cNvPr id="4" name="Content Placeholder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572349" y="4347148"/>
            <a:ext cx="2089998" cy="2089998"/>
          </a:xfrm>
          <a:prstGeom prst="rect">
            <a:avLst/>
          </a:prstGeom>
        </p:spPr>
      </p:pic>
      <p:sp>
        <p:nvSpPr>
          <p:cNvPr id="6" name="TextBox 5"/>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826048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Folder structure</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810493" y="1423288"/>
            <a:ext cx="8571014" cy="5178679"/>
          </a:xfrm>
          <a:ln>
            <a:solidFill>
              <a:schemeClr val="bg1">
                <a:lumMod val="85000"/>
              </a:schemeClr>
            </a:solidFill>
          </a:ln>
        </p:spPr>
      </p:pic>
    </p:spTree>
    <p:extLst>
      <p:ext uri="{BB962C8B-B14F-4D97-AF65-F5344CB8AC3E}">
        <p14:creationId xmlns:p14="http://schemas.microsoft.com/office/powerpoint/2010/main" val="12319821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Folder structure</a:t>
            </a:r>
          </a:p>
        </p:txBody>
      </p:sp>
      <p:sp>
        <p:nvSpPr>
          <p:cNvPr id="6" name="Content Placeholder 5"/>
          <p:cNvSpPr>
            <a:spLocks noGrp="1"/>
          </p:cNvSpPr>
          <p:nvPr>
            <p:ph idx="1"/>
          </p:nvPr>
        </p:nvSpPr>
        <p:spPr>
          <a:xfrm>
            <a:off x="838200" y="1825625"/>
            <a:ext cx="8927592" cy="4351338"/>
          </a:xfrm>
        </p:spPr>
        <p:txBody>
          <a:bodyPr/>
          <a:lstStyle/>
          <a:p>
            <a:r>
              <a:rPr lang="en-US" dirty="0" smtClean="0">
                <a:latin typeface="Century Gothic" charset="0"/>
                <a:ea typeface="Century Gothic" charset="0"/>
                <a:cs typeface="Century Gothic" charset="0"/>
              </a:rPr>
              <a:t>Use concise and descriptive names</a:t>
            </a:r>
          </a:p>
          <a:p>
            <a:r>
              <a:rPr lang="en-US" dirty="0" smtClean="0">
                <a:latin typeface="Century Gothic" charset="0"/>
                <a:ea typeface="Century Gothic" charset="0"/>
                <a:cs typeface="Century Gothic" charset="0"/>
              </a:rPr>
              <a:t>Use dates where possible</a:t>
            </a:r>
          </a:p>
          <a:p>
            <a:pPr lvl="1"/>
            <a:r>
              <a:rPr lang="en-US" dirty="0" err="1">
                <a:latin typeface="Century Gothic" charset="0"/>
                <a:ea typeface="Century Gothic" charset="0"/>
                <a:cs typeface="Century Gothic" charset="0"/>
              </a:rPr>
              <a:t>y</a:t>
            </a:r>
            <a:r>
              <a:rPr lang="en-US" dirty="0" err="1" smtClean="0">
                <a:latin typeface="Century Gothic" charset="0"/>
                <a:ea typeface="Century Gothic" charset="0"/>
                <a:cs typeface="Century Gothic" charset="0"/>
              </a:rPr>
              <a:t>yyy</a:t>
            </a:r>
            <a:r>
              <a:rPr lang="en-US" dirty="0" smtClean="0">
                <a:latin typeface="Century Gothic" charset="0"/>
                <a:ea typeface="Century Gothic" charset="0"/>
                <a:cs typeface="Century Gothic" charset="0"/>
              </a:rPr>
              <a:t> or </a:t>
            </a:r>
            <a:r>
              <a:rPr lang="en-US" dirty="0" err="1" smtClean="0">
                <a:latin typeface="Century Gothic" charset="0"/>
                <a:ea typeface="Century Gothic" charset="0"/>
                <a:cs typeface="Century Gothic" charset="0"/>
              </a:rPr>
              <a:t>yyyymmdd</a:t>
            </a:r>
            <a:endParaRPr lang="en-US" dirty="0" smtClean="0">
              <a:latin typeface="Century Gothic" charset="0"/>
              <a:ea typeface="Century Gothic" charset="0"/>
              <a:cs typeface="Century Gothic" charset="0"/>
            </a:endParaRPr>
          </a:p>
          <a:p>
            <a:r>
              <a:rPr lang="en-US" dirty="0" smtClean="0">
                <a:latin typeface="Century Gothic" charset="0"/>
                <a:ea typeface="Century Gothic" charset="0"/>
                <a:cs typeface="Century Gothic" charset="0"/>
              </a:rPr>
              <a:t>Try to </a:t>
            </a:r>
            <a:r>
              <a:rPr lang="en-US" dirty="0" err="1" smtClean="0">
                <a:latin typeface="Century Gothic" charset="0"/>
                <a:ea typeface="Century Gothic" charset="0"/>
                <a:cs typeface="Century Gothic" charset="0"/>
              </a:rPr>
              <a:t>standardise</a:t>
            </a:r>
            <a:r>
              <a:rPr lang="en-US" dirty="0" smtClean="0">
                <a:latin typeface="Century Gothic" charset="0"/>
                <a:ea typeface="Century Gothic" charset="0"/>
                <a:cs typeface="Century Gothic" charset="0"/>
              </a:rPr>
              <a:t> folder names</a:t>
            </a:r>
          </a:p>
          <a:p>
            <a:r>
              <a:rPr lang="en-US" dirty="0" smtClean="0">
                <a:latin typeface="Century Gothic" charset="0"/>
                <a:ea typeface="Century Gothic" charset="0"/>
                <a:cs typeface="Century Gothic" charset="0"/>
              </a:rPr>
              <a:t>Keep file paths short, avoid a deep hierarchy</a:t>
            </a:r>
            <a:endParaRPr lang="en-US" dirty="0" smtClean="0"/>
          </a:p>
          <a:p>
            <a:r>
              <a:rPr lang="en-US" dirty="0" smtClean="0">
                <a:latin typeface="Century Gothic" charset="0"/>
                <a:ea typeface="Century Gothic" charset="0"/>
                <a:cs typeface="Century Gothic" charset="0"/>
              </a:rPr>
              <a:t>Determine the file </a:t>
            </a:r>
            <a:r>
              <a:rPr lang="en-US" dirty="0" err="1" smtClean="0">
                <a:latin typeface="Century Gothic" charset="0"/>
                <a:ea typeface="Century Gothic" charset="0"/>
                <a:cs typeface="Century Gothic" charset="0"/>
              </a:rPr>
              <a:t>organisational</a:t>
            </a:r>
            <a:r>
              <a:rPr lang="en-US" dirty="0" smtClean="0">
                <a:latin typeface="Century Gothic" charset="0"/>
                <a:ea typeface="Century Gothic" charset="0"/>
                <a:cs typeface="Century Gothic" charset="0"/>
              </a:rPr>
              <a:t> structure</a:t>
            </a:r>
          </a:p>
          <a:p>
            <a:pPr lvl="1"/>
            <a:r>
              <a:rPr lang="en-US" dirty="0" smtClean="0">
                <a:latin typeface="Century Gothic" charset="0"/>
                <a:ea typeface="Century Gothic" charset="0"/>
                <a:cs typeface="Century Gothic" charset="0"/>
              </a:rPr>
              <a:t>By date, file-type, project or something more descriptive</a:t>
            </a:r>
          </a:p>
        </p:txBody>
      </p:sp>
      <p:pic>
        <p:nvPicPr>
          <p:cNvPr id="7" name="Content Placeholder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57360" y="365125"/>
            <a:ext cx="2438400" cy="24384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57360" y="4178300"/>
            <a:ext cx="2438400" cy="2133600"/>
          </a:xfrm>
          <a:prstGeom prst="rect">
            <a:avLst/>
          </a:prstGeom>
        </p:spPr>
      </p:pic>
      <p:sp>
        <p:nvSpPr>
          <p:cNvPr id="8" name="TextBox 7"/>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67595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Folder structure</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889385" y="1690688"/>
            <a:ext cx="8413230" cy="4351338"/>
          </a:xfrm>
          <a:ln>
            <a:solidFill>
              <a:schemeClr val="bg1">
                <a:lumMod val="85000"/>
              </a:schemeClr>
            </a:solidFill>
          </a:ln>
        </p:spPr>
      </p:pic>
    </p:spTree>
    <p:extLst>
      <p:ext uri="{BB962C8B-B14F-4D97-AF65-F5344CB8AC3E}">
        <p14:creationId xmlns:p14="http://schemas.microsoft.com/office/powerpoint/2010/main" val="12207420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Folder structure</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889385" y="1825625"/>
            <a:ext cx="8413230" cy="4351338"/>
          </a:xfrm>
          <a:ln>
            <a:solidFill>
              <a:schemeClr val="bg1">
                <a:lumMod val="85000"/>
              </a:schemeClr>
            </a:solidFill>
          </a:ln>
        </p:spPr>
      </p:pic>
    </p:spTree>
    <p:extLst>
      <p:ext uri="{BB962C8B-B14F-4D97-AF65-F5344CB8AC3E}">
        <p14:creationId xmlns:p14="http://schemas.microsoft.com/office/powerpoint/2010/main" val="14264572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Takeaways: </a:t>
            </a:r>
            <a:r>
              <a:rPr lang="en-US" b="1" dirty="0" err="1" smtClean="0">
                <a:latin typeface="Century Gothic" charset="0"/>
                <a:ea typeface="Century Gothic" charset="0"/>
                <a:cs typeface="Century Gothic" charset="0"/>
              </a:rPr>
              <a:t>Organise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4"/>
            <a:ext cx="10829544" cy="4648327"/>
          </a:xfrm>
        </p:spPr>
        <p:txBody>
          <a:bodyPr>
            <a:normAutofit/>
          </a:bodyPr>
          <a:lstStyle/>
          <a:p>
            <a:pPr marL="0" indent="0">
              <a:buNone/>
            </a:pPr>
            <a:r>
              <a:rPr lang="en-US" b="1" dirty="0" smtClean="0">
                <a:latin typeface="Century Gothic" charset="0"/>
                <a:ea typeface="Century Gothic" charset="0"/>
                <a:cs typeface="Century Gothic" charset="0"/>
              </a:rPr>
              <a:t>Quick wins</a:t>
            </a:r>
          </a:p>
          <a:p>
            <a:r>
              <a:rPr lang="en-US" dirty="0" smtClean="0">
                <a:latin typeface="Century Gothic" charset="0"/>
                <a:ea typeface="Century Gothic" charset="0"/>
                <a:cs typeface="Century Gothic" charset="0"/>
              </a:rPr>
              <a:t>Develop and stick with file naming conventions &amp; folder structures that make sense to you</a:t>
            </a:r>
          </a:p>
          <a:p>
            <a:r>
              <a:rPr lang="en-US" dirty="0" smtClean="0">
                <a:latin typeface="Century Gothic" charset="0"/>
                <a:ea typeface="Century Gothic" charset="0"/>
                <a:cs typeface="Century Gothic" charset="0"/>
              </a:rPr>
              <a:t>Follow best practice when naming files</a:t>
            </a:r>
          </a:p>
          <a:p>
            <a:endParaRPr lang="en-US" dirty="0" smtClean="0">
              <a:latin typeface="Century Gothic" charset="0"/>
              <a:ea typeface="Century Gothic" charset="0"/>
              <a:cs typeface="Century Gothic" charset="0"/>
            </a:endParaRPr>
          </a:p>
          <a:p>
            <a:pPr marL="0" indent="0">
              <a:buNone/>
            </a:pPr>
            <a:r>
              <a:rPr lang="en-US" b="1" dirty="0" smtClean="0">
                <a:latin typeface="Century Gothic" charset="0"/>
                <a:ea typeface="Century Gothic" charset="0"/>
                <a:cs typeface="Century Gothic" charset="0"/>
              </a:rPr>
              <a:t>More effort</a:t>
            </a:r>
          </a:p>
          <a:p>
            <a:r>
              <a:rPr lang="en-US" dirty="0" smtClean="0">
                <a:latin typeface="Century Gothic" charset="0"/>
                <a:ea typeface="Century Gothic" charset="0"/>
                <a:cs typeface="Century Gothic" charset="0"/>
              </a:rPr>
              <a:t>Set aside a time once a year to sort through </a:t>
            </a:r>
          </a:p>
          <a:p>
            <a:pPr marL="0" indent="0">
              <a:spcBef>
                <a:spcPts val="0"/>
              </a:spcBef>
              <a:buNone/>
            </a:pPr>
            <a:r>
              <a:rPr lang="en-US" dirty="0" smtClean="0">
                <a:latin typeface="Century Gothic" charset="0"/>
                <a:ea typeface="Century Gothic" charset="0"/>
                <a:cs typeface="Century Gothic" charset="0"/>
              </a:rPr>
              <a:t>   your files and rename if necessary</a:t>
            </a:r>
          </a:p>
          <a:p>
            <a:r>
              <a:rPr lang="en-US" dirty="0" smtClean="0">
                <a:latin typeface="Century Gothic" charset="0"/>
                <a:ea typeface="Century Gothic" charset="0"/>
                <a:cs typeface="Century Gothic" charset="0"/>
              </a:rPr>
              <a:t>Clear your back log! </a:t>
            </a:r>
            <a:r>
              <a:rPr lang="en-US" dirty="0" err="1" smtClean="0">
                <a:latin typeface="Century Gothic" charset="0"/>
                <a:ea typeface="Century Gothic" charset="0"/>
                <a:cs typeface="Century Gothic" charset="0"/>
              </a:rPr>
              <a:t>Reorganise</a:t>
            </a:r>
            <a:r>
              <a:rPr lang="en-US" dirty="0" smtClean="0">
                <a:latin typeface="Century Gothic" charset="0"/>
                <a:ea typeface="Century Gothic" charset="0"/>
                <a:cs typeface="Century Gothic" charset="0"/>
              </a:rPr>
              <a:t> &amp; rename </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597065">
            <a:off x="9063334" y="4145714"/>
            <a:ext cx="2438400" cy="2133600"/>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20740549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29" y="509928"/>
            <a:ext cx="4076700" cy="1738399"/>
          </a:xfrm>
        </p:spPr>
        <p:txBody>
          <a:bodyPr>
            <a:normAutofit fontScale="90000"/>
          </a:bodyPr>
          <a:lstStyle/>
          <a:p>
            <a:r>
              <a:rPr lang="en-US" b="1" dirty="0" smtClean="0">
                <a:latin typeface="Century Gothic" charset="0"/>
                <a:ea typeface="Century Gothic" charset="0"/>
                <a:cs typeface="Century Gothic" charset="0"/>
              </a:rPr>
              <a:t>Personal Digital Archiving &amp; Preservation Lifecycle</a:t>
            </a:r>
            <a:endParaRPr lang="en-US" b="1" dirty="0">
              <a:latin typeface="Century Gothic" charset="0"/>
              <a:ea typeface="Century Gothic" charset="0"/>
              <a:cs typeface="Century Gothic"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98715689"/>
              </p:ext>
            </p:extLst>
          </p:nvPr>
        </p:nvGraphicFramePr>
        <p:xfrm>
          <a:off x="887186" y="963385"/>
          <a:ext cx="10738758" cy="5094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5355771" y="1215840"/>
            <a:ext cx="4465071" cy="2624988"/>
            <a:chOff x="5472624" y="1597993"/>
            <a:chExt cx="4250247" cy="2833768"/>
          </a:xfrm>
        </p:grpSpPr>
        <p:grpSp>
          <p:nvGrpSpPr>
            <p:cNvPr id="27" name="Group 26"/>
            <p:cNvGrpSpPr/>
            <p:nvPr/>
          </p:nvGrpSpPr>
          <p:grpSpPr>
            <a:xfrm>
              <a:off x="5472624" y="3667211"/>
              <a:ext cx="1600538" cy="764550"/>
              <a:chOff x="5472624" y="3667211"/>
              <a:chExt cx="1600538" cy="764550"/>
            </a:xfrm>
          </p:grpSpPr>
          <p:sp>
            <p:nvSpPr>
              <p:cNvPr id="15" name="Rounded Rectangle 14"/>
              <p:cNvSpPr/>
              <p:nvPr/>
            </p:nvSpPr>
            <p:spPr>
              <a:xfrm>
                <a:off x="5472624" y="3667211"/>
                <a:ext cx="1600538" cy="764550"/>
              </a:xfrm>
              <a:prstGeom prst="roundRect">
                <a:avLst>
                  <a:gd name="adj" fmla="val 10000"/>
                </a:avLst>
              </a:prstGeom>
              <a:solidFill>
                <a:schemeClr val="accent6">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Rounded Rectangle 4"/>
              <p:cNvSpPr/>
              <p:nvPr/>
            </p:nvSpPr>
            <p:spPr>
              <a:xfrm>
                <a:off x="5496063" y="3689604"/>
                <a:ext cx="1553659" cy="719764"/>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400" kern="1200" dirty="0" smtClean="0">
                    <a:latin typeface="Century Gothic" charset="0"/>
                    <a:ea typeface="Century Gothic" charset="0"/>
                    <a:cs typeface="Century Gothic" charset="0"/>
                  </a:rPr>
                  <a:t>Access</a:t>
                </a:r>
                <a:endParaRPr lang="en-US" sz="2400" kern="1200" dirty="0">
                  <a:latin typeface="Century Gothic" charset="0"/>
                  <a:ea typeface="Century Gothic" charset="0"/>
                  <a:cs typeface="Century Gothic" charset="0"/>
                </a:endParaRPr>
              </a:p>
            </p:txBody>
          </p:sp>
        </p:grpSp>
        <p:grpSp>
          <p:nvGrpSpPr>
            <p:cNvPr id="26" name="Group 25"/>
            <p:cNvGrpSpPr/>
            <p:nvPr/>
          </p:nvGrpSpPr>
          <p:grpSpPr>
            <a:xfrm>
              <a:off x="8230515" y="1597993"/>
              <a:ext cx="1492356" cy="650334"/>
              <a:chOff x="8230515" y="1597993"/>
              <a:chExt cx="1492356" cy="650334"/>
            </a:xfrm>
          </p:grpSpPr>
          <p:sp>
            <p:nvSpPr>
              <p:cNvPr id="18" name="Rounded Rectangle 17"/>
              <p:cNvSpPr/>
              <p:nvPr/>
            </p:nvSpPr>
            <p:spPr>
              <a:xfrm>
                <a:off x="8230515" y="1597993"/>
                <a:ext cx="1492356" cy="650334"/>
              </a:xfrm>
              <a:prstGeom prst="roundRect">
                <a:avLst>
                  <a:gd name="adj" fmla="val 10000"/>
                </a:avLst>
              </a:prstGeom>
              <a:solidFill>
                <a:schemeClr val="accent2">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4"/>
              <p:cNvSpPr/>
              <p:nvPr/>
            </p:nvSpPr>
            <p:spPr>
              <a:xfrm>
                <a:off x="8252370" y="1617041"/>
                <a:ext cx="1448646" cy="612238"/>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000" dirty="0" smtClean="0">
                    <a:solidFill>
                      <a:schemeClr val="tx1"/>
                    </a:solidFill>
                    <a:latin typeface="Century Gothic" charset="0"/>
                    <a:ea typeface="Century Gothic" charset="0"/>
                    <a:cs typeface="Century Gothic" charset="0"/>
                  </a:rPr>
                  <a:t>Dispose</a:t>
                </a:r>
                <a:endParaRPr lang="en-US" sz="2000" kern="1200" dirty="0">
                  <a:solidFill>
                    <a:schemeClr val="tx1"/>
                  </a:solidFill>
                  <a:latin typeface="Century Gothic" charset="0"/>
                  <a:ea typeface="Century Gothic" charset="0"/>
                  <a:cs typeface="Century Gothic" charset="0"/>
                </a:endParaRPr>
              </a:p>
            </p:txBody>
          </p:sp>
        </p:grpSp>
        <p:sp>
          <p:nvSpPr>
            <p:cNvPr id="25" name="Right Arrow 24"/>
            <p:cNvSpPr/>
            <p:nvPr/>
          </p:nvSpPr>
          <p:spPr>
            <a:xfrm>
              <a:off x="7494814" y="1690689"/>
              <a:ext cx="587829" cy="366712"/>
            </a:xfrm>
            <a:prstGeom prst="rightArrow">
              <a:avLst/>
            </a:prstGeom>
            <a:gradFill>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90622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Metadata: What comes standard</a:t>
            </a:r>
            <a:endParaRPr lang="en-US" b="1" dirty="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04798" y="2114582"/>
            <a:ext cx="3749470" cy="3816425"/>
          </a:xfrm>
          <a:prstGeom prst="rect">
            <a:avLst/>
          </a:prstGeom>
          <a:ln>
            <a:solidFill>
              <a:schemeClr val="bg1">
                <a:lumMod val="85000"/>
              </a:schemeClr>
            </a:solidFill>
          </a:ln>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29267" y="1690688"/>
            <a:ext cx="4521524" cy="4664215"/>
          </a:xfrm>
          <a:prstGeom prst="rect">
            <a:avLst/>
          </a:prstGeom>
          <a:ln>
            <a:solidFill>
              <a:schemeClr val="bg1">
                <a:lumMod val="85000"/>
              </a:schemeClr>
            </a:solidFill>
          </a:ln>
        </p:spPr>
      </p:pic>
    </p:spTree>
    <p:extLst>
      <p:ext uri="{BB962C8B-B14F-4D97-AF65-F5344CB8AC3E}">
        <p14:creationId xmlns:p14="http://schemas.microsoft.com/office/powerpoint/2010/main" val="4262124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Metadata: Creation Date</a:t>
            </a:r>
            <a:endParaRPr lang="en-US" b="1" dirty="0">
              <a:latin typeface="Century Gothic" charset="0"/>
              <a:ea typeface="Century Gothic" charset="0"/>
              <a:cs typeface="Century Gothic"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8775" y="1460671"/>
            <a:ext cx="3328570" cy="3665745"/>
          </a:xfrm>
          <a:prstGeom prst="rect">
            <a:avLst/>
          </a:prstGeom>
          <a:ln>
            <a:solidFill>
              <a:schemeClr val="bg1">
                <a:lumMod val="85000"/>
              </a:schemeClr>
            </a:solidFill>
          </a:ln>
        </p:spPr>
      </p:pic>
      <p:pic>
        <p:nvPicPr>
          <p:cNvPr id="4" name="Content Placeholder 3"/>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287710" y="3051662"/>
            <a:ext cx="2091555" cy="3500155"/>
          </a:xfrm>
          <a:ln>
            <a:solidFill>
              <a:schemeClr val="bg1">
                <a:lumMod val="85000"/>
              </a:schemeClr>
            </a:solidFill>
          </a:ln>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467705" y="1456265"/>
            <a:ext cx="3557872" cy="3670151"/>
          </a:xfrm>
          <a:prstGeom prst="rect">
            <a:avLst/>
          </a:prstGeom>
          <a:ln>
            <a:solidFill>
              <a:schemeClr val="bg1">
                <a:lumMod val="85000"/>
              </a:schemeClr>
            </a:solidFill>
          </a:ln>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24638" y="3027915"/>
            <a:ext cx="3844256" cy="3523902"/>
          </a:xfrm>
          <a:prstGeom prst="rect">
            <a:avLst/>
          </a:prstGeom>
          <a:ln>
            <a:solidFill>
              <a:schemeClr val="bg1">
                <a:lumMod val="85000"/>
              </a:schemeClr>
            </a:solidFill>
          </a:ln>
        </p:spPr>
      </p:pic>
      <p:sp>
        <p:nvSpPr>
          <p:cNvPr id="9" name="TextBox 8"/>
          <p:cNvSpPr txBox="1"/>
          <p:nvPr/>
        </p:nvSpPr>
        <p:spPr>
          <a:xfrm>
            <a:off x="2404841" y="5409059"/>
            <a:ext cx="2556933" cy="584775"/>
          </a:xfrm>
          <a:prstGeom prst="rect">
            <a:avLst/>
          </a:prstGeom>
          <a:noFill/>
        </p:spPr>
        <p:txBody>
          <a:bodyPr wrap="square" rtlCol="0">
            <a:spAutoFit/>
          </a:bodyPr>
          <a:lstStyle/>
          <a:p>
            <a:r>
              <a:rPr lang="en-US" sz="1600" dirty="0" smtClean="0">
                <a:latin typeface="Century Gothic" charset="0"/>
                <a:ea typeface="Century Gothic" charset="0"/>
                <a:cs typeface="Century Gothic" charset="0"/>
              </a:rPr>
              <a:t>Example 1: Google Drive to Mac OSX 10</a:t>
            </a:r>
            <a:endParaRPr lang="en-US" sz="1600" dirty="0">
              <a:latin typeface="Century Gothic" charset="0"/>
              <a:ea typeface="Century Gothic" charset="0"/>
              <a:cs typeface="Century Gothic" charset="0"/>
            </a:endParaRPr>
          </a:p>
        </p:txBody>
      </p:sp>
      <p:sp>
        <p:nvSpPr>
          <p:cNvPr id="10" name="TextBox 9"/>
          <p:cNvSpPr txBox="1"/>
          <p:nvPr/>
        </p:nvSpPr>
        <p:spPr>
          <a:xfrm>
            <a:off x="5467705" y="5423618"/>
            <a:ext cx="2556933" cy="830997"/>
          </a:xfrm>
          <a:prstGeom prst="rect">
            <a:avLst/>
          </a:prstGeom>
          <a:noFill/>
        </p:spPr>
        <p:txBody>
          <a:bodyPr wrap="square" rtlCol="0">
            <a:spAutoFit/>
          </a:bodyPr>
          <a:lstStyle/>
          <a:p>
            <a:r>
              <a:rPr lang="en-US" sz="1600" dirty="0" smtClean="0">
                <a:latin typeface="Century Gothic" charset="0"/>
                <a:ea typeface="Century Gothic" charset="0"/>
                <a:cs typeface="Century Gothic" charset="0"/>
              </a:rPr>
              <a:t>Example 1: Saving from DOCX to PDF in Word, Mac OSX 10</a:t>
            </a:r>
            <a:endParaRPr lang="en-US" sz="1600" dirty="0">
              <a:latin typeface="Century Gothic" charset="0"/>
              <a:ea typeface="Century Gothic" charset="0"/>
              <a:cs typeface="Century Gothic" charset="0"/>
            </a:endParaRPr>
          </a:p>
        </p:txBody>
      </p:sp>
      <p:sp>
        <p:nvSpPr>
          <p:cNvPr id="11" name="Oval 10"/>
          <p:cNvSpPr/>
          <p:nvPr/>
        </p:nvSpPr>
        <p:spPr>
          <a:xfrm>
            <a:off x="262134" y="6160274"/>
            <a:ext cx="1566641" cy="44977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404840" y="3172779"/>
            <a:ext cx="1515489" cy="44977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8220209" y="4436532"/>
            <a:ext cx="1390278" cy="287867"/>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180667" y="3325178"/>
            <a:ext cx="1841191" cy="44977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4542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Metadata: What to add</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54200"/>
            <a:ext cx="10515600" cy="4787232"/>
          </a:xfrm>
        </p:spPr>
        <p:txBody>
          <a:bodyPr>
            <a:normAutofit/>
          </a:bodyPr>
          <a:lstStyle/>
          <a:p>
            <a:pPr marL="0" indent="0">
              <a:buNone/>
            </a:pPr>
            <a:r>
              <a:rPr lang="en-US" b="1" dirty="0" smtClean="0">
                <a:latin typeface="Century Gothic" charset="0"/>
                <a:ea typeface="Century Gothic" charset="0"/>
                <a:cs typeface="Century Gothic" charset="0"/>
              </a:rPr>
              <a:t>Things to add in for text-based documents:</a:t>
            </a:r>
          </a:p>
          <a:p>
            <a:r>
              <a:rPr lang="en-US" dirty="0" smtClean="0">
                <a:latin typeface="Century Gothic" charset="0"/>
                <a:ea typeface="Century Gothic" charset="0"/>
                <a:cs typeface="Century Gothic" charset="0"/>
              </a:rPr>
              <a:t>Keywords and tags for searching</a:t>
            </a:r>
          </a:p>
          <a:p>
            <a:r>
              <a:rPr lang="en-US" dirty="0">
                <a:latin typeface="Century Gothic" charset="0"/>
                <a:ea typeface="Century Gothic" charset="0"/>
                <a:cs typeface="Century Gothic" charset="0"/>
              </a:rPr>
              <a:t>Additional authors or </a:t>
            </a:r>
            <a:r>
              <a:rPr lang="en-US" dirty="0" smtClean="0">
                <a:latin typeface="Century Gothic" charset="0"/>
                <a:ea typeface="Century Gothic" charset="0"/>
                <a:cs typeface="Century Gothic" charset="0"/>
              </a:rPr>
              <a:t>editors</a:t>
            </a:r>
          </a:p>
          <a:p>
            <a:r>
              <a:rPr lang="en-US" dirty="0" smtClean="0">
                <a:latin typeface="Century Gothic" charset="0"/>
                <a:ea typeface="Century Gothic" charset="0"/>
                <a:cs typeface="Century Gothic" charset="0"/>
              </a:rPr>
              <a:t>Rights and access information</a:t>
            </a:r>
          </a:p>
          <a:p>
            <a:r>
              <a:rPr lang="en-US" dirty="0" smtClean="0">
                <a:latin typeface="Century Gothic" charset="0"/>
                <a:ea typeface="Century Gothic" charset="0"/>
                <a:cs typeface="Century Gothic" charset="0"/>
              </a:rPr>
              <a:t>Version information</a:t>
            </a:r>
            <a:endParaRPr lang="en-US" dirty="0" smtClean="0"/>
          </a:p>
          <a:p>
            <a:r>
              <a:rPr lang="en-US" dirty="0">
                <a:latin typeface="Century Gothic" charset="0"/>
                <a:ea typeface="Century Gothic" charset="0"/>
                <a:cs typeface="Century Gothic" charset="0"/>
              </a:rPr>
              <a:t>S</a:t>
            </a:r>
            <a:r>
              <a:rPr lang="en-US" dirty="0" smtClean="0">
                <a:latin typeface="Century Gothic" charset="0"/>
                <a:ea typeface="Century Gothic" charset="0"/>
                <a:cs typeface="Century Gothic" charset="0"/>
              </a:rPr>
              <a:t>hort description of the document’s purpose</a:t>
            </a:r>
          </a:p>
          <a:p>
            <a:r>
              <a:rPr lang="en-US" dirty="0" smtClean="0">
                <a:latin typeface="Century Gothic" charset="0"/>
                <a:ea typeface="Century Gothic" charset="0"/>
                <a:cs typeface="Century Gothic" charset="0"/>
              </a:rPr>
              <a:t>other relevant information </a:t>
            </a:r>
          </a:p>
          <a:p>
            <a:endParaRPr lang="en-US" dirty="0" smtClean="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674752">
            <a:off x="9097228" y="3092899"/>
            <a:ext cx="2651703" cy="3257620"/>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6427240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Metadata: Put into document body</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001484" y="1552908"/>
            <a:ext cx="8189032" cy="5088523"/>
          </a:xfrm>
          <a:ln>
            <a:solidFill>
              <a:schemeClr val="bg1">
                <a:lumMod val="85000"/>
              </a:schemeClr>
            </a:solidFill>
          </a:ln>
        </p:spPr>
      </p:pic>
    </p:spTree>
    <p:extLst>
      <p:ext uri="{BB962C8B-B14F-4D97-AF65-F5344CB8AC3E}">
        <p14:creationId xmlns:p14="http://schemas.microsoft.com/office/powerpoint/2010/main" val="417647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is Digital Preservation?</a:t>
            </a:r>
            <a:endParaRPr lang="en-US" b="1" dirty="0">
              <a:latin typeface="Century Gothic" charset="0"/>
              <a:ea typeface="Century Gothic" charset="0"/>
              <a:cs typeface="Century Gothic" charset="0"/>
            </a:endParaRPr>
          </a:p>
        </p:txBody>
      </p:sp>
      <p:sp>
        <p:nvSpPr>
          <p:cNvPr id="4" name="Content Placeholder 3"/>
          <p:cNvSpPr>
            <a:spLocks noGrp="1"/>
          </p:cNvSpPr>
          <p:nvPr>
            <p:ph idx="1"/>
          </p:nvPr>
        </p:nvSpPr>
        <p:spPr>
          <a:xfrm>
            <a:off x="838200" y="2428801"/>
            <a:ext cx="6385560" cy="3988203"/>
          </a:xfrm>
        </p:spPr>
        <p:txBody>
          <a:bodyPr>
            <a:normAutofit/>
          </a:bodyPr>
          <a:lstStyle/>
          <a:p>
            <a:pPr marL="0" indent="0">
              <a:buNone/>
            </a:pPr>
            <a:r>
              <a:rPr lang="en-US" sz="3200" i="1" dirty="0" smtClean="0">
                <a:latin typeface="Century Gothic" charset="0"/>
                <a:ea typeface="Century Gothic" charset="0"/>
                <a:cs typeface="Century Gothic" charset="0"/>
              </a:rPr>
              <a:t>It refers </a:t>
            </a:r>
            <a:r>
              <a:rPr lang="en-US" sz="3200" i="1" dirty="0">
                <a:latin typeface="Century Gothic" charset="0"/>
                <a:ea typeface="Century Gothic" charset="0"/>
                <a:cs typeface="Century Gothic" charset="0"/>
              </a:rPr>
              <a:t>to the series of managed activities necessary to ensure continued access to digital materials for as long as </a:t>
            </a:r>
            <a:r>
              <a:rPr lang="en-US" sz="3200" i="1" dirty="0" smtClean="0">
                <a:latin typeface="Century Gothic" charset="0"/>
                <a:ea typeface="Century Gothic" charset="0"/>
                <a:cs typeface="Century Gothic" charset="0"/>
              </a:rPr>
              <a:t>necessary.</a:t>
            </a:r>
          </a:p>
          <a:p>
            <a:pPr marL="0" indent="0">
              <a:buNone/>
            </a:pPr>
            <a:r>
              <a:rPr lang="en-US" sz="3200" i="1" dirty="0" smtClean="0">
                <a:latin typeface="Century Gothic" charset="0"/>
                <a:ea typeface="Century Gothic" charset="0"/>
                <a:cs typeface="Century Gothic" charset="0"/>
              </a:rPr>
              <a:t>- </a:t>
            </a:r>
            <a:r>
              <a:rPr lang="en-US" sz="3200" dirty="0" smtClean="0">
                <a:latin typeface="Century Gothic" charset="0"/>
                <a:ea typeface="Century Gothic" charset="0"/>
                <a:cs typeface="Century Gothic" charset="0"/>
              </a:rPr>
              <a:t>DPC Handbook</a:t>
            </a:r>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056200" y="2428801"/>
            <a:ext cx="4850812" cy="3544824"/>
          </a:xfrm>
          <a:prstGeom prst="rect">
            <a:avLst/>
          </a:prstGeom>
        </p:spPr>
      </p:pic>
      <p:sp>
        <p:nvSpPr>
          <p:cNvPr id="8" name="TextBox 7"/>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8936610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498600" y="1239291"/>
            <a:ext cx="8730122" cy="5406364"/>
          </a:xfrm>
        </p:spPr>
      </p:pic>
      <p:sp>
        <p:nvSpPr>
          <p:cNvPr id="8" name="Title 1"/>
          <p:cNvSpPr>
            <a:spLocks noGrp="1"/>
          </p:cNvSpPr>
          <p:nvPr>
            <p:ph type="title"/>
          </p:nvPr>
        </p:nvSpPr>
        <p:spPr>
          <a:xfrm>
            <a:off x="832612" y="45722"/>
            <a:ext cx="10515600" cy="1325563"/>
          </a:xfrm>
        </p:spPr>
        <p:txBody>
          <a:bodyPr/>
          <a:lstStyle/>
          <a:p>
            <a:r>
              <a:rPr lang="en-US" b="1" dirty="0" smtClean="0">
                <a:latin typeface="Century Gothic" charset="0"/>
                <a:ea typeface="Century Gothic" charset="0"/>
                <a:cs typeface="Century Gothic" charset="0"/>
              </a:rPr>
              <a:t>Metadata: Embed in document</a:t>
            </a:r>
            <a:endParaRPr lang="en-US" b="1" dirty="0">
              <a:latin typeface="Century Gothic" charset="0"/>
              <a:ea typeface="Century Gothic" charset="0"/>
              <a:cs typeface="Century Gothic" charset="0"/>
            </a:endParaRPr>
          </a:p>
        </p:txBody>
      </p:sp>
    </p:spTree>
    <p:extLst>
      <p:ext uri="{BB962C8B-B14F-4D97-AF65-F5344CB8AC3E}">
        <p14:creationId xmlns:p14="http://schemas.microsoft.com/office/powerpoint/2010/main" val="13294329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Searching metadata</a:t>
            </a:r>
            <a:endParaRPr lang="en-US" b="1" dirty="0">
              <a:latin typeface="Century Gothic" charset="0"/>
              <a:ea typeface="Century Gothic" charset="0"/>
              <a:cs typeface="Century Gothic" charset="0"/>
            </a:endParaRPr>
          </a:p>
        </p:txBody>
      </p:sp>
      <p:pic>
        <p:nvPicPr>
          <p:cNvPr id="5" name="Content Placeholder 4"/>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b="3720"/>
          <a:stretch/>
        </p:blipFill>
        <p:spPr>
          <a:xfrm>
            <a:off x="1665028" y="1435016"/>
            <a:ext cx="8861944" cy="5190374"/>
          </a:xfrm>
        </p:spPr>
      </p:pic>
      <p:sp>
        <p:nvSpPr>
          <p:cNvPr id="4" name="TextBox 3"/>
          <p:cNvSpPr txBox="1"/>
          <p:nvPr/>
        </p:nvSpPr>
        <p:spPr>
          <a:xfrm>
            <a:off x="1665028" y="6625390"/>
            <a:ext cx="3284874"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Copyright Sarah Mason, CC-BY-NC-ND 3.0</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9447245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Image Metadata</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1138004" y="1702478"/>
            <a:ext cx="10515600" cy="4771072"/>
          </a:xfrm>
        </p:spPr>
        <p:txBody>
          <a:bodyPr>
            <a:normAutofit lnSpcReduction="10000"/>
          </a:bodyPr>
          <a:lstStyle/>
          <a:p>
            <a:pPr marL="0" indent="0">
              <a:buNone/>
            </a:pPr>
            <a:r>
              <a:rPr lang="en-US" dirty="0" smtClean="0">
                <a:latin typeface="Century Gothic" charset="0"/>
                <a:ea typeface="Century Gothic" charset="0"/>
                <a:cs typeface="Century Gothic" charset="0"/>
              </a:rPr>
              <a:t>3 main kinds:</a:t>
            </a:r>
          </a:p>
          <a:p>
            <a:r>
              <a:rPr lang="en-US" dirty="0" smtClean="0">
                <a:latin typeface="Century Gothic" charset="0"/>
                <a:ea typeface="Century Gothic" charset="0"/>
                <a:cs typeface="Century Gothic" charset="0"/>
              </a:rPr>
              <a:t>EXIF</a:t>
            </a:r>
          </a:p>
          <a:p>
            <a:r>
              <a:rPr lang="en-US" dirty="0" smtClean="0">
                <a:latin typeface="Century Gothic" charset="0"/>
                <a:ea typeface="Century Gothic" charset="0"/>
                <a:cs typeface="Century Gothic" charset="0"/>
              </a:rPr>
              <a:t>IPTC </a:t>
            </a:r>
          </a:p>
          <a:p>
            <a:pPr lvl="1"/>
            <a:r>
              <a:rPr lang="en-US" dirty="0" smtClean="0">
                <a:latin typeface="Century Gothic" charset="0"/>
                <a:ea typeface="Century Gothic" charset="0"/>
                <a:cs typeface="Century Gothic" charset="0"/>
              </a:rPr>
              <a:t>Core </a:t>
            </a:r>
          </a:p>
          <a:p>
            <a:pPr lvl="1"/>
            <a:r>
              <a:rPr lang="en-US" dirty="0" smtClean="0">
                <a:latin typeface="Century Gothic" charset="0"/>
                <a:ea typeface="Century Gothic" charset="0"/>
                <a:cs typeface="Century Gothic" charset="0"/>
              </a:rPr>
              <a:t>Extension</a:t>
            </a:r>
          </a:p>
          <a:p>
            <a:r>
              <a:rPr lang="en-US" dirty="0" smtClean="0">
                <a:latin typeface="Century Gothic" charset="0"/>
                <a:ea typeface="Century Gothic" charset="0"/>
                <a:cs typeface="Century Gothic" charset="0"/>
              </a:rPr>
              <a:t>XMP</a:t>
            </a:r>
          </a:p>
          <a:p>
            <a:endParaRPr lang="en-US" dirty="0" smtClean="0">
              <a:latin typeface="Century Gothic" charset="0"/>
              <a:ea typeface="Century Gothic" charset="0"/>
              <a:cs typeface="Century Gothic" charset="0"/>
            </a:endParaRPr>
          </a:p>
          <a:p>
            <a:pPr marL="0" indent="0">
              <a:buNone/>
            </a:pPr>
            <a:r>
              <a:rPr lang="en-US" dirty="0" smtClean="0">
                <a:latin typeface="Century Gothic" charset="0"/>
                <a:ea typeface="Century Gothic" charset="0"/>
                <a:cs typeface="Century Gothic" charset="0"/>
              </a:rPr>
              <a:t>Others:</a:t>
            </a:r>
            <a:endParaRPr lang="en-US" dirty="0">
              <a:latin typeface="Century Gothic" charset="0"/>
              <a:ea typeface="Century Gothic" charset="0"/>
              <a:cs typeface="Century Gothic" charset="0"/>
            </a:endParaRPr>
          </a:p>
          <a:p>
            <a:r>
              <a:rPr lang="en-US" dirty="0" smtClean="0">
                <a:latin typeface="Century Gothic" charset="0"/>
                <a:ea typeface="Century Gothic" charset="0"/>
                <a:cs typeface="Century Gothic" charset="0"/>
              </a:rPr>
              <a:t>PLUS</a:t>
            </a:r>
          </a:p>
          <a:p>
            <a:r>
              <a:rPr lang="en-US" dirty="0" smtClean="0">
                <a:latin typeface="Century Gothic" charset="0"/>
                <a:ea typeface="Century Gothic" charset="0"/>
                <a:cs typeface="Century Gothic" charset="0"/>
              </a:rPr>
              <a:t>DC</a:t>
            </a:r>
            <a:endParaRPr lang="en-US" dirty="0">
              <a:latin typeface="Century Gothic" charset="0"/>
              <a:ea typeface="Century Gothic" charset="0"/>
              <a:cs typeface="Century Gothic" charset="0"/>
            </a:endParaRPr>
          </a:p>
        </p:txBody>
      </p:sp>
      <p:sp>
        <p:nvSpPr>
          <p:cNvPr id="5" name="TextBox 4"/>
          <p:cNvSpPr txBox="1"/>
          <p:nvPr/>
        </p:nvSpPr>
        <p:spPr>
          <a:xfrm>
            <a:off x="6087076" y="6085230"/>
            <a:ext cx="4245073" cy="400110"/>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GIMP Metadata Editor, by Roman </a:t>
            </a:r>
            <a:r>
              <a:rPr lang="en-GB" sz="1000" dirty="0" err="1" smtClean="0">
                <a:latin typeface="Century Gothic" charset="0"/>
                <a:ea typeface="Century Gothic" charset="0"/>
                <a:cs typeface="Century Gothic" charset="0"/>
              </a:rPr>
              <a:t>Joost</a:t>
            </a:r>
            <a:r>
              <a:rPr lang="en-GB" sz="1000" dirty="0" smtClean="0">
                <a:latin typeface="Century Gothic" charset="0"/>
                <a:ea typeface="Century Gothic" charset="0"/>
                <a:cs typeface="Century Gothic" charset="0"/>
              </a:rPr>
              <a:t>, </a:t>
            </a:r>
            <a:r>
              <a:rPr lang="pt-BR" sz="1000" dirty="0">
                <a:latin typeface="Century Gothic" charset="0"/>
                <a:ea typeface="Century Gothic" charset="0"/>
                <a:cs typeface="Century Gothic" charset="0"/>
              </a:rPr>
              <a:t>CC BY-NC-SA 2.0</a:t>
            </a:r>
          </a:p>
          <a:p>
            <a:endParaRPr lang="en-GB" sz="1000" dirty="0">
              <a:latin typeface="Century Gothic" charset="0"/>
              <a:ea typeface="Century Gothic" charset="0"/>
              <a:cs typeface="Century Gothic"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95013" y="1215452"/>
            <a:ext cx="5029200" cy="4851918"/>
          </a:xfrm>
          <a:prstGeom prst="rect">
            <a:avLst/>
          </a:prstGeom>
        </p:spPr>
      </p:pic>
    </p:spTree>
    <p:extLst>
      <p:ext uri="{BB962C8B-B14F-4D97-AF65-F5344CB8AC3E}">
        <p14:creationId xmlns:p14="http://schemas.microsoft.com/office/powerpoint/2010/main" val="7698860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Image Metadata</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690688"/>
            <a:ext cx="4561840" cy="4771072"/>
          </a:xfrm>
        </p:spPr>
        <p:txBody>
          <a:bodyPr numCol="2">
            <a:normAutofit/>
          </a:bodyPr>
          <a:lstStyle/>
          <a:p>
            <a:r>
              <a:rPr lang="en-US" dirty="0" smtClean="0">
                <a:latin typeface="Century Gothic" charset="0"/>
                <a:ea typeface="Century Gothic" charset="0"/>
                <a:cs typeface="Century Gothic" charset="0"/>
              </a:rPr>
              <a:t>JPG</a:t>
            </a:r>
          </a:p>
          <a:p>
            <a:r>
              <a:rPr lang="en-US" dirty="0" smtClean="0">
                <a:latin typeface="Century Gothic" charset="0"/>
                <a:ea typeface="Century Gothic" charset="0"/>
                <a:cs typeface="Century Gothic" charset="0"/>
              </a:rPr>
              <a:t>JP2</a:t>
            </a:r>
          </a:p>
          <a:p>
            <a:r>
              <a:rPr lang="en-US" dirty="0" smtClean="0">
                <a:latin typeface="Century Gothic" charset="0"/>
                <a:ea typeface="Century Gothic" charset="0"/>
                <a:cs typeface="Century Gothic" charset="0"/>
              </a:rPr>
              <a:t>TIFF</a:t>
            </a:r>
          </a:p>
          <a:p>
            <a:r>
              <a:rPr lang="en-US" dirty="0" smtClean="0">
                <a:latin typeface="Century Gothic" charset="0"/>
                <a:ea typeface="Century Gothic" charset="0"/>
                <a:cs typeface="Century Gothic" charset="0"/>
              </a:rPr>
              <a:t>PSD</a:t>
            </a:r>
          </a:p>
          <a:p>
            <a:r>
              <a:rPr lang="en-US" dirty="0" smtClean="0">
                <a:latin typeface="Century Gothic" charset="0"/>
                <a:ea typeface="Century Gothic" charset="0"/>
                <a:cs typeface="Century Gothic" charset="0"/>
              </a:rPr>
              <a:t>WAV</a:t>
            </a:r>
          </a:p>
          <a:p>
            <a:r>
              <a:rPr lang="en-US" dirty="0" smtClean="0">
                <a:latin typeface="Century Gothic" charset="0"/>
                <a:ea typeface="Century Gothic" charset="0"/>
                <a:cs typeface="Century Gothic" charset="0"/>
              </a:rPr>
              <a:t>AVI</a:t>
            </a:r>
          </a:p>
          <a:p>
            <a:r>
              <a:rPr lang="en-US" dirty="0" smtClean="0">
                <a:latin typeface="Century Gothic" charset="0"/>
                <a:ea typeface="Century Gothic" charset="0"/>
                <a:cs typeface="Century Gothic" charset="0"/>
              </a:rPr>
              <a:t>AIFF</a:t>
            </a:r>
          </a:p>
          <a:p>
            <a:r>
              <a:rPr lang="en-US" dirty="0" smtClean="0">
                <a:latin typeface="Century Gothic" charset="0"/>
                <a:ea typeface="Century Gothic" charset="0"/>
                <a:cs typeface="Century Gothic" charset="0"/>
              </a:rPr>
              <a:t>MP3</a:t>
            </a:r>
          </a:p>
          <a:p>
            <a:r>
              <a:rPr lang="en-US" dirty="0" smtClean="0">
                <a:latin typeface="Century Gothic" charset="0"/>
                <a:ea typeface="Century Gothic" charset="0"/>
                <a:cs typeface="Century Gothic" charset="0"/>
              </a:rPr>
              <a:t>GIF</a:t>
            </a:r>
          </a:p>
          <a:p>
            <a:r>
              <a:rPr lang="en-US" dirty="0" smtClean="0">
                <a:latin typeface="Century Gothic" charset="0"/>
                <a:ea typeface="Century Gothic" charset="0"/>
                <a:cs typeface="Century Gothic" charset="0"/>
              </a:rPr>
              <a:t>PNG</a:t>
            </a:r>
          </a:p>
          <a:p>
            <a:r>
              <a:rPr lang="en-US" dirty="0" smtClean="0">
                <a:latin typeface="Century Gothic" charset="0"/>
                <a:ea typeface="Century Gothic" charset="0"/>
                <a:cs typeface="Century Gothic" charset="0"/>
              </a:rPr>
              <a:t>MP4</a:t>
            </a:r>
          </a:p>
          <a:p>
            <a:r>
              <a:rPr lang="en-US" dirty="0" smtClean="0">
                <a:latin typeface="Century Gothic" charset="0"/>
                <a:ea typeface="Century Gothic" charset="0"/>
                <a:cs typeface="Century Gothic" charset="0"/>
              </a:rPr>
              <a:t>PDF</a:t>
            </a:r>
          </a:p>
          <a:p>
            <a:r>
              <a:rPr lang="en-US" dirty="0" smtClean="0">
                <a:latin typeface="Century Gothic" charset="0"/>
                <a:ea typeface="Century Gothic" charset="0"/>
                <a:cs typeface="Century Gothic" charset="0"/>
              </a:rPr>
              <a:t> HTML </a:t>
            </a:r>
          </a:p>
        </p:txBody>
      </p:sp>
      <p:sp>
        <p:nvSpPr>
          <p:cNvPr id="5" name="TextBox 4"/>
          <p:cNvSpPr txBox="1"/>
          <p:nvPr/>
        </p:nvSpPr>
        <p:spPr>
          <a:xfrm>
            <a:off x="6254383" y="6037390"/>
            <a:ext cx="4245073" cy="400110"/>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GIMP Metadata Editor, by Roman </a:t>
            </a:r>
            <a:r>
              <a:rPr lang="en-GB" sz="1000" dirty="0" err="1" smtClean="0">
                <a:latin typeface="Century Gothic" charset="0"/>
                <a:ea typeface="Century Gothic" charset="0"/>
                <a:cs typeface="Century Gothic" charset="0"/>
              </a:rPr>
              <a:t>Joost</a:t>
            </a:r>
            <a:r>
              <a:rPr lang="en-GB" sz="1000" dirty="0" smtClean="0">
                <a:latin typeface="Century Gothic" charset="0"/>
                <a:ea typeface="Century Gothic" charset="0"/>
                <a:cs typeface="Century Gothic" charset="0"/>
              </a:rPr>
              <a:t>, </a:t>
            </a:r>
            <a:r>
              <a:rPr lang="pt-BR" sz="1000" dirty="0">
                <a:latin typeface="Century Gothic" charset="0"/>
                <a:ea typeface="Century Gothic" charset="0"/>
                <a:cs typeface="Century Gothic" charset="0"/>
              </a:rPr>
              <a:t>CC BY-NC-SA 2.0</a:t>
            </a:r>
          </a:p>
          <a:p>
            <a:endParaRPr lang="en-GB" sz="1000" dirty="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62320" y="1185472"/>
            <a:ext cx="5029200" cy="4851918"/>
          </a:xfrm>
          <a:prstGeom prst="rect">
            <a:avLst/>
          </a:prstGeom>
        </p:spPr>
      </p:pic>
    </p:spTree>
    <p:extLst>
      <p:ext uri="{BB962C8B-B14F-4D97-AF65-F5344CB8AC3E}">
        <p14:creationId xmlns:p14="http://schemas.microsoft.com/office/powerpoint/2010/main" val="1301089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Activity: Image Metadata</a:t>
            </a:r>
            <a:endParaRPr lang="en-US" b="1" dirty="0">
              <a:latin typeface="Century Gothic" charset="0"/>
              <a:ea typeface="Century Gothic" charset="0"/>
              <a:cs typeface="Century Gothic"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31658" y="2200025"/>
            <a:ext cx="5266017" cy="3487881"/>
          </a:xfrm>
          <a:prstGeom prst="rect">
            <a:avLst/>
          </a:prstGeom>
        </p:spPr>
      </p:pic>
      <p:sp>
        <p:nvSpPr>
          <p:cNvPr id="5" name="TextBox 4"/>
          <p:cNvSpPr txBox="1"/>
          <p:nvPr/>
        </p:nvSpPr>
        <p:spPr>
          <a:xfrm>
            <a:off x="631658" y="5801193"/>
            <a:ext cx="3334567"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Images: Copyright Sarah Mason, CC-BY-NC-ND 3.0</a:t>
            </a:r>
            <a:endParaRPr lang="en-GB" sz="1000" dirty="0">
              <a:latin typeface="Century Gothic" charset="0"/>
              <a:ea typeface="Century Gothic" charset="0"/>
              <a:cs typeface="Century Gothic" charset="0"/>
            </a:endParaRPr>
          </a:p>
        </p:txBody>
      </p:sp>
      <p:sp>
        <p:nvSpPr>
          <p:cNvPr id="6" name="TextBox 5"/>
          <p:cNvSpPr txBox="1"/>
          <p:nvPr/>
        </p:nvSpPr>
        <p:spPr>
          <a:xfrm>
            <a:off x="7957486" y="5773820"/>
            <a:ext cx="1864613" cy="246221"/>
          </a:xfrm>
          <a:prstGeom prst="rect">
            <a:avLst/>
          </a:prstGeom>
          <a:noFill/>
        </p:spPr>
        <p:txBody>
          <a:bodyPr wrap="none" rtlCol="0">
            <a:spAutoFit/>
          </a:bodyPr>
          <a:lstStyle/>
          <a:p>
            <a:r>
              <a:rPr lang="en-GB" sz="1000" dirty="0">
                <a:latin typeface="Century Gothic" charset="0"/>
                <a:ea typeface="Century Gothic" charset="0"/>
                <a:cs typeface="Century Gothic" charset="0"/>
              </a:rPr>
              <a:t>Image: Created by </a:t>
            </a:r>
            <a:r>
              <a:rPr lang="en-GB" sz="1000" dirty="0" err="1">
                <a:latin typeface="Century Gothic" charset="0"/>
                <a:ea typeface="Century Gothic" charset="0"/>
                <a:cs typeface="Century Gothic" charset="0"/>
              </a:rPr>
              <a:t>Freepik</a:t>
            </a:r>
            <a:endParaRPr lang="en-GB" sz="1000" dirty="0">
              <a:latin typeface="Century Gothic" charset="0"/>
              <a:ea typeface="Century Gothic" charset="0"/>
              <a:cs typeface="Century Gothic" charset="0"/>
            </a:endParaRPr>
          </a:p>
        </p:txBody>
      </p:sp>
      <p:pic>
        <p:nvPicPr>
          <p:cNvPr id="7" name="Picture 6"/>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260893" y="2200025"/>
            <a:ext cx="5257800" cy="3505200"/>
          </a:xfrm>
          <a:prstGeom prst="rect">
            <a:avLst/>
          </a:prstGeom>
        </p:spPr>
      </p:pic>
    </p:spTree>
    <p:extLst>
      <p:ext uri="{BB962C8B-B14F-4D97-AF65-F5344CB8AC3E}">
        <p14:creationId xmlns:p14="http://schemas.microsoft.com/office/powerpoint/2010/main" val="18416056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Metadata: Embed in file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540042"/>
            <a:ext cx="10515600" cy="5101390"/>
          </a:xfrm>
        </p:spPr>
        <p:txBody>
          <a:bodyPr>
            <a:normAutofit/>
          </a:bodyPr>
          <a:lstStyle/>
          <a:p>
            <a:pPr marL="0" indent="0">
              <a:buNone/>
            </a:pPr>
            <a:r>
              <a:rPr lang="en-US" b="1" dirty="0" smtClean="0">
                <a:latin typeface="Century Gothic" charset="0"/>
                <a:ea typeface="Century Gothic" charset="0"/>
                <a:cs typeface="Century Gothic" charset="0"/>
              </a:rPr>
              <a:t>Things to add in for images and video:</a:t>
            </a:r>
          </a:p>
          <a:p>
            <a:r>
              <a:rPr lang="en-US" dirty="0" smtClean="0">
                <a:latin typeface="Century Gothic" charset="0"/>
                <a:ea typeface="Century Gothic" charset="0"/>
                <a:cs typeface="Century Gothic" charset="0"/>
              </a:rPr>
              <a:t>Location of image or video</a:t>
            </a:r>
          </a:p>
          <a:p>
            <a:r>
              <a:rPr lang="en-US" dirty="0" smtClean="0">
                <a:latin typeface="Century Gothic" charset="0"/>
                <a:ea typeface="Century Gothic" charset="0"/>
                <a:cs typeface="Century Gothic" charset="0"/>
              </a:rPr>
              <a:t>Keywords and Tags for searching</a:t>
            </a:r>
          </a:p>
          <a:p>
            <a:r>
              <a:rPr lang="en-US" dirty="0" smtClean="0">
                <a:latin typeface="Century Gothic" charset="0"/>
                <a:ea typeface="Century Gothic" charset="0"/>
                <a:cs typeface="Century Gothic" charset="0"/>
              </a:rPr>
              <a:t>A description of the event or trip</a:t>
            </a:r>
          </a:p>
          <a:p>
            <a:r>
              <a:rPr lang="en-US" dirty="0" smtClean="0">
                <a:latin typeface="Century Gothic" charset="0"/>
                <a:ea typeface="Century Gothic" charset="0"/>
                <a:cs typeface="Century Gothic" charset="0"/>
              </a:rPr>
              <a:t>Creator’s name(s)</a:t>
            </a:r>
          </a:p>
          <a:p>
            <a:r>
              <a:rPr lang="en-US" dirty="0" smtClean="0">
                <a:latin typeface="Century Gothic" charset="0"/>
                <a:ea typeface="Century Gothic" charset="0"/>
                <a:cs typeface="Century Gothic" charset="0"/>
              </a:rPr>
              <a:t>Subject’s name(s)</a:t>
            </a:r>
          </a:p>
          <a:p>
            <a:r>
              <a:rPr lang="en-US" dirty="0" smtClean="0">
                <a:latin typeface="Century Gothic" charset="0"/>
                <a:ea typeface="Century Gothic" charset="0"/>
                <a:cs typeface="Century Gothic" charset="0"/>
              </a:rPr>
              <a:t>Rights information</a:t>
            </a:r>
          </a:p>
          <a:p>
            <a:endParaRPr lang="en-US" dirty="0" smtClean="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674752">
            <a:off x="8055829" y="1917980"/>
            <a:ext cx="2651703" cy="3257620"/>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67144625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6042" y="9023"/>
            <a:ext cx="12175958" cy="6848977"/>
          </a:xfrm>
        </p:spPr>
      </p:pic>
      <p:sp>
        <p:nvSpPr>
          <p:cNvPr id="3" name="TextBox 2"/>
          <p:cNvSpPr txBox="1"/>
          <p:nvPr/>
        </p:nvSpPr>
        <p:spPr>
          <a:xfrm>
            <a:off x="6805534" y="6026046"/>
            <a:ext cx="3284874"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Copyright Sarah Mason, CC-BY-NC-ND 3.0</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8055022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2" name="TextBox 1"/>
          <p:cNvSpPr txBox="1"/>
          <p:nvPr/>
        </p:nvSpPr>
        <p:spPr>
          <a:xfrm>
            <a:off x="8094688" y="6340839"/>
            <a:ext cx="3284874"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Copyright Sarah Mason, CC-BY-NC-ND 3.0</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06714403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Searching metadata</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858543" y="1379621"/>
            <a:ext cx="8474914" cy="5118184"/>
          </a:xfrm>
        </p:spPr>
      </p:pic>
      <p:sp>
        <p:nvSpPr>
          <p:cNvPr id="5" name="TextBox 4"/>
          <p:cNvSpPr txBox="1"/>
          <p:nvPr/>
        </p:nvSpPr>
        <p:spPr>
          <a:xfrm>
            <a:off x="1858543" y="6611779"/>
            <a:ext cx="3284874"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Copyright Sarah Mason, CC-BY-NC-ND 3.0</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83421052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Metadata: External file</a:t>
            </a:r>
            <a:endParaRPr lang="en-US" b="1" dirty="0">
              <a:latin typeface="Century Gothic" charset="0"/>
              <a:ea typeface="Century Gothic" charset="0"/>
              <a:cs typeface="Century Gothic" charset="0"/>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672181" y="1385956"/>
            <a:ext cx="6782716" cy="5321001"/>
          </a:xfrm>
          <a:ln>
            <a:solidFill>
              <a:schemeClr val="bg1">
                <a:lumMod val="85000"/>
              </a:schemeClr>
            </a:solidFill>
          </a:ln>
        </p:spPr>
      </p:pic>
    </p:spTree>
    <p:extLst>
      <p:ext uri="{BB962C8B-B14F-4D97-AF65-F5344CB8AC3E}">
        <p14:creationId xmlns:p14="http://schemas.microsoft.com/office/powerpoint/2010/main" val="1002533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347410">
            <a:off x="9540835" y="338974"/>
            <a:ext cx="1092718" cy="1342405"/>
          </a:xfrm>
          <a:prstGeom prst="rect">
            <a:avLst/>
          </a:prstGeom>
        </p:spPr>
      </p:pic>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Digital Preservation is for Access</a:t>
            </a:r>
            <a:endParaRPr lang="en-US" b="1" dirty="0">
              <a:latin typeface="Century Gothic" charset="0"/>
              <a:ea typeface="Century Gothic" charset="0"/>
              <a:cs typeface="Century Gothic" charset="0"/>
            </a:endParaRPr>
          </a:p>
        </p:txBody>
      </p:sp>
      <p:pic>
        <p:nvPicPr>
          <p:cNvPr id="3" name="Picture 2"/>
          <p:cNvPicPr>
            <a:picLocks noChangeAspect="1"/>
          </p:cNvPicPr>
          <p:nvPr/>
        </p:nvPicPr>
        <p:blipFill>
          <a:blip r:embed="rId4"/>
          <a:stretch>
            <a:fillRect/>
          </a:stretch>
        </p:blipFill>
        <p:spPr>
          <a:xfrm>
            <a:off x="889000" y="2010726"/>
            <a:ext cx="10414000" cy="3968579"/>
          </a:xfrm>
          <a:prstGeom prst="rect">
            <a:avLst/>
          </a:prstGeom>
        </p:spPr>
      </p:pic>
      <p:sp>
        <p:nvSpPr>
          <p:cNvPr id="6" name="TextBox 5"/>
          <p:cNvSpPr txBox="1"/>
          <p:nvPr/>
        </p:nvSpPr>
        <p:spPr>
          <a:xfrm>
            <a:off x="889000" y="6067724"/>
            <a:ext cx="3015569" cy="276999"/>
          </a:xfrm>
          <a:prstGeom prst="rect">
            <a:avLst/>
          </a:prstGeom>
          <a:noFill/>
        </p:spPr>
        <p:txBody>
          <a:bodyPr wrap="none" rtlCol="0">
            <a:spAutoFit/>
          </a:bodyPr>
          <a:lstStyle/>
          <a:p>
            <a:r>
              <a:rPr lang="en-US" sz="1200" dirty="0" smtClean="0">
                <a:latin typeface="Century Gothic" charset="0"/>
                <a:ea typeface="Century Gothic" charset="0"/>
                <a:cs typeface="Century Gothic" charset="0"/>
              </a:rPr>
              <a:t>XKCD comic: </a:t>
            </a:r>
            <a:r>
              <a:rPr lang="en-US" sz="1200" dirty="0">
                <a:latin typeface="Century Gothic" charset="0"/>
                <a:ea typeface="Century Gothic" charset="0"/>
                <a:cs typeface="Century Gothic" charset="0"/>
                <a:hlinkClick r:id="rId5"/>
              </a:rPr>
              <a:t>https://xkcd.com/1683</a:t>
            </a:r>
            <a:r>
              <a:rPr lang="en-US" sz="1200" dirty="0" smtClean="0">
                <a:latin typeface="Century Gothic" charset="0"/>
                <a:ea typeface="Century Gothic" charset="0"/>
                <a:cs typeface="Century Gothic" charset="0"/>
                <a:hlinkClick r:id="rId5"/>
              </a:rPr>
              <a:t>/</a:t>
            </a:r>
            <a:r>
              <a:rPr lang="en-US" sz="1200" dirty="0" smtClean="0">
                <a:latin typeface="Century Gothic" charset="0"/>
                <a:ea typeface="Century Gothic" charset="0"/>
                <a:cs typeface="Century Gothic" charset="0"/>
              </a:rPr>
              <a:t> </a:t>
            </a:r>
            <a:endParaRPr lang="en-US" sz="1200" dirty="0">
              <a:latin typeface="Century Gothic" charset="0"/>
              <a:ea typeface="Century Gothic" charset="0"/>
              <a:cs typeface="Century Gothic" charset="0"/>
            </a:endParaRPr>
          </a:p>
        </p:txBody>
      </p:sp>
    </p:spTree>
    <p:extLst>
      <p:ext uri="{BB962C8B-B14F-4D97-AF65-F5344CB8AC3E}">
        <p14:creationId xmlns:p14="http://schemas.microsoft.com/office/powerpoint/2010/main" val="15298104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Takeaways: Describe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4"/>
            <a:ext cx="10829544" cy="4648327"/>
          </a:xfrm>
        </p:spPr>
        <p:txBody>
          <a:bodyPr>
            <a:normAutofit/>
          </a:bodyPr>
          <a:lstStyle/>
          <a:p>
            <a:pPr marL="0" indent="0">
              <a:buNone/>
            </a:pPr>
            <a:r>
              <a:rPr lang="en-US" b="1" dirty="0" smtClean="0">
                <a:latin typeface="Century Gothic" charset="0"/>
                <a:ea typeface="Century Gothic" charset="0"/>
                <a:cs typeface="Century Gothic" charset="0"/>
              </a:rPr>
              <a:t>Quick wins</a:t>
            </a:r>
          </a:p>
          <a:p>
            <a:r>
              <a:rPr lang="en-US" dirty="0" smtClean="0">
                <a:latin typeface="Century Gothic" charset="0"/>
                <a:ea typeface="Century Gothic" charset="0"/>
                <a:cs typeface="Century Gothic" charset="0"/>
              </a:rPr>
              <a:t>Put metadata in the body of text documents</a:t>
            </a:r>
          </a:p>
          <a:p>
            <a:r>
              <a:rPr lang="en-US" dirty="0" smtClean="0">
                <a:latin typeface="Century Gothic" charset="0"/>
                <a:ea typeface="Century Gothic" charset="0"/>
                <a:cs typeface="Century Gothic" charset="0"/>
              </a:rPr>
              <a:t>Create a </a:t>
            </a:r>
            <a:r>
              <a:rPr lang="en-US" dirty="0" err="1" smtClean="0">
                <a:latin typeface="Century Gothic" charset="0"/>
                <a:ea typeface="Century Gothic" charset="0"/>
                <a:cs typeface="Century Gothic" charset="0"/>
              </a:rPr>
              <a:t>readme.txt</a:t>
            </a:r>
            <a:r>
              <a:rPr lang="en-US" dirty="0" smtClean="0">
                <a:latin typeface="Century Gothic" charset="0"/>
                <a:ea typeface="Century Gothic" charset="0"/>
                <a:cs typeface="Century Gothic" charset="0"/>
              </a:rPr>
              <a:t> file for folders &amp; collections of files</a:t>
            </a:r>
          </a:p>
          <a:p>
            <a:endParaRPr lang="en-US" dirty="0" smtClean="0">
              <a:latin typeface="Century Gothic" charset="0"/>
              <a:ea typeface="Century Gothic" charset="0"/>
              <a:cs typeface="Century Gothic" charset="0"/>
            </a:endParaRPr>
          </a:p>
          <a:p>
            <a:pPr marL="0" indent="0">
              <a:buNone/>
            </a:pPr>
            <a:r>
              <a:rPr lang="en-US" b="1" dirty="0" smtClean="0">
                <a:latin typeface="Century Gothic" charset="0"/>
                <a:ea typeface="Century Gothic" charset="0"/>
                <a:cs typeface="Century Gothic" charset="0"/>
              </a:rPr>
              <a:t>More effort</a:t>
            </a:r>
          </a:p>
          <a:p>
            <a:r>
              <a:rPr lang="en-US" dirty="0" smtClean="0">
                <a:latin typeface="Century Gothic" charset="0"/>
                <a:ea typeface="Century Gothic" charset="0"/>
                <a:cs typeface="Century Gothic" charset="0"/>
              </a:rPr>
              <a:t>Embed important metadata in files</a:t>
            </a:r>
          </a:p>
          <a:p>
            <a:r>
              <a:rPr lang="en-US" dirty="0" smtClean="0">
                <a:latin typeface="Century Gothic" charset="0"/>
                <a:ea typeface="Century Gothic" charset="0"/>
                <a:cs typeface="Century Gothic" charset="0"/>
              </a:rPr>
              <a:t>Add location and subjects </a:t>
            </a:r>
          </a:p>
          <a:p>
            <a:r>
              <a:rPr lang="en-US" dirty="0" smtClean="0">
                <a:latin typeface="Century Gothic" charset="0"/>
                <a:ea typeface="Century Gothic" charset="0"/>
                <a:cs typeface="Century Gothic" charset="0"/>
              </a:rPr>
              <a:t>Tag files for discoverability</a:t>
            </a:r>
          </a:p>
          <a:p>
            <a:r>
              <a:rPr lang="en-US" dirty="0" smtClean="0">
                <a:latin typeface="Century Gothic" charset="0"/>
                <a:ea typeface="Century Gothic" charset="0"/>
                <a:cs typeface="Century Gothic" charset="0"/>
              </a:rPr>
              <a:t>Test transfer &amp; ’Save </a:t>
            </a:r>
            <a:r>
              <a:rPr lang="en-US" dirty="0">
                <a:latin typeface="Century Gothic" charset="0"/>
                <a:ea typeface="Century Gothic" charset="0"/>
                <a:cs typeface="Century Gothic" charset="0"/>
              </a:rPr>
              <a:t>A</a:t>
            </a:r>
            <a:r>
              <a:rPr lang="en-US" dirty="0" smtClean="0">
                <a:latin typeface="Century Gothic" charset="0"/>
                <a:ea typeface="Century Gothic" charset="0"/>
                <a:cs typeface="Century Gothic" charset="0"/>
              </a:rPr>
              <a:t>s’ methods </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597065">
            <a:off x="8514695" y="4145712"/>
            <a:ext cx="2438400" cy="2133600"/>
          </a:xfrm>
          <a:prstGeom prst="rect">
            <a:avLst/>
          </a:prstGeom>
        </p:spPr>
      </p:pic>
      <p:sp>
        <p:nvSpPr>
          <p:cNvPr id="5" name="TextBox 4"/>
          <p:cNvSpPr txBox="1"/>
          <p:nvPr/>
        </p:nvSpPr>
        <p:spPr>
          <a:xfrm>
            <a:off x="127885" y="648577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9217529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29" y="509928"/>
            <a:ext cx="4076700" cy="1738399"/>
          </a:xfrm>
        </p:spPr>
        <p:txBody>
          <a:bodyPr>
            <a:normAutofit fontScale="90000"/>
          </a:bodyPr>
          <a:lstStyle/>
          <a:p>
            <a:r>
              <a:rPr lang="en-US" b="1" dirty="0" smtClean="0">
                <a:latin typeface="Century Gothic" charset="0"/>
                <a:ea typeface="Century Gothic" charset="0"/>
                <a:cs typeface="Century Gothic" charset="0"/>
              </a:rPr>
              <a:t>Personal Digital Archiving &amp; Preservation Lifecycle</a:t>
            </a:r>
            <a:endParaRPr lang="en-US" b="1" dirty="0">
              <a:latin typeface="Century Gothic" charset="0"/>
              <a:ea typeface="Century Gothic" charset="0"/>
              <a:cs typeface="Century Gothic"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3472873"/>
              </p:ext>
            </p:extLst>
          </p:nvPr>
        </p:nvGraphicFramePr>
        <p:xfrm>
          <a:off x="887186" y="963385"/>
          <a:ext cx="10738758" cy="5094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5355771" y="1215840"/>
            <a:ext cx="4465071" cy="2624988"/>
            <a:chOff x="5472624" y="1597993"/>
            <a:chExt cx="4250247" cy="2833768"/>
          </a:xfrm>
        </p:grpSpPr>
        <p:grpSp>
          <p:nvGrpSpPr>
            <p:cNvPr id="27" name="Group 26"/>
            <p:cNvGrpSpPr/>
            <p:nvPr/>
          </p:nvGrpSpPr>
          <p:grpSpPr>
            <a:xfrm>
              <a:off x="5472624" y="3667211"/>
              <a:ext cx="1600538" cy="764550"/>
              <a:chOff x="5472624" y="3667211"/>
              <a:chExt cx="1600538" cy="764550"/>
            </a:xfrm>
          </p:grpSpPr>
          <p:sp>
            <p:nvSpPr>
              <p:cNvPr id="15" name="Rounded Rectangle 14"/>
              <p:cNvSpPr/>
              <p:nvPr/>
            </p:nvSpPr>
            <p:spPr>
              <a:xfrm>
                <a:off x="5472624" y="3667211"/>
                <a:ext cx="1600538" cy="764550"/>
              </a:xfrm>
              <a:prstGeom prst="roundRect">
                <a:avLst>
                  <a:gd name="adj" fmla="val 10000"/>
                </a:avLst>
              </a:prstGeom>
              <a:solidFill>
                <a:schemeClr val="accent6">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Rounded Rectangle 4"/>
              <p:cNvSpPr/>
              <p:nvPr/>
            </p:nvSpPr>
            <p:spPr>
              <a:xfrm>
                <a:off x="5496063" y="3689604"/>
                <a:ext cx="1553659" cy="719764"/>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400" kern="1200" dirty="0" smtClean="0">
                    <a:latin typeface="Century Gothic" charset="0"/>
                    <a:ea typeface="Century Gothic" charset="0"/>
                    <a:cs typeface="Century Gothic" charset="0"/>
                  </a:rPr>
                  <a:t>Access</a:t>
                </a:r>
                <a:endParaRPr lang="en-US" sz="2400" kern="1200" dirty="0">
                  <a:latin typeface="Century Gothic" charset="0"/>
                  <a:ea typeface="Century Gothic" charset="0"/>
                  <a:cs typeface="Century Gothic" charset="0"/>
                </a:endParaRPr>
              </a:p>
            </p:txBody>
          </p:sp>
        </p:grpSp>
        <p:grpSp>
          <p:nvGrpSpPr>
            <p:cNvPr id="26" name="Group 25"/>
            <p:cNvGrpSpPr/>
            <p:nvPr/>
          </p:nvGrpSpPr>
          <p:grpSpPr>
            <a:xfrm>
              <a:off x="8230515" y="1597993"/>
              <a:ext cx="1492356" cy="650334"/>
              <a:chOff x="8230515" y="1597993"/>
              <a:chExt cx="1492356" cy="650334"/>
            </a:xfrm>
          </p:grpSpPr>
          <p:sp>
            <p:nvSpPr>
              <p:cNvPr id="18" name="Rounded Rectangle 17"/>
              <p:cNvSpPr/>
              <p:nvPr/>
            </p:nvSpPr>
            <p:spPr>
              <a:xfrm>
                <a:off x="8230515" y="1597993"/>
                <a:ext cx="1492356" cy="650334"/>
              </a:xfrm>
              <a:prstGeom prst="roundRect">
                <a:avLst>
                  <a:gd name="adj" fmla="val 10000"/>
                </a:avLst>
              </a:prstGeom>
              <a:solidFill>
                <a:schemeClr val="accent2">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4"/>
              <p:cNvSpPr/>
              <p:nvPr/>
            </p:nvSpPr>
            <p:spPr>
              <a:xfrm>
                <a:off x="8252370" y="1617041"/>
                <a:ext cx="1448646" cy="612238"/>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000" dirty="0" smtClean="0">
                    <a:solidFill>
                      <a:schemeClr val="tx1"/>
                    </a:solidFill>
                    <a:latin typeface="Century Gothic" charset="0"/>
                    <a:ea typeface="Century Gothic" charset="0"/>
                    <a:cs typeface="Century Gothic" charset="0"/>
                  </a:rPr>
                  <a:t>Dispose</a:t>
                </a:r>
                <a:endParaRPr lang="en-US" sz="2000" kern="1200" dirty="0">
                  <a:solidFill>
                    <a:schemeClr val="tx1"/>
                  </a:solidFill>
                  <a:latin typeface="Century Gothic" charset="0"/>
                  <a:ea typeface="Century Gothic" charset="0"/>
                  <a:cs typeface="Century Gothic" charset="0"/>
                </a:endParaRPr>
              </a:p>
            </p:txBody>
          </p:sp>
        </p:grpSp>
        <p:sp>
          <p:nvSpPr>
            <p:cNvPr id="25" name="Right Arrow 24"/>
            <p:cNvSpPr/>
            <p:nvPr/>
          </p:nvSpPr>
          <p:spPr>
            <a:xfrm>
              <a:off x="7494814" y="1690689"/>
              <a:ext cx="587829" cy="366712"/>
            </a:xfrm>
            <a:prstGeom prst="rightArrow">
              <a:avLst/>
            </a:prstGeom>
            <a:gradFill>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2280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Words of wisdom</a:t>
            </a:r>
            <a:endParaRPr lang="en-US" b="1" dirty="0">
              <a:latin typeface="Century Gothic" charset="0"/>
              <a:ea typeface="Century Gothic" charset="0"/>
              <a:cs typeface="Century Gothic" charset="0"/>
            </a:endParaRPr>
          </a:p>
        </p:txBody>
      </p:sp>
      <p:pic>
        <p:nvPicPr>
          <p:cNvPr id="4" name="Picture 3"/>
          <p:cNvPicPr>
            <a:picLocks noChangeAspect="1"/>
          </p:cNvPicPr>
          <p:nvPr/>
        </p:nvPicPr>
        <p:blipFill>
          <a:blip r:embed="rId3"/>
          <a:stretch>
            <a:fillRect/>
          </a:stretch>
        </p:blipFill>
        <p:spPr>
          <a:xfrm>
            <a:off x="5751248" y="683154"/>
            <a:ext cx="722313" cy="722313"/>
          </a:xfrm>
          <a:prstGeom prst="rect">
            <a:avLst/>
          </a:prstGeom>
        </p:spPr>
      </p:pic>
      <p:grpSp>
        <p:nvGrpSpPr>
          <p:cNvPr id="8" name="Group 7"/>
          <p:cNvGrpSpPr/>
          <p:nvPr/>
        </p:nvGrpSpPr>
        <p:grpSpPr>
          <a:xfrm>
            <a:off x="1592238" y="2232270"/>
            <a:ext cx="9092695" cy="3774181"/>
            <a:chOff x="838200" y="2372619"/>
            <a:chExt cx="8047085" cy="3144838"/>
          </a:xfrm>
        </p:grpSpPr>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8200" y="2372619"/>
              <a:ext cx="8047085" cy="3144838"/>
            </a:xfrm>
            <a:prstGeom prst="rect">
              <a:avLst/>
            </a:prstGeom>
            <a:ln>
              <a:solidFill>
                <a:schemeClr val="bg1">
                  <a:lumMod val="85000"/>
                </a:schemeClr>
              </a:solidFill>
            </a:ln>
          </p:spPr>
        </p:pic>
        <p:sp>
          <p:nvSpPr>
            <p:cNvPr id="6" name="Rectangle 5"/>
            <p:cNvSpPr/>
            <p:nvPr/>
          </p:nvSpPr>
          <p:spPr>
            <a:xfrm>
              <a:off x="1083733" y="2540000"/>
              <a:ext cx="694267" cy="73521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778000" y="2540000"/>
              <a:ext cx="1507067" cy="36760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5"/>
          <a:stretch>
            <a:fillRect/>
          </a:stretch>
        </p:blipFill>
        <p:spPr>
          <a:xfrm rot="10800000">
            <a:off x="9220354" y="1436688"/>
            <a:ext cx="1742016" cy="1673552"/>
          </a:xfrm>
          <a:prstGeom prst="rect">
            <a:avLst/>
          </a:prstGeom>
        </p:spPr>
      </p:pic>
      <p:sp>
        <p:nvSpPr>
          <p:cNvPr id="9" name="TextBox 8"/>
          <p:cNvSpPr txBox="1"/>
          <p:nvPr/>
        </p:nvSpPr>
        <p:spPr>
          <a:xfrm>
            <a:off x="1592238" y="6084217"/>
            <a:ext cx="2659702" cy="246221"/>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 Screenshot from </a:t>
            </a:r>
            <a:r>
              <a:rPr lang="en-GB" sz="1000" dirty="0" err="1" smtClean="0">
                <a:latin typeface="Century Gothic" charset="0"/>
                <a:ea typeface="Century Gothic" charset="0"/>
                <a:cs typeface="Century Gothic" charset="0"/>
              </a:rPr>
              <a:t>Facebook.com</a:t>
            </a:r>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84054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Questions to ask yourself</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dirty="0" smtClean="0">
                <a:latin typeface="Century Gothic" charset="0"/>
                <a:ea typeface="Century Gothic" charset="0"/>
                <a:cs typeface="Century Gothic" charset="0"/>
              </a:rPr>
              <a:t>How many files do I have?</a:t>
            </a:r>
          </a:p>
          <a:p>
            <a:r>
              <a:rPr lang="en-US" dirty="0" smtClean="0">
                <a:latin typeface="Century Gothic" charset="0"/>
                <a:ea typeface="Century Gothic" charset="0"/>
                <a:cs typeface="Century Gothic" charset="0"/>
              </a:rPr>
              <a:t>How much storage space do I need?</a:t>
            </a:r>
          </a:p>
          <a:p>
            <a:r>
              <a:rPr lang="en-US" b="1" dirty="0" smtClean="0">
                <a:latin typeface="Century Gothic" charset="0"/>
                <a:ea typeface="Century Gothic" charset="0"/>
                <a:cs typeface="Century Gothic" charset="0"/>
              </a:rPr>
              <a:t>How many copies do I want?</a:t>
            </a:r>
          </a:p>
          <a:p>
            <a:r>
              <a:rPr lang="en-US" dirty="0" smtClean="0">
                <a:latin typeface="Century Gothic" charset="0"/>
                <a:ea typeface="Century Gothic" charset="0"/>
                <a:cs typeface="Century Gothic" charset="0"/>
              </a:rPr>
              <a:t>How much money can I spend on storage and services?</a:t>
            </a:r>
          </a:p>
          <a:p>
            <a:r>
              <a:rPr lang="en-US" dirty="0" smtClean="0">
                <a:latin typeface="Century Gothic" charset="0"/>
                <a:ea typeface="Century Gothic" charset="0"/>
                <a:cs typeface="Century Gothic" charset="0"/>
              </a:rPr>
              <a:t>What technical expertise do I need?</a:t>
            </a:r>
          </a:p>
          <a:p>
            <a:r>
              <a:rPr lang="en-US" dirty="0" smtClean="0">
                <a:latin typeface="Century Gothic" charset="0"/>
                <a:ea typeface="Century Gothic" charset="0"/>
                <a:cs typeface="Century Gothic" charset="0"/>
              </a:rPr>
              <a:t>How often do I need to access files and back ups?</a:t>
            </a:r>
            <a:endParaRPr lang="en-US" dirty="0">
              <a:latin typeface="Century Gothic" charset="0"/>
              <a:ea typeface="Century Gothic" charset="0"/>
              <a:cs typeface="Century Gothic"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rot="2393186">
            <a:off x="9669577" y="4855720"/>
            <a:ext cx="1676400" cy="170688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64996" y="5167647"/>
            <a:ext cx="2133600" cy="13716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317328" y="562928"/>
            <a:ext cx="2255520" cy="225552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545962" y="5167647"/>
            <a:ext cx="1524000" cy="1524000"/>
          </a:xfrm>
          <a:prstGeom prst="rect">
            <a:avLst/>
          </a:prstGeom>
        </p:spPr>
      </p:pic>
      <p:sp>
        <p:nvSpPr>
          <p:cNvPr id="9" name="TextBox 8"/>
          <p:cNvSpPr txBox="1"/>
          <p:nvPr/>
        </p:nvSpPr>
        <p:spPr>
          <a:xfrm>
            <a:off x="142875" y="6539247"/>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7"/>
              </a:rPr>
              <a:t>http://wiki.dpconline.org</a:t>
            </a:r>
            <a:r>
              <a:rPr lang="en-US" sz="1000" dirty="0" smtClean="0">
                <a:latin typeface="Century Gothic" charset="0"/>
                <a:ea typeface="Century Gothic" charset="0"/>
                <a:cs typeface="Century Gothic" charset="0"/>
                <a:hlinkClick r:id="rId7"/>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209055924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hqprint">
            <a:extLst>
              <a:ext uri="{28A0092B-C50C-407E-A947-70E740481C1C}">
                <a14:useLocalDpi xmlns:a14="http://schemas.microsoft.com/office/drawing/2010/main"/>
              </a:ext>
            </a:extLst>
          </a:blip>
          <a:srcRect t="15241" r="2818" b="1450"/>
          <a:stretch/>
        </p:blipFill>
        <p:spPr>
          <a:xfrm>
            <a:off x="0" y="0"/>
            <a:ext cx="12192000" cy="6857999"/>
          </a:xfrm>
          <a:prstGeom prst="rect">
            <a:avLst/>
          </a:prstGeom>
        </p:spPr>
      </p:pic>
      <p:sp>
        <p:nvSpPr>
          <p:cNvPr id="2" name="Title 1"/>
          <p:cNvSpPr>
            <a:spLocks noGrp="1"/>
          </p:cNvSpPr>
          <p:nvPr>
            <p:ph type="title"/>
          </p:nvPr>
        </p:nvSpPr>
        <p:spPr>
          <a:xfrm>
            <a:off x="838200" y="247774"/>
            <a:ext cx="10515600" cy="1325563"/>
          </a:xfrm>
        </p:spPr>
        <p:txBody>
          <a:bodyPr/>
          <a:lstStyle/>
          <a:p>
            <a:r>
              <a:rPr lang="en-US" b="1" dirty="0" smtClean="0">
                <a:latin typeface="Century Gothic" charset="0"/>
                <a:ea typeface="Century Gothic" charset="0"/>
                <a:cs typeface="Century Gothic" charset="0"/>
              </a:rPr>
              <a:t>Back ups: How many copies?</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637032" y="1923962"/>
            <a:ext cx="10515600" cy="4351338"/>
          </a:xfr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dirty="0" smtClean="0">
                <a:solidFill>
                  <a:srgbClr val="FF0000"/>
                </a:solidFill>
                <a:latin typeface="Century Gothic" charset="0"/>
                <a:ea typeface="Century Gothic" charset="0"/>
                <a:cs typeface="Century Gothic" charset="0"/>
              </a:rPr>
              <a:t>At least 2 copies, in two separate locations</a:t>
            </a:r>
            <a:endParaRPr lang="en-US" sz="3200" b="1" dirty="0">
              <a:solidFill>
                <a:srgbClr val="FF0000"/>
              </a:solidFill>
              <a:latin typeface="Century Gothic" charset="0"/>
              <a:ea typeface="Century Gothic" charset="0"/>
              <a:cs typeface="Century Gothic" charset="0"/>
            </a:endParaRPr>
          </a:p>
        </p:txBody>
      </p:sp>
      <p:pic>
        <p:nvPicPr>
          <p:cNvPr id="5" name="Picture 4"/>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621798" y="5492067"/>
            <a:ext cx="400794" cy="408081"/>
          </a:xfrm>
          <a:prstGeom prst="rect">
            <a:avLst/>
          </a:prstGeom>
        </p:spPr>
      </p:pic>
      <p:pic>
        <p:nvPicPr>
          <p:cNvPr id="6" name="Picture 5"/>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69910" y="4346019"/>
            <a:ext cx="400794" cy="408081"/>
          </a:xfrm>
          <a:prstGeom prst="rect">
            <a:avLst/>
          </a:prstGeom>
        </p:spPr>
      </p:pic>
      <p:sp>
        <p:nvSpPr>
          <p:cNvPr id="7" name="TextBox 6"/>
          <p:cNvSpPr txBox="1"/>
          <p:nvPr/>
        </p:nvSpPr>
        <p:spPr>
          <a:xfrm>
            <a:off x="974361" y="6549183"/>
            <a:ext cx="6673622" cy="400110"/>
          </a:xfrm>
          <a:prstGeom prst="rect">
            <a:avLst/>
          </a:prstGeom>
          <a:noFill/>
        </p:spPr>
        <p:txBody>
          <a:bodyPr wrap="none" rtlCol="0">
            <a:spAutoFit/>
          </a:bodyPr>
          <a:lstStyle/>
          <a:p>
            <a:r>
              <a:rPr lang="en-GB" sz="1000" dirty="0" smtClean="0">
                <a:latin typeface="Century Gothic" charset="0"/>
                <a:ea typeface="Century Gothic" charset="0"/>
                <a:cs typeface="Century Gothic" charset="0"/>
              </a:rPr>
              <a:t>Images: Google Maps, </a:t>
            </a:r>
            <a:r>
              <a:rPr lang="en-US" sz="1000" dirty="0">
                <a:latin typeface="Century Gothic" charset="0"/>
                <a:ea typeface="Century Gothic" charset="0"/>
                <a:cs typeface="Century Gothic" charset="0"/>
              </a:rPr>
              <a:t>Digital Preservation Business Case Toolkit </a:t>
            </a:r>
            <a:r>
              <a:rPr lang="en-US" sz="1000" dirty="0">
                <a:latin typeface="Century Gothic" charset="0"/>
                <a:ea typeface="Century Gothic" charset="0"/>
                <a:cs typeface="Century Gothic" charset="0"/>
                <a:hlinkClick r:id="rId5"/>
              </a:rPr>
              <a:t>http://wiki.dpconline.org/</a:t>
            </a:r>
            <a:r>
              <a:rPr lang="en-US" sz="1000" dirty="0">
                <a:latin typeface="Century Gothic" charset="0"/>
                <a:ea typeface="Century Gothic" charset="0"/>
                <a:cs typeface="Century Gothic" charset="0"/>
              </a:rPr>
              <a:t>, CC-BY-NC 3.0</a:t>
            </a:r>
          </a:p>
          <a:p>
            <a:endParaRPr lang="en-GB"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93990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Activity: Media lifespan</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38200" y="1871266"/>
            <a:ext cx="1676400" cy="1828800"/>
          </a:xfr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97061" y="2023666"/>
            <a:ext cx="1752600" cy="1752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97599" y="4502508"/>
            <a:ext cx="1524000" cy="15240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195783" y="1973660"/>
            <a:ext cx="1676400" cy="170688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648074" y="4426308"/>
            <a:ext cx="1524000" cy="152400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747125" y="4578708"/>
            <a:ext cx="2133600" cy="137160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232122" y="2023666"/>
            <a:ext cx="1981200" cy="1524000"/>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466848" y="4381500"/>
            <a:ext cx="1155700" cy="1645008"/>
          </a:xfrm>
          <a:prstGeom prst="rect">
            <a:avLst/>
          </a:prstGeom>
        </p:spPr>
      </p:pic>
      <p:sp>
        <p:nvSpPr>
          <p:cNvPr id="7" name="TextBox 6"/>
          <p:cNvSpPr txBox="1"/>
          <p:nvPr/>
        </p:nvSpPr>
        <p:spPr>
          <a:xfrm>
            <a:off x="452638" y="6469826"/>
            <a:ext cx="2876108" cy="246221"/>
          </a:xfrm>
          <a:prstGeom prst="rect">
            <a:avLst/>
          </a:prstGeom>
          <a:noFill/>
        </p:spPr>
        <p:txBody>
          <a:bodyPr wrap="none" rtlCol="0">
            <a:spAutoFit/>
          </a:bodyPr>
          <a:lstStyle/>
          <a:p>
            <a:r>
              <a:rPr lang="en-US" sz="1000" smtClean="0">
                <a:latin typeface="Century Gothic" charset="0"/>
                <a:ea typeface="Century Gothic" charset="0"/>
                <a:cs typeface="Century Gothic" charset="0"/>
              </a:rPr>
              <a:t>HDD Image </a:t>
            </a:r>
            <a:r>
              <a:rPr lang="en-US" sz="1000" dirty="0" smtClean="0">
                <a:latin typeface="Century Gothic" charset="0"/>
                <a:ea typeface="Century Gothic" charset="0"/>
                <a:cs typeface="Century Gothic" charset="0"/>
              </a:rPr>
              <a:t>from: </a:t>
            </a:r>
            <a:r>
              <a:rPr lang="en-US" sz="1000" dirty="0" err="1" smtClean="0">
                <a:latin typeface="Century Gothic" charset="0"/>
                <a:ea typeface="Century Gothic" charset="0"/>
                <a:cs typeface="Century Gothic" charset="0"/>
              </a:rPr>
              <a:t>Butterflytronics</a:t>
            </a:r>
            <a:r>
              <a:rPr lang="en-US" sz="1000" dirty="0" smtClean="0">
                <a:latin typeface="Century Gothic" charset="0"/>
                <a:ea typeface="Century Gothic" charset="0"/>
                <a:cs typeface="Century Gothic" charset="0"/>
              </a:rPr>
              <a:t>, CC-BY 3.0</a:t>
            </a:r>
            <a:endParaRPr lang="en-US" sz="1000" dirty="0">
              <a:latin typeface="Century Gothic" charset="0"/>
              <a:ea typeface="Century Gothic" charset="0"/>
              <a:cs typeface="Century Gothic" charset="0"/>
            </a:endParaRPr>
          </a:p>
        </p:txBody>
      </p:sp>
      <p:sp>
        <p:nvSpPr>
          <p:cNvPr id="12" name="TextBox 11"/>
          <p:cNvSpPr txBox="1"/>
          <p:nvPr/>
        </p:nvSpPr>
        <p:spPr>
          <a:xfrm>
            <a:off x="6292550" y="646982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11"/>
              </a:rPr>
              <a:t>http://wiki.dpconline.org</a:t>
            </a:r>
            <a:r>
              <a:rPr lang="en-US" sz="1000" dirty="0" smtClean="0">
                <a:latin typeface="Century Gothic" charset="0"/>
                <a:ea typeface="Century Gothic" charset="0"/>
                <a:cs typeface="Century Gothic" charset="0"/>
                <a:hlinkClick r:id="rId11"/>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10742167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Activity: Media lifespan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38200" y="1871266"/>
            <a:ext cx="1676400" cy="1828800"/>
          </a:xfr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97061" y="2034414"/>
            <a:ext cx="1752600" cy="1752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97599" y="4502508"/>
            <a:ext cx="1524000" cy="15240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195783" y="1973660"/>
            <a:ext cx="1676400" cy="170688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648074" y="4426308"/>
            <a:ext cx="1524000" cy="152400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747125" y="4578708"/>
            <a:ext cx="2133600" cy="137160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232122" y="2023666"/>
            <a:ext cx="1981200" cy="1524000"/>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466848" y="4381500"/>
            <a:ext cx="1155700" cy="1645008"/>
          </a:xfrm>
          <a:prstGeom prst="rect">
            <a:avLst/>
          </a:prstGeom>
        </p:spPr>
      </p:pic>
      <p:sp>
        <p:nvSpPr>
          <p:cNvPr id="12" name="TextBox 11"/>
          <p:cNvSpPr txBox="1"/>
          <p:nvPr/>
        </p:nvSpPr>
        <p:spPr>
          <a:xfrm>
            <a:off x="904864" y="3747864"/>
            <a:ext cx="1680268"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A long time!</a:t>
            </a:r>
            <a:endParaRPr lang="en-US" sz="2000" b="1" dirty="0">
              <a:latin typeface="Century Gothic" charset="0"/>
              <a:ea typeface="Century Gothic" charset="0"/>
              <a:cs typeface="Century Gothic" charset="0"/>
            </a:endParaRPr>
          </a:p>
        </p:txBody>
      </p:sp>
      <p:sp>
        <p:nvSpPr>
          <p:cNvPr id="13" name="TextBox 12"/>
          <p:cNvSpPr txBox="1"/>
          <p:nvPr/>
        </p:nvSpPr>
        <p:spPr>
          <a:xfrm>
            <a:off x="3491806" y="3747864"/>
            <a:ext cx="178286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15 – 25 years</a:t>
            </a:r>
            <a:endParaRPr lang="en-US" sz="2000" b="1" dirty="0">
              <a:latin typeface="Century Gothic" charset="0"/>
              <a:ea typeface="Century Gothic" charset="0"/>
              <a:cs typeface="Century Gothic" charset="0"/>
            </a:endParaRPr>
          </a:p>
        </p:txBody>
      </p:sp>
      <p:sp>
        <p:nvSpPr>
          <p:cNvPr id="14" name="TextBox 13"/>
          <p:cNvSpPr txBox="1"/>
          <p:nvPr/>
        </p:nvSpPr>
        <p:spPr>
          <a:xfrm>
            <a:off x="6382588" y="3747864"/>
            <a:ext cx="178286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15 – 20 years</a:t>
            </a:r>
            <a:endParaRPr lang="en-US" sz="2000" b="1" dirty="0">
              <a:latin typeface="Century Gothic" charset="0"/>
              <a:ea typeface="Century Gothic" charset="0"/>
              <a:cs typeface="Century Gothic" charset="0"/>
            </a:endParaRPr>
          </a:p>
        </p:txBody>
      </p:sp>
      <p:sp>
        <p:nvSpPr>
          <p:cNvPr id="15" name="TextBox 14"/>
          <p:cNvSpPr txBox="1"/>
          <p:nvPr/>
        </p:nvSpPr>
        <p:spPr>
          <a:xfrm>
            <a:off x="6433023" y="6492360"/>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11"/>
              </a:rPr>
              <a:t>http://wiki.dpconline.org</a:t>
            </a:r>
            <a:r>
              <a:rPr lang="en-US" sz="1000" dirty="0" smtClean="0">
                <a:latin typeface="Century Gothic" charset="0"/>
                <a:ea typeface="Century Gothic" charset="0"/>
                <a:cs typeface="Century Gothic" charset="0"/>
                <a:hlinkClick r:id="rId11"/>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
        <p:nvSpPr>
          <p:cNvPr id="16" name="TextBox 15"/>
          <p:cNvSpPr txBox="1"/>
          <p:nvPr/>
        </p:nvSpPr>
        <p:spPr>
          <a:xfrm>
            <a:off x="452638" y="6469826"/>
            <a:ext cx="2876108" cy="246221"/>
          </a:xfrm>
          <a:prstGeom prst="rect">
            <a:avLst/>
          </a:prstGeom>
          <a:noFill/>
        </p:spPr>
        <p:txBody>
          <a:bodyPr wrap="none" rtlCol="0">
            <a:spAutoFit/>
          </a:bodyPr>
          <a:lstStyle/>
          <a:p>
            <a:r>
              <a:rPr lang="en-US" sz="1000" smtClean="0">
                <a:latin typeface="Century Gothic" charset="0"/>
                <a:ea typeface="Century Gothic" charset="0"/>
                <a:cs typeface="Century Gothic" charset="0"/>
              </a:rPr>
              <a:t>HDD Image </a:t>
            </a:r>
            <a:r>
              <a:rPr lang="en-US" sz="1000" dirty="0" smtClean="0">
                <a:latin typeface="Century Gothic" charset="0"/>
                <a:ea typeface="Century Gothic" charset="0"/>
                <a:cs typeface="Century Gothic" charset="0"/>
              </a:rPr>
              <a:t>from: </a:t>
            </a:r>
            <a:r>
              <a:rPr lang="en-US" sz="1000" dirty="0" err="1" smtClean="0">
                <a:latin typeface="Century Gothic" charset="0"/>
                <a:ea typeface="Century Gothic" charset="0"/>
                <a:cs typeface="Century Gothic" charset="0"/>
              </a:rPr>
              <a:t>Butterflytronics</a:t>
            </a:r>
            <a:r>
              <a:rPr lang="en-US" sz="1000" dirty="0" smtClean="0">
                <a:latin typeface="Century Gothic" charset="0"/>
                <a:ea typeface="Century Gothic" charset="0"/>
                <a:cs typeface="Century Gothic" charset="0"/>
              </a:rPr>
              <a:t>, CC-BY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95493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Activity: Media lifespan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38200" y="1871266"/>
            <a:ext cx="1676400" cy="1828800"/>
          </a:xfr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97061" y="2034414"/>
            <a:ext cx="1752600" cy="1752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97599" y="4502508"/>
            <a:ext cx="1524000" cy="15240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195783" y="1973660"/>
            <a:ext cx="1676400" cy="170688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648074" y="4426308"/>
            <a:ext cx="1524000" cy="152400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747125" y="4578708"/>
            <a:ext cx="2133600" cy="137160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232122" y="2023666"/>
            <a:ext cx="1981200" cy="1524000"/>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466848" y="4381500"/>
            <a:ext cx="1155700" cy="1645008"/>
          </a:xfrm>
          <a:prstGeom prst="rect">
            <a:avLst/>
          </a:prstGeom>
        </p:spPr>
      </p:pic>
      <p:sp>
        <p:nvSpPr>
          <p:cNvPr id="12" name="TextBox 11"/>
          <p:cNvSpPr txBox="1"/>
          <p:nvPr/>
        </p:nvSpPr>
        <p:spPr>
          <a:xfrm>
            <a:off x="904864" y="3747864"/>
            <a:ext cx="1680268"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A long time!</a:t>
            </a:r>
            <a:endParaRPr lang="en-US" sz="2000" b="1" dirty="0">
              <a:latin typeface="Century Gothic" charset="0"/>
              <a:ea typeface="Century Gothic" charset="0"/>
              <a:cs typeface="Century Gothic" charset="0"/>
            </a:endParaRPr>
          </a:p>
        </p:txBody>
      </p:sp>
      <p:sp>
        <p:nvSpPr>
          <p:cNvPr id="13" name="TextBox 12"/>
          <p:cNvSpPr txBox="1"/>
          <p:nvPr/>
        </p:nvSpPr>
        <p:spPr>
          <a:xfrm>
            <a:off x="3491806" y="3747864"/>
            <a:ext cx="178286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15 – 25 years</a:t>
            </a:r>
            <a:endParaRPr lang="en-US" sz="2000" b="1" dirty="0">
              <a:latin typeface="Century Gothic" charset="0"/>
              <a:ea typeface="Century Gothic" charset="0"/>
              <a:cs typeface="Century Gothic" charset="0"/>
            </a:endParaRPr>
          </a:p>
        </p:txBody>
      </p:sp>
      <p:sp>
        <p:nvSpPr>
          <p:cNvPr id="14" name="TextBox 13"/>
          <p:cNvSpPr txBox="1"/>
          <p:nvPr/>
        </p:nvSpPr>
        <p:spPr>
          <a:xfrm>
            <a:off x="6382588" y="3747864"/>
            <a:ext cx="178286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15 – 20 years</a:t>
            </a:r>
            <a:endParaRPr lang="en-US" sz="2000" b="1" dirty="0">
              <a:latin typeface="Century Gothic" charset="0"/>
              <a:ea typeface="Century Gothic" charset="0"/>
              <a:cs typeface="Century Gothic" charset="0"/>
            </a:endParaRPr>
          </a:p>
        </p:txBody>
      </p:sp>
      <p:sp>
        <p:nvSpPr>
          <p:cNvPr id="15" name="TextBox 14"/>
          <p:cNvSpPr txBox="1"/>
          <p:nvPr/>
        </p:nvSpPr>
        <p:spPr>
          <a:xfrm>
            <a:off x="9273370" y="3747864"/>
            <a:ext cx="178286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10 – 20 years</a:t>
            </a:r>
            <a:endParaRPr lang="en-US" sz="2000" b="1" dirty="0">
              <a:latin typeface="Century Gothic" charset="0"/>
              <a:ea typeface="Century Gothic" charset="0"/>
              <a:cs typeface="Century Gothic" charset="0"/>
            </a:endParaRPr>
          </a:p>
        </p:txBody>
      </p:sp>
      <p:sp>
        <p:nvSpPr>
          <p:cNvPr id="16" name="TextBox 15"/>
          <p:cNvSpPr txBox="1"/>
          <p:nvPr/>
        </p:nvSpPr>
        <p:spPr>
          <a:xfrm>
            <a:off x="1204564" y="6186233"/>
            <a:ext cx="1494320" cy="400110"/>
          </a:xfrm>
          <a:prstGeom prst="rect">
            <a:avLst/>
          </a:prstGeom>
          <a:noFill/>
        </p:spPr>
        <p:txBody>
          <a:bodyPr wrap="none" rtlCol="0">
            <a:spAutoFit/>
          </a:bodyPr>
          <a:lstStyle/>
          <a:p>
            <a:r>
              <a:rPr lang="en-US" sz="2000" b="1" dirty="0">
                <a:latin typeface="Century Gothic" charset="0"/>
                <a:ea typeface="Century Gothic" charset="0"/>
                <a:cs typeface="Century Gothic" charset="0"/>
              </a:rPr>
              <a:t>3</a:t>
            </a:r>
            <a:r>
              <a:rPr lang="en-US" sz="2000" b="1" dirty="0" smtClean="0">
                <a:latin typeface="Century Gothic" charset="0"/>
                <a:ea typeface="Century Gothic" charset="0"/>
                <a:cs typeface="Century Gothic" charset="0"/>
              </a:rPr>
              <a:t> – 5 years</a:t>
            </a:r>
            <a:endParaRPr lang="en-US" sz="2000" b="1" dirty="0">
              <a:latin typeface="Century Gothic" charset="0"/>
              <a:ea typeface="Century Gothic" charset="0"/>
              <a:cs typeface="Century Gothic" charset="0"/>
            </a:endParaRPr>
          </a:p>
        </p:txBody>
      </p:sp>
      <p:sp>
        <p:nvSpPr>
          <p:cNvPr id="17" name="TextBox 16"/>
          <p:cNvSpPr txBox="1"/>
          <p:nvPr/>
        </p:nvSpPr>
        <p:spPr>
          <a:xfrm>
            <a:off x="3721035" y="6186233"/>
            <a:ext cx="163859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5 – 10 years</a:t>
            </a:r>
            <a:endParaRPr lang="en-US" sz="2000" b="1" dirty="0">
              <a:latin typeface="Century Gothic" charset="0"/>
              <a:ea typeface="Century Gothic" charset="0"/>
              <a:cs typeface="Century Gothic" charset="0"/>
            </a:endParaRPr>
          </a:p>
        </p:txBody>
      </p:sp>
      <p:sp>
        <p:nvSpPr>
          <p:cNvPr id="18" name="TextBox 17"/>
          <p:cNvSpPr txBox="1"/>
          <p:nvPr/>
        </p:nvSpPr>
        <p:spPr>
          <a:xfrm>
            <a:off x="6119465" y="6186233"/>
            <a:ext cx="1638590"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5 – 25 years</a:t>
            </a:r>
            <a:endParaRPr lang="en-US" sz="2000" b="1" dirty="0">
              <a:latin typeface="Century Gothic" charset="0"/>
              <a:ea typeface="Century Gothic" charset="0"/>
              <a:cs typeface="Century Gothic" charset="0"/>
            </a:endParaRPr>
          </a:p>
        </p:txBody>
      </p:sp>
      <p:sp>
        <p:nvSpPr>
          <p:cNvPr id="19" name="TextBox 18"/>
          <p:cNvSpPr txBox="1"/>
          <p:nvPr/>
        </p:nvSpPr>
        <p:spPr>
          <a:xfrm>
            <a:off x="8705703" y="6186233"/>
            <a:ext cx="1638590" cy="400110"/>
          </a:xfrm>
          <a:prstGeom prst="rect">
            <a:avLst/>
          </a:prstGeom>
          <a:noFill/>
        </p:spPr>
        <p:txBody>
          <a:bodyPr wrap="none" rtlCol="0">
            <a:spAutoFit/>
          </a:bodyPr>
          <a:lstStyle/>
          <a:p>
            <a:r>
              <a:rPr lang="en-US" sz="2000" b="1" dirty="0">
                <a:latin typeface="Century Gothic" charset="0"/>
                <a:ea typeface="Century Gothic" charset="0"/>
                <a:cs typeface="Century Gothic" charset="0"/>
              </a:rPr>
              <a:t>5</a:t>
            </a:r>
            <a:r>
              <a:rPr lang="en-US" sz="2000" b="1" dirty="0" smtClean="0">
                <a:latin typeface="Century Gothic" charset="0"/>
                <a:ea typeface="Century Gothic" charset="0"/>
                <a:cs typeface="Century Gothic" charset="0"/>
              </a:rPr>
              <a:t> – 50 years</a:t>
            </a:r>
            <a:endParaRPr lang="en-US" sz="2000" b="1" dirty="0">
              <a:latin typeface="Century Gothic" charset="0"/>
              <a:ea typeface="Century Gothic" charset="0"/>
              <a:cs typeface="Century Gothic" charset="0"/>
            </a:endParaRPr>
          </a:p>
        </p:txBody>
      </p:sp>
      <p:sp>
        <p:nvSpPr>
          <p:cNvPr id="20" name="TextBox 19"/>
          <p:cNvSpPr txBox="1"/>
          <p:nvPr/>
        </p:nvSpPr>
        <p:spPr>
          <a:xfrm>
            <a:off x="6467618" y="6568560"/>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11"/>
              </a:rPr>
              <a:t>http://wiki.dpconline.org</a:t>
            </a:r>
            <a:r>
              <a:rPr lang="en-US" sz="1000" dirty="0" smtClean="0">
                <a:latin typeface="Century Gothic" charset="0"/>
                <a:ea typeface="Century Gothic" charset="0"/>
                <a:cs typeface="Century Gothic" charset="0"/>
                <a:hlinkClick r:id="rId11"/>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
        <p:nvSpPr>
          <p:cNvPr id="22" name="TextBox 21"/>
          <p:cNvSpPr txBox="1"/>
          <p:nvPr/>
        </p:nvSpPr>
        <p:spPr>
          <a:xfrm>
            <a:off x="465007" y="6568559"/>
            <a:ext cx="2876108" cy="246221"/>
          </a:xfrm>
          <a:prstGeom prst="rect">
            <a:avLst/>
          </a:prstGeom>
          <a:noFill/>
        </p:spPr>
        <p:txBody>
          <a:bodyPr wrap="none" rtlCol="0">
            <a:spAutoFit/>
          </a:bodyPr>
          <a:lstStyle/>
          <a:p>
            <a:r>
              <a:rPr lang="en-US" sz="1000" smtClean="0">
                <a:latin typeface="Century Gothic" charset="0"/>
                <a:ea typeface="Century Gothic" charset="0"/>
                <a:cs typeface="Century Gothic" charset="0"/>
              </a:rPr>
              <a:t>HDD Image </a:t>
            </a:r>
            <a:r>
              <a:rPr lang="en-US" sz="1000" dirty="0" smtClean="0">
                <a:latin typeface="Century Gothic" charset="0"/>
                <a:ea typeface="Century Gothic" charset="0"/>
                <a:cs typeface="Century Gothic" charset="0"/>
              </a:rPr>
              <a:t>from: </a:t>
            </a:r>
            <a:r>
              <a:rPr lang="en-US" sz="1000" dirty="0" err="1" smtClean="0">
                <a:latin typeface="Century Gothic" charset="0"/>
                <a:ea typeface="Century Gothic" charset="0"/>
                <a:cs typeface="Century Gothic" charset="0"/>
              </a:rPr>
              <a:t>Butterflytronics</a:t>
            </a:r>
            <a:r>
              <a:rPr lang="en-US" sz="1000" dirty="0" smtClean="0">
                <a:latin typeface="Century Gothic" charset="0"/>
                <a:ea typeface="Century Gothic" charset="0"/>
                <a:cs typeface="Century Gothic" charset="0"/>
              </a:rPr>
              <a:t>, CC-BY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65887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Media Lifespan: Refresh your backups</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sz="3600" b="1" dirty="0" smtClean="0">
                <a:solidFill>
                  <a:srgbClr val="FF0000"/>
                </a:solidFill>
              </a:rPr>
              <a:t>Every 3 to 5 years</a:t>
            </a:r>
          </a:p>
          <a:p>
            <a:r>
              <a:rPr lang="en-US" dirty="0" smtClean="0"/>
              <a:t>Document your schedule somewhere </a:t>
            </a:r>
          </a:p>
          <a:p>
            <a:pPr lvl="1"/>
            <a:r>
              <a:rPr lang="en-US" dirty="0" smtClean="0"/>
              <a:t>Preferably not electronic</a:t>
            </a:r>
          </a:p>
          <a:p>
            <a:endParaRPr lang="en-US" dirty="0"/>
          </a:p>
        </p:txBody>
      </p:sp>
      <p:grpSp>
        <p:nvGrpSpPr>
          <p:cNvPr id="8" name="Group 7"/>
          <p:cNvGrpSpPr/>
          <p:nvPr/>
        </p:nvGrpSpPr>
        <p:grpSpPr>
          <a:xfrm>
            <a:off x="1389061" y="4531955"/>
            <a:ext cx="9413877" cy="1645008"/>
            <a:chOff x="680464" y="2808732"/>
            <a:chExt cx="9413877" cy="1645008"/>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11215" y="2929740"/>
              <a:ext cx="1524000" cy="1524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61690" y="2853540"/>
              <a:ext cx="1524000" cy="15240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960741" y="3005940"/>
              <a:ext cx="2133600" cy="137160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80464" y="2808732"/>
              <a:ext cx="1155700" cy="1645008"/>
            </a:xfrm>
            <a:prstGeom prst="rect">
              <a:avLst/>
            </a:prstGeom>
          </p:spPr>
        </p:pic>
      </p:grpSp>
      <p:pic>
        <p:nvPicPr>
          <p:cNvPr id="9" name="Picture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677400" y="1872060"/>
            <a:ext cx="1676400" cy="170688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011055" y="2630052"/>
            <a:ext cx="1981200" cy="1524000"/>
          </a:xfrm>
          <a:prstGeom prst="rect">
            <a:avLst/>
          </a:prstGeom>
        </p:spPr>
      </p:pic>
      <p:sp>
        <p:nvSpPr>
          <p:cNvPr id="11" name="TextBox 10"/>
          <p:cNvSpPr txBox="1"/>
          <p:nvPr/>
        </p:nvSpPr>
        <p:spPr>
          <a:xfrm>
            <a:off x="127885" y="6476563"/>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9"/>
              </a:rPr>
              <a:t>http://wiki.dpconline.org</a:t>
            </a:r>
            <a:r>
              <a:rPr lang="en-US" sz="1000" dirty="0" smtClean="0">
                <a:latin typeface="Century Gothic" charset="0"/>
                <a:ea typeface="Century Gothic" charset="0"/>
                <a:cs typeface="Century Gothic" charset="0"/>
                <a:hlinkClick r:id="rId9"/>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
        <p:nvSpPr>
          <p:cNvPr id="12" name="TextBox 11"/>
          <p:cNvSpPr txBox="1"/>
          <p:nvPr/>
        </p:nvSpPr>
        <p:spPr>
          <a:xfrm>
            <a:off x="5793230" y="6476562"/>
            <a:ext cx="2876108" cy="246221"/>
          </a:xfrm>
          <a:prstGeom prst="rect">
            <a:avLst/>
          </a:prstGeom>
          <a:noFill/>
        </p:spPr>
        <p:txBody>
          <a:bodyPr wrap="none" rtlCol="0">
            <a:spAutoFit/>
          </a:bodyPr>
          <a:lstStyle/>
          <a:p>
            <a:r>
              <a:rPr lang="en-US" sz="1000" smtClean="0">
                <a:latin typeface="Century Gothic" charset="0"/>
                <a:ea typeface="Century Gothic" charset="0"/>
                <a:cs typeface="Century Gothic" charset="0"/>
              </a:rPr>
              <a:t>HDD Image </a:t>
            </a:r>
            <a:r>
              <a:rPr lang="en-US" sz="1000" dirty="0" smtClean="0">
                <a:latin typeface="Century Gothic" charset="0"/>
                <a:ea typeface="Century Gothic" charset="0"/>
                <a:cs typeface="Century Gothic" charset="0"/>
              </a:rPr>
              <a:t>from: </a:t>
            </a:r>
            <a:r>
              <a:rPr lang="en-US" sz="1000" dirty="0" err="1" smtClean="0">
                <a:latin typeface="Century Gothic" charset="0"/>
                <a:ea typeface="Century Gothic" charset="0"/>
                <a:cs typeface="Century Gothic" charset="0"/>
              </a:rPr>
              <a:t>Butterflytronics</a:t>
            </a:r>
            <a:r>
              <a:rPr lang="en-US" sz="1000" dirty="0" smtClean="0">
                <a:latin typeface="Century Gothic" charset="0"/>
                <a:ea typeface="Century Gothic" charset="0"/>
                <a:cs typeface="Century Gothic" charset="0"/>
              </a:rPr>
              <a:t>, CC-BY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50017803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Choosing the right storage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5562600" cy="4351338"/>
          </a:xfrm>
        </p:spPr>
        <p:txBody>
          <a:bodyPr/>
          <a:lstStyle/>
          <a:p>
            <a:pPr marL="0" indent="0">
              <a:buNone/>
            </a:pPr>
            <a:r>
              <a:rPr lang="en-US" sz="3200" b="1" dirty="0" smtClean="0">
                <a:latin typeface="Century Gothic" charset="0"/>
                <a:ea typeface="Century Gothic" charset="0"/>
                <a:cs typeface="Century Gothic" charset="0"/>
              </a:rPr>
              <a:t>Things to consider:</a:t>
            </a:r>
          </a:p>
          <a:p>
            <a:r>
              <a:rPr lang="en-US" sz="3200" dirty="0" smtClean="0">
                <a:latin typeface="Century Gothic" charset="0"/>
                <a:ea typeface="Century Gothic" charset="0"/>
                <a:cs typeface="Century Gothic" charset="0"/>
              </a:rPr>
              <a:t>Physical size</a:t>
            </a:r>
          </a:p>
          <a:p>
            <a:r>
              <a:rPr lang="en-US" sz="3200" dirty="0" smtClean="0">
                <a:latin typeface="Century Gothic" charset="0"/>
                <a:ea typeface="Century Gothic" charset="0"/>
                <a:cs typeface="Century Gothic" charset="0"/>
              </a:rPr>
              <a:t>Storage capacity</a:t>
            </a:r>
          </a:p>
          <a:p>
            <a:r>
              <a:rPr lang="en-US" sz="3200" dirty="0" smtClean="0">
                <a:latin typeface="Century Gothic" charset="0"/>
                <a:ea typeface="Century Gothic" charset="0"/>
                <a:cs typeface="Century Gothic" charset="0"/>
              </a:rPr>
              <a:t>CD (700MB), DVD (4.7GB), Blu-Ray (25 GB)</a:t>
            </a:r>
          </a:p>
          <a:p>
            <a:r>
              <a:rPr lang="en-US" sz="3200" dirty="0" smtClean="0">
                <a:latin typeface="Century Gothic" charset="0"/>
                <a:ea typeface="Century Gothic" charset="0"/>
                <a:cs typeface="Century Gothic" charset="0"/>
              </a:rPr>
              <a:t>Hard drives vs. solid state</a:t>
            </a:r>
          </a:p>
          <a:p>
            <a:r>
              <a:rPr lang="en-US" sz="3200" dirty="0" smtClean="0">
                <a:latin typeface="Century Gothic" charset="0"/>
                <a:ea typeface="Century Gothic" charset="0"/>
                <a:cs typeface="Century Gothic" charset="0"/>
              </a:rPr>
              <a:t>Remember to label them!</a:t>
            </a:r>
          </a:p>
          <a:p>
            <a:endParaRPr lang="en-US" dirty="0"/>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400800" y="2142920"/>
            <a:ext cx="5479044" cy="3328391"/>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538389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89706"/>
            <a:ext cx="9144000" cy="2701244"/>
          </a:xfrm>
        </p:spPr>
        <p:txBody>
          <a:bodyPr>
            <a:normAutofit/>
          </a:bodyPr>
          <a:lstStyle/>
          <a:p>
            <a:r>
              <a:rPr lang="en-US" b="1" dirty="0" smtClean="0">
                <a:latin typeface="Century Gothic" charset="0"/>
                <a:ea typeface="Century Gothic" charset="0"/>
                <a:cs typeface="Century Gothic" charset="0"/>
              </a:rPr>
              <a:t>Personal Digital Archiving</a:t>
            </a:r>
            <a:br>
              <a:rPr lang="en-US" b="1" dirty="0" smtClean="0">
                <a:latin typeface="Century Gothic" charset="0"/>
                <a:ea typeface="Century Gothic" charset="0"/>
                <a:cs typeface="Century Gothic" charset="0"/>
              </a:rPr>
            </a:br>
            <a:endParaRPr lang="en-US" b="1" dirty="0">
              <a:latin typeface="Century Gothic" charset="0"/>
              <a:ea typeface="Century Gothic" charset="0"/>
              <a:cs typeface="Century Gothic" charset="0"/>
            </a:endParaRPr>
          </a:p>
        </p:txBody>
      </p:sp>
      <p:sp>
        <p:nvSpPr>
          <p:cNvPr id="3" name="Subtitle 2"/>
          <p:cNvSpPr>
            <a:spLocks noGrp="1"/>
          </p:cNvSpPr>
          <p:nvPr>
            <p:ph type="subTitle" idx="1"/>
          </p:nvPr>
        </p:nvSpPr>
        <p:spPr/>
        <p:txBody>
          <a:bodyPr>
            <a:normAutofit/>
          </a:bodyPr>
          <a:lstStyle/>
          <a:p>
            <a:endParaRPr lang="en-US" sz="3200" i="1" dirty="0" smtClean="0">
              <a:latin typeface="Century Gothic" charset="0"/>
              <a:ea typeface="Century Gothic" charset="0"/>
              <a:cs typeface="Century Gothic" charset="0"/>
            </a:endParaRPr>
          </a:p>
          <a:p>
            <a:r>
              <a:rPr lang="en-US" sz="3200" i="1" dirty="0" smtClean="0">
                <a:latin typeface="Century Gothic" charset="0"/>
                <a:ea typeface="Century Gothic" charset="0"/>
                <a:cs typeface="Century Gothic" charset="0"/>
              </a:rPr>
              <a:t>Or Save your digital stuff!</a:t>
            </a:r>
            <a:endParaRPr lang="en-US" sz="3200" i="1" dirty="0">
              <a:latin typeface="Century Gothic" charset="0"/>
              <a:ea typeface="Century Gothic" charset="0"/>
              <a:cs typeface="Century Gothic" charset="0"/>
            </a:endParaRPr>
          </a:p>
        </p:txBody>
      </p:sp>
      <p:sp>
        <p:nvSpPr>
          <p:cNvPr id="4" name="Title 1"/>
          <p:cNvSpPr txBox="1">
            <a:spLocks/>
          </p:cNvSpPr>
          <p:nvPr/>
        </p:nvSpPr>
        <p:spPr>
          <a:xfrm>
            <a:off x="1524000" y="1214438"/>
            <a:ext cx="9144000" cy="238760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smtClean="0">
                <a:latin typeface="Century Gothic" charset="0"/>
                <a:ea typeface="Century Gothic" charset="0"/>
                <a:cs typeface="Century Gothic" charset="0"/>
              </a:rPr>
              <a:t>Personal Digital Archiving &amp; Preservation</a:t>
            </a:r>
            <a:br>
              <a:rPr lang="en-US" b="1" dirty="0" smtClean="0">
                <a:latin typeface="Century Gothic" charset="0"/>
                <a:ea typeface="Century Gothic" charset="0"/>
                <a:cs typeface="Century Gothic" charset="0"/>
              </a:rPr>
            </a:br>
            <a:endParaRPr lang="en-US" b="1" dirty="0">
              <a:latin typeface="Century Gothic" charset="0"/>
              <a:ea typeface="Century Gothic" charset="0"/>
              <a:cs typeface="Century Gothic" charset="0"/>
            </a:endParaRPr>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275668" y="2916922"/>
            <a:ext cx="2184400" cy="3423374"/>
          </a:xfrm>
          <a:prstGeom prst="rect">
            <a:avLst/>
          </a:prstGeom>
        </p:spPr>
      </p:pic>
      <p:pic>
        <p:nvPicPr>
          <p:cNvPr id="6" name="Picture 5"/>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20670654">
            <a:off x="1017495" y="3445356"/>
            <a:ext cx="1675774" cy="2366505"/>
          </a:xfrm>
          <a:prstGeom prst="rect">
            <a:avLst/>
          </a:prstGeom>
        </p:spPr>
      </p:pic>
      <p:sp>
        <p:nvSpPr>
          <p:cNvPr id="8" name="TextBox 7"/>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99769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Choosing the right storage</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b="-1"/>
          <a:stretch/>
        </p:blipFill>
        <p:spPr>
          <a:xfrm>
            <a:off x="1152172" y="1690688"/>
            <a:ext cx="7144456" cy="4721130"/>
          </a:xfrm>
        </p:spPr>
      </p:pic>
      <p:sp>
        <p:nvSpPr>
          <p:cNvPr id="5" name="TextBox 4"/>
          <p:cNvSpPr txBox="1"/>
          <p:nvPr/>
        </p:nvSpPr>
        <p:spPr>
          <a:xfrm>
            <a:off x="8639528" y="5211489"/>
            <a:ext cx="3162300" cy="1200329"/>
          </a:xfrm>
          <a:prstGeom prst="rect">
            <a:avLst/>
          </a:prstGeom>
          <a:noFill/>
        </p:spPr>
        <p:txBody>
          <a:bodyPr wrap="square" rtlCol="0">
            <a:spAutoFit/>
          </a:bodyPr>
          <a:lstStyle/>
          <a:p>
            <a:r>
              <a:rPr lang="en-US" sz="2400" dirty="0" smtClean="0">
                <a:latin typeface="Century Gothic" charset="0"/>
                <a:ea typeface="Century Gothic" charset="0"/>
                <a:cs typeface="Century Gothic" charset="0"/>
              </a:rPr>
              <a:t>How my mother does digital preservation</a:t>
            </a:r>
            <a:endParaRPr lang="en-US" sz="2400" dirty="0">
              <a:latin typeface="Century Gothic" charset="0"/>
              <a:ea typeface="Century Gothic" charset="0"/>
              <a:cs typeface="Century Gothic" charset="0"/>
            </a:endParaRPr>
          </a:p>
        </p:txBody>
      </p:sp>
      <p:pic>
        <p:nvPicPr>
          <p:cNvPr id="7" name="Picture 6"/>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813093">
            <a:off x="9635427" y="637020"/>
            <a:ext cx="1492250" cy="2107335"/>
          </a:xfrm>
          <a:prstGeom prst="rect">
            <a:avLst/>
          </a:prstGeom>
        </p:spPr>
      </p:pic>
      <p:sp>
        <p:nvSpPr>
          <p:cNvPr id="6" name="TextBox 5"/>
          <p:cNvSpPr txBox="1"/>
          <p:nvPr/>
        </p:nvSpPr>
        <p:spPr>
          <a:xfrm>
            <a:off x="886178" y="6411818"/>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 USB by Sarah Mason CC-BY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5759551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507" y="263589"/>
            <a:ext cx="10515600" cy="1325563"/>
          </a:xfrm>
        </p:spPr>
        <p:txBody>
          <a:bodyPr/>
          <a:lstStyle/>
          <a:p>
            <a:r>
              <a:rPr lang="en-US" b="1" dirty="0" smtClean="0">
                <a:latin typeface="Century Gothic" charset="0"/>
                <a:ea typeface="Century Gothic" charset="0"/>
                <a:cs typeface="Century Gothic" charset="0"/>
              </a:rPr>
              <a:t>Choosing the right </a:t>
            </a:r>
            <a:br>
              <a:rPr lang="en-US" b="1" dirty="0" smtClean="0">
                <a:latin typeface="Century Gothic" charset="0"/>
                <a:ea typeface="Century Gothic" charset="0"/>
                <a:cs typeface="Century Gothic" charset="0"/>
              </a:rPr>
            </a:br>
            <a:r>
              <a:rPr lang="en-US" b="1" dirty="0" smtClean="0">
                <a:latin typeface="Century Gothic" charset="0"/>
                <a:ea typeface="Century Gothic" charset="0"/>
                <a:cs typeface="Century Gothic" charset="0"/>
              </a:rPr>
              <a:t>storage: Cloud</a:t>
            </a:r>
            <a:endParaRPr lang="en-US" b="1" dirty="0">
              <a:latin typeface="Century Gothic" charset="0"/>
              <a:ea typeface="Century Gothic" charset="0"/>
              <a:cs typeface="Century Gothic" charset="0"/>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936076" y="695195"/>
            <a:ext cx="4784066" cy="5589513"/>
          </a:xfrm>
        </p:spPr>
      </p:pic>
      <p:sp>
        <p:nvSpPr>
          <p:cNvPr id="7" name="TextBox 6"/>
          <p:cNvSpPr txBox="1"/>
          <p:nvPr/>
        </p:nvSpPr>
        <p:spPr>
          <a:xfrm>
            <a:off x="513506" y="1733552"/>
            <a:ext cx="6106749" cy="4832092"/>
          </a:xfrm>
          <a:prstGeom prst="rect">
            <a:avLst/>
          </a:prstGeom>
          <a:noFill/>
        </p:spPr>
        <p:txBody>
          <a:bodyPr wrap="square" rtlCol="0">
            <a:spAutoFit/>
          </a:bodyPr>
          <a:lstStyle/>
          <a:p>
            <a:r>
              <a:rPr lang="en-US" sz="2800" b="1" dirty="0" smtClean="0">
                <a:latin typeface="Century Gothic" charset="0"/>
                <a:ea typeface="Century Gothic" charset="0"/>
                <a:cs typeface="Century Gothic" charset="0"/>
              </a:rPr>
              <a:t>Pros:</a:t>
            </a:r>
          </a:p>
          <a:p>
            <a:pPr marL="285750" indent="-285750">
              <a:buFont typeface="Arial" charset="0"/>
              <a:buChar char="•"/>
            </a:pPr>
            <a:r>
              <a:rPr lang="en-US" sz="2800" dirty="0" smtClean="0">
                <a:latin typeface="Century Gothic" charset="0"/>
                <a:ea typeface="Century Gothic" charset="0"/>
                <a:cs typeface="Century Gothic" charset="0"/>
              </a:rPr>
              <a:t>Geographically separate location</a:t>
            </a:r>
          </a:p>
          <a:p>
            <a:pPr marL="285750" indent="-285750">
              <a:buFont typeface="Arial" charset="0"/>
              <a:buChar char="•"/>
            </a:pPr>
            <a:r>
              <a:rPr lang="en-US" sz="2800" dirty="0" smtClean="0">
                <a:latin typeface="Century Gothic" charset="0"/>
                <a:ea typeface="Century Gothic" charset="0"/>
                <a:cs typeface="Century Gothic" charset="0"/>
              </a:rPr>
              <a:t>Further replication of data </a:t>
            </a:r>
          </a:p>
          <a:p>
            <a:pPr marL="285750" indent="-285750">
              <a:buFont typeface="Arial" charset="0"/>
              <a:buChar char="•"/>
            </a:pPr>
            <a:r>
              <a:rPr lang="en-US" sz="2800" dirty="0" smtClean="0">
                <a:latin typeface="Century Gothic" charset="0"/>
                <a:ea typeface="Century Gothic" charset="0"/>
                <a:cs typeface="Century Gothic" charset="0"/>
              </a:rPr>
              <a:t>Syncing options with devices</a:t>
            </a:r>
          </a:p>
          <a:p>
            <a:pPr marL="285750" indent="-285750">
              <a:buFont typeface="Arial" charset="0"/>
              <a:buChar char="•"/>
            </a:pPr>
            <a:endParaRPr lang="en-US" sz="2800" dirty="0" smtClean="0">
              <a:latin typeface="Century Gothic" charset="0"/>
              <a:ea typeface="Century Gothic" charset="0"/>
              <a:cs typeface="Century Gothic" charset="0"/>
            </a:endParaRPr>
          </a:p>
          <a:p>
            <a:r>
              <a:rPr lang="en-US" sz="2800" b="1" dirty="0" smtClean="0">
                <a:latin typeface="Century Gothic" charset="0"/>
                <a:ea typeface="Century Gothic" charset="0"/>
                <a:cs typeface="Century Gothic" charset="0"/>
              </a:rPr>
              <a:t>Before you commit:</a:t>
            </a:r>
          </a:p>
          <a:p>
            <a:pPr marL="285750" indent="-285750">
              <a:buFont typeface="Arial" charset="0"/>
              <a:buChar char="•"/>
            </a:pPr>
            <a:r>
              <a:rPr lang="en-US" sz="2800" dirty="0" smtClean="0">
                <a:latin typeface="Century Gothic" charset="0"/>
                <a:ea typeface="Century Gothic" charset="0"/>
                <a:cs typeface="Century Gothic" charset="0"/>
              </a:rPr>
              <a:t>Check terms &amp; conditions</a:t>
            </a:r>
          </a:p>
          <a:p>
            <a:pPr marL="285750" indent="-285750">
              <a:buFont typeface="Arial" charset="0"/>
              <a:buChar char="•"/>
            </a:pPr>
            <a:r>
              <a:rPr lang="en-US" sz="2800" dirty="0" smtClean="0">
                <a:latin typeface="Century Gothic" charset="0"/>
                <a:ea typeface="Century Gothic" charset="0"/>
                <a:cs typeface="Century Gothic" charset="0"/>
              </a:rPr>
              <a:t>Check &amp; compare pricing</a:t>
            </a:r>
          </a:p>
          <a:p>
            <a:pPr marL="285750" indent="-285750">
              <a:buFont typeface="Arial" charset="0"/>
              <a:buChar char="•"/>
            </a:pPr>
            <a:r>
              <a:rPr lang="en-US" sz="2800" dirty="0" smtClean="0">
                <a:latin typeface="Century Gothic" charset="0"/>
                <a:ea typeface="Century Gothic" charset="0"/>
                <a:cs typeface="Century Gothic" charset="0"/>
              </a:rPr>
              <a:t>Consider using password protections</a:t>
            </a:r>
          </a:p>
        </p:txBody>
      </p:sp>
      <p:sp>
        <p:nvSpPr>
          <p:cNvPr id="8" name="TextBox 7"/>
          <p:cNvSpPr txBox="1"/>
          <p:nvPr/>
        </p:nvSpPr>
        <p:spPr>
          <a:xfrm>
            <a:off x="7266487" y="6284708"/>
            <a:ext cx="4123245" cy="276999"/>
          </a:xfrm>
          <a:prstGeom prst="rect">
            <a:avLst/>
          </a:prstGeom>
          <a:noFill/>
        </p:spPr>
        <p:txBody>
          <a:bodyPr wrap="none" rtlCol="0">
            <a:spAutoFit/>
          </a:bodyPr>
          <a:lstStyle/>
          <a:p>
            <a:r>
              <a:rPr lang="en-US" sz="1200" dirty="0" smtClean="0">
                <a:latin typeface="Century Gothic" charset="0"/>
                <a:ea typeface="Century Gothic" charset="0"/>
                <a:cs typeface="Century Gothic" charset="0"/>
              </a:rPr>
              <a:t>Image from: </a:t>
            </a:r>
            <a:r>
              <a:rPr lang="en-US" sz="1200" dirty="0">
                <a:latin typeface="Century Gothic" charset="0"/>
                <a:ea typeface="Century Gothic" charset="0"/>
                <a:cs typeface="Century Gothic" charset="0"/>
                <a:hlinkClick r:id="rId4"/>
              </a:rPr>
              <a:t>ttp://www.reviews.com/cloud-storage/ </a:t>
            </a:r>
            <a:endParaRPr lang="en-US" sz="1200" dirty="0">
              <a:latin typeface="Century Gothic" charset="0"/>
              <a:ea typeface="Century Gothic" charset="0"/>
              <a:cs typeface="Century Gothic" charset="0"/>
            </a:endParaRPr>
          </a:p>
        </p:txBody>
      </p:sp>
    </p:spTree>
    <p:extLst>
      <p:ext uri="{BB962C8B-B14F-4D97-AF65-F5344CB8AC3E}">
        <p14:creationId xmlns:p14="http://schemas.microsoft.com/office/powerpoint/2010/main" val="16985306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Other types of remote storage: online backup services</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11106" y="1690688"/>
            <a:ext cx="11769788" cy="4770086"/>
          </a:xfrm>
        </p:spPr>
      </p:pic>
      <p:sp>
        <p:nvSpPr>
          <p:cNvPr id="5" name="TextBox 4"/>
          <p:cNvSpPr txBox="1"/>
          <p:nvPr/>
        </p:nvSpPr>
        <p:spPr>
          <a:xfrm>
            <a:off x="351440" y="6460774"/>
            <a:ext cx="9841156" cy="307777"/>
          </a:xfrm>
          <a:prstGeom prst="rect">
            <a:avLst/>
          </a:prstGeom>
          <a:noFill/>
        </p:spPr>
        <p:txBody>
          <a:bodyPr wrap="none" rtlCol="0">
            <a:spAutoFit/>
          </a:bodyPr>
          <a:lstStyle/>
          <a:p>
            <a:r>
              <a:rPr lang="en-US" sz="1400" dirty="0" smtClean="0">
                <a:latin typeface="Century Gothic" charset="0"/>
                <a:ea typeface="Century Gothic" charset="0"/>
                <a:cs typeface="Century Gothic" charset="0"/>
              </a:rPr>
              <a:t>Image </a:t>
            </a:r>
            <a:r>
              <a:rPr lang="en-US" sz="1400" dirty="0">
                <a:latin typeface="Century Gothic" charset="0"/>
                <a:ea typeface="Century Gothic" charset="0"/>
                <a:cs typeface="Century Gothic" charset="0"/>
              </a:rPr>
              <a:t>source: </a:t>
            </a:r>
            <a:r>
              <a:rPr lang="en-US" sz="1400" dirty="0">
                <a:latin typeface="Century Gothic" charset="0"/>
                <a:ea typeface="Century Gothic" charset="0"/>
                <a:cs typeface="Century Gothic" charset="0"/>
                <a:hlinkClick r:id="rId4"/>
              </a:rPr>
              <a:t>http://</a:t>
            </a:r>
            <a:r>
              <a:rPr lang="en-US" sz="1400" dirty="0" smtClean="0">
                <a:latin typeface="Century Gothic" charset="0"/>
                <a:ea typeface="Century Gothic" charset="0"/>
                <a:cs typeface="Century Gothic" charset="0"/>
                <a:hlinkClick r:id="rId4"/>
              </a:rPr>
              <a:t>uk.pcmag.com/backup-products-1/8648/guide/the-best-online-backup-services-of-2018</a:t>
            </a:r>
            <a:r>
              <a:rPr lang="en-US" sz="1400" dirty="0" smtClean="0">
                <a:latin typeface="Century Gothic" charset="0"/>
                <a:ea typeface="Century Gothic" charset="0"/>
                <a:cs typeface="Century Gothic" charset="0"/>
              </a:rPr>
              <a:t>  </a:t>
            </a:r>
            <a:endParaRPr lang="en-US" sz="1400" dirty="0">
              <a:latin typeface="Century Gothic" charset="0"/>
              <a:ea typeface="Century Gothic" charset="0"/>
              <a:cs typeface="Century Gothic" charset="0"/>
            </a:endParaRPr>
          </a:p>
        </p:txBody>
      </p:sp>
    </p:spTree>
    <p:extLst>
      <p:ext uri="{BB962C8B-B14F-4D97-AF65-F5344CB8AC3E}">
        <p14:creationId xmlns:p14="http://schemas.microsoft.com/office/powerpoint/2010/main" val="20465012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You’ve chosen your storage, </a:t>
            </a:r>
            <a:r>
              <a:rPr lang="en-US" b="1" dirty="0">
                <a:latin typeface="Century Gothic" charset="0"/>
                <a:ea typeface="Century Gothic" charset="0"/>
                <a:cs typeface="Century Gothic" charset="0"/>
              </a:rPr>
              <a:t>n</a:t>
            </a:r>
            <a:r>
              <a:rPr lang="en-US" b="1" dirty="0" smtClean="0">
                <a:latin typeface="Century Gothic" charset="0"/>
                <a:ea typeface="Century Gothic" charset="0"/>
                <a:cs typeface="Century Gothic" charset="0"/>
              </a:rPr>
              <a:t>ow what? </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sz="half" idx="1"/>
          </p:nvPr>
        </p:nvPicPr>
        <p:blipFill>
          <a:blip r:embed="rId3" cstate="hqprint">
            <a:extLst>
              <a:ext uri="{28A0092B-C50C-407E-A947-70E740481C1C}">
                <a14:useLocalDpi xmlns:a14="http://schemas.microsoft.com/office/drawing/2010/main"/>
              </a:ext>
            </a:extLst>
          </a:blip>
          <a:stretch>
            <a:fillRect/>
          </a:stretch>
        </p:blipFill>
        <p:spPr>
          <a:xfrm>
            <a:off x="838200" y="1825625"/>
            <a:ext cx="4351338" cy="4351338"/>
          </a:xfrm>
        </p:spPr>
      </p:pic>
      <p:sp>
        <p:nvSpPr>
          <p:cNvPr id="5" name="Content Placeholder 4"/>
          <p:cNvSpPr>
            <a:spLocks noGrp="1"/>
          </p:cNvSpPr>
          <p:nvPr>
            <p:ph sz="half" idx="2"/>
          </p:nvPr>
        </p:nvSpPr>
        <p:spPr>
          <a:xfrm>
            <a:off x="5592501" y="1690688"/>
            <a:ext cx="5949925" cy="4889994"/>
          </a:xfrm>
        </p:spPr>
        <p:txBody>
          <a:bodyPr>
            <a:normAutofit/>
          </a:bodyPr>
          <a:lstStyle/>
          <a:p>
            <a:r>
              <a:rPr lang="en-US" dirty="0" smtClean="0">
                <a:latin typeface="Century Gothic" charset="0"/>
                <a:ea typeface="Century Gothic" charset="0"/>
                <a:cs typeface="Century Gothic" charset="0"/>
              </a:rPr>
              <a:t>Transfer your data properly</a:t>
            </a:r>
          </a:p>
          <a:p>
            <a:r>
              <a:rPr lang="en-US" dirty="0" smtClean="0">
                <a:latin typeface="Century Gothic" charset="0"/>
                <a:ea typeface="Century Gothic" charset="0"/>
                <a:cs typeface="Century Gothic" charset="0"/>
              </a:rPr>
              <a:t>Keep your back ups up to date</a:t>
            </a:r>
          </a:p>
          <a:p>
            <a:r>
              <a:rPr lang="en-US" dirty="0" smtClean="0">
                <a:latin typeface="Century Gothic" charset="0"/>
                <a:ea typeface="Century Gothic" charset="0"/>
                <a:cs typeface="Century Gothic" charset="0"/>
              </a:rPr>
              <a:t>Periodic annual checking of files</a:t>
            </a:r>
          </a:p>
          <a:p>
            <a:pPr lvl="1"/>
            <a:r>
              <a:rPr lang="en-US" sz="2800" dirty="0" smtClean="0">
                <a:latin typeface="Century Gothic" charset="0"/>
                <a:ea typeface="Century Gothic" charset="0"/>
                <a:cs typeface="Century Gothic" charset="0"/>
              </a:rPr>
              <a:t>Check a selection of files</a:t>
            </a:r>
          </a:p>
          <a:p>
            <a:pPr lvl="1"/>
            <a:r>
              <a:rPr lang="en-US" sz="2800" dirty="0" smtClean="0">
                <a:latin typeface="Century Gothic" charset="0"/>
                <a:ea typeface="Century Gothic" charset="0"/>
                <a:cs typeface="Century Gothic" charset="0"/>
              </a:rPr>
              <a:t>Verify checksums (if captured)</a:t>
            </a:r>
          </a:p>
          <a:p>
            <a:r>
              <a:rPr lang="en-US" dirty="0" smtClean="0">
                <a:latin typeface="Century Gothic" charset="0"/>
                <a:ea typeface="Century Gothic" charset="0"/>
                <a:cs typeface="Century Gothic" charset="0"/>
              </a:rPr>
              <a:t>Check different file types</a:t>
            </a:r>
          </a:p>
          <a:p>
            <a:r>
              <a:rPr lang="en-US" i="1" dirty="0" smtClean="0">
                <a:latin typeface="Century Gothic" charset="0"/>
                <a:ea typeface="Century Gothic" charset="0"/>
                <a:cs typeface="Century Gothic" charset="0"/>
              </a:rPr>
              <a:t>Do not forget to check all of your back ups!</a:t>
            </a:r>
          </a:p>
          <a:p>
            <a:endParaRPr lang="en-US" dirty="0"/>
          </a:p>
        </p:txBody>
      </p:sp>
      <p:sp>
        <p:nvSpPr>
          <p:cNvPr id="6" name="TextBox 5"/>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6629223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Transfer of data</a:t>
            </a:r>
            <a:endParaRPr lang="en-US" b="1" dirty="0">
              <a:latin typeface="Century Gothic" charset="0"/>
              <a:ea typeface="Century Gothic" charset="0"/>
              <a:cs typeface="Century Gothic" charset="0"/>
            </a:endParaRPr>
          </a:p>
        </p:txBody>
      </p:sp>
      <p:sp>
        <p:nvSpPr>
          <p:cNvPr id="3" name="Content Placeholder 2"/>
          <p:cNvSpPr>
            <a:spLocks noGrp="1"/>
          </p:cNvSpPr>
          <p:nvPr>
            <p:ph sz="half" idx="1"/>
          </p:nvPr>
        </p:nvSpPr>
        <p:spPr/>
        <p:txBody>
          <a:bodyPr>
            <a:normAutofit/>
          </a:bodyPr>
          <a:lstStyle/>
          <a:p>
            <a:r>
              <a:rPr lang="en-US" sz="3200" dirty="0" err="1" smtClean="0">
                <a:latin typeface="Century Gothic" charset="0"/>
                <a:ea typeface="Century Gothic" charset="0"/>
                <a:cs typeface="Century Gothic" charset="0"/>
              </a:rPr>
              <a:t>Minimise</a:t>
            </a:r>
            <a:r>
              <a:rPr lang="en-US" sz="3200" dirty="0" smtClean="0">
                <a:latin typeface="Century Gothic" charset="0"/>
                <a:ea typeface="Century Gothic" charset="0"/>
                <a:cs typeface="Century Gothic" charset="0"/>
              </a:rPr>
              <a:t> risk of transfer error</a:t>
            </a:r>
          </a:p>
          <a:p>
            <a:r>
              <a:rPr lang="en-US" sz="3200" dirty="0" smtClean="0">
                <a:latin typeface="Century Gothic" charset="0"/>
                <a:ea typeface="Century Gothic" charset="0"/>
                <a:cs typeface="Century Gothic" charset="0"/>
              </a:rPr>
              <a:t>Use a program to ensure digital files are transferred correctly</a:t>
            </a:r>
          </a:p>
          <a:p>
            <a:r>
              <a:rPr lang="en-US" sz="3200" dirty="0" smtClean="0">
                <a:latin typeface="Century Gothic" charset="0"/>
                <a:ea typeface="Century Gothic" charset="0"/>
                <a:cs typeface="Century Gothic" charset="0"/>
              </a:rPr>
              <a:t>Always confirm a transfer has gone through (file sizes, number of files)</a:t>
            </a:r>
            <a:endParaRPr lang="en-US" sz="3200" dirty="0">
              <a:latin typeface="Century Gothic" charset="0"/>
              <a:ea typeface="Century Gothic" charset="0"/>
              <a:cs typeface="Century Gothic" charset="0"/>
            </a:endParaRPr>
          </a:p>
        </p:txBody>
      </p:sp>
      <p:pic>
        <p:nvPicPr>
          <p:cNvPr id="5" name="Content Placeholder 4"/>
          <p:cNvPicPr>
            <a:picLocks noGrp="1" noChangeAspect="1"/>
          </p:cNvPicPr>
          <p:nvPr>
            <p:ph sz="half" idx="2"/>
          </p:nvPr>
        </p:nvPicPr>
        <p:blipFill>
          <a:blip r:embed="rId3"/>
          <a:stretch>
            <a:fillRect/>
          </a:stretch>
        </p:blipFill>
        <p:spPr>
          <a:xfrm>
            <a:off x="6019800" y="1690688"/>
            <a:ext cx="5646146" cy="4269898"/>
          </a:xfrm>
          <a:prstGeom prst="rect">
            <a:avLst/>
          </a:prstGeom>
        </p:spPr>
      </p:pic>
      <p:sp>
        <p:nvSpPr>
          <p:cNvPr id="6" name="TextBox 5"/>
          <p:cNvSpPr txBox="1"/>
          <p:nvPr/>
        </p:nvSpPr>
        <p:spPr>
          <a:xfrm>
            <a:off x="7777517" y="6176963"/>
            <a:ext cx="2130711" cy="400110"/>
          </a:xfrm>
          <a:prstGeom prst="rect">
            <a:avLst/>
          </a:prstGeom>
          <a:noFill/>
        </p:spPr>
        <p:txBody>
          <a:bodyPr wrap="none" rtlCol="0">
            <a:spAutoFit/>
          </a:bodyPr>
          <a:lstStyle/>
          <a:p>
            <a:r>
              <a:rPr lang="en-US" sz="2000" b="1" dirty="0" smtClean="0">
                <a:latin typeface="Century Gothic" charset="0"/>
                <a:ea typeface="Century Gothic" charset="0"/>
                <a:cs typeface="Century Gothic" charset="0"/>
              </a:rPr>
              <a:t>Exactly, by AVP</a:t>
            </a:r>
            <a:endParaRPr lang="en-US" sz="2000" b="1" dirty="0">
              <a:latin typeface="Century Gothic" charset="0"/>
              <a:ea typeface="Century Gothic" charset="0"/>
              <a:cs typeface="Century Gothic" charset="0"/>
            </a:endParaRPr>
          </a:p>
        </p:txBody>
      </p:sp>
    </p:spTree>
    <p:extLst>
      <p:ext uri="{BB962C8B-B14F-4D97-AF65-F5344CB8AC3E}">
        <p14:creationId xmlns:p14="http://schemas.microsoft.com/office/powerpoint/2010/main" val="12769396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Checking your files: Fixity</a:t>
            </a:r>
            <a:endParaRPr lang="en-US" b="1" dirty="0">
              <a:latin typeface="Century Gothic" charset="0"/>
              <a:ea typeface="Century Gothic" charset="0"/>
              <a:cs typeface="Century Gothic" charset="0"/>
            </a:endParaRPr>
          </a:p>
        </p:txBody>
      </p:sp>
      <p:sp>
        <p:nvSpPr>
          <p:cNvPr id="3" name="Content Placeholder 2"/>
          <p:cNvSpPr>
            <a:spLocks noGrp="1"/>
          </p:cNvSpPr>
          <p:nvPr>
            <p:ph sz="half" idx="1"/>
          </p:nvPr>
        </p:nvSpPr>
        <p:spPr>
          <a:xfrm>
            <a:off x="838199" y="1690688"/>
            <a:ext cx="10194561" cy="4351338"/>
          </a:xfrm>
        </p:spPr>
        <p:txBody>
          <a:bodyPr>
            <a:normAutofit/>
          </a:bodyPr>
          <a:lstStyle/>
          <a:p>
            <a:pPr marL="0" indent="0">
              <a:buNone/>
            </a:pPr>
            <a:r>
              <a:rPr lang="en-US" sz="3600" b="1" dirty="0" smtClean="0">
                <a:latin typeface="Century Gothic" charset="0"/>
                <a:ea typeface="Century Gothic" charset="0"/>
                <a:cs typeface="Century Gothic" charset="0"/>
              </a:rPr>
              <a:t>Fixity: </a:t>
            </a:r>
            <a:r>
              <a:rPr lang="en-US" sz="3600" dirty="0">
                <a:latin typeface="Century Gothic" charset="0"/>
                <a:ea typeface="Century Gothic" charset="0"/>
                <a:cs typeface="Century Gothic" charset="0"/>
              </a:rPr>
              <a:t>The state of being </a:t>
            </a:r>
            <a:r>
              <a:rPr lang="en-US" sz="3600" b="1" dirty="0">
                <a:latin typeface="Century Gothic" charset="0"/>
                <a:ea typeface="Century Gothic" charset="0"/>
                <a:cs typeface="Century Gothic" charset="0"/>
              </a:rPr>
              <a:t>unchanged</a:t>
            </a:r>
            <a:r>
              <a:rPr lang="en-US" sz="3600" dirty="0">
                <a:latin typeface="Century Gothic" charset="0"/>
                <a:ea typeface="Century Gothic" charset="0"/>
                <a:cs typeface="Century Gothic" charset="0"/>
              </a:rPr>
              <a:t> or </a:t>
            </a:r>
            <a:r>
              <a:rPr lang="en-US" sz="3600" b="1" dirty="0">
                <a:latin typeface="Century Gothic" charset="0"/>
                <a:ea typeface="Century Gothic" charset="0"/>
                <a:cs typeface="Century Gothic" charset="0"/>
              </a:rPr>
              <a:t>permanent</a:t>
            </a:r>
            <a:endParaRPr lang="en-US" sz="3600" dirty="0">
              <a:latin typeface="Century Gothic" charset="0"/>
              <a:ea typeface="Century Gothic" charset="0"/>
              <a:cs typeface="Century Gothic" charset="0"/>
            </a:endParaRPr>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8160926" y="2757064"/>
            <a:ext cx="3640729" cy="3468182"/>
          </a:xfrm>
          <a:prstGeom prst="rect">
            <a:avLst/>
          </a:prstGeom>
        </p:spPr>
      </p:pic>
      <p:sp>
        <p:nvSpPr>
          <p:cNvPr id="6" name="TextBox 5"/>
          <p:cNvSpPr txBox="1"/>
          <p:nvPr/>
        </p:nvSpPr>
        <p:spPr>
          <a:xfrm>
            <a:off x="1195687" y="3269145"/>
            <a:ext cx="6860308" cy="3139321"/>
          </a:xfrm>
          <a:prstGeom prst="rect">
            <a:avLst/>
          </a:prstGeom>
          <a:noFill/>
        </p:spPr>
        <p:txBody>
          <a:bodyPr wrap="square" rtlCol="0">
            <a:spAutoFit/>
          </a:bodyPr>
          <a:lstStyle/>
          <a:p>
            <a:r>
              <a:rPr lang="en-US" sz="3600" dirty="0" smtClean="0">
                <a:latin typeface="Century Gothic" charset="0"/>
                <a:ea typeface="Century Gothic" charset="0"/>
                <a:cs typeface="Century Gothic" charset="0"/>
              </a:rPr>
              <a:t>Fixity checking (integrity checking) is the process to verify that a digital object has </a:t>
            </a:r>
            <a:r>
              <a:rPr lang="en-US" sz="3600" b="1" dirty="0" smtClean="0">
                <a:latin typeface="Century Gothic" charset="0"/>
                <a:ea typeface="Century Gothic" charset="0"/>
                <a:cs typeface="Century Gothic" charset="0"/>
              </a:rPr>
              <a:t>not been altered or corrupted.</a:t>
            </a:r>
          </a:p>
          <a:p>
            <a:endParaRPr lang="en-US" dirty="0"/>
          </a:p>
        </p:txBody>
      </p:sp>
      <p:sp>
        <p:nvSpPr>
          <p:cNvPr id="8" name="TextBox 7"/>
          <p:cNvSpPr txBox="1"/>
          <p:nvPr/>
        </p:nvSpPr>
        <p:spPr>
          <a:xfrm>
            <a:off x="9449111" y="6293021"/>
            <a:ext cx="1904689" cy="246221"/>
          </a:xfrm>
          <a:prstGeom prst="rect">
            <a:avLst/>
          </a:prstGeom>
          <a:noFill/>
        </p:spPr>
        <p:txBody>
          <a:bodyPr wrap="none" rtlCol="0">
            <a:spAutoFit/>
          </a:bodyPr>
          <a:lstStyle/>
          <a:p>
            <a:r>
              <a:rPr lang="en-GB" sz="1000" dirty="0" smtClean="0"/>
              <a:t>Source: </a:t>
            </a:r>
            <a:r>
              <a:rPr lang="en-GB" sz="1000" dirty="0"/>
              <a:t> </a:t>
            </a:r>
            <a:r>
              <a:rPr lang="en-GB" sz="1000" dirty="0" err="1"/>
              <a:t>Jørgen</a:t>
            </a:r>
            <a:r>
              <a:rPr lang="en-GB" sz="1000" dirty="0"/>
              <a:t> </a:t>
            </a:r>
            <a:r>
              <a:rPr lang="en-GB" sz="1000" dirty="0" smtClean="0"/>
              <a:t>Stamp, CC-BY 2.5</a:t>
            </a:r>
            <a:endParaRPr lang="en-GB" sz="1000" dirty="0"/>
          </a:p>
        </p:txBody>
      </p:sp>
      <p:sp>
        <p:nvSpPr>
          <p:cNvPr id="9" name="TextBox 8"/>
          <p:cNvSpPr txBox="1"/>
          <p:nvPr/>
        </p:nvSpPr>
        <p:spPr>
          <a:xfrm>
            <a:off x="316279" y="6502777"/>
            <a:ext cx="1758815" cy="246221"/>
          </a:xfrm>
          <a:prstGeom prst="rect">
            <a:avLst/>
          </a:prstGeom>
          <a:noFill/>
        </p:spPr>
        <p:txBody>
          <a:bodyPr wrap="none" rtlCol="0">
            <a:spAutoFit/>
          </a:bodyPr>
          <a:lstStyle/>
          <a:p>
            <a:r>
              <a:rPr lang="en-GB" sz="1000" dirty="0"/>
              <a:t>Fingerprint </a:t>
            </a:r>
            <a:r>
              <a:rPr lang="en-GB" sz="1000" dirty="0" smtClean="0"/>
              <a:t>created </a:t>
            </a:r>
            <a:r>
              <a:rPr lang="en-GB" sz="1000" dirty="0"/>
              <a:t>by </a:t>
            </a:r>
            <a:r>
              <a:rPr lang="en-GB" sz="1000" dirty="0" err="1"/>
              <a:t>Freepik</a:t>
            </a:r>
            <a:endParaRPr lang="en-GB" sz="1000" dirty="0"/>
          </a:p>
        </p:txBody>
      </p:sp>
    </p:spTree>
    <p:extLst>
      <p:ext uri="{BB962C8B-B14F-4D97-AF65-F5344CB8AC3E}">
        <p14:creationId xmlns:p14="http://schemas.microsoft.com/office/powerpoint/2010/main" val="10138319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Checking your files: Checksums</a:t>
            </a:r>
            <a:endParaRPr lang="en-US" b="1" dirty="0">
              <a:latin typeface="Century Gothic" charset="0"/>
              <a:ea typeface="Century Gothic" charset="0"/>
              <a:cs typeface="Century Gothic" charset="0"/>
            </a:endParaRPr>
          </a:p>
        </p:txBody>
      </p:sp>
      <p:sp>
        <p:nvSpPr>
          <p:cNvPr id="3" name="Content Placeholder 2"/>
          <p:cNvSpPr>
            <a:spLocks noGrp="1"/>
          </p:cNvSpPr>
          <p:nvPr>
            <p:ph sz="half" idx="1"/>
          </p:nvPr>
        </p:nvSpPr>
        <p:spPr>
          <a:xfrm>
            <a:off x="838199" y="1690688"/>
            <a:ext cx="10194561" cy="4351338"/>
          </a:xfrm>
        </p:spPr>
        <p:txBody>
          <a:bodyPr>
            <a:normAutofit lnSpcReduction="10000"/>
          </a:bodyPr>
          <a:lstStyle/>
          <a:p>
            <a:pPr marL="0" indent="0">
              <a:buNone/>
            </a:pPr>
            <a:r>
              <a:rPr lang="en-US" sz="3600" b="1" dirty="0" smtClean="0">
                <a:latin typeface="Century Gothic" charset="0"/>
                <a:ea typeface="Century Gothic" charset="0"/>
                <a:cs typeface="Century Gothic" charset="0"/>
              </a:rPr>
              <a:t>Checksum: </a:t>
            </a:r>
            <a:r>
              <a:rPr lang="en-US" sz="3600" dirty="0" smtClean="0">
                <a:latin typeface="Century Gothic" charset="0"/>
                <a:ea typeface="Century Gothic" charset="0"/>
                <a:cs typeface="Century Gothic" charset="0"/>
              </a:rPr>
              <a:t>A unique code (or hash) generated by an algorithm that can help prove a digital file’s fixity.</a:t>
            </a:r>
          </a:p>
          <a:p>
            <a:pPr marL="0" indent="0">
              <a:buNone/>
            </a:pPr>
            <a:endParaRPr lang="en-US" sz="3600" dirty="0" smtClean="0">
              <a:latin typeface="Century Gothic" charset="0"/>
              <a:ea typeface="Century Gothic" charset="0"/>
              <a:cs typeface="Century Gothic" charset="0"/>
            </a:endParaRPr>
          </a:p>
          <a:p>
            <a:pPr marL="0" indent="0">
              <a:buNone/>
            </a:pPr>
            <a:r>
              <a:rPr lang="en-US" sz="3600" dirty="0" smtClean="0">
                <a:latin typeface="Century Gothic" charset="0"/>
                <a:ea typeface="Century Gothic" charset="0"/>
                <a:cs typeface="Century Gothic" charset="0"/>
              </a:rPr>
              <a:t>3 major kinds in use:</a:t>
            </a:r>
          </a:p>
          <a:p>
            <a:r>
              <a:rPr lang="en-US" sz="3600" dirty="0" smtClean="0">
                <a:latin typeface="Century Gothic" charset="0"/>
                <a:ea typeface="Century Gothic" charset="0"/>
                <a:cs typeface="Century Gothic" charset="0"/>
              </a:rPr>
              <a:t>MD5</a:t>
            </a:r>
          </a:p>
          <a:p>
            <a:r>
              <a:rPr lang="en-US" sz="3600" dirty="0" smtClean="0">
                <a:latin typeface="Century Gothic" charset="0"/>
                <a:ea typeface="Century Gothic" charset="0"/>
                <a:cs typeface="Century Gothic" charset="0"/>
              </a:rPr>
              <a:t>SHA-1</a:t>
            </a:r>
          </a:p>
          <a:p>
            <a:r>
              <a:rPr lang="en-US" sz="3600" dirty="0" smtClean="0">
                <a:latin typeface="Century Gothic" charset="0"/>
                <a:ea typeface="Century Gothic" charset="0"/>
                <a:cs typeface="Century Gothic" charset="0"/>
              </a:rPr>
              <a:t>SHA-256</a:t>
            </a:r>
          </a:p>
          <a:p>
            <a:pPr marL="0" indent="0">
              <a:buNone/>
            </a:pPr>
            <a:endParaRPr lang="en-US" sz="3600" dirty="0" smtClean="0">
              <a:latin typeface="Century Gothic" charset="0"/>
              <a:ea typeface="Century Gothic" charset="0"/>
              <a:cs typeface="Century Gothic" charset="0"/>
            </a:endParaRPr>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8304551" y="2893882"/>
            <a:ext cx="3497104" cy="3331364"/>
          </a:xfrm>
          <a:prstGeom prst="rect">
            <a:avLst/>
          </a:prstGeom>
        </p:spPr>
      </p:pic>
      <p:pic>
        <p:nvPicPr>
          <p:cNvPr id="8" name="Picture 7"/>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1214760">
            <a:off x="10432073" y="646613"/>
            <a:ext cx="941063" cy="1250750"/>
          </a:xfrm>
          <a:prstGeom prst="rect">
            <a:avLst/>
          </a:prstGeom>
        </p:spPr>
      </p:pic>
      <p:sp>
        <p:nvSpPr>
          <p:cNvPr id="9" name="TextBox 8"/>
          <p:cNvSpPr txBox="1"/>
          <p:nvPr/>
        </p:nvSpPr>
        <p:spPr>
          <a:xfrm>
            <a:off x="9458804" y="6225246"/>
            <a:ext cx="1904689" cy="246221"/>
          </a:xfrm>
          <a:prstGeom prst="rect">
            <a:avLst/>
          </a:prstGeom>
          <a:noFill/>
        </p:spPr>
        <p:txBody>
          <a:bodyPr wrap="none" rtlCol="0">
            <a:spAutoFit/>
          </a:bodyPr>
          <a:lstStyle/>
          <a:p>
            <a:r>
              <a:rPr lang="en-GB" sz="1000" dirty="0" smtClean="0"/>
              <a:t>Source: </a:t>
            </a:r>
            <a:r>
              <a:rPr lang="en-GB" sz="1000" dirty="0"/>
              <a:t> </a:t>
            </a:r>
            <a:r>
              <a:rPr lang="en-GB" sz="1000" dirty="0" err="1"/>
              <a:t>Jørgen</a:t>
            </a:r>
            <a:r>
              <a:rPr lang="en-GB" sz="1000" dirty="0"/>
              <a:t> </a:t>
            </a:r>
            <a:r>
              <a:rPr lang="en-GB" sz="1000" dirty="0" smtClean="0"/>
              <a:t>Stamp, CC-BY 2.5</a:t>
            </a:r>
            <a:endParaRPr lang="en-GB" sz="1000" dirty="0"/>
          </a:p>
        </p:txBody>
      </p:sp>
    </p:spTree>
    <p:extLst>
      <p:ext uri="{BB962C8B-B14F-4D97-AF65-F5344CB8AC3E}">
        <p14:creationId xmlns:p14="http://schemas.microsoft.com/office/powerpoint/2010/main" val="19920587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Checking your files: Checksums</a:t>
            </a:r>
            <a:endParaRPr lang="en-US" b="1" dirty="0">
              <a:latin typeface="Century Gothic" charset="0"/>
              <a:ea typeface="Century Gothic" charset="0"/>
              <a:cs typeface="Century Gothic" charset="0"/>
            </a:endParaRPr>
          </a:p>
        </p:txBody>
      </p:sp>
      <p:sp>
        <p:nvSpPr>
          <p:cNvPr id="3" name="Content Placeholder 2"/>
          <p:cNvSpPr>
            <a:spLocks noGrp="1"/>
          </p:cNvSpPr>
          <p:nvPr>
            <p:ph sz="half" idx="1"/>
          </p:nvPr>
        </p:nvSpPr>
        <p:spPr>
          <a:xfrm>
            <a:off x="838200" y="1690688"/>
            <a:ext cx="5410848" cy="4904984"/>
          </a:xfrm>
        </p:spPr>
        <p:txBody>
          <a:bodyPr>
            <a:normAutofit/>
          </a:bodyPr>
          <a:lstStyle/>
          <a:p>
            <a:r>
              <a:rPr lang="en-US" sz="3600" dirty="0" smtClean="0">
                <a:latin typeface="Century Gothic" charset="0"/>
                <a:ea typeface="Century Gothic" charset="0"/>
                <a:cs typeface="Century Gothic" charset="0"/>
              </a:rPr>
              <a:t>MD5</a:t>
            </a:r>
          </a:p>
          <a:p>
            <a:pPr marL="0" indent="0">
              <a:spcAft>
                <a:spcPts val="1200"/>
              </a:spcAft>
              <a:buNone/>
            </a:pPr>
            <a:r>
              <a:rPr lang="en-US" sz="2400" dirty="0">
                <a:ea typeface="Cambria" charset="0"/>
                <a:cs typeface="Cambria" charset="0"/>
              </a:rPr>
              <a:t>6d5b04d33455ac13a2291216e5b552a2</a:t>
            </a:r>
            <a:r>
              <a:rPr lang="en-US" sz="3200" b="1" dirty="0">
                <a:ea typeface="Cambria" charset="0"/>
                <a:cs typeface="Cambria" charset="0"/>
              </a:rPr>
              <a:t> </a:t>
            </a:r>
          </a:p>
          <a:p>
            <a:r>
              <a:rPr lang="en-US" sz="3600" dirty="0" smtClean="0">
                <a:latin typeface="Century Gothic" charset="0"/>
                <a:ea typeface="Century Gothic" charset="0"/>
                <a:cs typeface="Century Gothic" charset="0"/>
              </a:rPr>
              <a:t>SHA-1</a:t>
            </a:r>
          </a:p>
          <a:p>
            <a:pPr marL="0" indent="0">
              <a:spcAft>
                <a:spcPts val="1200"/>
              </a:spcAft>
              <a:buNone/>
            </a:pPr>
            <a:r>
              <a:rPr lang="en-US" sz="2400" dirty="0">
                <a:ea typeface="Cambria" charset="0"/>
                <a:cs typeface="Cambria" charset="0"/>
              </a:rPr>
              <a:t>1a26f9ce33857a5c742877aa8de982968d87f67b </a:t>
            </a:r>
            <a:endParaRPr lang="en-US" sz="2400" dirty="0" smtClean="0">
              <a:ea typeface="Cambria" charset="0"/>
              <a:cs typeface="Cambria" charset="0"/>
            </a:endParaRPr>
          </a:p>
          <a:p>
            <a:pPr>
              <a:spcAft>
                <a:spcPts val="1200"/>
              </a:spcAft>
            </a:pPr>
            <a:r>
              <a:rPr lang="en-US" sz="3600" dirty="0">
                <a:latin typeface="Century Gothic" charset="0"/>
                <a:ea typeface="Century Gothic" charset="0"/>
                <a:cs typeface="Century Gothic" charset="0"/>
              </a:rPr>
              <a:t>SHA-256</a:t>
            </a:r>
          </a:p>
          <a:p>
            <a:pPr marL="0" indent="0">
              <a:buNone/>
            </a:pPr>
            <a:r>
              <a:rPr lang="en-US" sz="2400" dirty="0">
                <a:ea typeface="Cambria" charset="0"/>
                <a:cs typeface="Cambria" charset="0"/>
              </a:rPr>
              <a:t>06a67229b29321064ab6b83cd3fce40bc8079666a1197d324e8f2ce28dd24dff</a:t>
            </a:r>
            <a:endParaRPr lang="en-US" sz="3600" dirty="0" smtClean="0">
              <a:latin typeface="Century Gothic" charset="0"/>
              <a:ea typeface="Century Gothic" charset="0"/>
              <a:cs typeface="Century Gothic" charset="0"/>
            </a:endParaRPr>
          </a:p>
        </p:txBody>
      </p:sp>
      <p:pic>
        <p:nvPicPr>
          <p:cNvPr id="9" name="Content Placeholder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40260" y="2542654"/>
            <a:ext cx="5361396" cy="2743527"/>
          </a:xfrm>
          <a:prstGeom prst="rect">
            <a:avLst/>
          </a:prstGeom>
        </p:spPr>
      </p:pic>
      <p:sp>
        <p:nvSpPr>
          <p:cNvPr id="10" name="Rectangle 9"/>
          <p:cNvSpPr/>
          <p:nvPr/>
        </p:nvSpPr>
        <p:spPr>
          <a:xfrm>
            <a:off x="6495098" y="5286181"/>
            <a:ext cx="5306558" cy="400110"/>
          </a:xfrm>
          <a:prstGeom prst="rect">
            <a:avLst/>
          </a:prstGeom>
        </p:spPr>
        <p:txBody>
          <a:bodyPr wrap="square">
            <a:spAutoFit/>
          </a:bodyPr>
          <a:lstStyle/>
          <a:p>
            <a:r>
              <a:rPr lang="en-GB" sz="1000" dirty="0">
                <a:latin typeface="Century Gothic" charset="0"/>
                <a:ea typeface="Century Gothic" charset="0"/>
                <a:cs typeface="Century Gothic" charset="0"/>
              </a:rPr>
              <a:t>By Walter </a:t>
            </a:r>
            <a:r>
              <a:rPr lang="en-GB" sz="1000" dirty="0" err="1">
                <a:latin typeface="Century Gothic" charset="0"/>
                <a:ea typeface="Century Gothic" charset="0"/>
                <a:cs typeface="Century Gothic" charset="0"/>
              </a:rPr>
              <a:t>Heubach</a:t>
            </a:r>
            <a:r>
              <a:rPr lang="en-GB" sz="1000" dirty="0">
                <a:latin typeface="Century Gothic" charset="0"/>
                <a:ea typeface="Century Gothic" charset="0"/>
                <a:cs typeface="Century Gothic" charset="0"/>
              </a:rPr>
              <a:t> (German, 1865–1923) (Upload: </a:t>
            </a:r>
            <a:r>
              <a:rPr lang="en-GB" sz="1000" dirty="0" err="1">
                <a:latin typeface="Century Gothic" charset="0"/>
                <a:ea typeface="Century Gothic" charset="0"/>
                <a:cs typeface="Century Gothic" charset="0"/>
              </a:rPr>
              <a:t>User:Jarlhelm</a:t>
            </a:r>
            <a:r>
              <a:rPr lang="en-GB" sz="1000" dirty="0">
                <a:latin typeface="Century Gothic" charset="0"/>
                <a:ea typeface="Century Gothic" charset="0"/>
                <a:cs typeface="Century Gothic" charset="0"/>
              </a:rPr>
              <a:t>) [Public domain], via Wikimedia Commons</a:t>
            </a:r>
          </a:p>
        </p:txBody>
      </p:sp>
      <p:pic>
        <p:nvPicPr>
          <p:cNvPr id="11" name="Picture 10"/>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1214760">
            <a:off x="10348422" y="545515"/>
            <a:ext cx="941063" cy="1250750"/>
          </a:xfrm>
          <a:prstGeom prst="rect">
            <a:avLst/>
          </a:prstGeom>
        </p:spPr>
      </p:pic>
      <p:sp>
        <p:nvSpPr>
          <p:cNvPr id="12" name="TextBox 11"/>
          <p:cNvSpPr txBox="1"/>
          <p:nvPr/>
        </p:nvSpPr>
        <p:spPr>
          <a:xfrm>
            <a:off x="316279" y="6502777"/>
            <a:ext cx="1758815" cy="246221"/>
          </a:xfrm>
          <a:prstGeom prst="rect">
            <a:avLst/>
          </a:prstGeom>
          <a:noFill/>
        </p:spPr>
        <p:txBody>
          <a:bodyPr wrap="none" rtlCol="0">
            <a:spAutoFit/>
          </a:bodyPr>
          <a:lstStyle/>
          <a:p>
            <a:r>
              <a:rPr lang="en-GB" sz="1000" dirty="0"/>
              <a:t>Fingerprint </a:t>
            </a:r>
            <a:r>
              <a:rPr lang="en-GB" sz="1000" dirty="0" smtClean="0"/>
              <a:t>created </a:t>
            </a:r>
            <a:r>
              <a:rPr lang="en-GB" sz="1000" dirty="0"/>
              <a:t>by </a:t>
            </a:r>
            <a:r>
              <a:rPr lang="en-GB" sz="1000" dirty="0" err="1"/>
              <a:t>Freepik</a:t>
            </a:r>
            <a:endParaRPr lang="en-GB" sz="1000" dirty="0"/>
          </a:p>
        </p:txBody>
      </p:sp>
    </p:spTree>
    <p:extLst>
      <p:ext uri="{BB962C8B-B14F-4D97-AF65-F5344CB8AC3E}">
        <p14:creationId xmlns:p14="http://schemas.microsoft.com/office/powerpoint/2010/main" val="5074523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entury Gothic" charset="0"/>
                <a:ea typeface="Century Gothic" charset="0"/>
                <a:cs typeface="Century Gothic" charset="0"/>
              </a:rPr>
              <a:t>Fixity checking </a:t>
            </a:r>
          </a:p>
        </p:txBody>
      </p:sp>
      <p:sp>
        <p:nvSpPr>
          <p:cNvPr id="3" name="Content Placeholder 2"/>
          <p:cNvSpPr>
            <a:spLocks noGrp="1"/>
          </p:cNvSpPr>
          <p:nvPr>
            <p:ph idx="1"/>
          </p:nvPr>
        </p:nvSpPr>
        <p:spPr>
          <a:xfrm>
            <a:off x="838200" y="1747612"/>
            <a:ext cx="11007436" cy="1260330"/>
          </a:xfrm>
        </p:spPr>
        <p:txBody>
          <a:bodyPr>
            <a:normAutofit/>
          </a:bodyPr>
          <a:lstStyle/>
          <a:p>
            <a:pPr marL="0" indent="0" algn="ctr">
              <a:buNone/>
            </a:pPr>
            <a:endParaRPr lang="en-US" sz="4000" dirty="0">
              <a:latin typeface="Cambria" charset="0"/>
              <a:ea typeface="Cambria" charset="0"/>
              <a:cs typeface="Cambria" charset="0"/>
            </a:endParaRPr>
          </a:p>
          <a:p>
            <a:pPr marL="0" indent="0" algn="ctr">
              <a:buNone/>
            </a:pPr>
            <a:endParaRPr lang="en-US" sz="4000" b="1" dirty="0">
              <a:latin typeface="Cambria" charset="0"/>
              <a:ea typeface="Cambria" charset="0"/>
              <a:cs typeface="Cambria" charset="0"/>
            </a:endParaRPr>
          </a:p>
          <a:p>
            <a:pPr marL="0" indent="0" algn="ctr">
              <a:buNone/>
            </a:pPr>
            <a:endParaRPr lang="en-US" sz="4000" b="1" dirty="0">
              <a:latin typeface="Cambria" charset="0"/>
              <a:ea typeface="Cambria" charset="0"/>
              <a:cs typeface="Cambria" charset="0"/>
            </a:endParaRPr>
          </a:p>
        </p:txBody>
      </p:sp>
      <p:sp>
        <p:nvSpPr>
          <p:cNvPr id="5" name="TextBox 4"/>
          <p:cNvSpPr txBox="1"/>
          <p:nvPr/>
        </p:nvSpPr>
        <p:spPr>
          <a:xfrm>
            <a:off x="1124658" y="2008445"/>
            <a:ext cx="2878764" cy="369332"/>
          </a:xfrm>
          <a:prstGeom prst="rect">
            <a:avLst/>
          </a:prstGeom>
          <a:noFill/>
        </p:spPr>
        <p:txBody>
          <a:bodyPr wrap="square" rtlCol="0">
            <a:spAutoFit/>
          </a:bodyPr>
          <a:lstStyle/>
          <a:p>
            <a:r>
              <a:rPr lang="en-US" b="1" smtClean="0">
                <a:latin typeface="Century Gothic" charset="0"/>
                <a:ea typeface="Century Gothic" charset="0"/>
                <a:cs typeface="Century Gothic" charset="0"/>
              </a:rPr>
              <a:t>Fixity (Windows &amp; Mac)</a:t>
            </a:r>
            <a:endParaRPr lang="en-US" dirty="0"/>
          </a:p>
        </p:txBody>
      </p:sp>
      <p:pic>
        <p:nvPicPr>
          <p:cNvPr id="9" name="Picture 8"/>
          <p:cNvPicPr>
            <a:picLocks noChangeAspect="1"/>
          </p:cNvPicPr>
          <p:nvPr/>
        </p:nvPicPr>
        <p:blipFill>
          <a:blip r:embed="rId3"/>
          <a:stretch>
            <a:fillRect/>
          </a:stretch>
        </p:blipFill>
        <p:spPr>
          <a:xfrm>
            <a:off x="5884715" y="2506379"/>
            <a:ext cx="5666907" cy="4030424"/>
          </a:xfrm>
          <a:prstGeom prst="rect">
            <a:avLst/>
          </a:prstGeom>
        </p:spPr>
      </p:pic>
      <p:sp>
        <p:nvSpPr>
          <p:cNvPr id="10" name="TextBox 9"/>
          <p:cNvSpPr txBox="1"/>
          <p:nvPr/>
        </p:nvSpPr>
        <p:spPr>
          <a:xfrm>
            <a:off x="6909636" y="2008445"/>
            <a:ext cx="3617064" cy="369332"/>
          </a:xfrm>
          <a:prstGeom prst="rect">
            <a:avLst/>
          </a:prstGeom>
          <a:noFill/>
        </p:spPr>
        <p:txBody>
          <a:bodyPr wrap="square" rtlCol="0">
            <a:spAutoFit/>
          </a:bodyPr>
          <a:lstStyle/>
          <a:p>
            <a:r>
              <a:rPr lang="en-US" b="1" dirty="0" err="1" smtClean="0">
                <a:latin typeface="Century Gothic" charset="0"/>
                <a:ea typeface="Century Gothic" charset="0"/>
                <a:cs typeface="Century Gothic" charset="0"/>
              </a:rPr>
              <a:t>HashCheck</a:t>
            </a:r>
            <a:r>
              <a:rPr lang="en-US" b="1" dirty="0" smtClean="0">
                <a:latin typeface="Century Gothic" charset="0"/>
                <a:ea typeface="Century Gothic" charset="0"/>
                <a:cs typeface="Century Gothic" charset="0"/>
              </a:rPr>
              <a:t> (Windows only)</a:t>
            </a:r>
            <a:endParaRPr lang="en-US" dirty="0"/>
          </a:p>
        </p:txBody>
      </p:sp>
      <p:pic>
        <p:nvPicPr>
          <p:cNvPr id="11" name="Picture 10"/>
          <p:cNvPicPr>
            <a:picLocks noChangeAspect="1"/>
          </p:cNvPicPr>
          <p:nvPr/>
        </p:nvPicPr>
        <p:blipFill>
          <a:blip r:embed="rId4"/>
          <a:stretch>
            <a:fillRect/>
          </a:stretch>
        </p:blipFill>
        <p:spPr>
          <a:xfrm>
            <a:off x="0" y="2377777"/>
            <a:ext cx="5128081" cy="3840674"/>
          </a:xfrm>
          <a:prstGeom prst="rect">
            <a:avLst/>
          </a:prstGeom>
        </p:spPr>
      </p:pic>
      <p:pic>
        <p:nvPicPr>
          <p:cNvPr id="12" name="Picture 11"/>
          <p:cNvPicPr>
            <a:picLocks noChangeAspect="1"/>
          </p:cNvPicPr>
          <p:nvPr/>
        </p:nvPicPr>
        <p:blipFill>
          <a:blip r:embed="rId4"/>
          <a:stretch>
            <a:fillRect/>
          </a:stretch>
        </p:blipFill>
        <p:spPr>
          <a:xfrm>
            <a:off x="147007" y="2377777"/>
            <a:ext cx="5128081" cy="3840674"/>
          </a:xfrm>
          <a:prstGeom prst="rect">
            <a:avLst/>
          </a:prstGeom>
        </p:spPr>
      </p:pic>
      <p:sp>
        <p:nvSpPr>
          <p:cNvPr id="13" name="TextBox 12"/>
          <p:cNvSpPr txBox="1"/>
          <p:nvPr/>
        </p:nvSpPr>
        <p:spPr>
          <a:xfrm>
            <a:off x="316279" y="6502777"/>
            <a:ext cx="1758815" cy="246221"/>
          </a:xfrm>
          <a:prstGeom prst="rect">
            <a:avLst/>
          </a:prstGeom>
          <a:noFill/>
        </p:spPr>
        <p:txBody>
          <a:bodyPr wrap="none" rtlCol="0">
            <a:spAutoFit/>
          </a:bodyPr>
          <a:lstStyle/>
          <a:p>
            <a:r>
              <a:rPr lang="en-GB" sz="1000" dirty="0"/>
              <a:t>Fingerprint </a:t>
            </a:r>
            <a:r>
              <a:rPr lang="en-GB" sz="1000" dirty="0" smtClean="0"/>
              <a:t>created </a:t>
            </a:r>
            <a:r>
              <a:rPr lang="en-GB" sz="1000" dirty="0"/>
              <a:t>by </a:t>
            </a:r>
            <a:r>
              <a:rPr lang="en-GB" sz="1000" dirty="0" err="1"/>
              <a:t>Freepik</a:t>
            </a:r>
            <a:endParaRPr lang="en-GB" sz="1000" dirty="0"/>
          </a:p>
        </p:txBody>
      </p:sp>
      <p:pic>
        <p:nvPicPr>
          <p:cNvPr id="14" name="Picture 13"/>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rot="1214760">
            <a:off x="5315421" y="402530"/>
            <a:ext cx="941063" cy="1250750"/>
          </a:xfrm>
          <a:prstGeom prst="rect">
            <a:avLst/>
          </a:prstGeom>
        </p:spPr>
      </p:pic>
    </p:spTree>
    <p:extLst>
      <p:ext uri="{BB962C8B-B14F-4D97-AF65-F5344CB8AC3E}">
        <p14:creationId xmlns:p14="http://schemas.microsoft.com/office/powerpoint/2010/main" val="17926940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86827" y="82542"/>
            <a:ext cx="10992023" cy="3808816"/>
          </a:xfrm>
          <a:ln>
            <a:solidFill>
              <a:schemeClr val="bg2"/>
            </a:solidFill>
          </a:ln>
        </p:spPr>
      </p:pic>
      <p:pic>
        <p:nvPicPr>
          <p:cNvPr id="5" name="Picture 4"/>
          <p:cNvPicPr>
            <a:picLocks noChangeAspect="1"/>
          </p:cNvPicPr>
          <p:nvPr/>
        </p:nvPicPr>
        <p:blipFill rotWithShape="1">
          <a:blip r:embed="rId4" cstate="hqprint">
            <a:extLst>
              <a:ext uri="{28A0092B-C50C-407E-A947-70E740481C1C}">
                <a14:useLocalDpi xmlns:a14="http://schemas.microsoft.com/office/drawing/2010/main"/>
              </a:ext>
            </a:extLst>
          </a:blip>
          <a:srcRect b="5533"/>
          <a:stretch/>
        </p:blipFill>
        <p:spPr>
          <a:xfrm>
            <a:off x="3276040" y="1869530"/>
            <a:ext cx="8266386" cy="4988470"/>
          </a:xfrm>
          <a:prstGeom prst="rect">
            <a:avLst/>
          </a:prstGeom>
          <a:ln>
            <a:solidFill>
              <a:schemeClr val="bg2"/>
            </a:solidFill>
          </a:ln>
        </p:spPr>
      </p:pic>
    </p:spTree>
    <p:extLst>
      <p:ext uri="{BB962C8B-B14F-4D97-AF65-F5344CB8AC3E}">
        <p14:creationId xmlns:p14="http://schemas.microsoft.com/office/powerpoint/2010/main" val="1003527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29" y="509928"/>
            <a:ext cx="4076700" cy="1738399"/>
          </a:xfrm>
        </p:spPr>
        <p:txBody>
          <a:bodyPr>
            <a:normAutofit fontScale="90000"/>
          </a:bodyPr>
          <a:lstStyle/>
          <a:p>
            <a:r>
              <a:rPr lang="en-US" b="1" dirty="0" smtClean="0">
                <a:latin typeface="Century Gothic" charset="0"/>
                <a:ea typeface="Century Gothic" charset="0"/>
                <a:cs typeface="Century Gothic" charset="0"/>
              </a:rPr>
              <a:t>Personal Digital Archiving &amp; Preservation Lifecycle</a:t>
            </a:r>
            <a:endParaRPr lang="en-US" b="1" dirty="0">
              <a:latin typeface="Century Gothic" charset="0"/>
              <a:ea typeface="Century Gothic" charset="0"/>
              <a:cs typeface="Century Gothic"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37126741"/>
              </p:ext>
            </p:extLst>
          </p:nvPr>
        </p:nvGraphicFramePr>
        <p:xfrm>
          <a:off x="887186" y="963385"/>
          <a:ext cx="10738758" cy="5094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5355771" y="1215840"/>
            <a:ext cx="4465071" cy="2624988"/>
            <a:chOff x="5472624" y="1597993"/>
            <a:chExt cx="4250247" cy="2833768"/>
          </a:xfrm>
        </p:grpSpPr>
        <p:grpSp>
          <p:nvGrpSpPr>
            <p:cNvPr id="27" name="Group 26"/>
            <p:cNvGrpSpPr/>
            <p:nvPr/>
          </p:nvGrpSpPr>
          <p:grpSpPr>
            <a:xfrm>
              <a:off x="5472624" y="3667211"/>
              <a:ext cx="1600538" cy="764550"/>
              <a:chOff x="5472624" y="3667211"/>
              <a:chExt cx="1600538" cy="764550"/>
            </a:xfrm>
          </p:grpSpPr>
          <p:sp>
            <p:nvSpPr>
              <p:cNvPr id="15" name="Rounded Rectangle 14"/>
              <p:cNvSpPr/>
              <p:nvPr/>
            </p:nvSpPr>
            <p:spPr>
              <a:xfrm>
                <a:off x="5472624" y="3667211"/>
                <a:ext cx="1600538" cy="764550"/>
              </a:xfrm>
              <a:prstGeom prst="roundRect">
                <a:avLst>
                  <a:gd name="adj" fmla="val 10000"/>
                </a:avLst>
              </a:prstGeom>
              <a:solidFill>
                <a:schemeClr val="accent6">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Rounded Rectangle 4"/>
              <p:cNvSpPr/>
              <p:nvPr/>
            </p:nvSpPr>
            <p:spPr>
              <a:xfrm>
                <a:off x="5496063" y="3689604"/>
                <a:ext cx="1553659" cy="719764"/>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400" kern="1200" dirty="0" smtClean="0">
                    <a:latin typeface="Century Gothic" charset="0"/>
                    <a:ea typeface="Century Gothic" charset="0"/>
                    <a:cs typeface="Century Gothic" charset="0"/>
                  </a:rPr>
                  <a:t>Access</a:t>
                </a:r>
                <a:endParaRPr lang="en-US" sz="2400" kern="1200" dirty="0">
                  <a:latin typeface="Century Gothic" charset="0"/>
                  <a:ea typeface="Century Gothic" charset="0"/>
                  <a:cs typeface="Century Gothic" charset="0"/>
                </a:endParaRPr>
              </a:p>
            </p:txBody>
          </p:sp>
        </p:grpSp>
        <p:grpSp>
          <p:nvGrpSpPr>
            <p:cNvPr id="26" name="Group 25"/>
            <p:cNvGrpSpPr/>
            <p:nvPr/>
          </p:nvGrpSpPr>
          <p:grpSpPr>
            <a:xfrm>
              <a:off x="8230515" y="1597993"/>
              <a:ext cx="1492356" cy="650334"/>
              <a:chOff x="8230515" y="1597993"/>
              <a:chExt cx="1492356" cy="650334"/>
            </a:xfrm>
          </p:grpSpPr>
          <p:sp>
            <p:nvSpPr>
              <p:cNvPr id="18" name="Rounded Rectangle 17"/>
              <p:cNvSpPr/>
              <p:nvPr/>
            </p:nvSpPr>
            <p:spPr>
              <a:xfrm>
                <a:off x="8230515" y="1597993"/>
                <a:ext cx="1492356" cy="650334"/>
              </a:xfrm>
              <a:prstGeom prst="roundRect">
                <a:avLst>
                  <a:gd name="adj" fmla="val 10000"/>
                </a:avLst>
              </a:prstGeom>
              <a:solidFill>
                <a:schemeClr val="accent2">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4"/>
              <p:cNvSpPr/>
              <p:nvPr/>
            </p:nvSpPr>
            <p:spPr>
              <a:xfrm>
                <a:off x="8252370" y="1617041"/>
                <a:ext cx="1448646" cy="612238"/>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000" dirty="0" smtClean="0">
                    <a:solidFill>
                      <a:schemeClr val="tx1"/>
                    </a:solidFill>
                    <a:latin typeface="Century Gothic" charset="0"/>
                    <a:ea typeface="Century Gothic" charset="0"/>
                    <a:cs typeface="Century Gothic" charset="0"/>
                  </a:rPr>
                  <a:t>Dispose</a:t>
                </a:r>
                <a:endParaRPr lang="en-US" sz="2000" kern="1200" dirty="0">
                  <a:solidFill>
                    <a:schemeClr val="tx1"/>
                  </a:solidFill>
                  <a:latin typeface="Century Gothic" charset="0"/>
                  <a:ea typeface="Century Gothic" charset="0"/>
                  <a:cs typeface="Century Gothic" charset="0"/>
                </a:endParaRPr>
              </a:p>
            </p:txBody>
          </p:sp>
        </p:grpSp>
        <p:sp>
          <p:nvSpPr>
            <p:cNvPr id="25" name="Right Arrow 24"/>
            <p:cNvSpPr/>
            <p:nvPr/>
          </p:nvSpPr>
          <p:spPr>
            <a:xfrm>
              <a:off x="7494814" y="1690689"/>
              <a:ext cx="587829" cy="366712"/>
            </a:xfrm>
            <a:prstGeom prst="rightArrow">
              <a:avLst/>
            </a:prstGeom>
            <a:gradFill>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861947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Preservation planning: Data management plans</a:t>
            </a:r>
            <a:endParaRPr lang="en-US" b="1" dirty="0">
              <a:latin typeface="Century Gothic" charset="0"/>
              <a:ea typeface="Century Gothic" charset="0"/>
              <a:cs typeface="Century Gothic" charset="0"/>
            </a:endParaRPr>
          </a:p>
        </p:txBody>
      </p:sp>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1092200" y="1690688"/>
            <a:ext cx="10007600" cy="5003800"/>
          </a:xfrm>
          <a:ln>
            <a:solidFill>
              <a:schemeClr val="bg1">
                <a:lumMod val="85000"/>
              </a:schemeClr>
            </a:solidFill>
          </a:ln>
        </p:spPr>
      </p:pic>
    </p:spTree>
    <p:extLst>
      <p:ext uri="{BB962C8B-B14F-4D97-AF65-F5344CB8AC3E}">
        <p14:creationId xmlns:p14="http://schemas.microsoft.com/office/powerpoint/2010/main" val="156189153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Takeaways: Store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4"/>
            <a:ext cx="10829544" cy="4648327"/>
          </a:xfrm>
        </p:spPr>
        <p:txBody>
          <a:bodyPr>
            <a:normAutofit lnSpcReduction="10000"/>
          </a:bodyPr>
          <a:lstStyle/>
          <a:p>
            <a:pPr marL="0" indent="0">
              <a:buNone/>
            </a:pPr>
            <a:r>
              <a:rPr lang="en-US" b="1" dirty="0" smtClean="0">
                <a:latin typeface="Century Gothic" charset="0"/>
                <a:ea typeface="Century Gothic" charset="0"/>
                <a:cs typeface="Century Gothic" charset="0"/>
              </a:rPr>
              <a:t>Quick wins</a:t>
            </a:r>
          </a:p>
          <a:p>
            <a:r>
              <a:rPr lang="en-US" dirty="0" smtClean="0">
                <a:latin typeface="Century Gothic" charset="0"/>
                <a:ea typeface="Century Gothic" charset="0"/>
                <a:cs typeface="Century Gothic" charset="0"/>
              </a:rPr>
              <a:t>Use a range of media for storage and back ups &amp; label them</a:t>
            </a:r>
          </a:p>
          <a:p>
            <a:r>
              <a:rPr lang="en-US" dirty="0" smtClean="0">
                <a:latin typeface="Century Gothic" charset="0"/>
                <a:ea typeface="Century Gothic" charset="0"/>
                <a:cs typeface="Century Gothic" charset="0"/>
              </a:rPr>
              <a:t>Refresh your media every 3 to 5 years</a:t>
            </a:r>
          </a:p>
          <a:p>
            <a:r>
              <a:rPr lang="en-US" dirty="0" smtClean="0">
                <a:latin typeface="Century Gothic" charset="0"/>
                <a:ea typeface="Century Gothic" charset="0"/>
                <a:cs typeface="Century Gothic" charset="0"/>
              </a:rPr>
              <a:t>Keep 2 copies in two locations!</a:t>
            </a:r>
          </a:p>
          <a:p>
            <a:endParaRPr lang="en-US" dirty="0" smtClean="0">
              <a:latin typeface="Century Gothic" charset="0"/>
              <a:ea typeface="Century Gothic" charset="0"/>
              <a:cs typeface="Century Gothic" charset="0"/>
            </a:endParaRPr>
          </a:p>
          <a:p>
            <a:pPr marL="0" indent="0">
              <a:buNone/>
            </a:pPr>
            <a:r>
              <a:rPr lang="en-US" b="1" dirty="0" smtClean="0">
                <a:latin typeface="Century Gothic" charset="0"/>
                <a:ea typeface="Century Gothic" charset="0"/>
                <a:cs typeface="Century Gothic" charset="0"/>
              </a:rPr>
              <a:t>More effort</a:t>
            </a:r>
          </a:p>
          <a:p>
            <a:r>
              <a:rPr lang="en-US" dirty="0" smtClean="0">
                <a:latin typeface="Century Gothic" charset="0"/>
                <a:ea typeface="Century Gothic" charset="0"/>
                <a:cs typeface="Century Gothic" charset="0"/>
              </a:rPr>
              <a:t>Make a data management plan</a:t>
            </a:r>
          </a:p>
          <a:p>
            <a:r>
              <a:rPr lang="en-US" dirty="0" smtClean="0">
                <a:latin typeface="Century Gothic" charset="0"/>
                <a:ea typeface="Century Gothic" charset="0"/>
                <a:cs typeface="Century Gothic" charset="0"/>
              </a:rPr>
              <a:t>Check your files and back ups annually</a:t>
            </a:r>
          </a:p>
          <a:p>
            <a:r>
              <a:rPr lang="en-US" dirty="0" smtClean="0">
                <a:latin typeface="Century Gothic" charset="0"/>
                <a:ea typeface="Century Gothic" charset="0"/>
                <a:cs typeface="Century Gothic" charset="0"/>
              </a:rPr>
              <a:t>Monitor your file types for obsolescence</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597065">
            <a:off x="8514695" y="4145712"/>
            <a:ext cx="2438400" cy="2133600"/>
          </a:xfrm>
          <a:prstGeom prst="rect">
            <a:avLst/>
          </a:prstGeo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45229165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29" y="509928"/>
            <a:ext cx="4076700" cy="1738399"/>
          </a:xfrm>
        </p:spPr>
        <p:txBody>
          <a:bodyPr>
            <a:normAutofit fontScale="90000"/>
          </a:bodyPr>
          <a:lstStyle/>
          <a:p>
            <a:r>
              <a:rPr lang="en-US" b="1" dirty="0" smtClean="0">
                <a:latin typeface="Century Gothic" charset="0"/>
                <a:ea typeface="Century Gothic" charset="0"/>
                <a:cs typeface="Century Gothic" charset="0"/>
              </a:rPr>
              <a:t>Personal Digital Archiving &amp; Preservation Lifecycle</a:t>
            </a:r>
            <a:endParaRPr lang="en-US" b="1" dirty="0">
              <a:latin typeface="Century Gothic" charset="0"/>
              <a:ea typeface="Century Gothic" charset="0"/>
              <a:cs typeface="Century Gothic"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95809210"/>
              </p:ext>
            </p:extLst>
          </p:nvPr>
        </p:nvGraphicFramePr>
        <p:xfrm>
          <a:off x="887186" y="963385"/>
          <a:ext cx="10738758" cy="5094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5355771" y="1215840"/>
            <a:ext cx="4465071" cy="2624988"/>
            <a:chOff x="5472624" y="1597993"/>
            <a:chExt cx="4250247" cy="2833768"/>
          </a:xfrm>
        </p:grpSpPr>
        <p:grpSp>
          <p:nvGrpSpPr>
            <p:cNvPr id="27" name="Group 26"/>
            <p:cNvGrpSpPr/>
            <p:nvPr/>
          </p:nvGrpSpPr>
          <p:grpSpPr>
            <a:xfrm>
              <a:off x="5472624" y="3667211"/>
              <a:ext cx="1600538" cy="764550"/>
              <a:chOff x="5472624" y="3667211"/>
              <a:chExt cx="1600538" cy="764550"/>
            </a:xfrm>
          </p:grpSpPr>
          <p:sp>
            <p:nvSpPr>
              <p:cNvPr id="15" name="Rounded Rectangle 14"/>
              <p:cNvSpPr/>
              <p:nvPr/>
            </p:nvSpPr>
            <p:spPr>
              <a:xfrm>
                <a:off x="5472624" y="3667211"/>
                <a:ext cx="1600538" cy="764550"/>
              </a:xfrm>
              <a:prstGeom prst="roundRect">
                <a:avLst>
                  <a:gd name="adj" fmla="val 10000"/>
                </a:avLst>
              </a:prstGeom>
              <a:solidFill>
                <a:schemeClr val="accent6">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Rounded Rectangle 4"/>
              <p:cNvSpPr/>
              <p:nvPr/>
            </p:nvSpPr>
            <p:spPr>
              <a:xfrm>
                <a:off x="5496063" y="3689604"/>
                <a:ext cx="1553659" cy="719764"/>
              </a:xfrm>
              <a:prstGeom prst="rect">
                <a:avLst/>
              </a:prstGeom>
              <a:solidFill>
                <a:srgbClr val="FF0000"/>
              </a:solidFill>
              <a:ln>
                <a:solidFill>
                  <a:srgbClr val="FF0000"/>
                </a:solid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400" kern="1200" dirty="0" smtClean="0">
                    <a:latin typeface="Century Gothic" charset="0"/>
                    <a:ea typeface="Century Gothic" charset="0"/>
                    <a:cs typeface="Century Gothic" charset="0"/>
                  </a:rPr>
                  <a:t>Access</a:t>
                </a:r>
                <a:endParaRPr lang="en-US" sz="2400" kern="1200" dirty="0">
                  <a:latin typeface="Century Gothic" charset="0"/>
                  <a:ea typeface="Century Gothic" charset="0"/>
                  <a:cs typeface="Century Gothic" charset="0"/>
                </a:endParaRPr>
              </a:p>
            </p:txBody>
          </p:sp>
        </p:grpSp>
        <p:grpSp>
          <p:nvGrpSpPr>
            <p:cNvPr id="26" name="Group 25"/>
            <p:cNvGrpSpPr/>
            <p:nvPr/>
          </p:nvGrpSpPr>
          <p:grpSpPr>
            <a:xfrm>
              <a:off x="8230515" y="1597993"/>
              <a:ext cx="1492356" cy="650334"/>
              <a:chOff x="8230515" y="1597993"/>
              <a:chExt cx="1492356" cy="650334"/>
            </a:xfrm>
          </p:grpSpPr>
          <p:sp>
            <p:nvSpPr>
              <p:cNvPr id="18" name="Rounded Rectangle 17"/>
              <p:cNvSpPr/>
              <p:nvPr/>
            </p:nvSpPr>
            <p:spPr>
              <a:xfrm>
                <a:off x="8230515" y="1597993"/>
                <a:ext cx="1492356" cy="650334"/>
              </a:xfrm>
              <a:prstGeom prst="roundRect">
                <a:avLst>
                  <a:gd name="adj" fmla="val 10000"/>
                </a:avLst>
              </a:prstGeom>
              <a:solidFill>
                <a:schemeClr val="accent2">
                  <a:lumMod val="60000"/>
                  <a:lumOff val="40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4"/>
              <p:cNvSpPr/>
              <p:nvPr/>
            </p:nvSpPr>
            <p:spPr>
              <a:xfrm>
                <a:off x="8252370" y="1617041"/>
                <a:ext cx="1448646" cy="612238"/>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000" dirty="0" smtClean="0">
                    <a:solidFill>
                      <a:schemeClr val="tx1"/>
                    </a:solidFill>
                    <a:latin typeface="Century Gothic" charset="0"/>
                    <a:ea typeface="Century Gothic" charset="0"/>
                    <a:cs typeface="Century Gothic" charset="0"/>
                  </a:rPr>
                  <a:t>Dispose</a:t>
                </a:r>
                <a:endParaRPr lang="en-US" sz="2000" kern="1200" dirty="0">
                  <a:solidFill>
                    <a:schemeClr val="tx1"/>
                  </a:solidFill>
                  <a:latin typeface="Century Gothic" charset="0"/>
                  <a:ea typeface="Century Gothic" charset="0"/>
                  <a:cs typeface="Century Gothic" charset="0"/>
                </a:endParaRPr>
              </a:p>
            </p:txBody>
          </p:sp>
        </p:grpSp>
        <p:sp>
          <p:nvSpPr>
            <p:cNvPr id="25" name="Right Arrow 24"/>
            <p:cNvSpPr/>
            <p:nvPr/>
          </p:nvSpPr>
          <p:spPr>
            <a:xfrm>
              <a:off x="7494814" y="1690689"/>
              <a:ext cx="587829" cy="366712"/>
            </a:xfrm>
            <a:prstGeom prst="rightArrow">
              <a:avLst/>
            </a:prstGeom>
            <a:gradFill>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9370394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Access: Some quick tips</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7459133" cy="4351338"/>
          </a:xfrm>
        </p:spPr>
        <p:txBody>
          <a:bodyPr>
            <a:normAutofit/>
          </a:bodyPr>
          <a:lstStyle/>
          <a:p>
            <a:r>
              <a:rPr lang="en-US" sz="3200" dirty="0" smtClean="0">
                <a:latin typeface="Century Gothic" charset="0"/>
                <a:ea typeface="Century Gothic" charset="0"/>
                <a:cs typeface="Century Gothic" charset="0"/>
              </a:rPr>
              <a:t>Images and video: </a:t>
            </a:r>
            <a:r>
              <a:rPr lang="en-US" sz="3200" b="1" dirty="0" smtClean="0">
                <a:latin typeface="Century Gothic" charset="0"/>
                <a:ea typeface="Century Gothic" charset="0"/>
                <a:cs typeface="Century Gothic" charset="0"/>
              </a:rPr>
              <a:t>make a copy before you edit</a:t>
            </a:r>
          </a:p>
          <a:p>
            <a:r>
              <a:rPr lang="en-US" sz="3200" dirty="0" smtClean="0">
                <a:latin typeface="Century Gothic" charset="0"/>
                <a:ea typeface="Century Gothic" charset="0"/>
                <a:cs typeface="Century Gothic" charset="0"/>
              </a:rPr>
              <a:t>Images: Never edit a JPEG</a:t>
            </a:r>
          </a:p>
          <a:p>
            <a:r>
              <a:rPr lang="en-US" sz="3200" dirty="0" smtClean="0">
                <a:latin typeface="Century Gothic" charset="0"/>
                <a:ea typeface="Century Gothic" charset="0"/>
                <a:cs typeface="Century Gothic" charset="0"/>
              </a:rPr>
              <a:t>Access copies: use what you want, what is compatible &amp; compression is acceptable!</a:t>
            </a:r>
          </a:p>
          <a:p>
            <a:r>
              <a:rPr lang="en-US" sz="3200" dirty="0" smtClean="0">
                <a:latin typeface="Century Gothic" charset="0"/>
                <a:ea typeface="Century Gothic" charset="0"/>
                <a:cs typeface="Century Gothic" charset="0"/>
              </a:rPr>
              <a:t>Access storage media: anything goes</a:t>
            </a:r>
            <a:endParaRPr lang="en-US" sz="3200" dirty="0">
              <a:latin typeface="Century Gothic" charset="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2485717">
            <a:off x="8732521" y="3796930"/>
            <a:ext cx="2804160" cy="24384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15400" y="365125"/>
            <a:ext cx="2438400" cy="2438400"/>
          </a:xfrm>
          <a:prstGeom prst="rect">
            <a:avLst/>
          </a:prstGeom>
        </p:spPr>
      </p:pic>
      <p:sp>
        <p:nvSpPr>
          <p:cNvPr id="6" name="TextBox 5"/>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5"/>
              </a:rPr>
              <a:t>http://wiki.dpconline.org</a:t>
            </a:r>
            <a:r>
              <a:rPr lang="en-US" sz="1000" dirty="0" smtClean="0">
                <a:latin typeface="Century Gothic" charset="0"/>
                <a:ea typeface="Century Gothic" charset="0"/>
                <a:cs typeface="Century Gothic" charset="0"/>
                <a:hlinkClick r:id="rId5"/>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2608690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you will have learned</a:t>
            </a:r>
            <a:endParaRPr lang="en-US" b="1" dirty="0">
              <a:latin typeface="Century Gothic" charset="0"/>
              <a:ea typeface="Century Gothic" charset="0"/>
              <a:cs typeface="Century Gothic" charset="0"/>
            </a:endParaRPr>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9688575" y="520118"/>
            <a:ext cx="2066544" cy="2341140"/>
          </a:xfrm>
        </p:spPr>
      </p:pic>
      <p:sp>
        <p:nvSpPr>
          <p:cNvPr id="3" name="TextBox 2"/>
          <p:cNvSpPr txBox="1"/>
          <p:nvPr/>
        </p:nvSpPr>
        <p:spPr>
          <a:xfrm>
            <a:off x="3200400" y="3913632"/>
            <a:ext cx="184731" cy="369332"/>
          </a:xfrm>
          <a:prstGeom prst="rect">
            <a:avLst/>
          </a:prstGeom>
          <a:noFill/>
        </p:spPr>
        <p:txBody>
          <a:bodyPr wrap="none" rtlCol="0">
            <a:spAutoFit/>
          </a:bodyPr>
          <a:lstStyle/>
          <a:p>
            <a:endParaRPr lang="en-US" dirty="0"/>
          </a:p>
        </p:txBody>
      </p:sp>
      <p:sp>
        <p:nvSpPr>
          <p:cNvPr id="7" name="Content Placeholder 2"/>
          <p:cNvSpPr txBox="1">
            <a:spLocks/>
          </p:cNvSpPr>
          <p:nvPr/>
        </p:nvSpPr>
        <p:spPr>
          <a:xfrm>
            <a:off x="436880" y="1558297"/>
            <a:ext cx="11318239" cy="508000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50000"/>
              </a:lnSpc>
              <a:buFont typeface="Arial"/>
              <a:buNone/>
            </a:pPr>
            <a:r>
              <a:rPr lang="en-GB" dirty="0" smtClean="0">
                <a:latin typeface="Century Gothic" charset="0"/>
                <a:ea typeface="Century Gothic" charset="0"/>
                <a:cs typeface="Century Gothic" charset="0"/>
              </a:rPr>
              <a:t>You should now be able to:</a:t>
            </a:r>
          </a:p>
          <a:p>
            <a:pPr>
              <a:lnSpc>
                <a:spcPct val="150000"/>
              </a:lnSpc>
            </a:pPr>
            <a:r>
              <a:rPr lang="en-GB" dirty="0" smtClean="0">
                <a:latin typeface="Century Gothic" charset="0"/>
                <a:ea typeface="Century Gothic" charset="0"/>
                <a:cs typeface="Century Gothic" charset="0"/>
              </a:rPr>
              <a:t>Explain the risks and threats to your digital files</a:t>
            </a:r>
          </a:p>
          <a:p>
            <a:pPr>
              <a:lnSpc>
                <a:spcPct val="150000"/>
              </a:lnSpc>
            </a:pPr>
            <a:r>
              <a:rPr lang="en-GB" dirty="0" smtClean="0">
                <a:latin typeface="Century Gothic" charset="0"/>
                <a:ea typeface="Century Gothic" charset="0"/>
                <a:cs typeface="Century Gothic" charset="0"/>
              </a:rPr>
              <a:t>Understand the importance of selecting and deleting digital files</a:t>
            </a:r>
          </a:p>
          <a:p>
            <a:pPr>
              <a:lnSpc>
                <a:spcPct val="150000"/>
              </a:lnSpc>
            </a:pPr>
            <a:r>
              <a:rPr lang="en-GB" dirty="0" smtClean="0">
                <a:latin typeface="Century Gothic" charset="0"/>
                <a:ea typeface="Century Gothic" charset="0"/>
                <a:cs typeface="Century Gothic" charset="0"/>
              </a:rPr>
              <a:t>Implement techniques for organising and describing your digital files</a:t>
            </a:r>
            <a:endParaRPr lang="en-US" dirty="0" smtClean="0">
              <a:latin typeface="Century Gothic" charset="0"/>
              <a:ea typeface="Century Gothic" charset="0"/>
              <a:cs typeface="Century Gothic" charset="0"/>
            </a:endParaRPr>
          </a:p>
          <a:p>
            <a:pPr>
              <a:lnSpc>
                <a:spcPct val="150000"/>
              </a:lnSpc>
            </a:pPr>
            <a:r>
              <a:rPr lang="en-GB" dirty="0" smtClean="0">
                <a:latin typeface="Century Gothic" charset="0"/>
                <a:ea typeface="Century Gothic" charset="0"/>
                <a:cs typeface="Century Gothic" charset="0"/>
              </a:rPr>
              <a:t>Select the best file formats and file naming conventions for long-term access </a:t>
            </a:r>
          </a:p>
          <a:p>
            <a:pPr>
              <a:lnSpc>
                <a:spcPct val="150000"/>
              </a:lnSpc>
            </a:pPr>
            <a:r>
              <a:rPr lang="en-GB" dirty="0" smtClean="0">
                <a:latin typeface="Century Gothic" charset="0"/>
                <a:ea typeface="Century Gothic" charset="0"/>
                <a:cs typeface="Century Gothic" charset="0"/>
              </a:rPr>
              <a:t>Choose the best storage solution for your digital files</a:t>
            </a:r>
            <a:endParaRPr lang="en-US" dirty="0">
              <a:latin typeface="Century Gothic" charset="0"/>
              <a:ea typeface="Century Gothic" charset="0"/>
              <a:cs typeface="Century Gothic" charset="0"/>
            </a:endParaRPr>
          </a:p>
        </p:txBody>
      </p:sp>
      <p:sp>
        <p:nvSpPr>
          <p:cNvPr id="6" name="TextBox 5"/>
          <p:cNvSpPr txBox="1"/>
          <p:nvPr/>
        </p:nvSpPr>
        <p:spPr>
          <a:xfrm>
            <a:off x="142875" y="6505908"/>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146892028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0536" y="2708265"/>
            <a:ext cx="10515600" cy="1325563"/>
          </a:xfrm>
        </p:spPr>
        <p:txBody>
          <a:bodyPr>
            <a:normAutofit fontScale="90000"/>
          </a:bodyPr>
          <a:lstStyle/>
          <a:p>
            <a:pPr>
              <a:spcBef>
                <a:spcPts val="1800"/>
              </a:spcBef>
            </a:pPr>
            <a:r>
              <a:rPr lang="en-US" sz="7300" b="1" dirty="0" smtClean="0">
                <a:latin typeface="Century Gothic" charset="0"/>
                <a:ea typeface="Century Gothic" charset="0"/>
                <a:cs typeface="Century Gothic" charset="0"/>
              </a:rPr>
              <a:t>Any questions?</a:t>
            </a:r>
            <a:br>
              <a:rPr lang="en-US" sz="7300" b="1" dirty="0" smtClean="0">
                <a:latin typeface="Century Gothic" charset="0"/>
                <a:ea typeface="Century Gothic" charset="0"/>
                <a:cs typeface="Century Gothic" charset="0"/>
              </a:rPr>
            </a:br>
            <a:r>
              <a:rPr lang="en-US" sz="1600" b="1" dirty="0" smtClean="0">
                <a:latin typeface="Century Gothic" charset="0"/>
                <a:ea typeface="Century Gothic" charset="0"/>
                <a:cs typeface="Century Gothic" charset="0"/>
              </a:rPr>
              <a:t> </a:t>
            </a:r>
            <a:r>
              <a:rPr lang="en-US" sz="7300" b="1" dirty="0" smtClean="0">
                <a:latin typeface="Century Gothic" charset="0"/>
                <a:ea typeface="Century Gothic" charset="0"/>
                <a:cs typeface="Century Gothic" charset="0"/>
              </a:rPr>
              <a:t/>
            </a:r>
            <a:br>
              <a:rPr lang="en-US" sz="7300" b="1" dirty="0" smtClean="0">
                <a:latin typeface="Century Gothic" charset="0"/>
                <a:ea typeface="Century Gothic" charset="0"/>
                <a:cs typeface="Century Gothic" charset="0"/>
              </a:rPr>
            </a:br>
            <a:r>
              <a:rPr lang="en-US" sz="3100" b="1" i="1" dirty="0" smtClean="0">
                <a:latin typeface="Century Gothic" charset="0"/>
                <a:ea typeface="Century Gothic" charset="0"/>
                <a:cs typeface="Century Gothic" charset="0"/>
              </a:rPr>
              <a:t>[insert contact details]</a:t>
            </a:r>
            <a:r>
              <a:rPr lang="en-US" sz="5400" b="1" dirty="0">
                <a:latin typeface="Century Gothic" charset="0"/>
                <a:ea typeface="Century Gothic" charset="0"/>
                <a:cs typeface="Century Gothic" charset="0"/>
              </a:rPr>
              <a:t/>
            </a:r>
            <a:br>
              <a:rPr lang="en-US" sz="5400" b="1" dirty="0">
                <a:latin typeface="Century Gothic" charset="0"/>
                <a:ea typeface="Century Gothic" charset="0"/>
                <a:cs typeface="Century Gothic" charset="0"/>
              </a:rPr>
            </a:br>
            <a:r>
              <a:rPr lang="en-US" sz="5400" b="1" dirty="0" smtClean="0">
                <a:latin typeface="Century Gothic" charset="0"/>
                <a:ea typeface="Century Gothic" charset="0"/>
                <a:cs typeface="Century Gothic" charset="0"/>
              </a:rPr>
              <a:t/>
            </a:r>
            <a:br>
              <a:rPr lang="en-US" sz="5400" b="1" dirty="0" smtClean="0">
                <a:latin typeface="Century Gothic" charset="0"/>
                <a:ea typeface="Century Gothic" charset="0"/>
                <a:cs typeface="Century Gothic" charset="0"/>
              </a:rPr>
            </a:br>
            <a:r>
              <a:rPr lang="en-US" sz="4900" b="1" dirty="0" smtClean="0">
                <a:latin typeface="Century Gothic" charset="0"/>
                <a:ea typeface="Century Gothic" charset="0"/>
                <a:cs typeface="Century Gothic" charset="0"/>
              </a:rPr>
              <a:t>Thank you!</a:t>
            </a:r>
            <a:endParaRPr lang="en-US" sz="4900" b="1" dirty="0">
              <a:latin typeface="Century Gothic" charset="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001000" y="2928398"/>
            <a:ext cx="3538728" cy="3538728"/>
          </a:xfrm>
        </p:spPr>
      </p:pic>
      <p:sp>
        <p:nvSpPr>
          <p:cNvPr id="5" name="TextBox 4"/>
          <p:cNvSpPr txBox="1"/>
          <p:nvPr/>
        </p:nvSpPr>
        <p:spPr>
          <a:xfrm>
            <a:off x="142875" y="6400766"/>
            <a:ext cx="7753350" cy="246221"/>
          </a:xfrm>
          <a:prstGeom prst="rect">
            <a:avLst/>
          </a:prstGeom>
          <a:noFill/>
        </p:spPr>
        <p:txBody>
          <a:bodyPr wrap="square" rtlCol="0">
            <a:spAutoFit/>
          </a:bodyPr>
          <a:lstStyle/>
          <a:p>
            <a:r>
              <a:rPr lang="en-US" sz="1000" dirty="0" smtClean="0">
                <a:latin typeface="Century Gothic" charset="0"/>
                <a:ea typeface="Century Gothic" charset="0"/>
                <a:cs typeface="Century Gothic" charset="0"/>
              </a:rPr>
              <a:t>Images: Digital </a:t>
            </a:r>
            <a:r>
              <a:rPr lang="en-US" sz="1000" dirty="0">
                <a:latin typeface="Century Gothic" charset="0"/>
                <a:ea typeface="Century Gothic" charset="0"/>
                <a:cs typeface="Century Gothic" charset="0"/>
              </a:rPr>
              <a:t>Preservation Business Case Toolkit </a:t>
            </a:r>
            <a:r>
              <a:rPr lang="en-US" sz="1000" dirty="0">
                <a:latin typeface="Century Gothic" charset="0"/>
                <a:ea typeface="Century Gothic" charset="0"/>
                <a:cs typeface="Century Gothic" charset="0"/>
                <a:hlinkClick r:id="rId4"/>
              </a:rPr>
              <a:t>http://wiki.dpconline.org</a:t>
            </a:r>
            <a:r>
              <a:rPr lang="en-US" sz="1000" dirty="0" smtClean="0">
                <a:latin typeface="Century Gothic" charset="0"/>
                <a:ea typeface="Century Gothic" charset="0"/>
                <a:cs typeface="Century Gothic" charset="0"/>
                <a:hlinkClick r:id="rId4"/>
              </a:rPr>
              <a:t>/</a:t>
            </a:r>
            <a:r>
              <a:rPr lang="en-US" sz="1000" dirty="0" smtClean="0">
                <a:latin typeface="Century Gothic" charset="0"/>
                <a:ea typeface="Century Gothic" charset="0"/>
                <a:cs typeface="Century Gothic" charset="0"/>
              </a:rPr>
              <a:t>, CC-BY-NC 3.0</a:t>
            </a:r>
            <a:endParaRPr lang="en-US" sz="1000" dirty="0">
              <a:latin typeface="Century Gothic" charset="0"/>
              <a:ea typeface="Century Gothic" charset="0"/>
              <a:cs typeface="Century Gothic" charset="0"/>
            </a:endParaRPr>
          </a:p>
        </p:txBody>
      </p:sp>
    </p:spTree>
    <p:extLst>
      <p:ext uri="{BB962C8B-B14F-4D97-AF65-F5344CB8AC3E}">
        <p14:creationId xmlns:p14="http://schemas.microsoft.com/office/powerpoint/2010/main" val="2005781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Myth: digital archiving is simple</a:t>
            </a:r>
            <a:r>
              <a:rPr lang="is-IS" b="1" dirty="0" smtClean="0">
                <a:latin typeface="Century Gothic" charset="0"/>
                <a:ea typeface="Century Gothic" charset="0"/>
                <a:cs typeface="Century Gothic" charset="0"/>
              </a:rPr>
              <a:t>…</a:t>
            </a:r>
            <a:endParaRPr lang="en-US" b="1" dirty="0">
              <a:latin typeface="Century Gothic" charset="0"/>
              <a:ea typeface="Century Gothic" charset="0"/>
              <a:cs typeface="Century Gothic"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78588" y="1951990"/>
            <a:ext cx="5203825" cy="416306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84187" y="1951990"/>
            <a:ext cx="5611813" cy="4163060"/>
          </a:xfrm>
          <a:prstGeom prst="rect">
            <a:avLst/>
          </a:prstGeom>
        </p:spPr>
      </p:pic>
      <p:sp>
        <p:nvSpPr>
          <p:cNvPr id="5" name="TextBox 4"/>
          <p:cNvSpPr txBox="1"/>
          <p:nvPr/>
        </p:nvSpPr>
        <p:spPr>
          <a:xfrm>
            <a:off x="484187" y="6184606"/>
            <a:ext cx="2893741" cy="276999"/>
          </a:xfrm>
          <a:prstGeom prst="rect">
            <a:avLst/>
          </a:prstGeom>
          <a:noFill/>
        </p:spPr>
        <p:txBody>
          <a:bodyPr wrap="none" rtlCol="0">
            <a:spAutoFit/>
          </a:bodyPr>
          <a:lstStyle/>
          <a:p>
            <a:r>
              <a:rPr lang="en-US" sz="1200" dirty="0" smtClean="0">
                <a:latin typeface="Century Gothic" charset="0"/>
                <a:ea typeface="Century Gothic" charset="0"/>
                <a:cs typeface="Century Gothic" charset="0"/>
              </a:rPr>
              <a:t>Image: Intel Free Press, CC BY-SA 2.0</a:t>
            </a:r>
            <a:endParaRPr lang="en-US" sz="1200" dirty="0">
              <a:latin typeface="Century Gothic" charset="0"/>
              <a:ea typeface="Century Gothic" charset="0"/>
              <a:cs typeface="Century Gothic" charset="0"/>
            </a:endParaRPr>
          </a:p>
        </p:txBody>
      </p:sp>
      <p:sp>
        <p:nvSpPr>
          <p:cNvPr id="8" name="TextBox 7"/>
          <p:cNvSpPr txBox="1"/>
          <p:nvPr/>
        </p:nvSpPr>
        <p:spPr>
          <a:xfrm>
            <a:off x="6478588" y="6184605"/>
            <a:ext cx="2770310" cy="276999"/>
          </a:xfrm>
          <a:prstGeom prst="rect">
            <a:avLst/>
          </a:prstGeom>
          <a:noFill/>
        </p:spPr>
        <p:txBody>
          <a:bodyPr wrap="none" rtlCol="0">
            <a:spAutoFit/>
          </a:bodyPr>
          <a:lstStyle/>
          <a:p>
            <a:r>
              <a:rPr lang="en-US" sz="1200" dirty="0" smtClean="0">
                <a:latin typeface="Century Gothic" charset="0"/>
                <a:ea typeface="Century Gothic" charset="0"/>
                <a:cs typeface="Century Gothic" charset="0"/>
              </a:rPr>
              <a:t>Image: Joel </a:t>
            </a:r>
            <a:r>
              <a:rPr lang="en-US" sz="1200" dirty="0" err="1" smtClean="0">
                <a:latin typeface="Century Gothic" charset="0"/>
                <a:ea typeface="Century Gothic" charset="0"/>
                <a:cs typeface="Century Gothic" charset="0"/>
              </a:rPr>
              <a:t>Franusic</a:t>
            </a:r>
            <a:r>
              <a:rPr lang="en-US" sz="1200" dirty="0" smtClean="0">
                <a:latin typeface="Century Gothic" charset="0"/>
                <a:ea typeface="Century Gothic" charset="0"/>
                <a:cs typeface="Century Gothic" charset="0"/>
              </a:rPr>
              <a:t>, CC BY-SA 2.0</a:t>
            </a:r>
            <a:endParaRPr lang="en-US" sz="1200" dirty="0">
              <a:latin typeface="Century Gothic" charset="0"/>
              <a:ea typeface="Century Gothic" charset="0"/>
              <a:cs typeface="Century Gothic" charset="0"/>
            </a:endParaRPr>
          </a:p>
        </p:txBody>
      </p:sp>
      <p:pic>
        <p:nvPicPr>
          <p:cNvPr id="9" name="Picture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532061" y="1543646"/>
            <a:ext cx="6548437" cy="4911328"/>
          </a:xfrm>
          <a:prstGeom prst="rect">
            <a:avLst/>
          </a:prstGeom>
        </p:spPr>
      </p:pic>
      <p:sp>
        <p:nvSpPr>
          <p:cNvPr id="10" name="TextBox 9"/>
          <p:cNvSpPr txBox="1"/>
          <p:nvPr/>
        </p:nvSpPr>
        <p:spPr>
          <a:xfrm>
            <a:off x="4278458" y="6504355"/>
            <a:ext cx="3055645" cy="276999"/>
          </a:xfrm>
          <a:prstGeom prst="rect">
            <a:avLst/>
          </a:prstGeom>
          <a:noFill/>
        </p:spPr>
        <p:txBody>
          <a:bodyPr wrap="none" rtlCol="0">
            <a:spAutoFit/>
          </a:bodyPr>
          <a:lstStyle/>
          <a:p>
            <a:r>
              <a:rPr lang="en-US" sz="1200" dirty="0" smtClean="0">
                <a:latin typeface="Century Gothic" charset="0"/>
                <a:ea typeface="Century Gothic" charset="0"/>
                <a:cs typeface="Century Gothic" charset="0"/>
              </a:rPr>
              <a:t>Image: </a:t>
            </a:r>
            <a:r>
              <a:rPr lang="en-US" sz="1200" dirty="0" err="1" smtClean="0">
                <a:latin typeface="Century Gothic" charset="0"/>
                <a:ea typeface="Century Gothic" charset="0"/>
                <a:cs typeface="Century Gothic" charset="0"/>
              </a:rPr>
              <a:t>Ragnhild</a:t>
            </a:r>
            <a:r>
              <a:rPr lang="en-US" sz="1200" dirty="0">
                <a:latin typeface="Century Gothic" charset="0"/>
                <a:ea typeface="Century Gothic" charset="0"/>
                <a:cs typeface="Century Gothic" charset="0"/>
              </a:rPr>
              <a:t> </a:t>
            </a:r>
            <a:r>
              <a:rPr lang="en-US" sz="1200" dirty="0" err="1" smtClean="0">
                <a:latin typeface="Century Gothic" charset="0"/>
                <a:ea typeface="Century Gothic" charset="0"/>
                <a:cs typeface="Century Gothic" charset="0"/>
              </a:rPr>
              <a:t>Brosvik</a:t>
            </a:r>
            <a:r>
              <a:rPr lang="en-US" sz="1200" dirty="0" smtClean="0">
                <a:latin typeface="Century Gothic" charset="0"/>
                <a:ea typeface="Century Gothic" charset="0"/>
                <a:cs typeface="Century Gothic" charset="0"/>
              </a:rPr>
              <a:t>, CC BY-NC 2.0</a:t>
            </a:r>
            <a:endParaRPr lang="en-US" sz="1200" dirty="0">
              <a:latin typeface="Century Gothic" charset="0"/>
              <a:ea typeface="Century Gothic" charset="0"/>
              <a:cs typeface="Century Gothic" charset="0"/>
            </a:endParaRPr>
          </a:p>
        </p:txBody>
      </p:sp>
    </p:spTree>
    <p:extLst>
      <p:ext uri="{BB962C8B-B14F-4D97-AF65-F5344CB8AC3E}">
        <p14:creationId xmlns:p14="http://schemas.microsoft.com/office/powerpoint/2010/main" val="190803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36466</TotalTime>
  <Words>10985</Words>
  <Application>Microsoft Macintosh PowerPoint</Application>
  <PresentationFormat>Widescreen</PresentationFormat>
  <Paragraphs>1001</Paragraphs>
  <Slides>85</Slides>
  <Notes>85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85</vt:i4>
      </vt:variant>
    </vt:vector>
  </HeadingPairs>
  <TitlesOfParts>
    <vt:vector size="92" baseType="lpstr">
      <vt:lpstr>Calibri</vt:lpstr>
      <vt:lpstr>Calibri Light</vt:lpstr>
      <vt:lpstr>Cambria</vt:lpstr>
      <vt:lpstr>Century Gothic</vt:lpstr>
      <vt:lpstr>Wingdings</vt:lpstr>
      <vt:lpstr>Arial</vt:lpstr>
      <vt:lpstr>Office Theme</vt:lpstr>
      <vt:lpstr>Personal Digital Archiving</vt:lpstr>
      <vt:lpstr>PowerPoint Presentation</vt:lpstr>
      <vt:lpstr>What you will learn today</vt:lpstr>
      <vt:lpstr>What is personal digital archiving?</vt:lpstr>
      <vt:lpstr>What is Digital Preservation?</vt:lpstr>
      <vt:lpstr>Digital Preservation is for Access</vt:lpstr>
      <vt:lpstr>Personal Digital Archiving </vt:lpstr>
      <vt:lpstr>Personal Digital Archiving &amp; Preservation Lifecycle</vt:lpstr>
      <vt:lpstr>Myth: digital archiving is simple…</vt:lpstr>
      <vt:lpstr>Myth: neglect is benign</vt:lpstr>
      <vt:lpstr>Activity: What are the risks? </vt:lpstr>
      <vt:lpstr>What are the risks? Shorter term</vt:lpstr>
      <vt:lpstr>What are the risks? Shorter term</vt:lpstr>
      <vt:lpstr>What are the risks? Shorter term</vt:lpstr>
      <vt:lpstr>What are the risks?  Longer term</vt:lpstr>
      <vt:lpstr>What are the risks?  Longer term</vt:lpstr>
      <vt:lpstr>What are the risks?  Longer term</vt:lpstr>
      <vt:lpstr>Personal Digital Archiving &amp; Preservation Lifecycle</vt:lpstr>
      <vt:lpstr>GOOD HABITS!</vt:lpstr>
      <vt:lpstr>Where are they?</vt:lpstr>
      <vt:lpstr>Where are they? Make a list</vt:lpstr>
      <vt:lpstr>Where are they? Make a list</vt:lpstr>
      <vt:lpstr>What are they?</vt:lpstr>
      <vt:lpstr>File formats: What to choose</vt:lpstr>
      <vt:lpstr>Lossless vs. Lossy</vt:lpstr>
      <vt:lpstr>Activity: Do I need to keep them?</vt:lpstr>
      <vt:lpstr>Activity: Do I need to keep them?</vt:lpstr>
      <vt:lpstr>Keeping email</vt:lpstr>
      <vt:lpstr>Keeping email</vt:lpstr>
      <vt:lpstr>Keeping Internet content</vt:lpstr>
      <vt:lpstr>Keeping Internet content</vt:lpstr>
      <vt:lpstr>Takeaways: Keep track &amp; manage</vt:lpstr>
      <vt:lpstr>Personal Digital Archiving &amp; Preservation Lifecycle</vt:lpstr>
      <vt:lpstr>File Naming</vt:lpstr>
      <vt:lpstr>File naming: A guide</vt:lpstr>
      <vt:lpstr>Activity: Bad file naming</vt:lpstr>
      <vt:lpstr>Better file naming</vt:lpstr>
      <vt:lpstr>Better file naming</vt:lpstr>
      <vt:lpstr>Folder structure</vt:lpstr>
      <vt:lpstr>Folder structure</vt:lpstr>
      <vt:lpstr>Folder structure</vt:lpstr>
      <vt:lpstr>Folder structure</vt:lpstr>
      <vt:lpstr>Folder structure</vt:lpstr>
      <vt:lpstr>Takeaways: Organise</vt:lpstr>
      <vt:lpstr>Personal Digital Archiving &amp; Preservation Lifecycle</vt:lpstr>
      <vt:lpstr>Metadata: What comes standard</vt:lpstr>
      <vt:lpstr>Metadata: Creation Date</vt:lpstr>
      <vt:lpstr>Metadata: What to add</vt:lpstr>
      <vt:lpstr>Metadata: Put into document body</vt:lpstr>
      <vt:lpstr>Metadata: Embed in document</vt:lpstr>
      <vt:lpstr>Searching metadata</vt:lpstr>
      <vt:lpstr>Image Metadata</vt:lpstr>
      <vt:lpstr>Image Metadata</vt:lpstr>
      <vt:lpstr>Activity: Image Metadata</vt:lpstr>
      <vt:lpstr>Metadata: Embed in file</vt:lpstr>
      <vt:lpstr>PowerPoint Presentation</vt:lpstr>
      <vt:lpstr>PowerPoint Presentation</vt:lpstr>
      <vt:lpstr>Searching metadata</vt:lpstr>
      <vt:lpstr>Metadata: External file</vt:lpstr>
      <vt:lpstr>Takeaways: Describe</vt:lpstr>
      <vt:lpstr>Personal Digital Archiving &amp; Preservation Lifecycle</vt:lpstr>
      <vt:lpstr>Words of wisdom</vt:lpstr>
      <vt:lpstr>Questions to ask yourself</vt:lpstr>
      <vt:lpstr>Back ups: How many copies?</vt:lpstr>
      <vt:lpstr>Activity: Media lifespan</vt:lpstr>
      <vt:lpstr>Activity: Media lifespan</vt:lpstr>
      <vt:lpstr>Activity: Media lifespan</vt:lpstr>
      <vt:lpstr>Media Lifespan: Refresh your backups</vt:lpstr>
      <vt:lpstr>Choosing the right storage</vt:lpstr>
      <vt:lpstr>Choosing the right storage</vt:lpstr>
      <vt:lpstr>Choosing the right  storage: Cloud</vt:lpstr>
      <vt:lpstr>Other types of remote storage: online backup services</vt:lpstr>
      <vt:lpstr>You’ve chosen your storage, now what? </vt:lpstr>
      <vt:lpstr>Transfer of data</vt:lpstr>
      <vt:lpstr>Checking your files: Fixity</vt:lpstr>
      <vt:lpstr>Checking your files: Checksums</vt:lpstr>
      <vt:lpstr>Checking your files: Checksums</vt:lpstr>
      <vt:lpstr>Fixity checking </vt:lpstr>
      <vt:lpstr>PowerPoint Presentation</vt:lpstr>
      <vt:lpstr>Preservation planning: Data management plans</vt:lpstr>
      <vt:lpstr>Takeaways: Store</vt:lpstr>
      <vt:lpstr>Personal Digital Archiving &amp; Preservation Lifecycle</vt:lpstr>
      <vt:lpstr>Access: Some quick tips</vt:lpstr>
      <vt:lpstr>What you will have learned</vt:lpstr>
      <vt:lpstr>Any questions?   [insert contact details]  Thank you!</vt:lpstr>
    </vt:vector>
  </TitlesOfParts>
  <Manager/>
  <Company/>
  <LinksUpToDate>false</LinksUpToDate>
  <SharedDoc>false</SharedDoc>
  <HyperlinkBase/>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Personal Digital Archiving</dc:title>
  <dc:subject/>
  <dc:creator>Sarah Mason</dc:creator>
  <cp:keywords>Personal digital archiving, digital preservation, training</cp:keywords>
  <dc:description>Additions to this version: new metadata section, deletion activity, risk brainstorming session, data management plans</dc:description>
  <cp:lastModifiedBy>Sarah Mason</cp:lastModifiedBy>
  <cp:revision>275</cp:revision>
  <dcterms:created xsi:type="dcterms:W3CDTF">2017-02-13T11:37:11Z</dcterms:created>
  <dcterms:modified xsi:type="dcterms:W3CDTF">2018-07-30T14:13:18Z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2.0</vt:lpwstr>
  </property>
  <property fmtid="{D5CDD505-2E9C-101B-9397-08002B2CF9AE}" pid="3" name="Presented date">
    <vt:filetime>2017-05-30T23:00:00Z</vt:filetime>
  </property>
</Properties>
</file>