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omments/comment1.xml" ContentType="application/vnd.openxmlformats-officedocument.presentationml.comment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comments/comment2.xml" ContentType="application/vnd.openxmlformats-officedocument.presentationml.comments+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7"/>
  </p:notesMasterIdLst>
  <p:sldIdLst>
    <p:sldId id="256" r:id="rId2"/>
    <p:sldId id="453" r:id="rId3"/>
    <p:sldId id="257" r:id="rId4"/>
    <p:sldId id="371" r:id="rId5"/>
    <p:sldId id="427" r:id="rId6"/>
    <p:sldId id="372" r:id="rId7"/>
    <p:sldId id="373" r:id="rId8"/>
    <p:sldId id="374" r:id="rId9"/>
    <p:sldId id="376" r:id="rId10"/>
    <p:sldId id="300" r:id="rId11"/>
    <p:sldId id="301" r:id="rId12"/>
    <p:sldId id="377" r:id="rId13"/>
    <p:sldId id="381" r:id="rId14"/>
    <p:sldId id="258" r:id="rId15"/>
    <p:sldId id="298" r:id="rId16"/>
    <p:sldId id="379" r:id="rId17"/>
    <p:sldId id="362" r:id="rId18"/>
    <p:sldId id="378" r:id="rId19"/>
    <p:sldId id="363" r:id="rId20"/>
    <p:sldId id="387" r:id="rId21"/>
    <p:sldId id="276" r:id="rId22"/>
    <p:sldId id="383" r:id="rId23"/>
    <p:sldId id="388" r:id="rId24"/>
    <p:sldId id="384" r:id="rId25"/>
    <p:sldId id="398" r:id="rId26"/>
    <p:sldId id="305" r:id="rId27"/>
    <p:sldId id="429" r:id="rId28"/>
    <p:sldId id="392" r:id="rId29"/>
    <p:sldId id="393" r:id="rId30"/>
    <p:sldId id="394" r:id="rId31"/>
    <p:sldId id="395" r:id="rId32"/>
    <p:sldId id="396" r:id="rId33"/>
    <p:sldId id="425" r:id="rId34"/>
    <p:sldId id="340" r:id="rId35"/>
    <p:sldId id="403" r:id="rId36"/>
    <p:sldId id="400" r:id="rId37"/>
    <p:sldId id="418" r:id="rId38"/>
    <p:sldId id="404" r:id="rId39"/>
    <p:sldId id="422" r:id="rId40"/>
    <p:sldId id="421" r:id="rId41"/>
    <p:sldId id="405" r:id="rId42"/>
    <p:sldId id="419" r:id="rId43"/>
    <p:sldId id="423" r:id="rId44"/>
    <p:sldId id="424" r:id="rId45"/>
    <p:sldId id="447" r:id="rId46"/>
    <p:sldId id="451" r:id="rId47"/>
    <p:sldId id="446" r:id="rId48"/>
    <p:sldId id="448" r:id="rId49"/>
    <p:sldId id="455" r:id="rId50"/>
    <p:sldId id="454" r:id="rId51"/>
    <p:sldId id="445" r:id="rId52"/>
    <p:sldId id="406" r:id="rId53"/>
    <p:sldId id="407" r:id="rId54"/>
    <p:sldId id="408" r:id="rId55"/>
    <p:sldId id="409" r:id="rId56"/>
    <p:sldId id="410" r:id="rId57"/>
    <p:sldId id="411" r:id="rId58"/>
    <p:sldId id="412" r:id="rId59"/>
    <p:sldId id="336" r:id="rId60"/>
    <p:sldId id="413" r:id="rId61"/>
    <p:sldId id="337" r:id="rId62"/>
    <p:sldId id="338" r:id="rId63"/>
    <p:sldId id="339" r:id="rId64"/>
    <p:sldId id="426" r:id="rId65"/>
    <p:sldId id="354" r:id="rId66"/>
    <p:sldId id="367" r:id="rId67"/>
    <p:sldId id="368" r:id="rId68"/>
    <p:sldId id="369" r:id="rId69"/>
    <p:sldId id="370" r:id="rId70"/>
    <p:sldId id="415" r:id="rId71"/>
    <p:sldId id="431" r:id="rId72"/>
    <p:sldId id="449" r:id="rId73"/>
    <p:sldId id="432" r:id="rId74"/>
    <p:sldId id="433" r:id="rId75"/>
    <p:sldId id="443" r:id="rId76"/>
    <p:sldId id="442" r:id="rId77"/>
    <p:sldId id="450" r:id="rId78"/>
    <p:sldId id="434" r:id="rId79"/>
    <p:sldId id="435" r:id="rId80"/>
    <p:sldId id="436" r:id="rId81"/>
    <p:sldId id="437" r:id="rId82"/>
    <p:sldId id="438" r:id="rId83"/>
    <p:sldId id="439" r:id="rId84"/>
    <p:sldId id="440" r:id="rId85"/>
    <p:sldId id="441" r:id="rId86"/>
    <p:sldId id="463" r:id="rId87"/>
    <p:sldId id="430" r:id="rId88"/>
    <p:sldId id="464" r:id="rId89"/>
    <p:sldId id="465" r:id="rId90"/>
    <p:sldId id="466" r:id="rId91"/>
    <p:sldId id="467" r:id="rId92"/>
    <p:sldId id="468" r:id="rId93"/>
    <p:sldId id="473" r:id="rId94"/>
    <p:sldId id="474" r:id="rId95"/>
    <p:sldId id="475" r:id="rId96"/>
    <p:sldId id="476" r:id="rId97"/>
    <p:sldId id="469" r:id="rId98"/>
    <p:sldId id="456" r:id="rId99"/>
    <p:sldId id="458" r:id="rId100"/>
    <p:sldId id="457" r:id="rId101"/>
    <p:sldId id="470" r:id="rId102"/>
    <p:sldId id="361" r:id="rId103"/>
    <p:sldId id="297" r:id="rId104"/>
    <p:sldId id="460" r:id="rId105"/>
    <p:sldId id="417" r:id="rId10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ith Halvarsson" initials="EH" lastIdx="6" clrIdx="0">
    <p:extLst>
      <p:ext uri="{19B8F6BF-5375-455C-9EA6-DF929625EA0E}">
        <p15:presenceInfo xmlns:p15="http://schemas.microsoft.com/office/powerpoint/2012/main" userId="S-1-5-21-2510641317-1238086002-3281934144-195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56" autoAdjust="0"/>
    <p:restoredTop sz="64601" autoAdjust="0"/>
  </p:normalViewPr>
  <p:slideViewPr>
    <p:cSldViewPr snapToGrid="0" showGuides="1">
      <p:cViewPr varScale="1">
        <p:scale>
          <a:sx n="66" d="100"/>
          <a:sy n="66" d="100"/>
        </p:scale>
        <p:origin x="102" y="13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notesMaster" Target="notesMasters/notes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6-08T15:18:17.320" idx="3">
    <p:pos x="10" y="10"/>
    <p:text/>
    <p:extLst>
      <p:ext uri="{C676402C-5697-4E1C-873F-D02D1690AC5C}">
        <p15:threadingInfo xmlns:p15="http://schemas.microsoft.com/office/powerpoint/2012/main" timeZoneBias="-60"/>
      </p:ext>
    </p:extLst>
  </p:cm>
  <p:cm authorId="1" dt="2018-06-08T15:18:20.273" idx="4">
    <p:pos x="146" y="146"/>
    <p:text/>
    <p:extLst>
      <p:ext uri="{C676402C-5697-4E1C-873F-D02D1690AC5C}">
        <p15:threadingInfo xmlns:p15="http://schemas.microsoft.com/office/powerpoint/2012/main" timeZoneBias="-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8-06-08T15:38:54.669" idx="5">
    <p:pos x="7680" y="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4C6D22-A826-4279-8BE5-2D5B9D9C63C6}" type="datetimeFigureOut">
              <a:rPr lang="en-GB" smtClean="0"/>
              <a:t>11/06/2018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CA5A2E-5BB3-4CB9-93D8-99F24B64FCB7}" type="slidenum">
              <a:rPr lang="en-GB" smtClean="0"/>
              <a:t>‹#›</a:t>
            </a:fld>
            <a:endParaRPr lang="en-GB"/>
          </a:p>
        </p:txBody>
      </p:sp>
    </p:spTree>
    <p:extLst>
      <p:ext uri="{BB962C8B-B14F-4D97-AF65-F5344CB8AC3E}">
        <p14:creationId xmlns:p14="http://schemas.microsoft.com/office/powerpoint/2010/main" val="2268209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1</a:t>
            </a:fld>
            <a:endParaRPr lang="en-GB"/>
          </a:p>
        </p:txBody>
      </p:sp>
    </p:spTree>
    <p:extLst>
      <p:ext uri="{BB962C8B-B14F-4D97-AF65-F5344CB8AC3E}">
        <p14:creationId xmlns:p14="http://schemas.microsoft.com/office/powerpoint/2010/main" val="2298534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Such</a:t>
            </a:r>
            <a:r>
              <a:rPr lang="en-GB" baseline="0" dirty="0" smtClean="0"/>
              <a:t> information may include:</a:t>
            </a:r>
          </a:p>
          <a:p>
            <a:endParaRPr lang="en-GB" baseline="0" dirty="0" smtClean="0"/>
          </a:p>
          <a:p>
            <a:r>
              <a:rPr lang="en-GB" b="1" dirty="0" smtClean="0"/>
              <a:t>Provenance</a:t>
            </a:r>
            <a:r>
              <a:rPr lang="en-GB" b="1" baseline="0" dirty="0" smtClean="0"/>
              <a:t> metadata. </a:t>
            </a:r>
          </a:p>
          <a:p>
            <a:endParaRPr lang="en-GB" baseline="0" dirty="0" smtClean="0"/>
          </a:p>
          <a:p>
            <a:r>
              <a:rPr lang="en-GB" dirty="0" smtClean="0"/>
              <a:t>Provenance</a:t>
            </a:r>
            <a:r>
              <a:rPr lang="en-GB" baseline="0" dirty="0" smtClean="0"/>
              <a:t> metadata is information </a:t>
            </a:r>
            <a:r>
              <a:rPr lang="en-GB" dirty="0" smtClean="0"/>
              <a:t>about the history of a</a:t>
            </a:r>
            <a:r>
              <a:rPr lang="en-GB" baseline="0" dirty="0" smtClean="0"/>
              <a:t> digital object. </a:t>
            </a:r>
          </a:p>
          <a:p>
            <a:endParaRPr lang="en-GB" baseline="0" dirty="0" smtClean="0"/>
          </a:p>
          <a:p>
            <a:r>
              <a:rPr lang="en-GB" b="1" baseline="0" dirty="0" smtClean="0"/>
              <a:t>This could be: </a:t>
            </a:r>
          </a:p>
          <a:p>
            <a:endParaRPr lang="en-GB" baseline="0" dirty="0" smtClean="0"/>
          </a:p>
          <a:p>
            <a:r>
              <a:rPr lang="en-GB" baseline="0" dirty="0" smtClean="0"/>
              <a:t>What has happened to it since it came into the care of the repository – such as virus scans, format validation, and migration </a:t>
            </a:r>
          </a:p>
          <a:p>
            <a:endParaRPr lang="en-GB" baseline="0" dirty="0" smtClean="0"/>
          </a:p>
          <a:p>
            <a:r>
              <a:rPr lang="en-GB" baseline="0" dirty="0" smtClean="0"/>
              <a:t>Provenance is also about who or what has been involved with those activities – like software or library staff </a:t>
            </a:r>
          </a:p>
          <a:p>
            <a:endParaRPr lang="en-GB" baseline="0" dirty="0" smtClean="0"/>
          </a:p>
          <a:p>
            <a:r>
              <a:rPr lang="en-GB" baseline="0" dirty="0" smtClean="0"/>
              <a:t>And it is also about maintaining the relationship between files, folders and past versions of content </a:t>
            </a:r>
          </a:p>
        </p:txBody>
      </p:sp>
      <p:sp>
        <p:nvSpPr>
          <p:cNvPr id="4" name="Slide Number Placeholder 3"/>
          <p:cNvSpPr>
            <a:spLocks noGrp="1"/>
          </p:cNvSpPr>
          <p:nvPr>
            <p:ph type="sldNum" sz="quarter" idx="10"/>
          </p:nvPr>
        </p:nvSpPr>
        <p:spPr/>
        <p:txBody>
          <a:bodyPr/>
          <a:lstStyle/>
          <a:p>
            <a:fld id="{42CA5A2E-5BB3-4CB9-93D8-99F24B64FCB7}" type="slidenum">
              <a:rPr lang="en-GB" smtClean="0"/>
              <a:t>10</a:t>
            </a:fld>
            <a:endParaRPr lang="en-GB"/>
          </a:p>
        </p:txBody>
      </p:sp>
    </p:spTree>
    <p:extLst>
      <p:ext uri="{BB962C8B-B14F-4D97-AF65-F5344CB8AC3E}">
        <p14:creationId xmlns:p14="http://schemas.microsoft.com/office/powerpoint/2010/main" val="65036331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Optional</a:t>
            </a:r>
            <a:r>
              <a:rPr lang="en-GB" b="1" baseline="0" dirty="0" smtClean="0"/>
              <a:t> slides if there is enough time remaining</a:t>
            </a:r>
            <a:br>
              <a:rPr lang="en-GB" b="1" baseline="0" dirty="0" smtClean="0"/>
            </a:br>
            <a:endParaRPr lang="en-GB" b="1" dirty="0" smtClean="0"/>
          </a:p>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100</a:t>
            </a:fld>
            <a:endParaRPr lang="en-GB"/>
          </a:p>
        </p:txBody>
      </p:sp>
    </p:spTree>
    <p:extLst>
      <p:ext uri="{BB962C8B-B14F-4D97-AF65-F5344CB8AC3E}">
        <p14:creationId xmlns:p14="http://schemas.microsoft.com/office/powerpoint/2010/main" val="16737965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Optional</a:t>
            </a:r>
            <a:r>
              <a:rPr lang="en-GB" b="1" baseline="0" dirty="0" smtClean="0"/>
              <a:t> slides if there is enough time remaining</a:t>
            </a:r>
            <a:br>
              <a:rPr lang="en-GB" b="1" baseline="0" dirty="0" smtClean="0"/>
            </a:br>
            <a:endParaRPr lang="en-GB" baseline="0" dirty="0" smtClean="0"/>
          </a:p>
          <a:p>
            <a:r>
              <a:rPr lang="en-GB" dirty="0" smtClean="0"/>
              <a:t>The PREMIS </a:t>
            </a:r>
            <a:r>
              <a:rPr lang="en-GB" baseline="0" dirty="0" smtClean="0"/>
              <a:t>record in your handout describes parts of the computing environment required to render an object. </a:t>
            </a:r>
          </a:p>
          <a:p>
            <a:endParaRPr lang="en-GB" baseline="0" dirty="0" smtClean="0"/>
          </a:p>
          <a:p>
            <a:r>
              <a:rPr lang="en-GB" baseline="0" dirty="0" smtClean="0"/>
              <a:t>Can anyone tell me what document editing software is required to view the object? </a:t>
            </a:r>
          </a:p>
          <a:p>
            <a:r>
              <a:rPr lang="en-GB" b="1" baseline="0" dirty="0" smtClean="0"/>
              <a:t>(Answer: Word perfect, 5.1)</a:t>
            </a:r>
          </a:p>
          <a:p>
            <a:endParaRPr lang="en-GB" baseline="0" dirty="0" smtClean="0"/>
          </a:p>
          <a:p>
            <a:r>
              <a:rPr lang="en-GB" baseline="0" dirty="0" smtClean="0"/>
              <a:t>If you wanted to emulate this environment, what operating system would you require</a:t>
            </a:r>
            <a:r>
              <a:rPr lang="en-GB" b="0" baseline="0" dirty="0" smtClean="0"/>
              <a:t>?</a:t>
            </a:r>
            <a:r>
              <a:rPr lang="en-GB" b="1" baseline="0" dirty="0" smtClean="0"/>
              <a:t> </a:t>
            </a:r>
          </a:p>
          <a:p>
            <a:r>
              <a:rPr lang="en-GB" b="1" baseline="0" dirty="0" smtClean="0"/>
              <a:t>(Answer: MS DOS. It does not specify which version of MS DOS, but most likely version 3.x or 4.x)</a:t>
            </a:r>
          </a:p>
          <a:p>
            <a:endParaRPr lang="en-GB" b="1" baseline="0" dirty="0" smtClean="0"/>
          </a:p>
          <a:p>
            <a:endParaRPr lang="en-GB" b="0" dirty="0"/>
          </a:p>
        </p:txBody>
      </p:sp>
      <p:sp>
        <p:nvSpPr>
          <p:cNvPr id="4" name="Slide Number Placeholder 3"/>
          <p:cNvSpPr>
            <a:spLocks noGrp="1"/>
          </p:cNvSpPr>
          <p:nvPr>
            <p:ph type="sldNum" sz="quarter" idx="10"/>
          </p:nvPr>
        </p:nvSpPr>
        <p:spPr/>
        <p:txBody>
          <a:bodyPr/>
          <a:lstStyle/>
          <a:p>
            <a:fld id="{42CA5A2E-5BB3-4CB9-93D8-99F24B64FCB7}" type="slidenum">
              <a:rPr lang="en-GB" smtClean="0"/>
              <a:t>101</a:t>
            </a:fld>
            <a:endParaRPr lang="en-GB"/>
          </a:p>
        </p:txBody>
      </p:sp>
    </p:spTree>
    <p:extLst>
      <p:ext uri="{BB962C8B-B14F-4D97-AF65-F5344CB8AC3E}">
        <p14:creationId xmlns:p14="http://schemas.microsoft.com/office/powerpoint/2010/main" val="240451239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Summary </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102</a:t>
            </a:fld>
            <a:endParaRPr lang="en-GB"/>
          </a:p>
        </p:txBody>
      </p:sp>
    </p:spTree>
    <p:extLst>
      <p:ext uri="{BB962C8B-B14F-4D97-AF65-F5344CB8AC3E}">
        <p14:creationId xmlns:p14="http://schemas.microsoft.com/office/powerpoint/2010/main" val="210600766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More information about PREMIS can be found</a:t>
            </a:r>
            <a:r>
              <a:rPr lang="en-GB" baseline="0" dirty="0" smtClean="0"/>
              <a:t> at:</a:t>
            </a:r>
          </a:p>
          <a:p>
            <a:endParaRPr lang="en-GB" baseline="0" dirty="0" smtClean="0"/>
          </a:p>
          <a:p>
            <a:endParaRPr lang="en-GB" baseline="0" dirty="0" smtClean="0"/>
          </a:p>
          <a:p>
            <a:pPr marL="171450" indent="-171450">
              <a:buFontTx/>
              <a:buChar char="-"/>
            </a:pPr>
            <a:r>
              <a:rPr lang="en-GB" baseline="0" dirty="0" smtClean="0"/>
              <a:t>Library of Congress website</a:t>
            </a:r>
          </a:p>
          <a:p>
            <a:pPr marL="171450" indent="-171450">
              <a:buFontTx/>
              <a:buChar char="-"/>
            </a:pPr>
            <a:r>
              <a:rPr lang="en-GB" baseline="0" dirty="0" smtClean="0"/>
              <a:t>Book: Digital Preservation Metadata for Practitioners </a:t>
            </a:r>
          </a:p>
          <a:p>
            <a:pPr marL="171450" indent="-171450">
              <a:buFontTx/>
              <a:buChar char="-"/>
            </a:pPr>
            <a:r>
              <a:rPr lang="en-GB" dirty="0" err="1" smtClean="0"/>
              <a:t>LibGuide</a:t>
            </a:r>
            <a:r>
              <a:rPr lang="en-GB" baseline="0" dirty="0" smtClean="0"/>
              <a:t> </a:t>
            </a:r>
            <a:br>
              <a:rPr lang="en-GB" baseline="0" dirty="0" smtClean="0"/>
            </a:br>
            <a:r>
              <a:rPr lang="en-GB" baseline="0" dirty="0" smtClean="0"/>
              <a:t/>
            </a:r>
            <a:br>
              <a:rPr lang="en-GB" baseline="0" dirty="0" smtClean="0"/>
            </a:br>
            <a:r>
              <a:rPr lang="en-GB" baseline="0" dirty="0" smtClean="0"/>
              <a:t/>
            </a:r>
            <a:br>
              <a:rPr lang="en-GB" baseline="0" dirty="0" smtClean="0"/>
            </a:br>
            <a:r>
              <a:rPr lang="en-GB" b="1" baseline="0" dirty="0" smtClean="0"/>
              <a:t>Note to presenter: </a:t>
            </a:r>
            <a:r>
              <a:rPr lang="en-GB" baseline="0" dirty="0" smtClean="0"/>
              <a:t>(The </a:t>
            </a:r>
            <a:r>
              <a:rPr lang="en-GB" baseline="0" dirty="0" err="1" smtClean="0"/>
              <a:t>LibGuide</a:t>
            </a:r>
            <a:r>
              <a:rPr lang="en-GB" baseline="0" dirty="0" smtClean="0"/>
              <a:t> is internal to the University of Oxford, but has been extracted and is available as part of the ORA dataset)</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103</a:t>
            </a:fld>
            <a:endParaRPr lang="en-GB"/>
          </a:p>
        </p:txBody>
      </p:sp>
    </p:spTree>
    <p:extLst>
      <p:ext uri="{BB962C8B-B14F-4D97-AF65-F5344CB8AC3E}">
        <p14:creationId xmlns:p14="http://schemas.microsoft.com/office/powerpoint/2010/main" val="368666335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104</a:t>
            </a:fld>
            <a:endParaRPr lang="en-GB"/>
          </a:p>
        </p:txBody>
      </p:sp>
    </p:spTree>
    <p:extLst>
      <p:ext uri="{BB962C8B-B14F-4D97-AF65-F5344CB8AC3E}">
        <p14:creationId xmlns:p14="http://schemas.microsoft.com/office/powerpoint/2010/main" val="307328462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105</a:t>
            </a:fld>
            <a:endParaRPr lang="en-GB"/>
          </a:p>
        </p:txBody>
      </p:sp>
    </p:spTree>
    <p:extLst>
      <p:ext uri="{BB962C8B-B14F-4D97-AF65-F5344CB8AC3E}">
        <p14:creationId xmlns:p14="http://schemas.microsoft.com/office/powerpoint/2010/main" val="1059079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Preservation metadata</a:t>
            </a:r>
            <a:r>
              <a:rPr lang="en-GB" b="1" baseline="0" dirty="0" smtClean="0"/>
              <a:t> can also include:</a:t>
            </a:r>
          </a:p>
          <a:p>
            <a:endParaRPr lang="en-GB" baseline="0" dirty="0" smtClean="0"/>
          </a:p>
          <a:p>
            <a:pPr marL="171450" indent="-171450">
              <a:buFontTx/>
              <a:buChar char="-"/>
            </a:pPr>
            <a:r>
              <a:rPr lang="en-GB" baseline="0" dirty="0" smtClean="0"/>
              <a:t>Technical information that can be extracted from a digital file – this could be things like file format, file size, colour depth</a:t>
            </a:r>
          </a:p>
          <a:p>
            <a:pPr marL="171450" indent="-171450">
              <a:buFontTx/>
              <a:buChar char="-"/>
            </a:pPr>
            <a:endParaRPr lang="en-GB" baseline="0" dirty="0" smtClean="0"/>
          </a:p>
          <a:p>
            <a:pPr marL="171450" indent="-171450">
              <a:buFontTx/>
              <a:buChar char="-"/>
            </a:pPr>
            <a:r>
              <a:rPr lang="en-GB" baseline="0" dirty="0" smtClean="0"/>
              <a:t>It can also be rights information which dictates what you are allowed to do to a digital object, and who is allowed to do it. </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11</a:t>
            </a:fld>
            <a:endParaRPr lang="en-GB"/>
          </a:p>
        </p:txBody>
      </p:sp>
    </p:spTree>
    <p:extLst>
      <p:ext uri="{BB962C8B-B14F-4D97-AF65-F5344CB8AC3E}">
        <p14:creationId xmlns:p14="http://schemas.microsoft.com/office/powerpoint/2010/main" val="2820933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0" dirty="0" smtClean="0"/>
              <a:t>Exercise (groups of two-three) </a:t>
            </a:r>
          </a:p>
          <a:p>
            <a:endParaRPr lang="en-GB" b="1" baseline="0" dirty="0" smtClean="0"/>
          </a:p>
          <a:p>
            <a:r>
              <a:rPr lang="en-GB" b="1" baseline="0" dirty="0" smtClean="0"/>
              <a:t>Followed by feedback session (use whiteboard/flip chart) </a:t>
            </a:r>
            <a:br>
              <a:rPr lang="en-GB" b="1" baseline="0" dirty="0" smtClean="0"/>
            </a:br>
            <a:endParaRPr lang="en-GB" b="1"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12</a:t>
            </a:fld>
            <a:endParaRPr lang="en-GB"/>
          </a:p>
        </p:txBody>
      </p:sp>
    </p:spTree>
    <p:extLst>
      <p:ext uri="{BB962C8B-B14F-4D97-AF65-F5344CB8AC3E}">
        <p14:creationId xmlns:p14="http://schemas.microsoft.com/office/powerpoint/2010/main" val="348543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13</a:t>
            </a:fld>
            <a:endParaRPr lang="en-GB"/>
          </a:p>
        </p:txBody>
      </p:sp>
    </p:spTree>
    <p:extLst>
      <p:ext uri="{BB962C8B-B14F-4D97-AF65-F5344CB8AC3E}">
        <p14:creationId xmlns:p14="http://schemas.microsoft.com/office/powerpoint/2010/main" val="27484477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This section will look at how the PREMIS standard can be used to record this type of information. </a:t>
            </a:r>
          </a:p>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14</a:t>
            </a:fld>
            <a:endParaRPr lang="en-GB"/>
          </a:p>
        </p:txBody>
      </p:sp>
    </p:spTree>
    <p:extLst>
      <p:ext uri="{BB962C8B-B14F-4D97-AF65-F5344CB8AC3E}">
        <p14:creationId xmlns:p14="http://schemas.microsoft.com/office/powerpoint/2010/main" val="39641262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Development of the PREMIS metadata standard began in 2003, by a working group consisting of experts from the library, archives, museums, government and commercial sector. They called themselves the Preservation Metadata: Implementation Strategies group – (PREMIS).</a:t>
            </a:r>
          </a:p>
          <a:p>
            <a:endParaRPr lang="en-GB" baseline="0" dirty="0" smtClean="0"/>
          </a:p>
          <a:p>
            <a:r>
              <a:rPr lang="en-GB" baseline="0" dirty="0" smtClean="0"/>
              <a:t>The group spent two years surveying and interviewing about 70 different organisations which at the time had started to look at digital preservation.</a:t>
            </a:r>
          </a:p>
          <a:p>
            <a:endParaRPr lang="en-GB" baseline="0" dirty="0" smtClean="0"/>
          </a:p>
          <a:p>
            <a:r>
              <a:rPr lang="en-GB" baseline="0" dirty="0" smtClean="0"/>
              <a:t>It took the working group two years to develop the first version of the PREMIS data dictionary which came out in 2005. </a:t>
            </a:r>
          </a:p>
          <a:p>
            <a:endParaRPr lang="en-GB" baseline="0" dirty="0" smtClean="0"/>
          </a:p>
          <a:p>
            <a:r>
              <a:rPr lang="en-GB" baseline="0" dirty="0" smtClean="0"/>
              <a:t>Work on PREMIS is still ongoing. There is a PREMIS Editorial Committee which regularly reviews the standard. Since 2005 they have introduced two major revisions, with the last version (PREMIS 3.0), coming out in 2015. </a:t>
            </a:r>
          </a:p>
          <a:p>
            <a:r>
              <a:rPr lang="en-GB" baseline="0" dirty="0" smtClean="0"/>
              <a:t/>
            </a:r>
            <a:br>
              <a:rPr lang="en-GB" baseline="0" dirty="0" smtClean="0"/>
            </a:br>
            <a:r>
              <a:rPr lang="en-GB" baseline="0" dirty="0" smtClean="0"/>
              <a:t>Today PREMIS is hosted by the Library of Congress, and by going to their website you will find information about PREMIS, PREMIS controlled vocabularies, and the PREMIS XML schema. </a:t>
            </a:r>
          </a:p>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15</a:t>
            </a:fld>
            <a:endParaRPr lang="en-GB"/>
          </a:p>
        </p:txBody>
      </p:sp>
    </p:spTree>
    <p:extLst>
      <p:ext uri="{BB962C8B-B14F-4D97-AF65-F5344CB8AC3E}">
        <p14:creationId xmlns:p14="http://schemas.microsoft.com/office/powerpoint/2010/main" val="29507006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PREMIS is a standard for recording metadata which can aid in digitally preserving collections. It is used across the GLAM sector and by organisations all over the world. </a:t>
            </a:r>
          </a:p>
          <a:p>
            <a:endParaRPr lang="en-GB" baseline="0" dirty="0" smtClean="0"/>
          </a:p>
          <a:p>
            <a:r>
              <a:rPr lang="en-GB" baseline="0" dirty="0" smtClean="0"/>
              <a:t>It is widely regarded as the de facto standard for preservation metadata and is in used by most major open source and proprietary digital preservation repository software. </a:t>
            </a:r>
          </a:p>
          <a:p>
            <a:endParaRPr lang="en-GB"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16</a:t>
            </a:fld>
            <a:endParaRPr lang="en-GB"/>
          </a:p>
        </p:txBody>
      </p:sp>
    </p:spTree>
    <p:extLst>
      <p:ext uri="{BB962C8B-B14F-4D97-AF65-F5344CB8AC3E}">
        <p14:creationId xmlns:p14="http://schemas.microsoft.com/office/powerpoint/2010/main" val="20507434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These are some of the digital repository</a:t>
            </a:r>
            <a:r>
              <a:rPr lang="en-GB" baseline="0" dirty="0" smtClean="0"/>
              <a:t> products which are natively built on PREMIS metadata. It is not an exclusive list.</a:t>
            </a:r>
          </a:p>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17</a:t>
            </a:fld>
            <a:endParaRPr lang="en-GB"/>
          </a:p>
        </p:txBody>
      </p:sp>
    </p:spTree>
    <p:extLst>
      <p:ext uri="{BB962C8B-B14F-4D97-AF65-F5344CB8AC3E}">
        <p14:creationId xmlns:p14="http://schemas.microsoft.com/office/powerpoint/2010/main" val="30190658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PREMIS  is influenced by the Open Archival Information Systems model, so it uses a lot of terminology from that model. However, you do not actually need to have a repository modelled on OAIS to use PREMIS.  </a:t>
            </a:r>
          </a:p>
          <a:p>
            <a:endParaRPr lang="en-GB" dirty="0" smtClean="0"/>
          </a:p>
          <a:p>
            <a:r>
              <a:rPr lang="en-GB" dirty="0" smtClean="0"/>
              <a:t>There are also many</a:t>
            </a:r>
            <a:r>
              <a:rPr lang="en-GB" baseline="0" dirty="0" smtClean="0"/>
              <a:t>, many ways of implementing PREMIS. A PREMIS implementation could be very simply and contain just a handful of metadata elements, or it could be a full out implementation of the complete model. Today, we are going to look at a very wide range of PREMIS areas, but it doesn’t have to be as extensive as the examples which we will be looking at. </a:t>
            </a:r>
            <a:endParaRPr lang="en-GB" dirty="0" smtClean="0"/>
          </a:p>
          <a:p>
            <a:endParaRPr lang="en-GB"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18</a:t>
            </a:fld>
            <a:endParaRPr lang="en-GB"/>
          </a:p>
        </p:txBody>
      </p:sp>
    </p:spTree>
    <p:extLst>
      <p:ext uri="{BB962C8B-B14F-4D97-AF65-F5344CB8AC3E}">
        <p14:creationId xmlns:p14="http://schemas.microsoft.com/office/powerpoint/2010/main" val="28830414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PREMIS</a:t>
            </a:r>
            <a:r>
              <a:rPr lang="en-GB" baseline="0" dirty="0" smtClean="0"/>
              <a:t> metadata can be recorded in a number of way. This is a list of ways that PREMIS have been implemented by organisations:</a:t>
            </a:r>
          </a:p>
          <a:p>
            <a:endParaRPr lang="en-GB" baseline="0" dirty="0" smtClean="0"/>
          </a:p>
          <a:p>
            <a:r>
              <a:rPr lang="en-GB" baseline="0" dirty="0" smtClean="0"/>
              <a:t>Two common ways is encoding it in PREMIS XML or embedding it in METS files. </a:t>
            </a:r>
            <a:r>
              <a:rPr lang="en-GB" baseline="0" dirty="0" err="1" smtClean="0"/>
              <a:t>Archivematica</a:t>
            </a:r>
            <a:r>
              <a:rPr lang="en-GB" baseline="0" dirty="0" smtClean="0"/>
              <a:t> is an example of a product which is built using PREMIS in METS. </a:t>
            </a:r>
          </a:p>
          <a:p>
            <a:r>
              <a:rPr lang="en-GB" baseline="0" dirty="0" smtClean="0"/>
              <a:t> </a:t>
            </a:r>
          </a:p>
          <a:p>
            <a:r>
              <a:rPr lang="en-GB" baseline="0" dirty="0" smtClean="0"/>
              <a:t>There is also the option of using RDF triples </a:t>
            </a:r>
            <a:br>
              <a:rPr lang="en-GB" baseline="0" dirty="0" smtClean="0"/>
            </a:br>
            <a:r>
              <a:rPr lang="en-GB" baseline="0" dirty="0" smtClean="0"/>
              <a:t/>
            </a:r>
            <a:br>
              <a:rPr lang="en-GB" baseline="0" dirty="0" smtClean="0"/>
            </a:br>
            <a:r>
              <a:rPr lang="en-GB" baseline="0" dirty="0" smtClean="0"/>
              <a:t>Relation databases is another common one. A lot of commercial repository systems will be powered using databases, where you have the option of exporting content into PREMIS XML files.  </a:t>
            </a:r>
          </a:p>
          <a:p>
            <a:r>
              <a:rPr lang="en-GB" baseline="0" dirty="0" smtClean="0"/>
              <a:t/>
            </a:r>
            <a:br>
              <a:rPr lang="en-GB" baseline="0" dirty="0" smtClean="0"/>
            </a:br>
            <a:r>
              <a:rPr lang="en-GB" baseline="0" dirty="0" smtClean="0"/>
              <a:t>Some organisations have even used simple CVS spreadsheet to record PREMIS information. </a:t>
            </a:r>
          </a:p>
          <a:p>
            <a:endParaRPr lang="en-GB"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19</a:t>
            </a:fld>
            <a:endParaRPr lang="en-GB"/>
          </a:p>
        </p:txBody>
      </p:sp>
    </p:spTree>
    <p:extLst>
      <p:ext uri="{BB962C8B-B14F-4D97-AF65-F5344CB8AC3E}">
        <p14:creationId xmlns:p14="http://schemas.microsoft.com/office/powerpoint/2010/main" val="794906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2</a:t>
            </a:fld>
            <a:endParaRPr lang="en-GB"/>
          </a:p>
        </p:txBody>
      </p:sp>
    </p:spTree>
    <p:extLst>
      <p:ext uri="{BB962C8B-B14F-4D97-AF65-F5344CB8AC3E}">
        <p14:creationId xmlns:p14="http://schemas.microsoft.com/office/powerpoint/2010/main" val="1124606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The examples in the exercise booklet are only in PREMIS XML and METS. </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20</a:t>
            </a:fld>
            <a:endParaRPr lang="en-GB"/>
          </a:p>
        </p:txBody>
      </p:sp>
    </p:spTree>
    <p:extLst>
      <p:ext uri="{BB962C8B-B14F-4D97-AF65-F5344CB8AC3E}">
        <p14:creationId xmlns:p14="http://schemas.microsoft.com/office/powerpoint/2010/main" val="22252730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PREMIS</a:t>
            </a:r>
            <a:r>
              <a:rPr lang="en-GB" baseline="0" dirty="0" smtClean="0"/>
              <a:t> has several elements to it:</a:t>
            </a:r>
          </a:p>
          <a:p>
            <a:endParaRPr lang="en-GB" baseline="0" dirty="0" smtClean="0"/>
          </a:p>
          <a:p>
            <a:r>
              <a:rPr lang="en-GB" baseline="0" dirty="0" smtClean="0"/>
              <a:t>It consists of a data dictionary and a data model. The data model also defines an object model.  </a:t>
            </a:r>
          </a:p>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21</a:t>
            </a:fld>
            <a:endParaRPr lang="en-GB"/>
          </a:p>
        </p:txBody>
      </p:sp>
    </p:spTree>
    <p:extLst>
      <p:ext uri="{BB962C8B-B14F-4D97-AF65-F5344CB8AC3E}">
        <p14:creationId xmlns:p14="http://schemas.microsoft.com/office/powerpoint/2010/main" val="23002969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The data dictionary includes definitions of “metadata elements” and descriptions for how they should be used to record information. So it is similar to a regular dictionary.   </a:t>
            </a:r>
          </a:p>
        </p:txBody>
      </p:sp>
      <p:sp>
        <p:nvSpPr>
          <p:cNvPr id="4" name="Slide Number Placeholder 3"/>
          <p:cNvSpPr>
            <a:spLocks noGrp="1"/>
          </p:cNvSpPr>
          <p:nvPr>
            <p:ph type="sldNum" sz="quarter" idx="10"/>
          </p:nvPr>
        </p:nvSpPr>
        <p:spPr/>
        <p:txBody>
          <a:bodyPr/>
          <a:lstStyle/>
          <a:p>
            <a:fld id="{42CA5A2E-5BB3-4CB9-93D8-99F24B64FCB7}" type="slidenum">
              <a:rPr lang="en-GB" smtClean="0"/>
              <a:t>22</a:t>
            </a:fld>
            <a:endParaRPr lang="en-GB"/>
          </a:p>
        </p:txBody>
      </p:sp>
    </p:spTree>
    <p:extLst>
      <p:ext uri="{BB962C8B-B14F-4D97-AF65-F5344CB8AC3E}">
        <p14:creationId xmlns:p14="http://schemas.microsoft.com/office/powerpoint/2010/main" val="19246043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This data dictionary document is available through the Library of Congress.  </a:t>
            </a:r>
            <a:br>
              <a:rPr lang="en-GB" baseline="0" dirty="0" smtClean="0"/>
            </a:br>
            <a:r>
              <a:rPr lang="en-GB" baseline="0" dirty="0" smtClean="0"/>
              <a:t/>
            </a:r>
            <a:br>
              <a:rPr lang="en-GB" baseline="0" dirty="0" smtClean="0"/>
            </a:br>
            <a:r>
              <a:rPr lang="en-GB" baseline="0" dirty="0" smtClean="0"/>
              <a:t>It will be used later on as part of some of the exercises in the booklet. </a:t>
            </a:r>
          </a:p>
        </p:txBody>
      </p:sp>
      <p:sp>
        <p:nvSpPr>
          <p:cNvPr id="4" name="Slide Number Placeholder 3"/>
          <p:cNvSpPr>
            <a:spLocks noGrp="1"/>
          </p:cNvSpPr>
          <p:nvPr>
            <p:ph type="sldNum" sz="quarter" idx="10"/>
          </p:nvPr>
        </p:nvSpPr>
        <p:spPr/>
        <p:txBody>
          <a:bodyPr/>
          <a:lstStyle/>
          <a:p>
            <a:fld id="{42CA5A2E-5BB3-4CB9-93D8-99F24B64FCB7}" type="slidenum">
              <a:rPr lang="en-GB" smtClean="0"/>
              <a:t>23</a:t>
            </a:fld>
            <a:endParaRPr lang="en-GB"/>
          </a:p>
        </p:txBody>
      </p:sp>
    </p:spTree>
    <p:extLst>
      <p:ext uri="{BB962C8B-B14F-4D97-AF65-F5344CB8AC3E}">
        <p14:creationId xmlns:p14="http://schemas.microsoft.com/office/powerpoint/2010/main" val="41807379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The data model and the object model is what provides structure to these metadata elements. They describes hierarchies and relationships between information. </a:t>
            </a:r>
          </a:p>
        </p:txBody>
      </p:sp>
      <p:sp>
        <p:nvSpPr>
          <p:cNvPr id="4" name="Slide Number Placeholder 3"/>
          <p:cNvSpPr>
            <a:spLocks noGrp="1"/>
          </p:cNvSpPr>
          <p:nvPr>
            <p:ph type="sldNum" sz="quarter" idx="10"/>
          </p:nvPr>
        </p:nvSpPr>
        <p:spPr/>
        <p:txBody>
          <a:bodyPr/>
          <a:lstStyle/>
          <a:p>
            <a:fld id="{42CA5A2E-5BB3-4CB9-93D8-99F24B64FCB7}" type="slidenum">
              <a:rPr lang="en-GB" smtClean="0"/>
              <a:t>24</a:t>
            </a:fld>
            <a:endParaRPr lang="en-GB"/>
          </a:p>
        </p:txBody>
      </p:sp>
    </p:spTree>
    <p:extLst>
      <p:ext uri="{BB962C8B-B14F-4D97-AF65-F5344CB8AC3E}">
        <p14:creationId xmlns:p14="http://schemas.microsoft.com/office/powerpoint/2010/main" val="803272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25</a:t>
            </a:fld>
            <a:endParaRPr lang="en-GB"/>
          </a:p>
        </p:txBody>
      </p:sp>
    </p:spTree>
    <p:extLst>
      <p:ext uri="{BB962C8B-B14F-4D97-AF65-F5344CB8AC3E}">
        <p14:creationId xmlns:p14="http://schemas.microsoft.com/office/powerpoint/2010/main" val="23231169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[If speaking to a library audience, mention that the object model may seem familiar if they have previously used FBRB (the Functional Requirements for Bibliographic Records). The PREMIS object model is more simplified, as it does not use the notion of “Expression”]</a:t>
            </a:r>
          </a:p>
          <a:p>
            <a:endParaRPr lang="en-GB" baseline="0" dirty="0" smtClean="0"/>
          </a:p>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26</a:t>
            </a:fld>
            <a:endParaRPr lang="en-GB"/>
          </a:p>
        </p:txBody>
      </p:sp>
    </p:spTree>
    <p:extLst>
      <p:ext uri="{BB962C8B-B14F-4D97-AF65-F5344CB8AC3E}">
        <p14:creationId xmlns:p14="http://schemas.microsoft.com/office/powerpoint/2010/main" val="38341535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In PREMIS, the concept of the “object” is very central.</a:t>
            </a:r>
          </a:p>
          <a:p>
            <a:endParaRPr lang="en-GB" baseline="0" dirty="0" smtClean="0"/>
          </a:p>
          <a:p>
            <a:r>
              <a:rPr lang="en-GB" baseline="0" dirty="0" smtClean="0"/>
              <a:t>The PREMIS object model describes four types of objects and their relationships:</a:t>
            </a:r>
          </a:p>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27</a:t>
            </a:fld>
            <a:endParaRPr lang="en-GB"/>
          </a:p>
        </p:txBody>
      </p:sp>
    </p:spTree>
    <p:extLst>
      <p:ext uri="{BB962C8B-B14F-4D97-AF65-F5344CB8AC3E}">
        <p14:creationId xmlns:p14="http://schemas.microsoft.com/office/powerpoint/2010/main" val="38543527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28</a:t>
            </a:fld>
            <a:endParaRPr lang="en-GB"/>
          </a:p>
        </p:txBody>
      </p:sp>
    </p:spTree>
    <p:extLst>
      <p:ext uri="{BB962C8B-B14F-4D97-AF65-F5344CB8AC3E}">
        <p14:creationId xmlns:p14="http://schemas.microsoft.com/office/powerpoint/2010/main" val="11779113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29</a:t>
            </a:fld>
            <a:endParaRPr lang="en-GB"/>
          </a:p>
        </p:txBody>
      </p:sp>
    </p:spTree>
    <p:extLst>
      <p:ext uri="{BB962C8B-B14F-4D97-AF65-F5344CB8AC3E}">
        <p14:creationId xmlns:p14="http://schemas.microsoft.com/office/powerpoint/2010/main" val="2044244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Outline: </a:t>
            </a:r>
          </a:p>
          <a:p>
            <a:endParaRPr lang="en-GB" baseline="0" dirty="0" smtClean="0"/>
          </a:p>
          <a:p>
            <a:pPr marL="0" indent="0">
              <a:buFontTx/>
              <a:buNone/>
            </a:pPr>
            <a:r>
              <a:rPr lang="en-GB" baseline="0" dirty="0" smtClean="0"/>
              <a:t>- What is digital preservation metadata and why do we create it</a:t>
            </a:r>
          </a:p>
          <a:p>
            <a:pPr marL="171450" indent="-171450">
              <a:buFontTx/>
              <a:buChar char="-"/>
            </a:pPr>
            <a:endParaRPr lang="en-GB" baseline="0" dirty="0" smtClean="0"/>
          </a:p>
          <a:p>
            <a:r>
              <a:rPr lang="en-GB" baseline="0" dirty="0" smtClean="0"/>
              <a:t>-  Then look at PREMIS, which is a well established digital preservation metadata standard. Covering the history of PREMIS, who uses PREMIS and how it is used. </a:t>
            </a:r>
          </a:p>
          <a:p>
            <a:endParaRPr lang="en-GB" baseline="0" dirty="0" smtClean="0"/>
          </a:p>
          <a:p>
            <a:r>
              <a:rPr lang="en-GB" baseline="0" dirty="0" smtClean="0"/>
              <a:t>- The components of PREMIS – the PREMIS data dictionary and the data model (the data model also outlines an object model) </a:t>
            </a:r>
          </a:p>
        </p:txBody>
      </p:sp>
      <p:sp>
        <p:nvSpPr>
          <p:cNvPr id="4" name="Slide Number Placeholder 3"/>
          <p:cNvSpPr>
            <a:spLocks noGrp="1"/>
          </p:cNvSpPr>
          <p:nvPr>
            <p:ph type="sldNum" sz="quarter" idx="10"/>
          </p:nvPr>
        </p:nvSpPr>
        <p:spPr/>
        <p:txBody>
          <a:bodyPr/>
          <a:lstStyle/>
          <a:p>
            <a:fld id="{42CA5A2E-5BB3-4CB9-93D8-99F24B64FCB7}" type="slidenum">
              <a:rPr lang="en-GB" smtClean="0"/>
              <a:t>3</a:t>
            </a:fld>
            <a:endParaRPr lang="en-GB"/>
          </a:p>
        </p:txBody>
      </p:sp>
    </p:spTree>
    <p:extLst>
      <p:ext uri="{BB962C8B-B14F-4D97-AF65-F5344CB8AC3E}">
        <p14:creationId xmlns:p14="http://schemas.microsoft.com/office/powerpoint/2010/main" val="963722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30</a:t>
            </a:fld>
            <a:endParaRPr lang="en-GB"/>
          </a:p>
        </p:txBody>
      </p:sp>
    </p:spTree>
    <p:extLst>
      <p:ext uri="{BB962C8B-B14F-4D97-AF65-F5344CB8AC3E}">
        <p14:creationId xmlns:p14="http://schemas.microsoft.com/office/powerpoint/2010/main" val="14863433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31</a:t>
            </a:fld>
            <a:endParaRPr lang="en-GB"/>
          </a:p>
        </p:txBody>
      </p:sp>
    </p:spTree>
    <p:extLst>
      <p:ext uri="{BB962C8B-B14F-4D97-AF65-F5344CB8AC3E}">
        <p14:creationId xmlns:p14="http://schemas.microsoft.com/office/powerpoint/2010/main" val="11973766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dirty="0" smtClean="0">
                <a:solidFill>
                  <a:schemeClr val="tx1"/>
                </a:solidFill>
                <a:effectLst/>
                <a:latin typeface="+mn-lt"/>
                <a:ea typeface="+mn-ea"/>
                <a:cs typeface="+mn-cs"/>
              </a:rPr>
              <a:t>EXAMPLE: Intellectual</a:t>
            </a:r>
            <a:r>
              <a:rPr lang="en-GB" sz="1200" b="0" i="0" u="none" strike="noStrike" kern="1200" baseline="0" dirty="0" smtClean="0">
                <a:solidFill>
                  <a:schemeClr val="tx1"/>
                </a:solidFill>
                <a:effectLst/>
                <a:latin typeface="+mn-lt"/>
                <a:ea typeface="+mn-ea"/>
                <a:cs typeface="+mn-cs"/>
              </a:rPr>
              <a:t> entity </a:t>
            </a:r>
            <a:endParaRPr lang="en-GB" sz="1200" b="0" i="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2CA5A2E-5BB3-4CB9-93D8-99F24B64FCB7}" type="slidenum">
              <a:rPr lang="en-GB" smtClean="0"/>
              <a:t>32</a:t>
            </a:fld>
            <a:endParaRPr lang="en-GB"/>
          </a:p>
        </p:txBody>
      </p:sp>
    </p:spTree>
    <p:extLst>
      <p:ext uri="{BB962C8B-B14F-4D97-AF65-F5344CB8AC3E}">
        <p14:creationId xmlns:p14="http://schemas.microsoft.com/office/powerpoint/2010/main" val="14798512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effectLst/>
                <a:latin typeface="+mn-lt"/>
                <a:ea typeface="+mn-ea"/>
                <a:cs typeface="+mn-cs"/>
              </a:rPr>
              <a:t>EXAMPLE: Representation </a:t>
            </a:r>
          </a:p>
          <a:p>
            <a:endParaRPr lang="en-GB" sz="1200" b="0" i="0" u="none" strike="noStrike" kern="1200" baseline="0" dirty="0" smtClean="0">
              <a:solidFill>
                <a:schemeClr val="tx1"/>
              </a:solidFill>
              <a:effectLst/>
              <a:latin typeface="+mn-lt"/>
              <a:ea typeface="+mn-ea"/>
              <a:cs typeface="+mn-cs"/>
            </a:endParaRPr>
          </a:p>
          <a:p>
            <a:r>
              <a:rPr lang="en-GB" sz="1200" b="0" i="0" u="none" strike="noStrike" kern="1200" baseline="0" dirty="0" smtClean="0">
                <a:solidFill>
                  <a:schemeClr val="tx1"/>
                </a:solidFill>
                <a:effectLst/>
                <a:latin typeface="+mn-lt"/>
                <a:ea typeface="+mn-ea"/>
                <a:cs typeface="+mn-cs"/>
              </a:rPr>
              <a:t>The story of Alice in Wonderland is very popular, and there has been many different adaptations of it. These are called representations in PREMIS. A representation of Alice in Wonderland could for example be:</a:t>
            </a:r>
            <a:br>
              <a:rPr lang="en-GB" sz="1200" b="0" i="0" u="none" strike="noStrike" kern="1200" baseline="0" dirty="0" smtClean="0">
                <a:solidFill>
                  <a:schemeClr val="tx1"/>
                </a:solidFill>
                <a:effectLst/>
                <a:latin typeface="+mn-lt"/>
                <a:ea typeface="+mn-ea"/>
                <a:cs typeface="+mn-cs"/>
              </a:rPr>
            </a:br>
            <a:endParaRPr lang="en-GB" sz="1200" b="0" i="0" u="none" strike="noStrike" kern="1200" baseline="0" dirty="0" smtClean="0">
              <a:solidFill>
                <a:schemeClr val="tx1"/>
              </a:solidFill>
              <a:effectLst/>
              <a:latin typeface="+mn-lt"/>
              <a:ea typeface="+mn-ea"/>
              <a:cs typeface="+mn-cs"/>
            </a:endParaRPr>
          </a:p>
          <a:p>
            <a:endParaRPr lang="en-GB" sz="1200" b="0" i="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2CA5A2E-5BB3-4CB9-93D8-99F24B64FCB7}" type="slidenum">
              <a:rPr lang="en-GB" smtClean="0"/>
              <a:t>33</a:t>
            </a:fld>
            <a:endParaRPr lang="en-GB"/>
          </a:p>
        </p:txBody>
      </p:sp>
    </p:spTree>
    <p:extLst>
      <p:ext uri="{BB962C8B-B14F-4D97-AF65-F5344CB8AC3E}">
        <p14:creationId xmlns:p14="http://schemas.microsoft.com/office/powerpoint/2010/main" val="4105777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effectLst/>
                <a:latin typeface="+mn-lt"/>
                <a:ea typeface="+mn-ea"/>
                <a:cs typeface="+mn-cs"/>
              </a:rPr>
              <a:t>Example: Files and bit streams </a:t>
            </a:r>
          </a:p>
          <a:p>
            <a:endParaRPr lang="en-GB" sz="1200" b="0" i="0" u="none" strike="noStrike" kern="1200" baseline="0" dirty="0" smtClean="0">
              <a:solidFill>
                <a:schemeClr val="tx1"/>
              </a:solidFill>
              <a:effectLst/>
              <a:latin typeface="+mn-lt"/>
              <a:ea typeface="+mn-ea"/>
              <a:cs typeface="+mn-cs"/>
            </a:endParaRPr>
          </a:p>
          <a:p>
            <a:r>
              <a:rPr lang="en-GB" sz="1200" b="0" i="0" u="none" strike="noStrike" kern="1200" baseline="0" dirty="0" smtClean="0">
                <a:solidFill>
                  <a:schemeClr val="tx1"/>
                </a:solidFill>
                <a:effectLst/>
                <a:latin typeface="+mn-lt"/>
                <a:ea typeface="+mn-ea"/>
                <a:cs typeface="+mn-cs"/>
              </a:rPr>
              <a:t>The digitized version of a printed book might contain multiple TIFF images. </a:t>
            </a:r>
          </a:p>
          <a:p>
            <a:endParaRPr lang="en-GB" sz="1200" b="0" i="0" u="none" strike="noStrike" kern="1200" baseline="0" dirty="0" smtClean="0">
              <a:solidFill>
                <a:schemeClr val="tx1"/>
              </a:solidFill>
              <a:effectLst/>
              <a:latin typeface="+mn-lt"/>
              <a:ea typeface="+mn-ea"/>
              <a:cs typeface="+mn-cs"/>
            </a:endParaRPr>
          </a:p>
          <a:p>
            <a:r>
              <a:rPr lang="en-GB" sz="1200" b="0" i="0" u="none" strike="noStrike" kern="1200" baseline="0" dirty="0" smtClean="0">
                <a:solidFill>
                  <a:schemeClr val="tx1"/>
                </a:solidFill>
                <a:effectLst/>
                <a:latin typeface="+mn-lt"/>
                <a:ea typeface="+mn-ea"/>
                <a:cs typeface="+mn-cs"/>
              </a:rPr>
              <a:t>A bit stream is data in binary form, which is not a standalone digital file. I.e. it does not have a file header which a software can use for interpreting it. It is particular useful for audio visual archiving, where you are handling large data. </a:t>
            </a:r>
          </a:p>
        </p:txBody>
      </p:sp>
      <p:sp>
        <p:nvSpPr>
          <p:cNvPr id="4" name="Slide Number Placeholder 3"/>
          <p:cNvSpPr>
            <a:spLocks noGrp="1"/>
          </p:cNvSpPr>
          <p:nvPr>
            <p:ph type="sldNum" sz="quarter" idx="10"/>
          </p:nvPr>
        </p:nvSpPr>
        <p:spPr/>
        <p:txBody>
          <a:bodyPr/>
          <a:lstStyle/>
          <a:p>
            <a:fld id="{42CA5A2E-5BB3-4CB9-93D8-99F24B64FCB7}" type="slidenum">
              <a:rPr lang="en-GB" smtClean="0"/>
              <a:t>34</a:t>
            </a:fld>
            <a:endParaRPr lang="en-GB"/>
          </a:p>
        </p:txBody>
      </p:sp>
    </p:spTree>
    <p:extLst>
      <p:ext uri="{BB962C8B-B14F-4D97-AF65-F5344CB8AC3E}">
        <p14:creationId xmlns:p14="http://schemas.microsoft.com/office/powerpoint/2010/main" val="36780725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When an organisation adopts PREMIS it is up to them to define how they want to model the digital objects in their collections, and some will opt to have quite a flat model which only describes files and </a:t>
            </a:r>
            <a:r>
              <a:rPr lang="en-GB" baseline="0" dirty="0" err="1" smtClean="0"/>
              <a:t>bitstream</a:t>
            </a:r>
            <a:r>
              <a:rPr lang="en-GB" baseline="0" dirty="0" smtClean="0"/>
              <a:t>. </a:t>
            </a:r>
          </a:p>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35</a:t>
            </a:fld>
            <a:endParaRPr lang="en-GB"/>
          </a:p>
        </p:txBody>
      </p:sp>
    </p:spTree>
    <p:extLst>
      <p:ext uri="{BB962C8B-B14F-4D97-AF65-F5344CB8AC3E}">
        <p14:creationId xmlns:p14="http://schemas.microsoft.com/office/powerpoint/2010/main" val="39434366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5-10 minutes</a:t>
            </a:r>
            <a:r>
              <a:rPr lang="en-GB" baseline="0" dirty="0" smtClean="0"/>
              <a:t> to run through object modelling </a:t>
            </a:r>
            <a:r>
              <a:rPr lang="en-GB" baseline="0" dirty="0" err="1" smtClean="0"/>
              <a:t>excersies</a:t>
            </a:r>
            <a:r>
              <a:rPr lang="en-GB" baseline="0" dirty="0" smtClean="0"/>
              <a:t>. Bit streams will not be covered in the booklet. </a:t>
            </a:r>
          </a:p>
          <a:p>
            <a:endParaRPr lang="en-GB" baseline="0" dirty="0" smtClean="0"/>
          </a:p>
          <a:p>
            <a:r>
              <a:rPr lang="en-GB" b="1" baseline="0" dirty="0" smtClean="0"/>
              <a:t>Note: There is not a right or wrong answer for these, and participants may come up with different interpretations.</a:t>
            </a:r>
          </a:p>
        </p:txBody>
      </p:sp>
      <p:sp>
        <p:nvSpPr>
          <p:cNvPr id="4" name="Slide Number Placeholder 3"/>
          <p:cNvSpPr>
            <a:spLocks noGrp="1"/>
          </p:cNvSpPr>
          <p:nvPr>
            <p:ph type="sldNum" sz="quarter" idx="10"/>
          </p:nvPr>
        </p:nvSpPr>
        <p:spPr/>
        <p:txBody>
          <a:bodyPr/>
          <a:lstStyle/>
          <a:p>
            <a:fld id="{42CA5A2E-5BB3-4CB9-93D8-99F24B64FCB7}" type="slidenum">
              <a:rPr lang="en-GB" smtClean="0"/>
              <a:t>36</a:t>
            </a:fld>
            <a:endParaRPr lang="en-GB"/>
          </a:p>
        </p:txBody>
      </p:sp>
    </p:spTree>
    <p:extLst>
      <p:ext uri="{BB962C8B-B14F-4D97-AF65-F5344CB8AC3E}">
        <p14:creationId xmlns:p14="http://schemas.microsoft.com/office/powerpoint/2010/main" val="15331459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Answers to exercises: </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37</a:t>
            </a:fld>
            <a:endParaRPr lang="en-GB"/>
          </a:p>
        </p:txBody>
      </p:sp>
    </p:spTree>
    <p:extLst>
      <p:ext uri="{BB962C8B-B14F-4D97-AF65-F5344CB8AC3E}">
        <p14:creationId xmlns:p14="http://schemas.microsoft.com/office/powerpoint/2010/main" val="1870524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38</a:t>
            </a:fld>
            <a:endParaRPr lang="en-GB"/>
          </a:p>
        </p:txBody>
      </p:sp>
    </p:spTree>
    <p:extLst>
      <p:ext uri="{BB962C8B-B14F-4D97-AF65-F5344CB8AC3E}">
        <p14:creationId xmlns:p14="http://schemas.microsoft.com/office/powerpoint/2010/main" val="14122442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39</a:t>
            </a:fld>
            <a:endParaRPr lang="en-GB"/>
          </a:p>
        </p:txBody>
      </p:sp>
    </p:spTree>
    <p:extLst>
      <p:ext uri="{BB962C8B-B14F-4D97-AF65-F5344CB8AC3E}">
        <p14:creationId xmlns:p14="http://schemas.microsoft.com/office/powerpoint/2010/main" val="2703674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At the end of this afternoon you should</a:t>
            </a:r>
            <a:r>
              <a:rPr lang="en-GB" baseline="0" dirty="0" smtClean="0"/>
              <a:t> have achieved the following learning objectives. </a:t>
            </a:r>
          </a:p>
          <a:p>
            <a:endParaRPr lang="en-GB" baseline="0" dirty="0" smtClean="0"/>
          </a:p>
          <a:p>
            <a:r>
              <a:rPr lang="en-GB" baseline="0" dirty="0" smtClean="0"/>
              <a:t>We will be working with the exercises booklet to give you some practical experience with PREMIS.</a:t>
            </a:r>
          </a:p>
          <a:p>
            <a:endParaRPr lang="en-GB" baseline="0" dirty="0" smtClean="0"/>
          </a:p>
          <a:p>
            <a:r>
              <a:rPr lang="en-GB" baseline="0" dirty="0" smtClean="0"/>
              <a:t>If you do find that you are finishing the exercises very quickly, then just skip ahead and keep on working through the booklet. </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4</a:t>
            </a:fld>
            <a:endParaRPr lang="en-GB"/>
          </a:p>
        </p:txBody>
      </p:sp>
    </p:spTree>
    <p:extLst>
      <p:ext uri="{BB962C8B-B14F-4D97-AF65-F5344CB8AC3E}">
        <p14:creationId xmlns:p14="http://schemas.microsoft.com/office/powerpoint/2010/main" val="7528198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40</a:t>
            </a:fld>
            <a:endParaRPr lang="en-GB"/>
          </a:p>
        </p:txBody>
      </p:sp>
    </p:spTree>
    <p:extLst>
      <p:ext uri="{BB962C8B-B14F-4D97-AF65-F5344CB8AC3E}">
        <p14:creationId xmlns:p14="http://schemas.microsoft.com/office/powerpoint/2010/main" val="23087959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41</a:t>
            </a:fld>
            <a:endParaRPr lang="en-GB"/>
          </a:p>
        </p:txBody>
      </p:sp>
    </p:spTree>
    <p:extLst>
      <p:ext uri="{BB962C8B-B14F-4D97-AF65-F5344CB8AC3E}">
        <p14:creationId xmlns:p14="http://schemas.microsoft.com/office/powerpoint/2010/main" val="29732673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42</a:t>
            </a:fld>
            <a:endParaRPr lang="en-GB"/>
          </a:p>
        </p:txBody>
      </p:sp>
    </p:spTree>
    <p:extLst>
      <p:ext uri="{BB962C8B-B14F-4D97-AF65-F5344CB8AC3E}">
        <p14:creationId xmlns:p14="http://schemas.microsoft.com/office/powerpoint/2010/main" val="29283437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43</a:t>
            </a:fld>
            <a:endParaRPr lang="en-GB"/>
          </a:p>
        </p:txBody>
      </p:sp>
    </p:spTree>
    <p:extLst>
      <p:ext uri="{BB962C8B-B14F-4D97-AF65-F5344CB8AC3E}">
        <p14:creationId xmlns:p14="http://schemas.microsoft.com/office/powerpoint/2010/main" val="7683279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44</a:t>
            </a:fld>
            <a:endParaRPr lang="en-GB"/>
          </a:p>
        </p:txBody>
      </p:sp>
    </p:spTree>
    <p:extLst>
      <p:ext uri="{BB962C8B-B14F-4D97-AF65-F5344CB8AC3E}">
        <p14:creationId xmlns:p14="http://schemas.microsoft.com/office/powerpoint/2010/main" val="19244323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[Hint:</a:t>
            </a:r>
            <a:r>
              <a:rPr lang="en-GB" b="1" baseline="0" dirty="0" smtClean="0"/>
              <a:t> this example could be modelled as a single or multiple intellectual entities and can form an interesting discussion point.]</a:t>
            </a:r>
            <a:endParaRPr lang="en-GB" b="1" dirty="0"/>
          </a:p>
        </p:txBody>
      </p:sp>
      <p:sp>
        <p:nvSpPr>
          <p:cNvPr id="4" name="Slide Number Placeholder 3"/>
          <p:cNvSpPr>
            <a:spLocks noGrp="1"/>
          </p:cNvSpPr>
          <p:nvPr>
            <p:ph type="sldNum" sz="quarter" idx="10"/>
          </p:nvPr>
        </p:nvSpPr>
        <p:spPr/>
        <p:txBody>
          <a:bodyPr/>
          <a:lstStyle/>
          <a:p>
            <a:fld id="{42CA5A2E-5BB3-4CB9-93D8-99F24B64FCB7}" type="slidenum">
              <a:rPr lang="en-GB" smtClean="0"/>
              <a:t>45</a:t>
            </a:fld>
            <a:endParaRPr lang="en-GB"/>
          </a:p>
        </p:txBody>
      </p:sp>
    </p:spTree>
    <p:extLst>
      <p:ext uri="{BB962C8B-B14F-4D97-AF65-F5344CB8AC3E}">
        <p14:creationId xmlns:p14="http://schemas.microsoft.com/office/powerpoint/2010/main" val="18511845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46</a:t>
            </a:fld>
            <a:endParaRPr lang="en-GB"/>
          </a:p>
        </p:txBody>
      </p:sp>
    </p:spTree>
    <p:extLst>
      <p:ext uri="{BB962C8B-B14F-4D97-AF65-F5344CB8AC3E}">
        <p14:creationId xmlns:p14="http://schemas.microsoft.com/office/powerpoint/2010/main" val="2272308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47</a:t>
            </a:fld>
            <a:endParaRPr lang="en-GB"/>
          </a:p>
        </p:txBody>
      </p:sp>
    </p:spTree>
    <p:extLst>
      <p:ext uri="{BB962C8B-B14F-4D97-AF65-F5344CB8AC3E}">
        <p14:creationId xmlns:p14="http://schemas.microsoft.com/office/powerpoint/2010/main" val="21139800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48</a:t>
            </a:fld>
            <a:endParaRPr lang="en-GB"/>
          </a:p>
        </p:txBody>
      </p:sp>
    </p:spTree>
    <p:extLst>
      <p:ext uri="{BB962C8B-B14F-4D97-AF65-F5344CB8AC3E}">
        <p14:creationId xmlns:p14="http://schemas.microsoft.com/office/powerpoint/2010/main" val="132641180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0" dirty="0" smtClean="0"/>
              <a:t>Feedback discussion </a:t>
            </a:r>
          </a:p>
          <a:p>
            <a:endParaRPr lang="en-GB" b="1" baseline="0" dirty="0" smtClean="0"/>
          </a:p>
          <a:p>
            <a:endParaRPr lang="en-GB" b="1" baseline="0" dirty="0" smtClean="0"/>
          </a:p>
          <a:p>
            <a:pPr marL="171450" indent="-171450">
              <a:buFont typeface="Arial" panose="020B0604020202020204" pitchFamily="34" charset="0"/>
              <a:buChar char="•"/>
            </a:pPr>
            <a:r>
              <a:rPr lang="en-GB" b="1" baseline="0" dirty="0" smtClean="0"/>
              <a:t>Mention that:</a:t>
            </a:r>
          </a:p>
          <a:p>
            <a:pPr marL="628650" lvl="1" indent="-171450">
              <a:buFontTx/>
              <a:buChar char="-"/>
            </a:pPr>
            <a:r>
              <a:rPr lang="en-GB" b="1" baseline="0" dirty="0" smtClean="0"/>
              <a:t>It is important to consider the structure of objects when creating a repository</a:t>
            </a:r>
          </a:p>
          <a:p>
            <a:pPr marL="628650" lvl="1" indent="-171450">
              <a:buFontTx/>
              <a:buChar char="-"/>
            </a:pPr>
            <a:r>
              <a:rPr lang="en-GB" b="1" baseline="0" dirty="0" smtClean="0"/>
              <a:t>You can still choose to have a flat object structure</a:t>
            </a:r>
          </a:p>
          <a:p>
            <a:pPr marL="628650" lvl="1" indent="-171450">
              <a:buFontTx/>
              <a:buChar char="-"/>
            </a:pPr>
            <a:r>
              <a:rPr lang="en-GB" b="1" baseline="0" dirty="0" smtClean="0"/>
              <a:t>If you are a small archive storing all you information on a file system, the folder structure can represent this information. It does not need to be encoded as PREMIS XML metadata. What is important is that you have considered the structure, and documented your thinking. </a:t>
            </a:r>
            <a:br>
              <a:rPr lang="en-GB" b="1" baseline="0" dirty="0" smtClean="0"/>
            </a:br>
            <a:endParaRPr lang="en-GB" b="1" baseline="0" dirty="0" smtClean="0"/>
          </a:p>
          <a:p>
            <a:endParaRPr lang="en-GB" b="1"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49</a:t>
            </a:fld>
            <a:endParaRPr lang="en-GB"/>
          </a:p>
        </p:txBody>
      </p:sp>
    </p:spTree>
    <p:extLst>
      <p:ext uri="{BB962C8B-B14F-4D97-AF65-F5344CB8AC3E}">
        <p14:creationId xmlns:p14="http://schemas.microsoft.com/office/powerpoint/2010/main" val="3883295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5</a:t>
            </a:fld>
            <a:endParaRPr lang="en-GB"/>
          </a:p>
        </p:txBody>
      </p:sp>
    </p:spTree>
    <p:extLst>
      <p:ext uri="{BB962C8B-B14F-4D97-AF65-F5344CB8AC3E}">
        <p14:creationId xmlns:p14="http://schemas.microsoft.com/office/powerpoint/2010/main" val="41612365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50</a:t>
            </a:fld>
            <a:endParaRPr lang="en-GB"/>
          </a:p>
        </p:txBody>
      </p:sp>
    </p:spTree>
    <p:extLst>
      <p:ext uri="{BB962C8B-B14F-4D97-AF65-F5344CB8AC3E}">
        <p14:creationId xmlns:p14="http://schemas.microsoft.com/office/powerpoint/2010/main" val="27101616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Recap of the three areas of PREMIS </a:t>
            </a:r>
          </a:p>
        </p:txBody>
      </p:sp>
      <p:sp>
        <p:nvSpPr>
          <p:cNvPr id="4" name="Slide Number Placeholder 3"/>
          <p:cNvSpPr>
            <a:spLocks noGrp="1"/>
          </p:cNvSpPr>
          <p:nvPr>
            <p:ph type="sldNum" sz="quarter" idx="10"/>
          </p:nvPr>
        </p:nvSpPr>
        <p:spPr/>
        <p:txBody>
          <a:bodyPr/>
          <a:lstStyle/>
          <a:p>
            <a:fld id="{42CA5A2E-5BB3-4CB9-93D8-99F24B64FCB7}" type="slidenum">
              <a:rPr lang="en-GB" smtClean="0"/>
              <a:t>51</a:t>
            </a:fld>
            <a:endParaRPr lang="en-GB"/>
          </a:p>
        </p:txBody>
      </p:sp>
    </p:spTree>
    <p:extLst>
      <p:ext uri="{BB962C8B-B14F-4D97-AF65-F5344CB8AC3E}">
        <p14:creationId xmlns:p14="http://schemas.microsoft.com/office/powerpoint/2010/main" val="15709939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smtClean="0"/>
              <a:t>The</a:t>
            </a:r>
            <a:r>
              <a:rPr lang="en-GB" baseline="0" dirty="0" smtClean="0"/>
              <a:t> full PREMIS data model </a:t>
            </a:r>
            <a:br>
              <a:rPr lang="en-GB" baseline="0" dirty="0" smtClean="0"/>
            </a:br>
            <a:endParaRPr lang="en-GB" baseline="0" dirty="0" smtClean="0"/>
          </a:p>
          <a:p>
            <a:pPr marL="0" indent="0">
              <a:buNone/>
            </a:pPr>
            <a:r>
              <a:rPr lang="en-GB" baseline="0" dirty="0" smtClean="0"/>
              <a:t/>
            </a:r>
            <a:br>
              <a:rPr lang="en-GB" baseline="0" dirty="0" smtClean="0"/>
            </a:br>
            <a:r>
              <a:rPr lang="en-GB" b="1" baseline="0" dirty="0" smtClean="0"/>
              <a:t>[Note: PREMIS environments are introduced later on as an optional section – see accompanying notes] </a:t>
            </a:r>
            <a:endParaRPr lang="en-GB" b="1" dirty="0"/>
          </a:p>
        </p:txBody>
      </p:sp>
      <p:sp>
        <p:nvSpPr>
          <p:cNvPr id="4" name="Slide Number Placeholder 3"/>
          <p:cNvSpPr>
            <a:spLocks noGrp="1"/>
          </p:cNvSpPr>
          <p:nvPr>
            <p:ph type="sldNum" sz="quarter" idx="10"/>
          </p:nvPr>
        </p:nvSpPr>
        <p:spPr/>
        <p:txBody>
          <a:bodyPr/>
          <a:lstStyle/>
          <a:p>
            <a:fld id="{42CA5A2E-5BB3-4CB9-93D8-99F24B64FCB7}" type="slidenum">
              <a:rPr lang="en-GB" smtClean="0"/>
              <a:t>52</a:t>
            </a:fld>
            <a:endParaRPr lang="en-GB"/>
          </a:p>
        </p:txBody>
      </p:sp>
    </p:spTree>
    <p:extLst>
      <p:ext uri="{BB962C8B-B14F-4D97-AF65-F5344CB8AC3E}">
        <p14:creationId xmlns:p14="http://schemas.microsoft.com/office/powerpoint/2010/main" val="41538187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smtClean="0"/>
              <a:t>We’ve already looked at PREMIS objects</a:t>
            </a:r>
            <a:r>
              <a:rPr lang="en-GB" baseline="0" dirty="0" smtClean="0"/>
              <a:t> – which can be Intellectual Entities, Representations, Files or Bit streams. </a:t>
            </a:r>
          </a:p>
          <a:p>
            <a:pPr marL="0" indent="0">
              <a:buNone/>
            </a:pPr>
            <a:endParaRPr lang="en-GB" baseline="0" dirty="0" smtClean="0"/>
          </a:p>
          <a:p>
            <a:pPr marL="0" indent="0">
              <a:buNone/>
            </a:pPr>
            <a:r>
              <a:rPr lang="en-GB" baseline="0" dirty="0" smtClean="0"/>
              <a:t>Objects are a core concept to PREMIS, as these are the items in our collections which we are describing. </a:t>
            </a:r>
            <a:endParaRPr lang="en-GB" dirty="0" smtClean="0"/>
          </a:p>
          <a:p>
            <a:endParaRPr lang="en-GB" dirty="0" smtClean="0"/>
          </a:p>
          <a:p>
            <a:r>
              <a:rPr lang="en-GB" dirty="0" smtClean="0"/>
              <a:t>Apart from</a:t>
            </a:r>
            <a:r>
              <a:rPr lang="en-GB" baseline="0" dirty="0" smtClean="0"/>
              <a:t> Objects, there are three other types of PREMIS entities. These are Events, Agents, and Rights. </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53</a:t>
            </a:fld>
            <a:endParaRPr lang="en-GB"/>
          </a:p>
        </p:txBody>
      </p:sp>
    </p:spTree>
    <p:extLst>
      <p:ext uri="{BB962C8B-B14F-4D97-AF65-F5344CB8AC3E}">
        <p14:creationId xmlns:p14="http://schemas.microsoft.com/office/powerpoint/2010/main" val="397203730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smtClean="0"/>
              <a:t>Events describe actions which</a:t>
            </a:r>
            <a:r>
              <a:rPr lang="en-GB" baseline="0" dirty="0" smtClean="0"/>
              <a:t> have happened to objects, particularly during their management in a repository. </a:t>
            </a:r>
          </a:p>
          <a:p>
            <a:pPr marL="0" indent="0">
              <a:buNone/>
            </a:pPr>
            <a:endParaRPr lang="en-GB" baseline="0" dirty="0" smtClean="0"/>
          </a:p>
          <a:p>
            <a:pPr marL="0" indent="0">
              <a:buNone/>
            </a:pPr>
            <a:r>
              <a:rPr lang="en-GB" baseline="0" dirty="0" smtClean="0"/>
              <a:t>Examples of events are:</a:t>
            </a:r>
          </a:p>
          <a:p>
            <a:pPr marL="0" indent="0">
              <a:buNone/>
            </a:pPr>
            <a:endParaRPr lang="en-GB" baseline="0" dirty="0" smtClean="0"/>
          </a:p>
          <a:p>
            <a:pPr marL="0" indent="0">
              <a:buNone/>
            </a:pPr>
            <a:r>
              <a:rPr lang="en-GB" baseline="0" dirty="0" smtClean="0"/>
              <a:t>Virus scanning</a:t>
            </a:r>
          </a:p>
          <a:p>
            <a:pPr marL="0" indent="0">
              <a:buNone/>
            </a:pPr>
            <a:r>
              <a:rPr lang="en-GB" baseline="0" dirty="0" smtClean="0"/>
              <a:t>File format validation </a:t>
            </a:r>
          </a:p>
          <a:p>
            <a:pPr marL="0" indent="0">
              <a:buNone/>
            </a:pPr>
            <a:r>
              <a:rPr lang="en-GB" baseline="0" dirty="0" smtClean="0"/>
              <a:t>File format migration</a:t>
            </a:r>
          </a:p>
          <a:p>
            <a:pPr marL="0" indent="0">
              <a:buNone/>
            </a:pP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54</a:t>
            </a:fld>
            <a:endParaRPr lang="en-GB"/>
          </a:p>
        </p:txBody>
      </p:sp>
    </p:spTree>
    <p:extLst>
      <p:ext uri="{BB962C8B-B14F-4D97-AF65-F5344CB8AC3E}">
        <p14:creationId xmlns:p14="http://schemas.microsoft.com/office/powerpoint/2010/main" val="211390982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smtClean="0"/>
              <a:t>Agents</a:t>
            </a:r>
            <a:r>
              <a:rPr lang="en-GB" baseline="0" dirty="0" smtClean="0"/>
              <a:t> are the actors which perform the events on the objects. </a:t>
            </a:r>
          </a:p>
          <a:p>
            <a:pPr marL="0" indent="0">
              <a:buNone/>
            </a:pPr>
            <a:endParaRPr lang="en-GB" baseline="0" dirty="0" smtClean="0"/>
          </a:p>
          <a:p>
            <a:pPr marL="0" indent="0">
              <a:buNone/>
            </a:pPr>
            <a:r>
              <a:rPr lang="en-GB" baseline="0" dirty="0" smtClean="0"/>
              <a:t>They could be software (such as a virus scanning software), or they might be staff working in an institutional repository, or it could be used to describe a whole organisation </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55</a:t>
            </a:fld>
            <a:endParaRPr lang="en-GB"/>
          </a:p>
        </p:txBody>
      </p:sp>
    </p:spTree>
    <p:extLst>
      <p:ext uri="{BB962C8B-B14F-4D97-AF65-F5344CB8AC3E}">
        <p14:creationId xmlns:p14="http://schemas.microsoft.com/office/powerpoint/2010/main" val="90082921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smtClean="0"/>
              <a:t>PREMIS rights relate</a:t>
            </a:r>
            <a:r>
              <a:rPr lang="en-GB" baseline="0" dirty="0" smtClean="0"/>
              <a:t>s to things like copyright and licenses and any restrictions on what a repository can do to an item. </a:t>
            </a:r>
          </a:p>
          <a:p>
            <a:pPr marL="0" indent="0">
              <a:buNone/>
            </a:pPr>
            <a:endParaRPr lang="en-GB" baseline="0" dirty="0" smtClean="0"/>
          </a:p>
          <a:p>
            <a:pPr marL="0" indent="0">
              <a:buNone/>
            </a:pPr>
            <a:r>
              <a:rPr lang="en-GB" baseline="0" dirty="0" smtClean="0"/>
              <a:t>A PREMIS right might be an agreement with the donor of a collection that you are allowed to make the item available online or to migrate it to a new file format. </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56</a:t>
            </a:fld>
            <a:endParaRPr lang="en-GB"/>
          </a:p>
        </p:txBody>
      </p:sp>
    </p:spTree>
    <p:extLst>
      <p:ext uri="{BB962C8B-B14F-4D97-AF65-F5344CB8AC3E}">
        <p14:creationId xmlns:p14="http://schemas.microsoft.com/office/powerpoint/2010/main" val="886458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smtClean="0"/>
              <a:t>Each</a:t>
            </a:r>
            <a:r>
              <a:rPr lang="en-GB" baseline="0" dirty="0" smtClean="0"/>
              <a:t> one of these entities are packages of information which are connected to each other using something called linking identifiers. You will see examples of linking identifiers in a bit when you start working through the exercises in the booklet. </a:t>
            </a:r>
            <a:endParaRPr lang="en-GB" dirty="0" smtClean="0"/>
          </a:p>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57</a:t>
            </a:fld>
            <a:endParaRPr lang="en-GB"/>
          </a:p>
        </p:txBody>
      </p:sp>
    </p:spTree>
    <p:extLst>
      <p:ext uri="{BB962C8B-B14F-4D97-AF65-F5344CB8AC3E}">
        <p14:creationId xmlns:p14="http://schemas.microsoft.com/office/powerpoint/2010/main" val="6772203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smtClean="0"/>
              <a:t>As mentioned before, the object is the most central entity in</a:t>
            </a:r>
            <a:r>
              <a:rPr lang="en-GB" baseline="0" dirty="0" smtClean="0"/>
              <a:t> the PREMIS data model. It is the only entity which can exists on its own. All the other entities – events, agents, and rights have to be linked to an object and cannot be freestanding.</a:t>
            </a:r>
          </a:p>
          <a:p>
            <a:pPr marL="0" indent="0">
              <a:buNone/>
            </a:pPr>
            <a:endParaRPr lang="en-GB" baseline="0" dirty="0" smtClean="0"/>
          </a:p>
          <a:p>
            <a:pPr marL="0" indent="0">
              <a:buNone/>
            </a:pPr>
            <a:endParaRPr lang="en-GB" baseline="0" dirty="0" smtClean="0"/>
          </a:p>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58</a:t>
            </a:fld>
            <a:endParaRPr lang="en-GB"/>
          </a:p>
        </p:txBody>
      </p:sp>
    </p:spTree>
    <p:extLst>
      <p:ext uri="{BB962C8B-B14F-4D97-AF65-F5344CB8AC3E}">
        <p14:creationId xmlns:p14="http://schemas.microsoft.com/office/powerpoint/2010/main" val="360038183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Example of what this looks like from the Oxford University Research Archive’s thesis workflow. </a:t>
            </a:r>
          </a:p>
          <a:p>
            <a:endParaRPr lang="en-GB" baseline="0" dirty="0" smtClean="0"/>
          </a:p>
          <a:p>
            <a:r>
              <a:rPr lang="en-GB" baseline="0" dirty="0" smtClean="0"/>
              <a:t>One of ORA’s core activities every year is to collect electronic student e-thesis, which is a requirement for graduating for some subjects.  </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59</a:t>
            </a:fld>
            <a:endParaRPr lang="en-GB"/>
          </a:p>
        </p:txBody>
      </p:sp>
    </p:spTree>
    <p:extLst>
      <p:ext uri="{BB962C8B-B14F-4D97-AF65-F5344CB8AC3E}">
        <p14:creationId xmlns:p14="http://schemas.microsoft.com/office/powerpoint/2010/main" val="963757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
            </a:r>
            <a:br>
              <a:rPr lang="en-GB" baseline="0" dirty="0" smtClean="0"/>
            </a:br>
            <a:r>
              <a:rPr lang="en-GB" baseline="0" dirty="0" smtClean="0"/>
              <a:t/>
            </a:r>
            <a:br>
              <a:rPr lang="en-GB" baseline="0" dirty="0" smtClean="0"/>
            </a:br>
            <a:endParaRPr lang="en-GB" baseline="0" dirty="0" smtClean="0"/>
          </a:p>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6</a:t>
            </a:fld>
            <a:endParaRPr lang="en-GB"/>
          </a:p>
        </p:txBody>
      </p:sp>
    </p:spTree>
    <p:extLst>
      <p:ext uri="{BB962C8B-B14F-4D97-AF65-F5344CB8AC3E}">
        <p14:creationId xmlns:p14="http://schemas.microsoft.com/office/powerpoint/2010/main" val="56787561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a:t>
            </a:r>
            <a:r>
              <a:rPr lang="en-GB" baseline="0" dirty="0" smtClean="0"/>
              <a:t> this example ORA receives a windows document file containing a PhD thesis. The DOC file is the object. </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60</a:t>
            </a:fld>
            <a:endParaRPr lang="en-GB"/>
          </a:p>
        </p:txBody>
      </p:sp>
    </p:spTree>
    <p:extLst>
      <p:ext uri="{BB962C8B-B14F-4D97-AF65-F5344CB8AC3E}">
        <p14:creationId xmlns:p14="http://schemas.microsoft.com/office/powerpoint/2010/main" val="17304550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ORA</a:t>
            </a:r>
            <a:r>
              <a:rPr lang="en-GB" baseline="0" dirty="0" smtClean="0"/>
              <a:t> performs a file format migration event, which results in an access PDF file.  The PDF file is now a new representation of the student thesis. </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61</a:t>
            </a:fld>
            <a:endParaRPr lang="en-GB"/>
          </a:p>
        </p:txBody>
      </p:sp>
    </p:spTree>
    <p:extLst>
      <p:ext uri="{BB962C8B-B14F-4D97-AF65-F5344CB8AC3E}">
        <p14:creationId xmlns:p14="http://schemas.microsoft.com/office/powerpoint/2010/main" val="118469984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migration to a PDF was performed by a member of ORA’s staff using Adobe Acrobat. Adobe Acrobat is</a:t>
            </a:r>
            <a:r>
              <a:rPr lang="en-GB" baseline="0" dirty="0" smtClean="0"/>
              <a:t> in this case the PREMIS agent.</a:t>
            </a:r>
            <a:r>
              <a:rPr lang="en-GB" dirty="0" smtClean="0"/>
              <a:t> Although the member</a:t>
            </a:r>
            <a:r>
              <a:rPr lang="en-GB" baseline="0" dirty="0" smtClean="0"/>
              <a:t> of staff could also be considered an agent. </a:t>
            </a:r>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62</a:t>
            </a:fld>
            <a:endParaRPr lang="en-GB"/>
          </a:p>
        </p:txBody>
      </p:sp>
    </p:spTree>
    <p:extLst>
      <p:ext uri="{BB962C8B-B14F-4D97-AF65-F5344CB8AC3E}">
        <p14:creationId xmlns:p14="http://schemas.microsoft.com/office/powerpoint/2010/main" val="401301018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ORA</a:t>
            </a:r>
            <a:r>
              <a:rPr lang="en-GB" baseline="0" dirty="0" smtClean="0"/>
              <a:t> is able to do this migration, because the ORA Deposit Licence grants permission to undertake any activities which are restricted by the Copyright Act (UK) – which includes the right to amend a work. </a:t>
            </a:r>
          </a:p>
          <a:p>
            <a:endParaRPr lang="en-GB" baseline="0" dirty="0" smtClean="0"/>
          </a:p>
          <a:p>
            <a:r>
              <a:rPr lang="en-GB" baseline="0" dirty="0" smtClean="0"/>
              <a:t>This right is linked to the thesis object. </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63</a:t>
            </a:fld>
            <a:endParaRPr lang="en-GB"/>
          </a:p>
        </p:txBody>
      </p:sp>
    </p:spTree>
    <p:extLst>
      <p:ext uri="{BB962C8B-B14F-4D97-AF65-F5344CB8AC3E}">
        <p14:creationId xmlns:p14="http://schemas.microsoft.com/office/powerpoint/2010/main" val="249565351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Here’s the</a:t>
            </a:r>
            <a:r>
              <a:rPr lang="en-GB" baseline="0" dirty="0" smtClean="0"/>
              <a:t> student thesis workflow mapped onto the PREMIS data model</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64</a:t>
            </a:fld>
            <a:endParaRPr lang="en-GB"/>
          </a:p>
        </p:txBody>
      </p:sp>
    </p:spTree>
    <p:extLst>
      <p:ext uri="{BB962C8B-B14F-4D97-AF65-F5344CB8AC3E}">
        <p14:creationId xmlns:p14="http://schemas.microsoft.com/office/powerpoint/2010/main" val="177538416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Exercise which involves identifying agents, objects, events, and rights. </a:t>
            </a:r>
          </a:p>
          <a:p>
            <a:pPr marL="0" indent="0" algn="l">
              <a:buNone/>
            </a:pPr>
            <a:endParaRPr lang="en-GB" baseline="0" dirty="0" smtClean="0"/>
          </a:p>
          <a:p>
            <a:pPr marL="0" indent="0" algn="l">
              <a:buNone/>
            </a:pPr>
            <a:r>
              <a:rPr lang="en-GB" baseline="0" dirty="0" smtClean="0"/>
              <a:t>Looking at this example. Can anyone guess who the agent is in this story? </a:t>
            </a:r>
            <a:endParaRPr lang="en-GB" dirty="0" smtClean="0"/>
          </a:p>
          <a:p>
            <a:pPr algn="l"/>
            <a:endParaRPr lang="en-GB" baseline="0" dirty="0" smtClean="0"/>
          </a:p>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65</a:t>
            </a:fld>
            <a:endParaRPr lang="en-GB"/>
          </a:p>
        </p:txBody>
      </p:sp>
    </p:spTree>
    <p:extLst>
      <p:ext uri="{BB962C8B-B14F-4D97-AF65-F5344CB8AC3E}">
        <p14:creationId xmlns:p14="http://schemas.microsoft.com/office/powerpoint/2010/main" val="286624269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digital object?</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66</a:t>
            </a:fld>
            <a:endParaRPr lang="en-GB"/>
          </a:p>
        </p:txBody>
      </p:sp>
    </p:spTree>
    <p:extLst>
      <p:ext uri="{BB962C8B-B14F-4D97-AF65-F5344CB8AC3E}">
        <p14:creationId xmlns:p14="http://schemas.microsoft.com/office/powerpoint/2010/main" val="1039100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And what is the event which occurred? </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67</a:t>
            </a:fld>
            <a:endParaRPr lang="en-GB"/>
          </a:p>
        </p:txBody>
      </p:sp>
    </p:spTree>
    <p:extLst>
      <p:ext uri="{BB962C8B-B14F-4D97-AF65-F5344CB8AC3E}">
        <p14:creationId xmlns:p14="http://schemas.microsoft.com/office/powerpoint/2010/main" val="12838983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What was the right information involved</a:t>
            </a:r>
            <a:r>
              <a:rPr lang="en-GB" baseline="0" dirty="0" smtClean="0"/>
              <a:t> which allowed Steve to migrate the TIFF image? </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68</a:t>
            </a:fld>
            <a:endParaRPr lang="en-GB"/>
          </a:p>
        </p:txBody>
      </p:sp>
    </p:spTree>
    <p:extLst>
      <p:ext uri="{BB962C8B-B14F-4D97-AF65-F5344CB8AC3E}">
        <p14:creationId xmlns:p14="http://schemas.microsoft.com/office/powerpoint/2010/main" val="353504216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69</a:t>
            </a:fld>
            <a:endParaRPr lang="en-GB"/>
          </a:p>
        </p:txBody>
      </p:sp>
    </p:spTree>
    <p:extLst>
      <p:ext uri="{BB962C8B-B14F-4D97-AF65-F5344CB8AC3E}">
        <p14:creationId xmlns:p14="http://schemas.microsoft.com/office/powerpoint/2010/main" val="2129365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The creators of PREMIS defines digital preservation metadata as: </a:t>
            </a:r>
            <a:r>
              <a:rPr lang="en-GB" sz="1200" i="1" dirty="0" smtClean="0"/>
              <a:t>“Things that most working preservation repositories are likely to need to know in order to support digital preservation.”</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7</a:t>
            </a:fld>
            <a:endParaRPr lang="en-GB"/>
          </a:p>
        </p:txBody>
      </p:sp>
    </p:spTree>
    <p:extLst>
      <p:ext uri="{BB962C8B-B14F-4D97-AF65-F5344CB8AC3E}">
        <p14:creationId xmlns:p14="http://schemas.microsoft.com/office/powerpoint/2010/main" val="142169557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15 minutes for exercises</a:t>
            </a:r>
            <a:r>
              <a:rPr lang="en-GB" baseline="0" dirty="0" smtClean="0"/>
              <a:t> </a:t>
            </a:r>
          </a:p>
          <a:p>
            <a:endParaRPr lang="en-GB" baseline="0" dirty="0" smtClean="0"/>
          </a:p>
          <a:p>
            <a:endParaRPr lang="en-GB" b="1" baseline="0" dirty="0" smtClean="0"/>
          </a:p>
          <a:p>
            <a:r>
              <a:rPr lang="en-GB" b="1" baseline="0" dirty="0" smtClean="0"/>
              <a:t>[Some participants will work quicker then this, and can continue with the workbook) </a:t>
            </a:r>
          </a:p>
          <a:p>
            <a:endParaRPr lang="en-GB"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70</a:t>
            </a:fld>
            <a:endParaRPr lang="en-GB"/>
          </a:p>
        </p:txBody>
      </p:sp>
    </p:spTree>
    <p:extLst>
      <p:ext uri="{BB962C8B-B14F-4D97-AF65-F5344CB8AC3E}">
        <p14:creationId xmlns:p14="http://schemas.microsoft.com/office/powerpoint/2010/main" val="123963951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Answers</a:t>
            </a:r>
            <a:endParaRPr lang="en-GB" b="1" dirty="0"/>
          </a:p>
        </p:txBody>
      </p:sp>
      <p:sp>
        <p:nvSpPr>
          <p:cNvPr id="4" name="Slide Number Placeholder 3"/>
          <p:cNvSpPr>
            <a:spLocks noGrp="1"/>
          </p:cNvSpPr>
          <p:nvPr>
            <p:ph type="sldNum" sz="quarter" idx="10"/>
          </p:nvPr>
        </p:nvSpPr>
        <p:spPr/>
        <p:txBody>
          <a:bodyPr/>
          <a:lstStyle/>
          <a:p>
            <a:fld id="{42CA5A2E-5BB3-4CB9-93D8-99F24B64FCB7}" type="slidenum">
              <a:rPr lang="en-GB" smtClean="0"/>
              <a:t>71</a:t>
            </a:fld>
            <a:endParaRPr lang="en-GB"/>
          </a:p>
        </p:txBody>
      </p:sp>
    </p:spTree>
    <p:extLst>
      <p:ext uri="{BB962C8B-B14F-4D97-AF65-F5344CB8AC3E}">
        <p14:creationId xmlns:p14="http://schemas.microsoft.com/office/powerpoint/2010/main" val="5820642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Note: the governmental department</a:t>
            </a:r>
            <a:r>
              <a:rPr lang="en-GB" baseline="0" dirty="0" smtClean="0"/>
              <a:t> might also be considered an agent, and the act of depositing content with the national archive could be an event </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72</a:t>
            </a:fld>
            <a:endParaRPr lang="en-GB"/>
          </a:p>
        </p:txBody>
      </p:sp>
    </p:spTree>
    <p:extLst>
      <p:ext uri="{BB962C8B-B14F-4D97-AF65-F5344CB8AC3E}">
        <p14:creationId xmlns:p14="http://schemas.microsoft.com/office/powerpoint/2010/main" val="17483140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73</a:t>
            </a:fld>
            <a:endParaRPr lang="en-GB"/>
          </a:p>
        </p:txBody>
      </p:sp>
    </p:spTree>
    <p:extLst>
      <p:ext uri="{BB962C8B-B14F-4D97-AF65-F5344CB8AC3E}">
        <p14:creationId xmlns:p14="http://schemas.microsoft.com/office/powerpoint/2010/main" val="66775532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74</a:t>
            </a:fld>
            <a:endParaRPr lang="en-GB"/>
          </a:p>
        </p:txBody>
      </p:sp>
    </p:spTree>
    <p:extLst>
      <p:ext uri="{BB962C8B-B14F-4D97-AF65-F5344CB8AC3E}">
        <p14:creationId xmlns:p14="http://schemas.microsoft.com/office/powerpoint/2010/main" val="156294130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75</a:t>
            </a:fld>
            <a:endParaRPr lang="en-GB"/>
          </a:p>
        </p:txBody>
      </p:sp>
    </p:spTree>
    <p:extLst>
      <p:ext uri="{BB962C8B-B14F-4D97-AF65-F5344CB8AC3E}">
        <p14:creationId xmlns:p14="http://schemas.microsoft.com/office/powerpoint/2010/main" val="406467180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76</a:t>
            </a:fld>
            <a:endParaRPr lang="en-GB"/>
          </a:p>
        </p:txBody>
      </p:sp>
    </p:spTree>
    <p:extLst>
      <p:ext uri="{BB962C8B-B14F-4D97-AF65-F5344CB8AC3E}">
        <p14:creationId xmlns:p14="http://schemas.microsoft.com/office/powerpoint/2010/main" val="78992658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77</a:t>
            </a:fld>
            <a:endParaRPr lang="en-GB"/>
          </a:p>
        </p:txBody>
      </p:sp>
    </p:spTree>
    <p:extLst>
      <p:ext uri="{BB962C8B-B14F-4D97-AF65-F5344CB8AC3E}">
        <p14:creationId xmlns:p14="http://schemas.microsoft.com/office/powerpoint/2010/main" val="5449195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78</a:t>
            </a:fld>
            <a:endParaRPr lang="en-GB"/>
          </a:p>
        </p:txBody>
      </p:sp>
    </p:spTree>
    <p:extLst>
      <p:ext uri="{BB962C8B-B14F-4D97-AF65-F5344CB8AC3E}">
        <p14:creationId xmlns:p14="http://schemas.microsoft.com/office/powerpoint/2010/main" val="346155374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79</a:t>
            </a:fld>
            <a:endParaRPr lang="en-GB"/>
          </a:p>
        </p:txBody>
      </p:sp>
    </p:spTree>
    <p:extLst>
      <p:ext uri="{BB962C8B-B14F-4D97-AF65-F5344CB8AC3E}">
        <p14:creationId xmlns:p14="http://schemas.microsoft.com/office/powerpoint/2010/main" val="11441442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The National Library of Australia gives a more detailed definition. They describe it as: </a:t>
            </a:r>
            <a:r>
              <a:rPr lang="en-GB" sz="1200" i="1" dirty="0" smtClean="0"/>
              <a:t>“metadata</a:t>
            </a:r>
            <a:r>
              <a:rPr lang="en-GB" sz="1200" i="1" baseline="0" dirty="0" smtClean="0"/>
              <a:t> </a:t>
            </a:r>
            <a:r>
              <a:rPr lang="en-GB" sz="1200" i="1" dirty="0" smtClean="0"/>
              <a:t>intended to store technical details on the format, structure and use of the digital content, the history of all actions performed on the resource including changes and decisions.” </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8</a:t>
            </a:fld>
            <a:endParaRPr lang="en-GB"/>
          </a:p>
        </p:txBody>
      </p:sp>
    </p:spTree>
    <p:extLst>
      <p:ext uri="{BB962C8B-B14F-4D97-AF65-F5344CB8AC3E}">
        <p14:creationId xmlns:p14="http://schemas.microsoft.com/office/powerpoint/2010/main" val="51164601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80</a:t>
            </a:fld>
            <a:endParaRPr lang="en-GB"/>
          </a:p>
        </p:txBody>
      </p:sp>
    </p:spTree>
    <p:extLst>
      <p:ext uri="{BB962C8B-B14F-4D97-AF65-F5344CB8AC3E}">
        <p14:creationId xmlns:p14="http://schemas.microsoft.com/office/powerpoint/2010/main" val="20064862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81</a:t>
            </a:fld>
            <a:endParaRPr lang="en-GB"/>
          </a:p>
        </p:txBody>
      </p:sp>
    </p:spTree>
    <p:extLst>
      <p:ext uri="{BB962C8B-B14F-4D97-AF65-F5344CB8AC3E}">
        <p14:creationId xmlns:p14="http://schemas.microsoft.com/office/powerpoint/2010/main" val="424058381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82</a:t>
            </a:fld>
            <a:endParaRPr lang="en-GB"/>
          </a:p>
        </p:txBody>
      </p:sp>
    </p:spTree>
    <p:extLst>
      <p:ext uri="{BB962C8B-B14F-4D97-AF65-F5344CB8AC3E}">
        <p14:creationId xmlns:p14="http://schemas.microsoft.com/office/powerpoint/2010/main" val="262549209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83</a:t>
            </a:fld>
            <a:endParaRPr lang="en-GB"/>
          </a:p>
        </p:txBody>
      </p:sp>
    </p:spTree>
    <p:extLst>
      <p:ext uri="{BB962C8B-B14F-4D97-AF65-F5344CB8AC3E}">
        <p14:creationId xmlns:p14="http://schemas.microsoft.com/office/powerpoint/2010/main" val="55595167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84</a:t>
            </a:fld>
            <a:endParaRPr lang="en-GB"/>
          </a:p>
        </p:txBody>
      </p:sp>
    </p:spTree>
    <p:extLst>
      <p:ext uri="{BB962C8B-B14F-4D97-AF65-F5344CB8AC3E}">
        <p14:creationId xmlns:p14="http://schemas.microsoft.com/office/powerpoint/2010/main" val="222794746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85</a:t>
            </a:fld>
            <a:endParaRPr lang="en-GB"/>
          </a:p>
        </p:txBody>
      </p:sp>
    </p:spTree>
    <p:extLst>
      <p:ext uri="{BB962C8B-B14F-4D97-AF65-F5344CB8AC3E}">
        <p14:creationId xmlns:p14="http://schemas.microsoft.com/office/powerpoint/2010/main" val="236341665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86</a:t>
            </a:fld>
            <a:endParaRPr lang="en-GB"/>
          </a:p>
        </p:txBody>
      </p:sp>
    </p:spTree>
    <p:extLst>
      <p:ext uri="{BB962C8B-B14F-4D97-AF65-F5344CB8AC3E}">
        <p14:creationId xmlns:p14="http://schemas.microsoft.com/office/powerpoint/2010/main" val="158536535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20 </a:t>
            </a:r>
            <a:r>
              <a:rPr lang="en-GB" dirty="0" smtClean="0"/>
              <a:t>minutes</a:t>
            </a:r>
            <a:r>
              <a:rPr lang="en-GB" baseline="0" dirty="0" smtClean="0"/>
              <a:t> </a:t>
            </a:r>
          </a:p>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87</a:t>
            </a:fld>
            <a:endParaRPr lang="en-GB"/>
          </a:p>
        </p:txBody>
      </p:sp>
    </p:spTree>
    <p:extLst>
      <p:ext uri="{BB962C8B-B14F-4D97-AF65-F5344CB8AC3E}">
        <p14:creationId xmlns:p14="http://schemas.microsoft.com/office/powerpoint/2010/main" val="44588515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[Discuss why this information about the creating application might</a:t>
            </a:r>
            <a:r>
              <a:rPr lang="en-GB" baseline="0" dirty="0" smtClean="0"/>
              <a:t> be</a:t>
            </a:r>
            <a:r>
              <a:rPr lang="en-GB" dirty="0" smtClean="0"/>
              <a:t> useful to an organisation]</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88</a:t>
            </a:fld>
            <a:endParaRPr lang="en-GB"/>
          </a:p>
        </p:txBody>
      </p:sp>
    </p:spTree>
    <p:extLst>
      <p:ext uri="{BB962C8B-B14F-4D97-AF65-F5344CB8AC3E}">
        <p14:creationId xmlns:p14="http://schemas.microsoft.com/office/powerpoint/2010/main" val="189816362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Creating</a:t>
            </a:r>
            <a:r>
              <a:rPr lang="en-GB" baseline="0" dirty="0" smtClean="0"/>
              <a:t> Application is a wrapper element – it is not used for recording information in itself, but is a method for grouping the four sub elements (Application name, version, date, and extension). </a:t>
            </a:r>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89</a:t>
            </a:fld>
            <a:endParaRPr lang="en-GB"/>
          </a:p>
        </p:txBody>
      </p:sp>
    </p:spTree>
    <p:extLst>
      <p:ext uri="{BB962C8B-B14F-4D97-AF65-F5344CB8AC3E}">
        <p14:creationId xmlns:p14="http://schemas.microsoft.com/office/powerpoint/2010/main" val="3371869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It is useful to think about digital preservation metadata as an umbrella term for any information which an organisation requires to ensure that its digital collections remain unchanged and understandable. </a:t>
            </a:r>
          </a:p>
          <a:p>
            <a:endParaRPr lang="en-GB" baseline="0" dirty="0" smtClean="0"/>
          </a:p>
          <a:p>
            <a:r>
              <a:rPr lang="en-GB" baseline="0" dirty="0" smtClean="0"/>
              <a:t>What this information is may differ depending on the organisation and the type of collections it is preserving. </a:t>
            </a:r>
          </a:p>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9</a:t>
            </a:fld>
            <a:endParaRPr lang="en-GB"/>
          </a:p>
        </p:txBody>
      </p:sp>
    </p:spTree>
    <p:extLst>
      <p:ext uri="{BB962C8B-B14F-4D97-AF65-F5344CB8AC3E}">
        <p14:creationId xmlns:p14="http://schemas.microsoft.com/office/powerpoint/2010/main" val="168426545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90</a:t>
            </a:fld>
            <a:endParaRPr lang="en-GB"/>
          </a:p>
        </p:txBody>
      </p:sp>
    </p:spTree>
    <p:extLst>
      <p:ext uri="{BB962C8B-B14F-4D97-AF65-F5344CB8AC3E}">
        <p14:creationId xmlns:p14="http://schemas.microsoft.com/office/powerpoint/2010/main" val="170163720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91</a:t>
            </a:fld>
            <a:endParaRPr lang="en-GB"/>
          </a:p>
        </p:txBody>
      </p:sp>
    </p:spTree>
    <p:extLst>
      <p:ext uri="{BB962C8B-B14F-4D97-AF65-F5344CB8AC3E}">
        <p14:creationId xmlns:p14="http://schemas.microsoft.com/office/powerpoint/2010/main" val="390930318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92</a:t>
            </a:fld>
            <a:endParaRPr lang="en-GB"/>
          </a:p>
        </p:txBody>
      </p:sp>
    </p:spTree>
    <p:extLst>
      <p:ext uri="{BB962C8B-B14F-4D97-AF65-F5344CB8AC3E}">
        <p14:creationId xmlns:p14="http://schemas.microsoft.com/office/powerpoint/2010/main" val="247403551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93</a:t>
            </a:fld>
            <a:endParaRPr lang="en-GB"/>
          </a:p>
        </p:txBody>
      </p:sp>
    </p:spTree>
    <p:extLst>
      <p:ext uri="{BB962C8B-B14F-4D97-AF65-F5344CB8AC3E}">
        <p14:creationId xmlns:p14="http://schemas.microsoft.com/office/powerpoint/2010/main" val="24382790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94</a:t>
            </a:fld>
            <a:endParaRPr lang="en-GB"/>
          </a:p>
        </p:txBody>
      </p:sp>
    </p:spTree>
    <p:extLst>
      <p:ext uri="{BB962C8B-B14F-4D97-AF65-F5344CB8AC3E}">
        <p14:creationId xmlns:p14="http://schemas.microsoft.com/office/powerpoint/2010/main" val="291379822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95</a:t>
            </a:fld>
            <a:endParaRPr lang="en-GB"/>
          </a:p>
        </p:txBody>
      </p:sp>
    </p:spTree>
    <p:extLst>
      <p:ext uri="{BB962C8B-B14F-4D97-AF65-F5344CB8AC3E}">
        <p14:creationId xmlns:p14="http://schemas.microsoft.com/office/powerpoint/2010/main" val="305916683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96</a:t>
            </a:fld>
            <a:endParaRPr lang="en-GB"/>
          </a:p>
        </p:txBody>
      </p:sp>
    </p:spTree>
    <p:extLst>
      <p:ext uri="{BB962C8B-B14F-4D97-AF65-F5344CB8AC3E}">
        <p14:creationId xmlns:p14="http://schemas.microsoft.com/office/powerpoint/2010/main" val="103556021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5</a:t>
            </a:r>
            <a:r>
              <a:rPr lang="en-GB" baseline="0" dirty="0" smtClean="0"/>
              <a:t> minutes for q</a:t>
            </a:r>
            <a:r>
              <a:rPr lang="en-GB" dirty="0" smtClean="0"/>
              <a:t>uestions about exercises C3 onwards</a:t>
            </a:r>
          </a:p>
          <a:p>
            <a:endParaRPr lang="en-GB" dirty="0" smtClean="0"/>
          </a:p>
          <a:p>
            <a:r>
              <a:rPr lang="en-GB" b="1" dirty="0" smtClean="0"/>
              <a:t>If</a:t>
            </a:r>
            <a:r>
              <a:rPr lang="en-GB" b="1" baseline="0" dirty="0" smtClean="0"/>
              <a:t> there are no questions, ask participants how they feel about using the data dictionary. Is it easy/hard/clear/unclear? </a:t>
            </a:r>
            <a:endParaRPr lang="en-GB" b="1" dirty="0"/>
          </a:p>
        </p:txBody>
      </p:sp>
      <p:sp>
        <p:nvSpPr>
          <p:cNvPr id="4" name="Slide Number Placeholder 3"/>
          <p:cNvSpPr>
            <a:spLocks noGrp="1"/>
          </p:cNvSpPr>
          <p:nvPr>
            <p:ph type="sldNum" sz="quarter" idx="10"/>
          </p:nvPr>
        </p:nvSpPr>
        <p:spPr/>
        <p:txBody>
          <a:bodyPr/>
          <a:lstStyle/>
          <a:p>
            <a:fld id="{42CA5A2E-5BB3-4CB9-93D8-99F24B64FCB7}" type="slidenum">
              <a:rPr lang="en-GB" smtClean="0"/>
              <a:t>97</a:t>
            </a:fld>
            <a:endParaRPr lang="en-GB"/>
          </a:p>
        </p:txBody>
      </p:sp>
    </p:spTree>
    <p:extLst>
      <p:ext uri="{BB962C8B-B14F-4D97-AF65-F5344CB8AC3E}">
        <p14:creationId xmlns:p14="http://schemas.microsoft.com/office/powerpoint/2010/main" val="141657089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Optional</a:t>
            </a:r>
            <a:r>
              <a:rPr lang="en-GB" b="1" baseline="0" dirty="0" smtClean="0"/>
              <a:t> slides if there is enough time remaining</a:t>
            </a:r>
            <a:br>
              <a:rPr lang="en-GB" b="1" baseline="0" dirty="0" smtClean="0"/>
            </a:br>
            <a:endParaRPr lang="en-GB" b="1" baseline="0" dirty="0" smtClean="0"/>
          </a:p>
          <a:p>
            <a:r>
              <a:rPr lang="en-GB" b="0" baseline="0" dirty="0" smtClean="0"/>
              <a:t>The concept on “environments” was introduced in PREMIS 3.0 in 2015</a:t>
            </a:r>
            <a:endParaRPr lang="en-GB" b="0" dirty="0" smtClean="0"/>
          </a:p>
        </p:txBody>
      </p:sp>
      <p:sp>
        <p:nvSpPr>
          <p:cNvPr id="4" name="Slide Number Placeholder 3"/>
          <p:cNvSpPr>
            <a:spLocks noGrp="1"/>
          </p:cNvSpPr>
          <p:nvPr>
            <p:ph type="sldNum" sz="quarter" idx="10"/>
          </p:nvPr>
        </p:nvSpPr>
        <p:spPr/>
        <p:txBody>
          <a:bodyPr/>
          <a:lstStyle/>
          <a:p>
            <a:fld id="{42CA5A2E-5BB3-4CB9-93D8-99F24B64FCB7}" type="slidenum">
              <a:rPr lang="en-GB" smtClean="0"/>
              <a:t>98</a:t>
            </a:fld>
            <a:endParaRPr lang="en-GB"/>
          </a:p>
        </p:txBody>
      </p:sp>
    </p:spTree>
    <p:extLst>
      <p:ext uri="{BB962C8B-B14F-4D97-AF65-F5344CB8AC3E}">
        <p14:creationId xmlns:p14="http://schemas.microsoft.com/office/powerpoint/2010/main" val="390159177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Optional</a:t>
            </a:r>
            <a:r>
              <a:rPr lang="en-GB" b="1" baseline="0" dirty="0" smtClean="0"/>
              <a:t> slides if there is enough time remaining</a:t>
            </a:r>
            <a:br>
              <a:rPr lang="en-GB" b="1" baseline="0" dirty="0" smtClean="0"/>
            </a:br>
            <a:endParaRPr lang="en-GB" b="1" dirty="0" smtClean="0"/>
          </a:p>
          <a:p>
            <a:pPr marL="0" indent="0">
              <a:buNone/>
            </a:pPr>
            <a:r>
              <a:rPr lang="en-GB" dirty="0" smtClean="0"/>
              <a:t>Environments relate to objects, in that they can be used to describe the technical stack required to render an objects in its original environment. </a:t>
            </a:r>
            <a:endParaRPr lang="en-GB" b="1" dirty="0"/>
          </a:p>
        </p:txBody>
      </p:sp>
      <p:sp>
        <p:nvSpPr>
          <p:cNvPr id="4" name="Slide Number Placeholder 3"/>
          <p:cNvSpPr>
            <a:spLocks noGrp="1"/>
          </p:cNvSpPr>
          <p:nvPr>
            <p:ph type="sldNum" sz="quarter" idx="10"/>
          </p:nvPr>
        </p:nvSpPr>
        <p:spPr/>
        <p:txBody>
          <a:bodyPr/>
          <a:lstStyle/>
          <a:p>
            <a:fld id="{42CA5A2E-5BB3-4CB9-93D8-99F24B64FCB7}" type="slidenum">
              <a:rPr lang="en-GB" smtClean="0"/>
              <a:t>99</a:t>
            </a:fld>
            <a:endParaRPr lang="en-GB"/>
          </a:p>
        </p:txBody>
      </p:sp>
    </p:spTree>
    <p:extLst>
      <p:ext uri="{BB962C8B-B14F-4D97-AF65-F5344CB8AC3E}">
        <p14:creationId xmlns:p14="http://schemas.microsoft.com/office/powerpoint/2010/main" val="1472383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5A6FEDF-F038-4484-AE3C-28390EC889EE}" type="datetimeFigureOut">
              <a:rPr lang="en-GB" smtClean="0"/>
              <a:t>11/06/2018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043DEB5-C9C3-4269-8615-A503854B1A07}" type="slidenum">
              <a:rPr lang="en-GB" smtClean="0"/>
              <a:t>‹#›</a:t>
            </a:fld>
            <a:endParaRPr lang="en-GB"/>
          </a:p>
        </p:txBody>
      </p:sp>
    </p:spTree>
    <p:extLst>
      <p:ext uri="{BB962C8B-B14F-4D97-AF65-F5344CB8AC3E}">
        <p14:creationId xmlns:p14="http://schemas.microsoft.com/office/powerpoint/2010/main" val="48284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5A6FEDF-F038-4484-AE3C-28390EC889EE}" type="datetimeFigureOut">
              <a:rPr lang="en-GB" smtClean="0"/>
              <a:t>11/06/2018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043DEB5-C9C3-4269-8615-A503854B1A07}" type="slidenum">
              <a:rPr lang="en-GB" smtClean="0"/>
              <a:t>‹#›</a:t>
            </a:fld>
            <a:endParaRPr lang="en-GB"/>
          </a:p>
        </p:txBody>
      </p:sp>
    </p:spTree>
    <p:extLst>
      <p:ext uri="{BB962C8B-B14F-4D97-AF65-F5344CB8AC3E}">
        <p14:creationId xmlns:p14="http://schemas.microsoft.com/office/powerpoint/2010/main" val="583211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5A6FEDF-F038-4484-AE3C-28390EC889EE}" type="datetimeFigureOut">
              <a:rPr lang="en-GB" smtClean="0"/>
              <a:t>11/06/2018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043DEB5-C9C3-4269-8615-A503854B1A07}" type="slidenum">
              <a:rPr lang="en-GB" smtClean="0"/>
              <a:t>‹#›</a:t>
            </a:fld>
            <a:endParaRPr lang="en-GB"/>
          </a:p>
        </p:txBody>
      </p:sp>
    </p:spTree>
    <p:extLst>
      <p:ext uri="{BB962C8B-B14F-4D97-AF65-F5344CB8AC3E}">
        <p14:creationId xmlns:p14="http://schemas.microsoft.com/office/powerpoint/2010/main" val="2786506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5A6FEDF-F038-4484-AE3C-28390EC889EE}" type="datetimeFigureOut">
              <a:rPr lang="en-GB" smtClean="0"/>
              <a:t>11/06/2018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043DEB5-C9C3-4269-8615-A503854B1A07}" type="slidenum">
              <a:rPr lang="en-GB" smtClean="0"/>
              <a:t>‹#›</a:t>
            </a:fld>
            <a:endParaRPr lang="en-GB"/>
          </a:p>
        </p:txBody>
      </p:sp>
    </p:spTree>
    <p:extLst>
      <p:ext uri="{BB962C8B-B14F-4D97-AF65-F5344CB8AC3E}">
        <p14:creationId xmlns:p14="http://schemas.microsoft.com/office/powerpoint/2010/main" val="1682585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5A6FEDF-F038-4484-AE3C-28390EC889EE}" type="datetimeFigureOut">
              <a:rPr lang="en-GB" smtClean="0"/>
              <a:t>11/06/2018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043DEB5-C9C3-4269-8615-A503854B1A07}" type="slidenum">
              <a:rPr lang="en-GB" smtClean="0"/>
              <a:t>‹#›</a:t>
            </a:fld>
            <a:endParaRPr lang="en-GB"/>
          </a:p>
        </p:txBody>
      </p:sp>
    </p:spTree>
    <p:extLst>
      <p:ext uri="{BB962C8B-B14F-4D97-AF65-F5344CB8AC3E}">
        <p14:creationId xmlns:p14="http://schemas.microsoft.com/office/powerpoint/2010/main" val="1139889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5A6FEDF-F038-4484-AE3C-28390EC889EE}" type="datetimeFigureOut">
              <a:rPr lang="en-GB" smtClean="0"/>
              <a:t>11/06/2018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043DEB5-C9C3-4269-8615-A503854B1A07}" type="slidenum">
              <a:rPr lang="en-GB" smtClean="0"/>
              <a:t>‹#›</a:t>
            </a:fld>
            <a:endParaRPr lang="en-GB"/>
          </a:p>
        </p:txBody>
      </p:sp>
    </p:spTree>
    <p:extLst>
      <p:ext uri="{BB962C8B-B14F-4D97-AF65-F5344CB8AC3E}">
        <p14:creationId xmlns:p14="http://schemas.microsoft.com/office/powerpoint/2010/main" val="2380187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5A6FEDF-F038-4484-AE3C-28390EC889EE}" type="datetimeFigureOut">
              <a:rPr lang="en-GB" smtClean="0"/>
              <a:t>11/06/2018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043DEB5-C9C3-4269-8615-A503854B1A07}" type="slidenum">
              <a:rPr lang="en-GB" smtClean="0"/>
              <a:t>‹#›</a:t>
            </a:fld>
            <a:endParaRPr lang="en-GB"/>
          </a:p>
        </p:txBody>
      </p:sp>
    </p:spTree>
    <p:extLst>
      <p:ext uri="{BB962C8B-B14F-4D97-AF65-F5344CB8AC3E}">
        <p14:creationId xmlns:p14="http://schemas.microsoft.com/office/powerpoint/2010/main" val="11634522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5A6FEDF-F038-4484-AE3C-28390EC889EE}" type="datetimeFigureOut">
              <a:rPr lang="en-GB" smtClean="0"/>
              <a:t>11/06/2018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043DEB5-C9C3-4269-8615-A503854B1A07}" type="slidenum">
              <a:rPr lang="en-GB" smtClean="0"/>
              <a:t>‹#›</a:t>
            </a:fld>
            <a:endParaRPr lang="en-GB"/>
          </a:p>
        </p:txBody>
      </p:sp>
    </p:spTree>
    <p:extLst>
      <p:ext uri="{BB962C8B-B14F-4D97-AF65-F5344CB8AC3E}">
        <p14:creationId xmlns:p14="http://schemas.microsoft.com/office/powerpoint/2010/main" val="3118556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A6FEDF-F038-4484-AE3C-28390EC889EE}" type="datetimeFigureOut">
              <a:rPr lang="en-GB" smtClean="0"/>
              <a:t>11/06/2018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043DEB5-C9C3-4269-8615-A503854B1A07}" type="slidenum">
              <a:rPr lang="en-GB" smtClean="0"/>
              <a:t>‹#›</a:t>
            </a:fld>
            <a:endParaRPr lang="en-GB"/>
          </a:p>
        </p:txBody>
      </p:sp>
    </p:spTree>
    <p:extLst>
      <p:ext uri="{BB962C8B-B14F-4D97-AF65-F5344CB8AC3E}">
        <p14:creationId xmlns:p14="http://schemas.microsoft.com/office/powerpoint/2010/main" val="457796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A6FEDF-F038-4484-AE3C-28390EC889EE}" type="datetimeFigureOut">
              <a:rPr lang="en-GB" smtClean="0"/>
              <a:t>11/06/2018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043DEB5-C9C3-4269-8615-A503854B1A07}" type="slidenum">
              <a:rPr lang="en-GB" smtClean="0"/>
              <a:t>‹#›</a:t>
            </a:fld>
            <a:endParaRPr lang="en-GB"/>
          </a:p>
        </p:txBody>
      </p:sp>
    </p:spTree>
    <p:extLst>
      <p:ext uri="{BB962C8B-B14F-4D97-AF65-F5344CB8AC3E}">
        <p14:creationId xmlns:p14="http://schemas.microsoft.com/office/powerpoint/2010/main" val="217464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A6FEDF-F038-4484-AE3C-28390EC889EE}" type="datetimeFigureOut">
              <a:rPr lang="en-GB" smtClean="0"/>
              <a:t>11/06/2018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043DEB5-C9C3-4269-8615-A503854B1A07}" type="slidenum">
              <a:rPr lang="en-GB" smtClean="0"/>
              <a:t>‹#›</a:t>
            </a:fld>
            <a:endParaRPr lang="en-GB"/>
          </a:p>
        </p:txBody>
      </p:sp>
    </p:spTree>
    <p:extLst>
      <p:ext uri="{BB962C8B-B14F-4D97-AF65-F5344CB8AC3E}">
        <p14:creationId xmlns:p14="http://schemas.microsoft.com/office/powerpoint/2010/main" val="3163955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A6FEDF-F038-4484-AE3C-28390EC889EE}" type="datetimeFigureOut">
              <a:rPr lang="en-GB" smtClean="0"/>
              <a:t>11/06/2018</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43DEB5-C9C3-4269-8615-A503854B1A07}" type="slidenum">
              <a:rPr lang="en-GB" smtClean="0"/>
              <a:t>‹#›</a:t>
            </a:fld>
            <a:endParaRPr lang="en-GB"/>
          </a:p>
        </p:txBody>
      </p:sp>
    </p:spTree>
    <p:extLst>
      <p:ext uri="{BB962C8B-B14F-4D97-AF65-F5344CB8AC3E}">
        <p14:creationId xmlns:p14="http://schemas.microsoft.com/office/powerpoint/2010/main" val="5635332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loc.gov/standards/premis/"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creativecommons.org/licenses/by-nc-sa/4.0/" TargetMode="External"/><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hyperlink" Target="http://www.dpoc.ac.uk/"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www.loc.gov/standards/premis/"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hyperlink" Target="http://www.naxosaudiobooks.com/alice-s-adventures-in-wonderland-abridged/"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5.png"/></Relationships>
</file>

<file path=ppt/slides/_rels/slide6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3.png"/><Relationship Id="rId4" Type="http://schemas.openxmlformats.org/officeDocument/2006/relationships/image" Target="../media/image25.png"/></Relationships>
</file>

<file path=ppt/slides/_rels/slide6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4.png"/><Relationship Id="rId7" Type="http://schemas.openxmlformats.org/officeDocument/2006/relationships/image" Target="../media/image27.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3.png"/><Relationship Id="rId4" Type="http://schemas.openxmlformats.org/officeDocument/2006/relationships/image" Target="../media/image25.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7.png"/><Relationship Id="rId4" Type="http://schemas.openxmlformats.org/officeDocument/2006/relationships/image" Target="../media/image26.png"/></Relationships>
</file>

<file path=ppt/slides/_rels/slide6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6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781278"/>
            <a:ext cx="12192000" cy="2919866"/>
          </a:xfrm>
        </p:spPr>
        <p:txBody>
          <a:bodyPr>
            <a:normAutofit/>
          </a:bodyPr>
          <a:lstStyle/>
          <a:p>
            <a:r>
              <a:rPr lang="en-GB" sz="7200" b="1" dirty="0" smtClean="0"/>
              <a:t>Introduction to PREMIS</a:t>
            </a:r>
            <a:br>
              <a:rPr lang="en-GB" sz="7200" b="1" dirty="0" smtClean="0"/>
            </a:br>
            <a:r>
              <a:rPr lang="en-GB" sz="7200" b="1" dirty="0" smtClean="0"/>
              <a:t/>
            </a:r>
            <a:br>
              <a:rPr lang="en-GB" sz="7200" b="1" dirty="0" smtClean="0"/>
            </a:br>
            <a:r>
              <a:rPr lang="en-GB" sz="4000" b="1" dirty="0" smtClean="0"/>
              <a:t>D</a:t>
            </a:r>
            <a:r>
              <a:rPr lang="en-GB" sz="4000" dirty="0" smtClean="0"/>
              <a:t>igital</a:t>
            </a:r>
            <a:r>
              <a:rPr lang="en-GB" sz="4000" b="1" dirty="0" smtClean="0"/>
              <a:t> </a:t>
            </a:r>
            <a:r>
              <a:rPr lang="en-GB" sz="4000" b="1" dirty="0"/>
              <a:t>P</a:t>
            </a:r>
            <a:r>
              <a:rPr lang="en-GB" sz="4000" b="1" dirty="0" smtClean="0"/>
              <a:t>r</a:t>
            </a:r>
            <a:r>
              <a:rPr lang="en-GB" sz="4000" dirty="0" smtClean="0"/>
              <a:t>eservation </a:t>
            </a:r>
            <a:r>
              <a:rPr lang="en-GB" sz="4000" b="1" dirty="0"/>
              <a:t>M</a:t>
            </a:r>
            <a:r>
              <a:rPr lang="en-GB" sz="4000" dirty="0" smtClean="0"/>
              <a:t>etadata </a:t>
            </a:r>
            <a:r>
              <a:rPr lang="en-GB" sz="4000" b="1" dirty="0" smtClean="0"/>
              <a:t>S</a:t>
            </a:r>
            <a:r>
              <a:rPr lang="en-GB" sz="4000" dirty="0" smtClean="0"/>
              <a:t>trategies</a:t>
            </a:r>
            <a:endParaRPr lang="en-GB" sz="7200" dirty="0"/>
          </a:p>
        </p:txBody>
      </p:sp>
      <p:sp>
        <p:nvSpPr>
          <p:cNvPr id="3" name="Subtitle 2"/>
          <p:cNvSpPr>
            <a:spLocks noGrp="1"/>
          </p:cNvSpPr>
          <p:nvPr>
            <p:ph type="subTitle" idx="1"/>
          </p:nvPr>
        </p:nvSpPr>
        <p:spPr>
          <a:xfrm>
            <a:off x="1524000" y="4554538"/>
            <a:ext cx="9144000" cy="2303462"/>
          </a:xfrm>
        </p:spPr>
        <p:txBody>
          <a:bodyPr>
            <a:normAutofit/>
          </a:bodyPr>
          <a:lstStyle/>
          <a:p>
            <a:r>
              <a:rPr lang="en-GB" sz="3000" dirty="0" smtClean="0"/>
              <a:t>[Insert: Date, time]</a:t>
            </a:r>
          </a:p>
          <a:p>
            <a:endParaRPr lang="en-GB" dirty="0"/>
          </a:p>
          <a:p>
            <a:r>
              <a:rPr lang="en-GB" dirty="0" smtClean="0"/>
              <a:t>[Insert: Your contact details]</a:t>
            </a:r>
            <a:endParaRPr lang="en-GB" dirty="0"/>
          </a:p>
        </p:txBody>
      </p:sp>
    </p:spTree>
    <p:extLst>
      <p:ext uri="{BB962C8B-B14F-4D97-AF65-F5344CB8AC3E}">
        <p14:creationId xmlns:p14="http://schemas.microsoft.com/office/powerpoint/2010/main" val="36627963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What is digital preservation metadata? </a:t>
            </a:r>
            <a:endParaRPr lang="en-GB" b="1" dirty="0"/>
          </a:p>
        </p:txBody>
      </p:sp>
      <p:sp>
        <p:nvSpPr>
          <p:cNvPr id="3" name="Content Placeholder 2"/>
          <p:cNvSpPr>
            <a:spLocks noGrp="1"/>
          </p:cNvSpPr>
          <p:nvPr>
            <p:ph idx="1"/>
          </p:nvPr>
        </p:nvSpPr>
        <p:spPr>
          <a:xfrm>
            <a:off x="838200" y="1690688"/>
            <a:ext cx="10515600" cy="4351338"/>
          </a:xfrm>
        </p:spPr>
        <p:txBody>
          <a:bodyPr>
            <a:noAutofit/>
          </a:bodyPr>
          <a:lstStyle/>
          <a:p>
            <a:pPr marL="0" indent="0">
              <a:buNone/>
            </a:pPr>
            <a:r>
              <a:rPr lang="en-GB" sz="3200" dirty="0" smtClean="0"/>
              <a:t>The provenance (history) of digital objects:</a:t>
            </a:r>
          </a:p>
          <a:p>
            <a:pPr marL="0" indent="0">
              <a:buNone/>
            </a:pPr>
            <a:endParaRPr lang="en-GB" sz="1200" dirty="0" smtClean="0"/>
          </a:p>
          <a:p>
            <a:pPr lvl="1"/>
            <a:r>
              <a:rPr lang="en-GB" sz="3200" dirty="0" smtClean="0"/>
              <a:t>What has happened?  </a:t>
            </a:r>
          </a:p>
          <a:p>
            <a:pPr marL="914400" lvl="2" indent="0">
              <a:buNone/>
            </a:pPr>
            <a:r>
              <a:rPr lang="en-GB" sz="2800" dirty="0" smtClean="0"/>
              <a:t>- Virus scan, file format validation, format migration  </a:t>
            </a:r>
          </a:p>
          <a:p>
            <a:pPr lvl="1"/>
            <a:endParaRPr lang="en-GB" sz="3200" dirty="0"/>
          </a:p>
          <a:p>
            <a:pPr lvl="1"/>
            <a:r>
              <a:rPr lang="en-GB" sz="3200" dirty="0" smtClean="0"/>
              <a:t>Who did it? </a:t>
            </a:r>
          </a:p>
          <a:p>
            <a:pPr marL="914400" lvl="2" indent="0">
              <a:buNone/>
            </a:pPr>
            <a:r>
              <a:rPr lang="en-GB" sz="2800" dirty="0" smtClean="0"/>
              <a:t>- Software, library staff, organisations </a:t>
            </a:r>
          </a:p>
          <a:p>
            <a:pPr marL="457200" lvl="1" indent="0">
              <a:buNone/>
            </a:pPr>
            <a:endParaRPr lang="en-GB" sz="3200" dirty="0" smtClean="0"/>
          </a:p>
          <a:p>
            <a:pPr lvl="1"/>
            <a:r>
              <a:rPr lang="en-GB" sz="3200" dirty="0" smtClean="0"/>
              <a:t>What is the relationship between digital objects?</a:t>
            </a:r>
          </a:p>
          <a:p>
            <a:pPr marL="914400" lvl="2" indent="0">
              <a:buNone/>
            </a:pPr>
            <a:r>
              <a:rPr lang="en-GB" sz="2800" dirty="0" smtClean="0"/>
              <a:t>- Order of documents, past versions, folders etc. </a:t>
            </a:r>
            <a:endParaRPr lang="en-GB" sz="2800" dirty="0"/>
          </a:p>
        </p:txBody>
      </p:sp>
    </p:spTree>
    <p:extLst>
      <p:ext uri="{BB962C8B-B14F-4D97-AF65-F5344CB8AC3E}">
        <p14:creationId xmlns:p14="http://schemas.microsoft.com/office/powerpoint/2010/main" val="341575207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Environments </a:t>
            </a:r>
            <a:endParaRPr lang="en-GB" dirty="0"/>
          </a:p>
        </p:txBody>
      </p:sp>
      <p:sp>
        <p:nvSpPr>
          <p:cNvPr id="3" name="Content Placeholder 2"/>
          <p:cNvSpPr>
            <a:spLocks noGrp="1"/>
          </p:cNvSpPr>
          <p:nvPr>
            <p:ph idx="1"/>
          </p:nvPr>
        </p:nvSpPr>
        <p:spPr/>
        <p:txBody>
          <a:bodyPr/>
          <a:lstStyle/>
          <a:p>
            <a:r>
              <a:rPr lang="en-GB" dirty="0" smtClean="0"/>
              <a:t>Can be </a:t>
            </a:r>
            <a:r>
              <a:rPr lang="en-GB" dirty="0"/>
              <a:t>u</a:t>
            </a:r>
            <a:r>
              <a:rPr lang="en-GB" dirty="0" smtClean="0"/>
              <a:t>sed to describe the original computing environment of a digital file/bit stream </a:t>
            </a:r>
          </a:p>
          <a:p>
            <a:endParaRPr lang="en-GB" dirty="0"/>
          </a:p>
          <a:p>
            <a:r>
              <a:rPr lang="en-GB" dirty="0" smtClean="0"/>
              <a:t>Useful for describing emulation environments  </a:t>
            </a:r>
          </a:p>
          <a:p>
            <a:pPr marL="0" indent="0">
              <a:buNone/>
            </a:pPr>
            <a:endParaRPr lang="en-GB" dirty="0" smtClean="0"/>
          </a:p>
          <a:p>
            <a:pPr marL="0" indent="0">
              <a:buNone/>
            </a:pPr>
            <a:endParaRPr lang="en-GB" dirty="0"/>
          </a:p>
        </p:txBody>
      </p:sp>
    </p:spTree>
    <p:extLst>
      <p:ext uri="{BB962C8B-B14F-4D97-AF65-F5344CB8AC3E}">
        <p14:creationId xmlns:p14="http://schemas.microsoft.com/office/powerpoint/2010/main" val="366912850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856342"/>
            <a:ext cx="10515600" cy="1325563"/>
          </a:xfrm>
        </p:spPr>
        <p:txBody>
          <a:bodyPr>
            <a:normAutofit fontScale="90000"/>
          </a:bodyPr>
          <a:lstStyle/>
          <a:p>
            <a:r>
              <a:rPr lang="en-GB" b="1" dirty="0" smtClean="0"/>
              <a:t>Environments: </a:t>
            </a:r>
            <a:br>
              <a:rPr lang="en-GB" b="1" dirty="0" smtClean="0"/>
            </a:br>
            <a:r>
              <a:rPr lang="en-GB" b="1" dirty="0" smtClean="0"/>
              <a:t>example</a:t>
            </a:r>
            <a:r>
              <a:rPr lang="en-GB" dirty="0" smtClean="0"/>
              <a:t/>
            </a:r>
            <a:br>
              <a:rPr lang="en-GB" dirty="0" smtClean="0"/>
            </a:br>
            <a:r>
              <a:rPr lang="en-GB" dirty="0"/>
              <a:t/>
            </a:r>
            <a:br>
              <a:rPr lang="en-GB" dirty="0"/>
            </a:br>
            <a:r>
              <a:rPr lang="en-GB" i="1" dirty="0" smtClean="0"/>
              <a:t>Handout</a:t>
            </a:r>
            <a:endParaRPr lang="en-GB" i="1" dirty="0"/>
          </a:p>
        </p:txBody>
      </p:sp>
      <p:pic>
        <p:nvPicPr>
          <p:cNvPr id="4" name="Picture 3"/>
          <p:cNvPicPr>
            <a:picLocks noChangeAspect="1"/>
          </p:cNvPicPr>
          <p:nvPr/>
        </p:nvPicPr>
        <p:blipFill>
          <a:blip r:embed="rId3"/>
          <a:stretch>
            <a:fillRect/>
          </a:stretch>
        </p:blipFill>
        <p:spPr>
          <a:xfrm>
            <a:off x="6107800" y="595085"/>
            <a:ext cx="5933614" cy="4755813"/>
          </a:xfrm>
          <a:prstGeom prst="rect">
            <a:avLst/>
          </a:prstGeom>
        </p:spPr>
      </p:pic>
    </p:spTree>
    <p:extLst>
      <p:ext uri="{BB962C8B-B14F-4D97-AF65-F5344CB8AC3E}">
        <p14:creationId xmlns:p14="http://schemas.microsoft.com/office/powerpoint/2010/main" val="61900414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10515600" cy="1325563"/>
          </a:xfrm>
        </p:spPr>
        <p:txBody>
          <a:bodyPr/>
          <a:lstStyle/>
          <a:p>
            <a:r>
              <a:rPr lang="en-GB" b="1" dirty="0" smtClean="0"/>
              <a:t>Summary</a:t>
            </a:r>
            <a:r>
              <a:rPr lang="en-GB" dirty="0" smtClean="0"/>
              <a:t> </a:t>
            </a:r>
            <a:endParaRPr lang="en-GB" dirty="0"/>
          </a:p>
        </p:txBody>
      </p:sp>
      <p:sp>
        <p:nvSpPr>
          <p:cNvPr id="3" name="Content Placeholder 2"/>
          <p:cNvSpPr>
            <a:spLocks noGrp="1"/>
          </p:cNvSpPr>
          <p:nvPr>
            <p:ph idx="1"/>
          </p:nvPr>
        </p:nvSpPr>
        <p:spPr/>
        <p:txBody>
          <a:bodyPr>
            <a:normAutofit/>
          </a:bodyPr>
          <a:lstStyle/>
          <a:p>
            <a:endParaRPr lang="en-GB" sz="3200" dirty="0" smtClean="0"/>
          </a:p>
          <a:p>
            <a:endParaRPr lang="en-GB" sz="3200" dirty="0"/>
          </a:p>
        </p:txBody>
      </p:sp>
      <p:sp>
        <p:nvSpPr>
          <p:cNvPr id="4" name="Content Placeholder 2"/>
          <p:cNvSpPr txBox="1">
            <a:spLocks/>
          </p:cNvSpPr>
          <p:nvPr/>
        </p:nvSpPr>
        <p:spPr>
          <a:xfrm>
            <a:off x="990600" y="1447800"/>
            <a:ext cx="10515600" cy="5410199"/>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sz="3100" dirty="0" smtClean="0"/>
              <a:t>PREMIS is a de-facto international standard for digital preservation metadata</a:t>
            </a:r>
          </a:p>
          <a:p>
            <a:pPr lvl="1"/>
            <a:endParaRPr lang="en-GB" sz="3100" dirty="0"/>
          </a:p>
          <a:p>
            <a:pPr lvl="1"/>
            <a:r>
              <a:rPr lang="en-GB" sz="3100" dirty="0" smtClean="0"/>
              <a:t>It has been in development for 15 years</a:t>
            </a:r>
          </a:p>
          <a:p>
            <a:pPr lvl="1"/>
            <a:endParaRPr lang="en-GB" sz="3100" dirty="0"/>
          </a:p>
          <a:p>
            <a:pPr lvl="1"/>
            <a:r>
              <a:rPr lang="en-GB" sz="3100" dirty="0" smtClean="0"/>
              <a:t>PREMIS consists of:</a:t>
            </a:r>
          </a:p>
          <a:p>
            <a:pPr marL="1371600" lvl="3" indent="0">
              <a:buNone/>
            </a:pPr>
            <a:r>
              <a:rPr lang="en-GB" sz="2800" dirty="0" smtClean="0"/>
              <a:t>-  </a:t>
            </a:r>
            <a:r>
              <a:rPr lang="en-GB" sz="2900" dirty="0"/>
              <a:t>T</a:t>
            </a:r>
            <a:r>
              <a:rPr lang="en-GB" sz="2900" dirty="0" smtClean="0"/>
              <a:t>he data dictionary</a:t>
            </a:r>
          </a:p>
          <a:p>
            <a:pPr lvl="3">
              <a:buFontTx/>
              <a:buChar char="-"/>
            </a:pPr>
            <a:r>
              <a:rPr lang="en-GB" sz="2900" dirty="0" smtClean="0"/>
              <a:t>Data model, including an object model</a:t>
            </a:r>
          </a:p>
          <a:p>
            <a:pPr marL="914400" lvl="2" indent="0">
              <a:buNone/>
            </a:pPr>
            <a:endParaRPr lang="en-GB" sz="3100" dirty="0" smtClean="0"/>
          </a:p>
          <a:p>
            <a:pPr lvl="1"/>
            <a:r>
              <a:rPr lang="en-GB" sz="3100" dirty="0" smtClean="0"/>
              <a:t>PREMIS has four types of objects: </a:t>
            </a:r>
            <a:r>
              <a:rPr lang="en-GB" sz="3100" i="1" dirty="0" smtClean="0"/>
              <a:t>Intellectual Entities, Representations,  Files, Bit streams </a:t>
            </a:r>
          </a:p>
          <a:p>
            <a:pPr lvl="1"/>
            <a:endParaRPr lang="en-GB" sz="3100" dirty="0"/>
          </a:p>
          <a:p>
            <a:pPr lvl="1"/>
            <a:r>
              <a:rPr lang="en-GB" sz="3100" dirty="0" smtClean="0"/>
              <a:t>The PREMIS data model has for types of entities: </a:t>
            </a:r>
            <a:r>
              <a:rPr lang="en-GB" sz="3100" i="1" dirty="0" smtClean="0"/>
              <a:t>objects, events, agents, and rights</a:t>
            </a:r>
          </a:p>
          <a:p>
            <a:pPr lvl="1"/>
            <a:endParaRPr lang="en-GB" sz="3100" dirty="0"/>
          </a:p>
          <a:p>
            <a:pPr lvl="1"/>
            <a:r>
              <a:rPr lang="en-GB" sz="3100" dirty="0" smtClean="0"/>
              <a:t>There are many ways of implementing and recording PREMIS metadata</a:t>
            </a:r>
          </a:p>
          <a:p>
            <a:pPr lvl="1"/>
            <a:endParaRPr lang="en-GB" dirty="0" smtClean="0"/>
          </a:p>
          <a:p>
            <a:pPr marL="457200" lvl="1" indent="0">
              <a:buFont typeface="Arial" panose="020B0604020202020204" pitchFamily="34" charset="0"/>
              <a:buNone/>
            </a:pPr>
            <a:endParaRPr lang="en-GB" dirty="0"/>
          </a:p>
        </p:txBody>
      </p:sp>
    </p:spTree>
    <p:extLst>
      <p:ext uri="{BB962C8B-B14F-4D97-AF65-F5344CB8AC3E}">
        <p14:creationId xmlns:p14="http://schemas.microsoft.com/office/powerpoint/2010/main" val="43259734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900" y="0"/>
            <a:ext cx="5956300" cy="1325563"/>
          </a:xfrm>
        </p:spPr>
        <p:txBody>
          <a:bodyPr>
            <a:noAutofit/>
          </a:bodyPr>
          <a:lstStyle/>
          <a:p>
            <a:r>
              <a:rPr lang="en-GB" sz="5400" b="1" u="sng" dirty="0" smtClean="0"/>
              <a:t>Additional resources</a:t>
            </a:r>
            <a:endParaRPr lang="en-GB" sz="5400" b="1" u="sng" dirty="0"/>
          </a:p>
        </p:txBody>
      </p:sp>
      <p:pic>
        <p:nvPicPr>
          <p:cNvPr id="5" name="Picture 4"/>
          <p:cNvPicPr>
            <a:picLocks noChangeAspect="1"/>
          </p:cNvPicPr>
          <p:nvPr/>
        </p:nvPicPr>
        <p:blipFill>
          <a:blip r:embed="rId3"/>
          <a:stretch>
            <a:fillRect/>
          </a:stretch>
        </p:blipFill>
        <p:spPr>
          <a:xfrm>
            <a:off x="5105400" y="2084642"/>
            <a:ext cx="7086600" cy="4773358"/>
          </a:xfrm>
          <a:prstGeom prst="rect">
            <a:avLst/>
          </a:prstGeom>
        </p:spPr>
      </p:pic>
      <p:pic>
        <p:nvPicPr>
          <p:cNvPr id="6" name="Picture 5"/>
          <p:cNvPicPr>
            <a:picLocks noChangeAspect="1"/>
          </p:cNvPicPr>
          <p:nvPr/>
        </p:nvPicPr>
        <p:blipFill>
          <a:blip r:embed="rId4"/>
          <a:stretch>
            <a:fillRect/>
          </a:stretch>
        </p:blipFill>
        <p:spPr>
          <a:xfrm>
            <a:off x="533401" y="1099068"/>
            <a:ext cx="4076700" cy="5758932"/>
          </a:xfrm>
          <a:prstGeom prst="rect">
            <a:avLst/>
          </a:prstGeom>
        </p:spPr>
      </p:pic>
      <p:sp>
        <p:nvSpPr>
          <p:cNvPr id="7" name="Rectangle 6"/>
          <p:cNvSpPr/>
          <p:nvPr/>
        </p:nvSpPr>
        <p:spPr>
          <a:xfrm>
            <a:off x="5232059" y="1181882"/>
            <a:ext cx="6833281" cy="523220"/>
          </a:xfrm>
          <a:prstGeom prst="rect">
            <a:avLst/>
          </a:prstGeom>
        </p:spPr>
        <p:txBody>
          <a:bodyPr wrap="none">
            <a:spAutoFit/>
          </a:bodyPr>
          <a:lstStyle/>
          <a:p>
            <a:r>
              <a:rPr lang="en-GB" sz="2800" b="1" dirty="0">
                <a:solidFill>
                  <a:schemeClr val="accent1"/>
                </a:solidFill>
              </a:rPr>
              <a:t>https://ox.libguides.com/digitalpreservation</a:t>
            </a:r>
          </a:p>
        </p:txBody>
      </p:sp>
    </p:spTree>
    <p:extLst>
      <p:ext uri="{BB962C8B-B14F-4D97-AF65-F5344CB8AC3E}">
        <p14:creationId xmlns:p14="http://schemas.microsoft.com/office/powerpoint/2010/main" val="197945714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400" b="1" dirty="0" smtClean="0"/>
              <a:t>Learning objectives</a:t>
            </a:r>
            <a:endParaRPr lang="en-GB" sz="5400" b="1" dirty="0"/>
          </a:p>
        </p:txBody>
      </p:sp>
      <p:sp>
        <p:nvSpPr>
          <p:cNvPr id="3" name="Content Placeholder 2"/>
          <p:cNvSpPr>
            <a:spLocks noGrp="1"/>
          </p:cNvSpPr>
          <p:nvPr>
            <p:ph idx="1"/>
          </p:nvPr>
        </p:nvSpPr>
        <p:spPr/>
        <p:txBody>
          <a:bodyPr>
            <a:normAutofit/>
          </a:bodyPr>
          <a:lstStyle/>
          <a:p>
            <a:r>
              <a:rPr lang="en-GB" sz="3600" dirty="0" smtClean="0"/>
              <a:t>Know why digital preservation metadata is useful</a:t>
            </a:r>
          </a:p>
          <a:p>
            <a:r>
              <a:rPr lang="en-GB" sz="3600" dirty="0" smtClean="0"/>
              <a:t>Understand how PREMIS was developed</a:t>
            </a:r>
          </a:p>
          <a:p>
            <a:r>
              <a:rPr lang="en-GB" sz="3600" dirty="0" smtClean="0"/>
              <a:t>Familiar with the different parts of PREMIS: </a:t>
            </a:r>
          </a:p>
          <a:p>
            <a:pPr lvl="2"/>
            <a:r>
              <a:rPr lang="en-GB" sz="2800" dirty="0" smtClean="0"/>
              <a:t> data dictionary</a:t>
            </a:r>
          </a:p>
          <a:p>
            <a:pPr lvl="2"/>
            <a:r>
              <a:rPr lang="en-GB" sz="2800" dirty="0"/>
              <a:t> data model </a:t>
            </a:r>
          </a:p>
          <a:p>
            <a:pPr lvl="2"/>
            <a:r>
              <a:rPr lang="en-GB" sz="2800" dirty="0" smtClean="0"/>
              <a:t> object model</a:t>
            </a:r>
          </a:p>
          <a:p>
            <a:r>
              <a:rPr lang="en-GB" sz="3600" dirty="0" smtClean="0"/>
              <a:t>Learnt about different ways that PREMIS can be implemented  </a:t>
            </a:r>
          </a:p>
          <a:p>
            <a:pPr marL="0" indent="0">
              <a:buNone/>
            </a:pPr>
            <a:endParaRPr lang="en-GB" dirty="0"/>
          </a:p>
        </p:txBody>
      </p:sp>
    </p:spTree>
    <p:extLst>
      <p:ext uri="{BB962C8B-B14F-4D97-AF65-F5344CB8AC3E}">
        <p14:creationId xmlns:p14="http://schemas.microsoft.com/office/powerpoint/2010/main" val="71325058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GB" sz="4400" dirty="0" smtClean="0"/>
              <a:t>Thank you! </a:t>
            </a:r>
          </a:p>
          <a:p>
            <a:pPr marL="0" indent="0" algn="ctr">
              <a:buNone/>
            </a:pPr>
            <a:endParaRPr lang="en-GB" dirty="0"/>
          </a:p>
        </p:txBody>
      </p:sp>
      <p:sp>
        <p:nvSpPr>
          <p:cNvPr id="5" name="Subtitle 2"/>
          <p:cNvSpPr txBox="1">
            <a:spLocks/>
          </p:cNvSpPr>
          <p:nvPr/>
        </p:nvSpPr>
        <p:spPr>
          <a:xfrm>
            <a:off x="1524000" y="3123304"/>
            <a:ext cx="9144000" cy="23034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GB" dirty="0" smtClean="0"/>
          </a:p>
          <a:p>
            <a:pPr marL="0" indent="0" algn="ctr">
              <a:buNone/>
            </a:pPr>
            <a:r>
              <a:rPr lang="en-GB" dirty="0" smtClean="0"/>
              <a:t>[Insert: Your contact details]</a:t>
            </a:r>
            <a:endParaRPr lang="en-GB" dirty="0"/>
          </a:p>
        </p:txBody>
      </p:sp>
    </p:spTree>
    <p:extLst>
      <p:ext uri="{BB962C8B-B14F-4D97-AF65-F5344CB8AC3E}">
        <p14:creationId xmlns:p14="http://schemas.microsoft.com/office/powerpoint/2010/main" val="8010684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What is digital preservation metadata? </a:t>
            </a:r>
            <a:endParaRPr lang="en-GB" b="1" dirty="0"/>
          </a:p>
        </p:txBody>
      </p:sp>
      <p:sp>
        <p:nvSpPr>
          <p:cNvPr id="3" name="Content Placeholder 2"/>
          <p:cNvSpPr>
            <a:spLocks noGrp="1"/>
          </p:cNvSpPr>
          <p:nvPr>
            <p:ph idx="1"/>
          </p:nvPr>
        </p:nvSpPr>
        <p:spPr/>
        <p:txBody>
          <a:bodyPr>
            <a:normAutofit/>
          </a:bodyPr>
          <a:lstStyle/>
          <a:p>
            <a:pPr marL="0" indent="0">
              <a:buNone/>
            </a:pPr>
            <a:endParaRPr lang="en-GB" dirty="0"/>
          </a:p>
          <a:p>
            <a:r>
              <a:rPr lang="en-GB" sz="3600" dirty="0" smtClean="0"/>
              <a:t>Technical information</a:t>
            </a:r>
          </a:p>
          <a:p>
            <a:pPr marL="457200" lvl="1" indent="0">
              <a:buNone/>
            </a:pPr>
            <a:r>
              <a:rPr lang="en-GB" sz="3200" dirty="0" smtClean="0"/>
              <a:t>- File format, file size, colour depth  </a:t>
            </a:r>
          </a:p>
          <a:p>
            <a:endParaRPr lang="en-GB" sz="3600" dirty="0"/>
          </a:p>
          <a:p>
            <a:r>
              <a:rPr lang="en-GB" sz="3600" dirty="0" smtClean="0"/>
              <a:t>Rights information </a:t>
            </a:r>
          </a:p>
          <a:p>
            <a:pPr marL="457200" lvl="1" indent="0">
              <a:buNone/>
            </a:pPr>
            <a:r>
              <a:rPr lang="en-GB" sz="3200" dirty="0" smtClean="0"/>
              <a:t>- Who has the right to edit/view/delete a digital object? </a:t>
            </a:r>
          </a:p>
        </p:txBody>
      </p:sp>
    </p:spTree>
    <p:extLst>
      <p:ext uri="{BB962C8B-B14F-4D97-AF65-F5344CB8AC3E}">
        <p14:creationId xmlns:p14="http://schemas.microsoft.com/office/powerpoint/2010/main" val="21575060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55345"/>
            <a:ext cx="12192000" cy="2535555"/>
          </a:xfrm>
        </p:spPr>
        <p:txBody>
          <a:bodyPr/>
          <a:lstStyle/>
          <a:p>
            <a:pPr algn="ctr"/>
            <a:r>
              <a:rPr lang="en-GB" sz="3600" b="1" dirty="0" smtClean="0"/>
              <a:t>What is the long and short term benefit of </a:t>
            </a:r>
            <a:br>
              <a:rPr lang="en-GB" sz="3600" b="1" dirty="0" smtClean="0"/>
            </a:br>
            <a:r>
              <a:rPr lang="en-GB" sz="3600" b="1" dirty="0" smtClean="0"/>
              <a:t>recording Digital Preservation Metadata? </a:t>
            </a:r>
            <a:endParaRPr lang="en-GB" sz="4800" b="1" dirty="0"/>
          </a:p>
        </p:txBody>
      </p:sp>
      <p:pic>
        <p:nvPicPr>
          <p:cNvPr id="13314" name="Picture 2" descr="https://dpconline.org/images/fileformat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8274" y="3149599"/>
            <a:ext cx="2155451" cy="197088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604000" y="5396059"/>
            <a:ext cx="3886200" cy="1200329"/>
          </a:xfrm>
          <a:prstGeom prst="rect">
            <a:avLst/>
          </a:prstGeom>
          <a:noFill/>
        </p:spPr>
        <p:txBody>
          <a:bodyPr wrap="square" rtlCol="0">
            <a:spAutoFit/>
          </a:bodyPr>
          <a:lstStyle/>
          <a:p>
            <a:pPr marL="285750" indent="-285750">
              <a:buFont typeface="Arial" panose="020B0604020202020204" pitchFamily="34" charset="0"/>
              <a:buChar char="•"/>
            </a:pPr>
            <a:r>
              <a:rPr lang="en-GB" sz="2400" dirty="0" smtClean="0"/>
              <a:t>Provenance metadata</a:t>
            </a:r>
          </a:p>
          <a:p>
            <a:pPr marL="285750" indent="-285750">
              <a:buFont typeface="Arial" panose="020B0604020202020204" pitchFamily="34" charset="0"/>
              <a:buChar char="•"/>
            </a:pPr>
            <a:r>
              <a:rPr lang="en-GB" sz="2400" dirty="0" smtClean="0"/>
              <a:t>Technical metadata</a:t>
            </a:r>
          </a:p>
          <a:p>
            <a:pPr marL="285750" indent="-285750">
              <a:buFont typeface="Arial" panose="020B0604020202020204" pitchFamily="34" charset="0"/>
              <a:buChar char="•"/>
            </a:pPr>
            <a:r>
              <a:rPr lang="en-GB" sz="2400" dirty="0" smtClean="0"/>
              <a:t>Rights metadata</a:t>
            </a:r>
            <a:endParaRPr lang="en-GB" sz="2400" dirty="0"/>
          </a:p>
        </p:txBody>
      </p:sp>
      <p:sp>
        <p:nvSpPr>
          <p:cNvPr id="5" name="Left Brace 4"/>
          <p:cNvSpPr/>
          <p:nvPr/>
        </p:nvSpPr>
        <p:spPr>
          <a:xfrm>
            <a:off x="5911943" y="5407320"/>
            <a:ext cx="889000" cy="1200329"/>
          </a:xfrm>
          <a:prstGeom prst="leftBrace">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 name="TextBox 5"/>
          <p:cNvSpPr txBox="1"/>
          <p:nvPr/>
        </p:nvSpPr>
        <p:spPr>
          <a:xfrm>
            <a:off x="1485154" y="5776651"/>
            <a:ext cx="4773612" cy="461665"/>
          </a:xfrm>
          <a:prstGeom prst="rect">
            <a:avLst/>
          </a:prstGeom>
          <a:noFill/>
        </p:spPr>
        <p:txBody>
          <a:bodyPr wrap="square" rtlCol="0">
            <a:spAutoFit/>
          </a:bodyPr>
          <a:lstStyle/>
          <a:p>
            <a:r>
              <a:rPr lang="en-GB" sz="2400" dirty="0" smtClean="0"/>
              <a:t>Digital preservation metadata =</a:t>
            </a:r>
            <a:endParaRPr lang="en-GB" sz="2400" dirty="0"/>
          </a:p>
        </p:txBody>
      </p:sp>
      <p:sp>
        <p:nvSpPr>
          <p:cNvPr id="8" name="TextBox 7"/>
          <p:cNvSpPr txBox="1"/>
          <p:nvPr/>
        </p:nvSpPr>
        <p:spPr>
          <a:xfrm>
            <a:off x="8547100" y="6550223"/>
            <a:ext cx="4715873" cy="307777"/>
          </a:xfrm>
          <a:prstGeom prst="rect">
            <a:avLst/>
          </a:prstGeom>
          <a:noFill/>
        </p:spPr>
        <p:txBody>
          <a:bodyPr wrap="square" rtlCol="0">
            <a:spAutoFit/>
          </a:bodyPr>
          <a:lstStyle/>
          <a:p>
            <a:r>
              <a:rPr lang="en-GB" sz="1400" dirty="0" smtClean="0"/>
              <a:t>CC-BY 2.5 Denmark licence - Digitalbevaring.dk</a:t>
            </a:r>
            <a:endParaRPr lang="en-GB" sz="1400" dirty="0"/>
          </a:p>
        </p:txBody>
      </p:sp>
    </p:spTree>
    <p:extLst>
      <p:ext uri="{BB962C8B-B14F-4D97-AF65-F5344CB8AC3E}">
        <p14:creationId xmlns:p14="http://schemas.microsoft.com/office/powerpoint/2010/main" val="24697875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What is the benefit of recording Preservation </a:t>
            </a:r>
            <a:r>
              <a:rPr lang="en-GB" b="1" dirty="0"/>
              <a:t>M</a:t>
            </a:r>
            <a:r>
              <a:rPr lang="en-GB" b="1" dirty="0" smtClean="0"/>
              <a:t>etadata? </a:t>
            </a:r>
            <a:endParaRPr lang="en-GB" b="1" dirty="0"/>
          </a:p>
        </p:txBody>
      </p:sp>
      <p:sp>
        <p:nvSpPr>
          <p:cNvPr id="3" name="Content Placeholder 2"/>
          <p:cNvSpPr>
            <a:spLocks noGrp="1"/>
          </p:cNvSpPr>
          <p:nvPr>
            <p:ph idx="1"/>
          </p:nvPr>
        </p:nvSpPr>
        <p:spPr/>
        <p:txBody>
          <a:bodyPr>
            <a:normAutofit lnSpcReduction="10000"/>
          </a:bodyPr>
          <a:lstStyle/>
          <a:p>
            <a:pPr marL="0" indent="0">
              <a:buNone/>
            </a:pPr>
            <a:endParaRPr lang="en-GB" sz="3600" dirty="0"/>
          </a:p>
          <a:p>
            <a:r>
              <a:rPr lang="en-GB" sz="3200" dirty="0" smtClean="0"/>
              <a:t>To know what is in your collections </a:t>
            </a:r>
            <a:br>
              <a:rPr lang="en-GB" sz="3200" dirty="0" smtClean="0"/>
            </a:br>
            <a:endParaRPr lang="en-GB" sz="3200" dirty="0" smtClean="0"/>
          </a:p>
          <a:p>
            <a:r>
              <a:rPr lang="en-GB" sz="3200" dirty="0" smtClean="0"/>
              <a:t>To </a:t>
            </a:r>
            <a:r>
              <a:rPr lang="en-GB" sz="3200" dirty="0"/>
              <a:t>support ongoing </a:t>
            </a:r>
            <a:r>
              <a:rPr lang="en-GB" sz="3200" dirty="0" smtClean="0"/>
              <a:t>repository management activities</a:t>
            </a:r>
          </a:p>
          <a:p>
            <a:endParaRPr lang="en-GB" sz="3200" dirty="0"/>
          </a:p>
          <a:p>
            <a:r>
              <a:rPr lang="en-GB" sz="3200" dirty="0" smtClean="0"/>
              <a:t>To retain the history of digital objects </a:t>
            </a:r>
          </a:p>
          <a:p>
            <a:pPr marL="0" indent="0">
              <a:buNone/>
            </a:pPr>
            <a:endParaRPr lang="en-GB" sz="3200" dirty="0"/>
          </a:p>
          <a:p>
            <a:r>
              <a:rPr lang="en-GB" sz="3200" dirty="0" smtClean="0"/>
              <a:t>To ensure trust in digital collections </a:t>
            </a:r>
          </a:p>
          <a:p>
            <a:endParaRPr lang="en-GB" dirty="0"/>
          </a:p>
        </p:txBody>
      </p:sp>
    </p:spTree>
    <p:extLst>
      <p:ext uri="{BB962C8B-B14F-4D97-AF65-F5344CB8AC3E}">
        <p14:creationId xmlns:p14="http://schemas.microsoft.com/office/powerpoint/2010/main" val="12885822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90345"/>
            <a:ext cx="10881360" cy="4351338"/>
          </a:xfrm>
        </p:spPr>
        <p:txBody>
          <a:bodyPr>
            <a:noAutofit/>
          </a:bodyPr>
          <a:lstStyle/>
          <a:p>
            <a:pPr marL="0" indent="0">
              <a:buNone/>
            </a:pPr>
            <a:endParaRPr lang="en-GB" sz="3200" dirty="0"/>
          </a:p>
          <a:p>
            <a:pPr marL="0" indent="0">
              <a:buNone/>
            </a:pPr>
            <a:endParaRPr lang="en-GB" sz="3200" dirty="0"/>
          </a:p>
          <a:p>
            <a:endParaRPr lang="en-GB" sz="3200" dirty="0"/>
          </a:p>
        </p:txBody>
      </p:sp>
      <p:sp>
        <p:nvSpPr>
          <p:cNvPr id="6" name="Rectangle 5"/>
          <p:cNvSpPr/>
          <p:nvPr/>
        </p:nvSpPr>
        <p:spPr>
          <a:xfrm>
            <a:off x="0" y="1163728"/>
            <a:ext cx="12192000" cy="4385816"/>
          </a:xfrm>
          <a:prstGeom prst="rect">
            <a:avLst/>
          </a:prstGeom>
        </p:spPr>
        <p:txBody>
          <a:bodyPr wrap="square">
            <a:spAutoFit/>
          </a:bodyPr>
          <a:lstStyle/>
          <a:p>
            <a:pPr algn="ctr"/>
            <a:endParaRPr lang="en-GB" sz="2400" dirty="0"/>
          </a:p>
          <a:p>
            <a:pPr algn="ctr"/>
            <a:r>
              <a:rPr lang="en-GB" sz="19900" b="1" dirty="0" smtClean="0">
                <a:solidFill>
                  <a:schemeClr val="accent1"/>
                </a:solidFill>
                <a:latin typeface="Aharoni" panose="02010803020104030203" pitchFamily="2" charset="-79"/>
                <a:cs typeface="Aharoni" panose="02010803020104030203" pitchFamily="2" charset="-79"/>
              </a:rPr>
              <a:t>PREMIS</a:t>
            </a:r>
          </a:p>
          <a:p>
            <a:pPr algn="ctr"/>
            <a:endParaRPr lang="en-GB" sz="2800" b="1" dirty="0"/>
          </a:p>
          <a:p>
            <a:pPr algn="ctr"/>
            <a:r>
              <a:rPr lang="en-GB" sz="2800" b="1" dirty="0" smtClean="0"/>
              <a:t>Preservation </a:t>
            </a:r>
            <a:r>
              <a:rPr lang="en-GB" sz="2800" b="1" dirty="0"/>
              <a:t>Metadata: Implementation Strategies </a:t>
            </a:r>
          </a:p>
        </p:txBody>
      </p:sp>
    </p:spTree>
    <p:extLst>
      <p:ext uri="{BB962C8B-B14F-4D97-AF65-F5344CB8AC3E}">
        <p14:creationId xmlns:p14="http://schemas.microsoft.com/office/powerpoint/2010/main" val="7835608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 y="0"/>
            <a:ext cx="10515600" cy="1325563"/>
          </a:xfrm>
        </p:spPr>
        <p:txBody>
          <a:bodyPr>
            <a:normAutofit/>
          </a:bodyPr>
          <a:lstStyle/>
          <a:p>
            <a:r>
              <a:rPr lang="en-GB" sz="4800" b="1" u="sng" dirty="0" smtClean="0"/>
              <a:t>Background: </a:t>
            </a:r>
            <a:r>
              <a:rPr lang="en-GB" sz="4800" b="1" dirty="0" smtClean="0"/>
              <a:t>How was PREMIS developed? </a:t>
            </a:r>
            <a:endParaRPr lang="en-GB" sz="4800" b="1" dirty="0"/>
          </a:p>
        </p:txBody>
      </p:sp>
      <p:sp>
        <p:nvSpPr>
          <p:cNvPr id="3" name="Content Placeholder 2"/>
          <p:cNvSpPr>
            <a:spLocks noGrp="1"/>
          </p:cNvSpPr>
          <p:nvPr>
            <p:ph idx="1"/>
          </p:nvPr>
        </p:nvSpPr>
        <p:spPr>
          <a:xfrm>
            <a:off x="289560" y="1524000"/>
            <a:ext cx="11750040" cy="5943600"/>
          </a:xfrm>
        </p:spPr>
        <p:txBody>
          <a:bodyPr>
            <a:normAutofit/>
          </a:bodyPr>
          <a:lstStyle/>
          <a:p>
            <a:r>
              <a:rPr lang="en-GB" sz="3200" dirty="0" smtClean="0"/>
              <a:t>2003 – the </a:t>
            </a:r>
            <a:r>
              <a:rPr lang="en-GB" sz="3200" b="1" dirty="0" smtClean="0"/>
              <a:t>Pre</a:t>
            </a:r>
            <a:r>
              <a:rPr lang="en-GB" sz="3200" dirty="0" smtClean="0"/>
              <a:t>servation </a:t>
            </a:r>
            <a:r>
              <a:rPr lang="en-GB" sz="3200" b="1" dirty="0" smtClean="0"/>
              <a:t>M</a:t>
            </a:r>
            <a:r>
              <a:rPr lang="en-GB" sz="3200" dirty="0" smtClean="0"/>
              <a:t>etadata: </a:t>
            </a:r>
            <a:r>
              <a:rPr lang="en-GB" sz="3200" b="1" dirty="0" smtClean="0"/>
              <a:t>I</a:t>
            </a:r>
            <a:r>
              <a:rPr lang="en-GB" sz="3200" dirty="0" smtClean="0"/>
              <a:t>mplementation </a:t>
            </a:r>
            <a:r>
              <a:rPr lang="en-GB" sz="3200" b="1" dirty="0" smtClean="0"/>
              <a:t>S</a:t>
            </a:r>
            <a:r>
              <a:rPr lang="en-GB" sz="3200" dirty="0" smtClean="0"/>
              <a:t>trategies (PREMIS) working group was formed </a:t>
            </a:r>
          </a:p>
          <a:p>
            <a:endParaRPr lang="en-GB" sz="3200" dirty="0"/>
          </a:p>
          <a:p>
            <a:r>
              <a:rPr lang="en-GB" sz="3200" dirty="0" smtClean="0"/>
              <a:t>2005  - </a:t>
            </a:r>
            <a:r>
              <a:rPr lang="en-GB" sz="3200" i="1" dirty="0" smtClean="0"/>
              <a:t>Data Dictionary for Preservation Metadata: Final Report of the PREMIS Working Group  (PREMIS version 1.0)</a:t>
            </a:r>
          </a:p>
          <a:p>
            <a:endParaRPr lang="en-GB" sz="3200" i="1" dirty="0"/>
          </a:p>
          <a:p>
            <a:r>
              <a:rPr lang="en-GB" sz="3200" dirty="0" smtClean="0"/>
              <a:t>Version </a:t>
            </a:r>
            <a:r>
              <a:rPr lang="en-GB" sz="3200" dirty="0"/>
              <a:t>2.0 (2007), version 3.0 (2015) </a:t>
            </a:r>
            <a:endParaRPr lang="en-GB" sz="3200" dirty="0" smtClean="0"/>
          </a:p>
          <a:p>
            <a:endParaRPr lang="en-GB" sz="3200" dirty="0"/>
          </a:p>
          <a:p>
            <a:r>
              <a:rPr lang="en-GB" sz="3200" dirty="0"/>
              <a:t>S</a:t>
            </a:r>
            <a:r>
              <a:rPr lang="en-GB" sz="3200" dirty="0" smtClean="0"/>
              <a:t>ponsored by the Library of Congress (</a:t>
            </a:r>
            <a:r>
              <a:rPr lang="en-GB" sz="3200" dirty="0" smtClean="0">
                <a:hlinkClick r:id="rId3"/>
              </a:rPr>
              <a:t>https</a:t>
            </a:r>
            <a:r>
              <a:rPr lang="en-GB" sz="3200" dirty="0">
                <a:hlinkClick r:id="rId3"/>
              </a:rPr>
              <a:t>://www.loc.gov/standards/premis</a:t>
            </a:r>
            <a:r>
              <a:rPr lang="en-GB" sz="3200" dirty="0" smtClean="0">
                <a:hlinkClick r:id="rId3"/>
              </a:rPr>
              <a:t>/</a:t>
            </a:r>
            <a:r>
              <a:rPr lang="en-GB" sz="3200" dirty="0" smtClean="0"/>
              <a:t>) </a:t>
            </a:r>
          </a:p>
          <a:p>
            <a:endParaRPr lang="en-GB" dirty="0"/>
          </a:p>
          <a:p>
            <a:pPr marL="0" indent="0">
              <a:buNone/>
            </a:pPr>
            <a:endParaRPr lang="en-GB" dirty="0" smtClean="0"/>
          </a:p>
          <a:p>
            <a:pPr marL="0" indent="0">
              <a:buNone/>
            </a:pPr>
            <a:endParaRPr lang="en-GB" i="1" dirty="0"/>
          </a:p>
        </p:txBody>
      </p:sp>
    </p:spTree>
    <p:extLst>
      <p:ext uri="{BB962C8B-B14F-4D97-AF65-F5344CB8AC3E}">
        <p14:creationId xmlns:p14="http://schemas.microsoft.com/office/powerpoint/2010/main" val="10847555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What is PREMIS? </a:t>
            </a:r>
            <a:endParaRPr lang="en-GB" b="1" dirty="0"/>
          </a:p>
        </p:txBody>
      </p:sp>
      <p:sp>
        <p:nvSpPr>
          <p:cNvPr id="3" name="Content Placeholder 2"/>
          <p:cNvSpPr>
            <a:spLocks noGrp="1"/>
          </p:cNvSpPr>
          <p:nvPr>
            <p:ph idx="1"/>
          </p:nvPr>
        </p:nvSpPr>
        <p:spPr>
          <a:xfrm>
            <a:off x="838200" y="1490345"/>
            <a:ext cx="10881360" cy="4351338"/>
          </a:xfrm>
        </p:spPr>
        <p:txBody>
          <a:bodyPr>
            <a:noAutofit/>
          </a:bodyPr>
          <a:lstStyle/>
          <a:p>
            <a:pPr marL="0" indent="0">
              <a:buNone/>
            </a:pPr>
            <a:endParaRPr lang="en-GB" sz="3600" dirty="0" smtClean="0"/>
          </a:p>
          <a:p>
            <a:r>
              <a:rPr lang="en-GB" sz="3600" dirty="0" smtClean="0"/>
              <a:t>An international standard for recording metadata which aids preservation of digital material </a:t>
            </a:r>
          </a:p>
          <a:p>
            <a:pPr marL="0" indent="0">
              <a:buNone/>
            </a:pPr>
            <a:endParaRPr lang="en-GB" sz="3600" dirty="0" smtClean="0"/>
          </a:p>
          <a:p>
            <a:r>
              <a:rPr lang="en-GB" sz="3600" dirty="0" smtClean="0"/>
              <a:t>The de facto international standard (DPC, 2015)</a:t>
            </a:r>
          </a:p>
          <a:p>
            <a:pPr marL="0" indent="0">
              <a:buNone/>
            </a:pPr>
            <a:endParaRPr lang="en-GB" sz="3200" dirty="0"/>
          </a:p>
          <a:p>
            <a:endParaRPr lang="en-GB" sz="3200" dirty="0"/>
          </a:p>
        </p:txBody>
      </p:sp>
    </p:spTree>
    <p:extLst>
      <p:ext uri="{BB962C8B-B14F-4D97-AF65-F5344CB8AC3E}">
        <p14:creationId xmlns:p14="http://schemas.microsoft.com/office/powerpoint/2010/main" val="4468768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archivematic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3312" y="3055729"/>
            <a:ext cx="7055484" cy="79308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preservica digital preserv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8425" y="1078298"/>
            <a:ext cx="4232308" cy="148130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rosetta exlibri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3788" y="1078298"/>
            <a:ext cx="3012403" cy="174402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6"/>
          <a:stretch>
            <a:fillRect/>
          </a:stretch>
        </p:blipFill>
        <p:spPr>
          <a:xfrm>
            <a:off x="944880" y="4543657"/>
            <a:ext cx="5610225" cy="952500"/>
          </a:xfrm>
          <a:prstGeom prst="rect">
            <a:avLst/>
          </a:prstGeom>
        </p:spPr>
      </p:pic>
    </p:spTree>
    <p:extLst>
      <p:ext uri="{BB962C8B-B14F-4D97-AF65-F5344CB8AC3E}">
        <p14:creationId xmlns:p14="http://schemas.microsoft.com/office/powerpoint/2010/main" val="17509432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What is PREMIS? </a:t>
            </a:r>
            <a:endParaRPr lang="en-GB" b="1" dirty="0"/>
          </a:p>
        </p:txBody>
      </p:sp>
      <p:sp>
        <p:nvSpPr>
          <p:cNvPr id="3" name="Content Placeholder 2"/>
          <p:cNvSpPr>
            <a:spLocks noGrp="1"/>
          </p:cNvSpPr>
          <p:nvPr>
            <p:ph idx="1"/>
          </p:nvPr>
        </p:nvSpPr>
        <p:spPr>
          <a:xfrm>
            <a:off x="838200" y="1490345"/>
            <a:ext cx="10881360" cy="4351338"/>
          </a:xfrm>
        </p:spPr>
        <p:txBody>
          <a:bodyPr>
            <a:noAutofit/>
          </a:bodyPr>
          <a:lstStyle/>
          <a:p>
            <a:endParaRPr lang="en-GB" sz="3200" dirty="0" smtClean="0"/>
          </a:p>
          <a:p>
            <a:r>
              <a:rPr lang="en-GB" sz="3600" dirty="0" smtClean="0"/>
              <a:t>Modelled on the Open Archival Information Systems (OAIS) model </a:t>
            </a:r>
          </a:p>
          <a:p>
            <a:endParaRPr lang="en-GB" sz="3600" dirty="0"/>
          </a:p>
          <a:p>
            <a:r>
              <a:rPr lang="en-GB" sz="3600" dirty="0" smtClean="0"/>
              <a:t>There are many ways to implement PREMIS</a:t>
            </a:r>
          </a:p>
          <a:p>
            <a:pPr marL="0" indent="0">
              <a:buNone/>
            </a:pPr>
            <a:endParaRPr lang="en-GB" sz="3600" dirty="0" smtClean="0"/>
          </a:p>
          <a:p>
            <a:endParaRPr lang="en-GB" sz="3600" dirty="0"/>
          </a:p>
          <a:p>
            <a:pPr marL="0" indent="0">
              <a:buNone/>
            </a:pPr>
            <a:endParaRPr lang="en-GB" sz="3600" dirty="0" smtClean="0"/>
          </a:p>
          <a:p>
            <a:pPr marL="0" indent="0">
              <a:buNone/>
            </a:pPr>
            <a:r>
              <a:rPr lang="en-GB" sz="3600" dirty="0" smtClean="0"/>
              <a:t> </a:t>
            </a:r>
          </a:p>
          <a:p>
            <a:pPr marL="0" indent="0">
              <a:buNone/>
            </a:pPr>
            <a:endParaRPr lang="en-GB" sz="3600" dirty="0"/>
          </a:p>
        </p:txBody>
      </p:sp>
    </p:spTree>
    <p:extLst>
      <p:ext uri="{BB962C8B-B14F-4D97-AF65-F5344CB8AC3E}">
        <p14:creationId xmlns:p14="http://schemas.microsoft.com/office/powerpoint/2010/main" val="40923923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How is PREMIS recorded?</a:t>
            </a:r>
            <a:endParaRPr lang="en-GB" b="1" dirty="0"/>
          </a:p>
        </p:txBody>
      </p:sp>
      <p:sp>
        <p:nvSpPr>
          <p:cNvPr id="3" name="Content Placeholder 2"/>
          <p:cNvSpPr>
            <a:spLocks noGrp="1"/>
          </p:cNvSpPr>
          <p:nvPr>
            <p:ph idx="1"/>
          </p:nvPr>
        </p:nvSpPr>
        <p:spPr>
          <a:xfrm>
            <a:off x="838200" y="1886584"/>
            <a:ext cx="11125200" cy="4788535"/>
          </a:xfrm>
        </p:spPr>
        <p:txBody>
          <a:bodyPr>
            <a:normAutofit/>
          </a:bodyPr>
          <a:lstStyle/>
          <a:p>
            <a:r>
              <a:rPr lang="en-GB" dirty="0" smtClean="0"/>
              <a:t>PREMIS XML (extensible mark-up language) </a:t>
            </a:r>
          </a:p>
          <a:p>
            <a:endParaRPr lang="en-GB" dirty="0"/>
          </a:p>
          <a:p>
            <a:r>
              <a:rPr lang="en-GB" dirty="0" smtClean="0"/>
              <a:t>METS (Metadata Encoding and Transmission Standard, under </a:t>
            </a:r>
            <a:r>
              <a:rPr lang="en-GB" dirty="0" err="1" smtClean="0"/>
              <a:t>AdmSec</a:t>
            </a:r>
            <a:r>
              <a:rPr lang="en-GB" dirty="0" smtClean="0"/>
              <a:t>)</a:t>
            </a:r>
          </a:p>
          <a:p>
            <a:endParaRPr lang="en-GB" dirty="0"/>
          </a:p>
          <a:p>
            <a:r>
              <a:rPr lang="en-GB" dirty="0" smtClean="0"/>
              <a:t>RDF (Resource Description Framework) </a:t>
            </a:r>
          </a:p>
          <a:p>
            <a:endParaRPr lang="en-GB" dirty="0"/>
          </a:p>
          <a:p>
            <a:r>
              <a:rPr lang="en-GB" dirty="0" smtClean="0"/>
              <a:t>Relation database </a:t>
            </a:r>
          </a:p>
          <a:p>
            <a:endParaRPr lang="en-GB" dirty="0"/>
          </a:p>
          <a:p>
            <a:r>
              <a:rPr lang="en-GB" dirty="0" smtClean="0"/>
              <a:t>CSV spreadsheet </a:t>
            </a:r>
            <a:endParaRPr lang="en-GB" dirty="0"/>
          </a:p>
        </p:txBody>
      </p:sp>
    </p:spTree>
    <p:extLst>
      <p:ext uri="{BB962C8B-B14F-4D97-AF65-F5344CB8AC3E}">
        <p14:creationId xmlns:p14="http://schemas.microsoft.com/office/powerpoint/2010/main" val="14935651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87582" y="1260450"/>
            <a:ext cx="9307780" cy="4351338"/>
          </a:xfrm>
        </p:spPr>
        <p:txBody>
          <a:bodyPr>
            <a:normAutofit/>
          </a:bodyPr>
          <a:lstStyle/>
          <a:p>
            <a:pPr marL="0" indent="0">
              <a:buNone/>
            </a:pPr>
            <a:r>
              <a:rPr lang="en-GB" sz="1800" b="1" i="1" dirty="0" smtClean="0"/>
              <a:t>Copyright notice</a:t>
            </a:r>
          </a:p>
          <a:p>
            <a:pPr marL="0" indent="0">
              <a:spcBef>
                <a:spcPts val="0"/>
              </a:spcBef>
              <a:buNone/>
            </a:pPr>
            <a:r>
              <a:rPr lang="en-GB" sz="1600" dirty="0" smtClean="0"/>
              <a:t>Unless otherwise stated, the contents </a:t>
            </a:r>
            <a:r>
              <a:rPr lang="en-GB" sz="1600" dirty="0"/>
              <a:t>of this presentation </a:t>
            </a:r>
            <a:r>
              <a:rPr lang="en-GB" sz="1600" dirty="0" smtClean="0"/>
              <a:t>and the </a:t>
            </a:r>
          </a:p>
          <a:p>
            <a:pPr marL="0" indent="0">
              <a:spcBef>
                <a:spcPts val="0"/>
              </a:spcBef>
              <a:buNone/>
            </a:pPr>
            <a:r>
              <a:rPr lang="en-GB" sz="1600" dirty="0"/>
              <a:t>a</a:t>
            </a:r>
            <a:r>
              <a:rPr lang="en-GB" sz="1600" dirty="0" smtClean="0"/>
              <a:t>ccompanying hand outs are is made available by Bodleian Libraries, </a:t>
            </a:r>
          </a:p>
          <a:p>
            <a:pPr marL="0" indent="0">
              <a:spcBef>
                <a:spcPts val="0"/>
              </a:spcBef>
              <a:buNone/>
            </a:pPr>
            <a:r>
              <a:rPr lang="en-GB" sz="1600" dirty="0" smtClean="0"/>
              <a:t>University of Oxford under a </a:t>
            </a:r>
            <a:r>
              <a:rPr lang="en-GB" sz="1600" dirty="0" smtClean="0">
                <a:hlinkClick r:id="rId3"/>
              </a:rPr>
              <a:t>CC-BY-NC-SA</a:t>
            </a:r>
            <a:r>
              <a:rPr lang="en-GB" sz="1600" dirty="0" smtClean="0"/>
              <a:t> license.</a:t>
            </a:r>
          </a:p>
          <a:p>
            <a:pPr marL="0" indent="0">
              <a:buNone/>
            </a:pPr>
            <a:endParaRPr lang="en-GB" sz="200" dirty="0"/>
          </a:p>
          <a:p>
            <a:pPr marL="0" indent="0">
              <a:buNone/>
            </a:pPr>
            <a:r>
              <a:rPr lang="en-GB" sz="1600" dirty="0" smtClean="0"/>
              <a:t>Where </a:t>
            </a:r>
            <a:r>
              <a:rPr lang="en-GB" sz="1600" dirty="0"/>
              <a:t>indicated, this presentation also includes content </a:t>
            </a:r>
            <a:r>
              <a:rPr lang="en-GB" sz="1600" dirty="0" smtClean="0"/>
              <a:t>where </a:t>
            </a:r>
            <a:r>
              <a:rPr lang="en-GB" sz="1600" dirty="0"/>
              <a:t>copyright </a:t>
            </a:r>
            <a:r>
              <a:rPr lang="en-GB" sz="1600" dirty="0" smtClean="0"/>
              <a:t>is held by third </a:t>
            </a:r>
            <a:r>
              <a:rPr lang="en-GB" sz="1600" dirty="0"/>
              <a:t>parties. In these cases, the terms of any licences must be honoured and where required, permission to reuse should be sought. </a:t>
            </a:r>
            <a:endParaRPr lang="en-GB" sz="1600" dirty="0" smtClean="0"/>
          </a:p>
          <a:p>
            <a:pPr marL="0" indent="0">
              <a:buNone/>
            </a:pPr>
            <a:endParaRPr lang="en-GB" sz="1800" b="1" i="1" dirty="0" smtClean="0"/>
          </a:p>
          <a:p>
            <a:pPr marL="0" indent="0">
              <a:lnSpc>
                <a:spcPct val="100000"/>
              </a:lnSpc>
              <a:spcBef>
                <a:spcPts val="0"/>
              </a:spcBef>
              <a:buNone/>
            </a:pPr>
            <a:r>
              <a:rPr lang="en-GB" sz="1800" b="1" i="1" dirty="0" smtClean="0"/>
              <a:t>Background</a:t>
            </a:r>
          </a:p>
          <a:p>
            <a:pPr marL="0" indent="0">
              <a:lnSpc>
                <a:spcPct val="100000"/>
              </a:lnSpc>
              <a:spcBef>
                <a:spcPts val="0"/>
              </a:spcBef>
              <a:buNone/>
            </a:pPr>
            <a:r>
              <a:rPr lang="en-GB" sz="1600" dirty="0" smtClean="0"/>
              <a:t>The following presentation was created by Edith </a:t>
            </a:r>
            <a:r>
              <a:rPr lang="en-GB" sz="1600" dirty="0" err="1" smtClean="0"/>
              <a:t>Halvarsson</a:t>
            </a:r>
            <a:r>
              <a:rPr lang="en-GB" sz="1600" dirty="0"/>
              <a:t> </a:t>
            </a:r>
            <a:r>
              <a:rPr lang="en-GB" sz="1600" dirty="0" smtClean="0"/>
              <a:t>for the Digital Preservation at Oxford and Cambridge Project (2016-2018). The project was sponsored by the </a:t>
            </a:r>
            <a:r>
              <a:rPr lang="en-GB" sz="1600" dirty="0" err="1" smtClean="0"/>
              <a:t>Polonsky</a:t>
            </a:r>
            <a:r>
              <a:rPr lang="en-GB" sz="1600" dirty="0" smtClean="0"/>
              <a:t> Foundation. For more information visit </a:t>
            </a:r>
            <a:r>
              <a:rPr lang="en-GB" sz="1600" i="1" dirty="0" smtClean="0">
                <a:hlinkClick r:id="rId4"/>
              </a:rPr>
              <a:t>www.dpoc.ac.uk</a:t>
            </a:r>
            <a:r>
              <a:rPr lang="en-GB" sz="1600" i="1" dirty="0" smtClean="0"/>
              <a:t> </a:t>
            </a:r>
            <a:endParaRPr lang="en-GB" sz="1600" i="1" dirty="0"/>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29796" y="1427003"/>
            <a:ext cx="2252254" cy="790541"/>
          </a:xfrm>
          <a:prstGeom prst="rect">
            <a:avLst/>
          </a:prstGeom>
        </p:spPr>
      </p:pic>
      <p:pic>
        <p:nvPicPr>
          <p:cNvPr id="6" name="Picture 5"/>
          <p:cNvPicPr>
            <a:picLocks noChangeAspect="1"/>
          </p:cNvPicPr>
          <p:nvPr/>
        </p:nvPicPr>
        <p:blipFill>
          <a:blip r:embed="rId6"/>
          <a:stretch>
            <a:fillRect/>
          </a:stretch>
        </p:blipFill>
        <p:spPr>
          <a:xfrm>
            <a:off x="5403775" y="6046887"/>
            <a:ext cx="2226021" cy="589801"/>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966100" y="6008454"/>
            <a:ext cx="1062521" cy="738282"/>
          </a:xfrm>
          <a:prstGeom prst="rect">
            <a:avLst/>
          </a:prstGeom>
        </p:spPr>
      </p:pic>
      <p:pic>
        <p:nvPicPr>
          <p:cNvPr id="1030" name="Picture 6" descr="Oxford-University-rectangle-logo.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614263" y="6039059"/>
            <a:ext cx="2111817" cy="644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21788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How is PREMIS recorded?</a:t>
            </a:r>
            <a:endParaRPr lang="en-GB" b="1" dirty="0"/>
          </a:p>
        </p:txBody>
      </p:sp>
      <p:sp>
        <p:nvSpPr>
          <p:cNvPr id="3" name="Content Placeholder 2"/>
          <p:cNvSpPr>
            <a:spLocks noGrp="1"/>
          </p:cNvSpPr>
          <p:nvPr>
            <p:ph idx="1"/>
          </p:nvPr>
        </p:nvSpPr>
        <p:spPr>
          <a:xfrm>
            <a:off x="838200" y="1886584"/>
            <a:ext cx="11125200" cy="4788535"/>
          </a:xfrm>
        </p:spPr>
        <p:txBody>
          <a:bodyPr>
            <a:normAutofit/>
          </a:bodyPr>
          <a:lstStyle/>
          <a:p>
            <a:r>
              <a:rPr lang="en-GB" b="1" dirty="0" smtClean="0"/>
              <a:t>PREMIS XML (extensible mark-up language) </a:t>
            </a:r>
          </a:p>
          <a:p>
            <a:endParaRPr lang="en-GB" dirty="0"/>
          </a:p>
          <a:p>
            <a:r>
              <a:rPr lang="en-GB" b="1" dirty="0" smtClean="0"/>
              <a:t>METS (Metadata Encoding and Transmission Standard, under </a:t>
            </a:r>
            <a:r>
              <a:rPr lang="en-GB" b="1" dirty="0" err="1" smtClean="0"/>
              <a:t>AdmSec</a:t>
            </a:r>
            <a:r>
              <a:rPr lang="en-GB" b="1" dirty="0" smtClean="0"/>
              <a:t>)</a:t>
            </a:r>
          </a:p>
          <a:p>
            <a:endParaRPr lang="en-GB" dirty="0"/>
          </a:p>
          <a:p>
            <a:r>
              <a:rPr lang="en-GB" dirty="0" smtClean="0"/>
              <a:t>RDF (Resource Description Framework) </a:t>
            </a:r>
          </a:p>
          <a:p>
            <a:endParaRPr lang="en-GB" dirty="0"/>
          </a:p>
          <a:p>
            <a:r>
              <a:rPr lang="en-GB" dirty="0" smtClean="0"/>
              <a:t>Relation database </a:t>
            </a:r>
          </a:p>
          <a:p>
            <a:endParaRPr lang="en-GB" dirty="0"/>
          </a:p>
          <a:p>
            <a:r>
              <a:rPr lang="en-GB" dirty="0" smtClean="0"/>
              <a:t>CSV spreadsheet </a:t>
            </a:r>
            <a:endParaRPr lang="en-GB" dirty="0"/>
          </a:p>
        </p:txBody>
      </p:sp>
    </p:spTree>
    <p:extLst>
      <p:ext uri="{BB962C8B-B14F-4D97-AF65-F5344CB8AC3E}">
        <p14:creationId xmlns:p14="http://schemas.microsoft.com/office/powerpoint/2010/main" val="2032666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sz="3200" dirty="0" smtClean="0"/>
              <a:t>PREMIS consists of:</a:t>
            </a:r>
          </a:p>
          <a:p>
            <a:pPr marL="0" indent="0">
              <a:buNone/>
            </a:pPr>
            <a:endParaRPr lang="en-GB" sz="3200" dirty="0"/>
          </a:p>
          <a:p>
            <a:pPr lvl="1"/>
            <a:r>
              <a:rPr lang="en-GB" sz="2800" dirty="0" smtClean="0"/>
              <a:t>A data dictionary</a:t>
            </a:r>
          </a:p>
          <a:p>
            <a:pPr marL="457200" lvl="1" indent="0">
              <a:buNone/>
            </a:pPr>
            <a:endParaRPr lang="en-GB" sz="2800" dirty="0" smtClean="0"/>
          </a:p>
          <a:p>
            <a:pPr lvl="1"/>
            <a:r>
              <a:rPr lang="en-GB" sz="2800" dirty="0" smtClean="0"/>
              <a:t>A data model </a:t>
            </a:r>
          </a:p>
          <a:p>
            <a:pPr lvl="2"/>
            <a:r>
              <a:rPr lang="en-GB" dirty="0" smtClean="0"/>
              <a:t>Including </a:t>
            </a:r>
            <a:r>
              <a:rPr lang="en-GB" dirty="0"/>
              <a:t>a</a:t>
            </a:r>
            <a:r>
              <a:rPr lang="en-GB" dirty="0" smtClean="0"/>
              <a:t>n object model</a:t>
            </a:r>
          </a:p>
          <a:p>
            <a:pPr marL="457200" lvl="1" indent="0">
              <a:buNone/>
            </a:pPr>
            <a:r>
              <a:rPr lang="en-GB" dirty="0" smtClean="0"/>
              <a:t> </a:t>
            </a:r>
          </a:p>
          <a:p>
            <a:pPr lvl="1"/>
            <a:endParaRPr lang="en-GB" dirty="0"/>
          </a:p>
          <a:p>
            <a:pPr marL="457200" lvl="1" indent="0">
              <a:buNone/>
            </a:pPr>
            <a:endParaRPr lang="en-GB" dirty="0"/>
          </a:p>
        </p:txBody>
      </p:sp>
      <p:sp>
        <p:nvSpPr>
          <p:cNvPr id="4" name="Title 1"/>
          <p:cNvSpPr>
            <a:spLocks noGrp="1"/>
          </p:cNvSpPr>
          <p:nvPr>
            <p:ph type="title"/>
          </p:nvPr>
        </p:nvSpPr>
        <p:spPr>
          <a:xfrm>
            <a:off x="838200" y="365125"/>
            <a:ext cx="10515600" cy="1325563"/>
          </a:xfrm>
        </p:spPr>
        <p:txBody>
          <a:bodyPr/>
          <a:lstStyle/>
          <a:p>
            <a:r>
              <a:rPr lang="en-GB" b="1" dirty="0" smtClean="0"/>
              <a:t>The components of PREMIS</a:t>
            </a:r>
            <a:endParaRPr lang="en-GB" b="1" dirty="0"/>
          </a:p>
        </p:txBody>
      </p:sp>
    </p:spTree>
    <p:extLst>
      <p:ext uri="{BB962C8B-B14F-4D97-AF65-F5344CB8AC3E}">
        <p14:creationId xmlns:p14="http://schemas.microsoft.com/office/powerpoint/2010/main" val="21049965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sz="3200" dirty="0" smtClean="0"/>
              <a:t>PREMIS consists of:</a:t>
            </a:r>
          </a:p>
          <a:p>
            <a:pPr marL="0" indent="0">
              <a:buNone/>
            </a:pPr>
            <a:endParaRPr lang="en-GB" sz="3200" dirty="0"/>
          </a:p>
          <a:p>
            <a:pPr lvl="1"/>
            <a:r>
              <a:rPr lang="en-GB" sz="2800" dirty="0"/>
              <a:t>A data dictionary</a:t>
            </a:r>
          </a:p>
          <a:p>
            <a:pPr marL="457200" lvl="1" indent="0">
              <a:buNone/>
            </a:pPr>
            <a:endParaRPr lang="en-GB" sz="2800" dirty="0"/>
          </a:p>
          <a:p>
            <a:pPr lvl="1"/>
            <a:r>
              <a:rPr lang="en-GB" sz="2800" dirty="0"/>
              <a:t>A data model </a:t>
            </a:r>
          </a:p>
          <a:p>
            <a:pPr lvl="2"/>
            <a:r>
              <a:rPr lang="en-GB" dirty="0"/>
              <a:t>Including an object model</a:t>
            </a:r>
          </a:p>
          <a:p>
            <a:pPr marL="457200" lvl="1" indent="0">
              <a:buNone/>
            </a:pPr>
            <a:endParaRPr lang="en-GB" dirty="0" smtClean="0"/>
          </a:p>
          <a:p>
            <a:pPr lvl="1"/>
            <a:endParaRPr lang="en-GB" dirty="0"/>
          </a:p>
          <a:p>
            <a:pPr marL="457200" lvl="1" indent="0">
              <a:buNone/>
            </a:pPr>
            <a:endParaRPr lang="en-GB" dirty="0"/>
          </a:p>
        </p:txBody>
      </p:sp>
      <p:sp>
        <p:nvSpPr>
          <p:cNvPr id="4" name="Title 1"/>
          <p:cNvSpPr>
            <a:spLocks noGrp="1"/>
          </p:cNvSpPr>
          <p:nvPr>
            <p:ph type="title"/>
          </p:nvPr>
        </p:nvSpPr>
        <p:spPr>
          <a:xfrm>
            <a:off x="838200" y="365125"/>
            <a:ext cx="10515600" cy="1325563"/>
          </a:xfrm>
        </p:spPr>
        <p:txBody>
          <a:bodyPr/>
          <a:lstStyle/>
          <a:p>
            <a:r>
              <a:rPr lang="en-GB" b="1" dirty="0" smtClean="0"/>
              <a:t>The components of PREMIS</a:t>
            </a:r>
            <a:endParaRPr lang="en-GB" b="1" dirty="0"/>
          </a:p>
        </p:txBody>
      </p:sp>
    </p:spTree>
    <p:extLst>
      <p:ext uri="{BB962C8B-B14F-4D97-AF65-F5344CB8AC3E}">
        <p14:creationId xmlns:p14="http://schemas.microsoft.com/office/powerpoint/2010/main" val="295102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sz="3200" dirty="0"/>
              <a:t>PREMIS consists of:</a:t>
            </a:r>
          </a:p>
          <a:p>
            <a:pPr marL="0" indent="0">
              <a:buNone/>
            </a:pPr>
            <a:endParaRPr lang="en-GB" sz="3200" dirty="0"/>
          </a:p>
          <a:p>
            <a:pPr lvl="1"/>
            <a:r>
              <a:rPr lang="en-GB" sz="2800" dirty="0"/>
              <a:t>A data dictionary</a:t>
            </a:r>
          </a:p>
          <a:p>
            <a:pPr marL="457200" lvl="1" indent="0">
              <a:buNone/>
            </a:pPr>
            <a:endParaRPr lang="en-GB" sz="2800" dirty="0"/>
          </a:p>
          <a:p>
            <a:pPr lvl="1"/>
            <a:r>
              <a:rPr lang="en-GB" sz="2800" dirty="0"/>
              <a:t>A data model </a:t>
            </a:r>
          </a:p>
          <a:p>
            <a:pPr lvl="2"/>
            <a:r>
              <a:rPr lang="en-GB" dirty="0"/>
              <a:t>Including an object model</a:t>
            </a:r>
          </a:p>
          <a:p>
            <a:pPr marL="457200" lvl="1" indent="0">
              <a:buNone/>
            </a:pPr>
            <a:endParaRPr lang="en-GB" sz="2800" dirty="0" smtClean="0"/>
          </a:p>
          <a:p>
            <a:pPr marL="457200" lvl="1" indent="0">
              <a:buNone/>
            </a:pPr>
            <a:r>
              <a:rPr lang="en-GB" dirty="0" smtClean="0"/>
              <a:t> </a:t>
            </a:r>
          </a:p>
          <a:p>
            <a:pPr lvl="1"/>
            <a:endParaRPr lang="en-GB" dirty="0"/>
          </a:p>
          <a:p>
            <a:pPr marL="457200" lvl="1" indent="0">
              <a:buNone/>
            </a:pPr>
            <a:endParaRPr lang="en-GB" dirty="0"/>
          </a:p>
        </p:txBody>
      </p:sp>
      <p:pic>
        <p:nvPicPr>
          <p:cNvPr id="4"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6872" y="365125"/>
            <a:ext cx="4669501" cy="6045414"/>
          </a:xfrm>
          <a:prstGeom prst="rect">
            <a:avLst/>
          </a:prstGeom>
        </p:spPr>
      </p:pic>
      <p:sp>
        <p:nvSpPr>
          <p:cNvPr id="2" name="TextBox 1"/>
          <p:cNvSpPr txBox="1"/>
          <p:nvPr/>
        </p:nvSpPr>
        <p:spPr>
          <a:xfrm>
            <a:off x="7962900" y="6410539"/>
            <a:ext cx="3962400" cy="369332"/>
          </a:xfrm>
          <a:prstGeom prst="rect">
            <a:avLst/>
          </a:prstGeom>
          <a:noFill/>
        </p:spPr>
        <p:txBody>
          <a:bodyPr wrap="square" rtlCol="0">
            <a:spAutoFit/>
          </a:bodyPr>
          <a:lstStyle/>
          <a:p>
            <a:r>
              <a:rPr lang="en-GB" dirty="0">
                <a:hlinkClick r:id="rId4"/>
              </a:rPr>
              <a:t>https://www.loc.gov/standards/premis</a:t>
            </a:r>
            <a:r>
              <a:rPr lang="en-GB" dirty="0" smtClean="0">
                <a:hlinkClick r:id="rId4"/>
              </a:rPr>
              <a:t>/</a:t>
            </a:r>
            <a:r>
              <a:rPr lang="en-GB" dirty="0" smtClean="0"/>
              <a:t> </a:t>
            </a:r>
            <a:endParaRPr lang="en-GB" dirty="0"/>
          </a:p>
        </p:txBody>
      </p:sp>
      <p:sp>
        <p:nvSpPr>
          <p:cNvPr id="5" name="Title 1"/>
          <p:cNvSpPr>
            <a:spLocks noGrp="1"/>
          </p:cNvSpPr>
          <p:nvPr>
            <p:ph type="title"/>
          </p:nvPr>
        </p:nvSpPr>
        <p:spPr>
          <a:xfrm>
            <a:off x="838200" y="365125"/>
            <a:ext cx="10515600" cy="1325563"/>
          </a:xfrm>
        </p:spPr>
        <p:txBody>
          <a:bodyPr/>
          <a:lstStyle/>
          <a:p>
            <a:r>
              <a:rPr lang="en-GB" b="1" dirty="0" smtClean="0"/>
              <a:t>The components of PREMIS</a:t>
            </a:r>
            <a:endParaRPr lang="en-GB" b="1" dirty="0"/>
          </a:p>
        </p:txBody>
      </p:sp>
    </p:spTree>
    <p:extLst>
      <p:ext uri="{BB962C8B-B14F-4D97-AF65-F5344CB8AC3E}">
        <p14:creationId xmlns:p14="http://schemas.microsoft.com/office/powerpoint/2010/main" val="894121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par>
                                <p:cTn id="10" presetID="1" presetClass="entr" presetSubtype="0" fill="hold" grpId="0" nodeType="withEffect">
                                  <p:stCondLst>
                                    <p:cond delay="0"/>
                                  </p:stCondLst>
                                  <p:childTnLst>
                                    <p:set>
                                      <p:cBhvr>
                                        <p:cTn id="11" dur="1" fill="hold">
                                          <p:stCondLst>
                                            <p:cond delay="224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sz="3200" dirty="0"/>
              <a:t>PREMIS consists of:</a:t>
            </a:r>
          </a:p>
          <a:p>
            <a:pPr marL="0" indent="0">
              <a:buNone/>
            </a:pPr>
            <a:endParaRPr lang="en-GB" sz="3200" dirty="0"/>
          </a:p>
          <a:p>
            <a:pPr lvl="1"/>
            <a:r>
              <a:rPr lang="en-GB" sz="2800" dirty="0"/>
              <a:t>A data dictionary</a:t>
            </a:r>
          </a:p>
          <a:p>
            <a:pPr marL="457200" lvl="1" indent="0">
              <a:buNone/>
            </a:pPr>
            <a:endParaRPr lang="en-GB" sz="2800" dirty="0"/>
          </a:p>
          <a:p>
            <a:pPr lvl="1"/>
            <a:r>
              <a:rPr lang="en-GB" sz="2800" dirty="0"/>
              <a:t>A data model </a:t>
            </a:r>
          </a:p>
          <a:p>
            <a:pPr lvl="2"/>
            <a:r>
              <a:rPr lang="en-GB" dirty="0"/>
              <a:t>Including an object model</a:t>
            </a:r>
          </a:p>
          <a:p>
            <a:pPr marL="457200" lvl="1" indent="0">
              <a:buNone/>
            </a:pPr>
            <a:endParaRPr lang="en-GB" sz="2800" b="1" dirty="0" smtClean="0"/>
          </a:p>
          <a:p>
            <a:pPr lvl="1"/>
            <a:endParaRPr lang="en-GB" dirty="0"/>
          </a:p>
          <a:p>
            <a:pPr marL="457200" lvl="1" indent="0">
              <a:buNone/>
            </a:pPr>
            <a:endParaRPr lang="en-GB" dirty="0"/>
          </a:p>
        </p:txBody>
      </p:sp>
      <p:sp>
        <p:nvSpPr>
          <p:cNvPr id="4" name="TextBox 3"/>
          <p:cNvSpPr txBox="1"/>
          <p:nvPr/>
        </p:nvSpPr>
        <p:spPr>
          <a:xfrm>
            <a:off x="9810206" y="6488668"/>
            <a:ext cx="2235744" cy="369332"/>
          </a:xfrm>
          <a:prstGeom prst="rect">
            <a:avLst/>
          </a:prstGeom>
          <a:noFill/>
        </p:spPr>
        <p:txBody>
          <a:bodyPr wrap="square" rtlCol="0">
            <a:spAutoFit/>
          </a:bodyPr>
          <a:lstStyle/>
          <a:p>
            <a:r>
              <a:rPr lang="en-GB" dirty="0" smtClean="0"/>
              <a:t>CC BY – Freepik.com</a:t>
            </a:r>
            <a:endParaRPr lang="en-GB"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3353" t="6538" r="4929" b="6936"/>
          <a:stretch/>
        </p:blipFill>
        <p:spPr>
          <a:xfrm>
            <a:off x="6400799" y="1343701"/>
            <a:ext cx="5384800" cy="5080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Title 1"/>
          <p:cNvSpPr>
            <a:spLocks noGrp="1"/>
          </p:cNvSpPr>
          <p:nvPr>
            <p:ph type="title"/>
          </p:nvPr>
        </p:nvSpPr>
        <p:spPr>
          <a:xfrm>
            <a:off x="838200" y="365125"/>
            <a:ext cx="10515600" cy="1325563"/>
          </a:xfrm>
        </p:spPr>
        <p:txBody>
          <a:bodyPr/>
          <a:lstStyle/>
          <a:p>
            <a:r>
              <a:rPr lang="en-GB" b="1" dirty="0" smtClean="0"/>
              <a:t>The components of PREMIS</a:t>
            </a:r>
            <a:endParaRPr lang="en-GB" b="1" dirty="0"/>
          </a:p>
        </p:txBody>
      </p:sp>
    </p:spTree>
    <p:extLst>
      <p:ext uri="{BB962C8B-B14F-4D97-AF65-F5344CB8AC3E}">
        <p14:creationId xmlns:p14="http://schemas.microsoft.com/office/powerpoint/2010/main" val="344494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childTnLst>
                                </p:cTn>
                              </p:par>
                              <p:par>
                                <p:cTn id="7" presetID="10" presetClass="entr" presetSubtype="0" fill="hold" nodeType="withEffect">
                                  <p:stCondLst>
                                    <p:cond delay="25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90345"/>
            <a:ext cx="10881360" cy="4351338"/>
          </a:xfrm>
        </p:spPr>
        <p:txBody>
          <a:bodyPr>
            <a:noAutofit/>
          </a:bodyPr>
          <a:lstStyle/>
          <a:p>
            <a:pPr marL="0" indent="0">
              <a:buNone/>
            </a:pPr>
            <a:endParaRPr lang="en-GB" sz="3200" dirty="0"/>
          </a:p>
          <a:p>
            <a:pPr marL="0" indent="0">
              <a:buNone/>
            </a:pPr>
            <a:endParaRPr lang="en-GB" sz="3200" dirty="0"/>
          </a:p>
          <a:p>
            <a:endParaRPr lang="en-GB" sz="3200" dirty="0"/>
          </a:p>
        </p:txBody>
      </p:sp>
      <p:sp>
        <p:nvSpPr>
          <p:cNvPr id="6" name="Rectangle 5"/>
          <p:cNvSpPr/>
          <p:nvPr/>
        </p:nvSpPr>
        <p:spPr>
          <a:xfrm>
            <a:off x="0" y="2237785"/>
            <a:ext cx="12192000" cy="2215991"/>
          </a:xfrm>
          <a:prstGeom prst="rect">
            <a:avLst/>
          </a:prstGeom>
        </p:spPr>
        <p:txBody>
          <a:bodyPr wrap="square">
            <a:spAutoFit/>
          </a:bodyPr>
          <a:lstStyle/>
          <a:p>
            <a:pPr algn="ctr"/>
            <a:endParaRPr lang="en-GB" sz="1400" dirty="0"/>
          </a:p>
          <a:p>
            <a:pPr algn="ctr"/>
            <a:r>
              <a:rPr lang="en-GB" sz="9600" b="1" dirty="0" smtClean="0">
                <a:solidFill>
                  <a:schemeClr val="accent1"/>
                </a:solidFill>
                <a:latin typeface="Aharoni" panose="02010803020104030203" pitchFamily="2" charset="-79"/>
                <a:cs typeface="Aharoni" panose="02010803020104030203" pitchFamily="2" charset="-79"/>
              </a:rPr>
              <a:t>Object model</a:t>
            </a:r>
          </a:p>
          <a:p>
            <a:pPr algn="ctr"/>
            <a:endParaRPr lang="en-GB" sz="2800" b="1" dirty="0"/>
          </a:p>
        </p:txBody>
      </p:sp>
    </p:spTree>
    <p:extLst>
      <p:ext uri="{BB962C8B-B14F-4D97-AF65-F5344CB8AC3E}">
        <p14:creationId xmlns:p14="http://schemas.microsoft.com/office/powerpoint/2010/main" val="6319347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sz="3200" dirty="0"/>
              <a:t>PREMIS consists of:</a:t>
            </a:r>
          </a:p>
          <a:p>
            <a:pPr marL="0" indent="0">
              <a:buNone/>
            </a:pPr>
            <a:endParaRPr lang="en-GB" sz="3200" dirty="0"/>
          </a:p>
          <a:p>
            <a:pPr lvl="1"/>
            <a:r>
              <a:rPr lang="en-GB" sz="2800" dirty="0"/>
              <a:t>A data dictionary</a:t>
            </a:r>
          </a:p>
          <a:p>
            <a:pPr marL="457200" lvl="1" indent="0">
              <a:buNone/>
            </a:pPr>
            <a:endParaRPr lang="en-GB" sz="2800" dirty="0"/>
          </a:p>
          <a:p>
            <a:pPr lvl="1"/>
            <a:r>
              <a:rPr lang="en-GB" sz="2800" dirty="0"/>
              <a:t>A data model </a:t>
            </a:r>
          </a:p>
          <a:p>
            <a:pPr lvl="2"/>
            <a:r>
              <a:rPr lang="en-GB" dirty="0"/>
              <a:t>Including an object model</a:t>
            </a:r>
          </a:p>
          <a:p>
            <a:pPr marL="457200" lvl="1" indent="0">
              <a:buNone/>
            </a:pPr>
            <a:endParaRPr lang="en-GB" dirty="0" smtClean="0"/>
          </a:p>
          <a:p>
            <a:pPr marL="457200" lvl="1" indent="0">
              <a:buNone/>
            </a:pPr>
            <a:r>
              <a:rPr lang="en-GB" dirty="0" smtClean="0"/>
              <a:t> </a:t>
            </a:r>
          </a:p>
          <a:p>
            <a:pPr lvl="1"/>
            <a:endParaRPr lang="en-GB" dirty="0"/>
          </a:p>
          <a:p>
            <a:pPr marL="457200" lvl="1" indent="0">
              <a:buNone/>
            </a:pPr>
            <a:endParaRPr lang="en-GB" dirty="0"/>
          </a:p>
        </p:txBody>
      </p:sp>
      <p:grpSp>
        <p:nvGrpSpPr>
          <p:cNvPr id="16" name="Group 15"/>
          <p:cNvGrpSpPr/>
          <p:nvPr/>
        </p:nvGrpSpPr>
        <p:grpSpPr>
          <a:xfrm>
            <a:off x="8157029" y="595088"/>
            <a:ext cx="2522378" cy="5936331"/>
            <a:chOff x="8157029" y="595088"/>
            <a:chExt cx="2522378" cy="5936331"/>
          </a:xfrm>
        </p:grpSpPr>
        <p:sp>
          <p:nvSpPr>
            <p:cNvPr id="4" name="Rounded Rectangle 3"/>
            <p:cNvSpPr/>
            <p:nvPr/>
          </p:nvSpPr>
          <p:spPr>
            <a:xfrm>
              <a:off x="8157029" y="595088"/>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Intellectual Entity</a:t>
              </a:r>
              <a:endParaRPr lang="en-GB" sz="2400" b="1" dirty="0"/>
            </a:p>
          </p:txBody>
        </p:sp>
        <p:sp>
          <p:nvSpPr>
            <p:cNvPr id="6" name="Rounded Rectangle 5"/>
            <p:cNvSpPr/>
            <p:nvPr/>
          </p:nvSpPr>
          <p:spPr>
            <a:xfrm>
              <a:off x="8157029" y="2184399"/>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Representation</a:t>
              </a:r>
              <a:endParaRPr lang="en-GB" sz="2400" b="1" dirty="0"/>
            </a:p>
          </p:txBody>
        </p:sp>
        <p:sp>
          <p:nvSpPr>
            <p:cNvPr id="7" name="Rounded Rectangle 6"/>
            <p:cNvSpPr/>
            <p:nvPr/>
          </p:nvSpPr>
          <p:spPr>
            <a:xfrm>
              <a:off x="8157029" y="3795479"/>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File</a:t>
              </a:r>
              <a:endParaRPr lang="en-GB" sz="2400" b="1" dirty="0"/>
            </a:p>
          </p:txBody>
        </p:sp>
        <p:sp>
          <p:nvSpPr>
            <p:cNvPr id="8" name="Rounded Rectangle 7"/>
            <p:cNvSpPr/>
            <p:nvPr/>
          </p:nvSpPr>
          <p:spPr>
            <a:xfrm>
              <a:off x="8157029" y="5384790"/>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Bitstream</a:t>
              </a:r>
              <a:endParaRPr lang="en-GB" sz="2400" b="1" dirty="0"/>
            </a:p>
          </p:txBody>
        </p:sp>
        <p:cxnSp>
          <p:nvCxnSpPr>
            <p:cNvPr id="10" name="Straight Arrow Connector 9"/>
            <p:cNvCxnSpPr>
              <a:stCxn id="4" idx="2"/>
              <a:endCxn id="6" idx="0"/>
            </p:cNvCxnSpPr>
            <p:nvPr/>
          </p:nvCxnSpPr>
          <p:spPr>
            <a:xfrm>
              <a:off x="9418218" y="1741717"/>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9418218" y="3323769"/>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9418218" y="4942108"/>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269611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sz="3200" dirty="0"/>
              <a:t>PREMIS consists of:</a:t>
            </a:r>
          </a:p>
          <a:p>
            <a:pPr marL="0" indent="0">
              <a:buNone/>
            </a:pPr>
            <a:endParaRPr lang="en-GB" sz="3200" dirty="0"/>
          </a:p>
          <a:p>
            <a:pPr lvl="1"/>
            <a:r>
              <a:rPr lang="en-GB" sz="2800" dirty="0"/>
              <a:t>A data dictionary</a:t>
            </a:r>
          </a:p>
          <a:p>
            <a:pPr marL="457200" lvl="1" indent="0">
              <a:buNone/>
            </a:pPr>
            <a:endParaRPr lang="en-GB" sz="2800" dirty="0"/>
          </a:p>
          <a:p>
            <a:pPr lvl="1"/>
            <a:r>
              <a:rPr lang="en-GB" sz="2800" dirty="0"/>
              <a:t>A data model </a:t>
            </a:r>
          </a:p>
          <a:p>
            <a:pPr lvl="2"/>
            <a:r>
              <a:rPr lang="en-GB" dirty="0"/>
              <a:t>Including an object model</a:t>
            </a:r>
          </a:p>
          <a:p>
            <a:pPr marL="457200" lvl="1" indent="0">
              <a:buNone/>
            </a:pPr>
            <a:endParaRPr lang="en-GB" dirty="0" smtClean="0"/>
          </a:p>
          <a:p>
            <a:pPr marL="457200" lvl="1" indent="0">
              <a:buNone/>
            </a:pPr>
            <a:r>
              <a:rPr lang="en-GB" dirty="0" smtClean="0"/>
              <a:t> </a:t>
            </a:r>
          </a:p>
          <a:p>
            <a:pPr lvl="1"/>
            <a:endParaRPr lang="en-GB" dirty="0"/>
          </a:p>
          <a:p>
            <a:pPr marL="457200" lvl="1" indent="0">
              <a:buNone/>
            </a:pPr>
            <a:endParaRPr lang="en-GB" dirty="0"/>
          </a:p>
        </p:txBody>
      </p:sp>
      <p:grpSp>
        <p:nvGrpSpPr>
          <p:cNvPr id="16" name="Group 15"/>
          <p:cNvGrpSpPr/>
          <p:nvPr/>
        </p:nvGrpSpPr>
        <p:grpSpPr>
          <a:xfrm>
            <a:off x="8157029" y="595088"/>
            <a:ext cx="2522378" cy="5936331"/>
            <a:chOff x="8157029" y="595088"/>
            <a:chExt cx="2522378" cy="5936331"/>
          </a:xfrm>
        </p:grpSpPr>
        <p:sp>
          <p:nvSpPr>
            <p:cNvPr id="4" name="Rounded Rectangle 3"/>
            <p:cNvSpPr/>
            <p:nvPr/>
          </p:nvSpPr>
          <p:spPr>
            <a:xfrm>
              <a:off x="8157029" y="595088"/>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Intellectual Entity</a:t>
              </a:r>
              <a:endParaRPr lang="en-GB" sz="2400" b="1" dirty="0"/>
            </a:p>
          </p:txBody>
        </p:sp>
        <p:sp>
          <p:nvSpPr>
            <p:cNvPr id="6" name="Rounded Rectangle 5"/>
            <p:cNvSpPr/>
            <p:nvPr/>
          </p:nvSpPr>
          <p:spPr>
            <a:xfrm>
              <a:off x="8157029" y="2184399"/>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Representation</a:t>
              </a:r>
              <a:endParaRPr lang="en-GB" sz="2400" b="1" dirty="0"/>
            </a:p>
          </p:txBody>
        </p:sp>
        <p:sp>
          <p:nvSpPr>
            <p:cNvPr id="7" name="Rounded Rectangle 6"/>
            <p:cNvSpPr/>
            <p:nvPr/>
          </p:nvSpPr>
          <p:spPr>
            <a:xfrm>
              <a:off x="8157029" y="3795479"/>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File</a:t>
              </a:r>
              <a:endParaRPr lang="en-GB" sz="2400" b="1" dirty="0"/>
            </a:p>
          </p:txBody>
        </p:sp>
        <p:sp>
          <p:nvSpPr>
            <p:cNvPr id="8" name="Rounded Rectangle 7"/>
            <p:cNvSpPr/>
            <p:nvPr/>
          </p:nvSpPr>
          <p:spPr>
            <a:xfrm>
              <a:off x="8157029" y="5384790"/>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Bitstream</a:t>
              </a:r>
              <a:endParaRPr lang="en-GB" sz="2400" b="1" dirty="0"/>
            </a:p>
          </p:txBody>
        </p:sp>
        <p:cxnSp>
          <p:nvCxnSpPr>
            <p:cNvPr id="10" name="Straight Arrow Connector 9"/>
            <p:cNvCxnSpPr>
              <a:stCxn id="4" idx="2"/>
              <a:endCxn id="6" idx="0"/>
            </p:cNvCxnSpPr>
            <p:nvPr/>
          </p:nvCxnSpPr>
          <p:spPr>
            <a:xfrm>
              <a:off x="9418218" y="1741717"/>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9418218" y="3323769"/>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9418218" y="4942108"/>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491642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sz="3200" dirty="0"/>
              <a:t>PREMIS consists of:</a:t>
            </a:r>
          </a:p>
          <a:p>
            <a:pPr marL="0" indent="0">
              <a:buNone/>
            </a:pPr>
            <a:endParaRPr lang="en-GB" sz="3200" dirty="0"/>
          </a:p>
          <a:p>
            <a:pPr lvl="1"/>
            <a:r>
              <a:rPr lang="en-GB" sz="2800" dirty="0"/>
              <a:t>A data dictionary</a:t>
            </a:r>
          </a:p>
          <a:p>
            <a:pPr marL="457200" lvl="1" indent="0">
              <a:buNone/>
            </a:pPr>
            <a:endParaRPr lang="en-GB" sz="2800" dirty="0"/>
          </a:p>
          <a:p>
            <a:pPr lvl="1"/>
            <a:r>
              <a:rPr lang="en-GB" sz="2800" dirty="0"/>
              <a:t>A data model </a:t>
            </a:r>
          </a:p>
          <a:p>
            <a:pPr lvl="2"/>
            <a:r>
              <a:rPr lang="en-GB" dirty="0"/>
              <a:t>Including an object model</a:t>
            </a:r>
          </a:p>
          <a:p>
            <a:pPr marL="457200" lvl="1" indent="0">
              <a:buNone/>
            </a:pPr>
            <a:endParaRPr lang="en-GB" dirty="0" smtClean="0"/>
          </a:p>
          <a:p>
            <a:pPr marL="457200" lvl="1" indent="0">
              <a:buNone/>
            </a:pPr>
            <a:r>
              <a:rPr lang="en-GB" dirty="0" smtClean="0"/>
              <a:t> </a:t>
            </a:r>
          </a:p>
          <a:p>
            <a:pPr lvl="1"/>
            <a:endParaRPr lang="en-GB" dirty="0"/>
          </a:p>
          <a:p>
            <a:pPr marL="457200" lvl="1" indent="0">
              <a:buNone/>
            </a:pPr>
            <a:endParaRPr lang="en-GB" dirty="0"/>
          </a:p>
        </p:txBody>
      </p:sp>
      <p:grpSp>
        <p:nvGrpSpPr>
          <p:cNvPr id="16" name="Group 15"/>
          <p:cNvGrpSpPr/>
          <p:nvPr/>
        </p:nvGrpSpPr>
        <p:grpSpPr>
          <a:xfrm>
            <a:off x="8157029" y="595088"/>
            <a:ext cx="2522378" cy="5936331"/>
            <a:chOff x="8157029" y="595088"/>
            <a:chExt cx="2522378" cy="5936331"/>
          </a:xfrm>
        </p:grpSpPr>
        <p:sp>
          <p:nvSpPr>
            <p:cNvPr id="4" name="Rounded Rectangle 3"/>
            <p:cNvSpPr/>
            <p:nvPr/>
          </p:nvSpPr>
          <p:spPr>
            <a:xfrm>
              <a:off x="8157029" y="595088"/>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Intellectual Entity</a:t>
              </a:r>
              <a:endParaRPr lang="en-GB" sz="2400" b="1" dirty="0"/>
            </a:p>
          </p:txBody>
        </p:sp>
        <p:sp>
          <p:nvSpPr>
            <p:cNvPr id="6" name="Rounded Rectangle 5"/>
            <p:cNvSpPr/>
            <p:nvPr/>
          </p:nvSpPr>
          <p:spPr>
            <a:xfrm>
              <a:off x="8157029" y="2184399"/>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Representation</a:t>
              </a:r>
              <a:endParaRPr lang="en-GB" sz="2400" b="1" dirty="0"/>
            </a:p>
          </p:txBody>
        </p:sp>
        <p:sp>
          <p:nvSpPr>
            <p:cNvPr id="7" name="Rounded Rectangle 6"/>
            <p:cNvSpPr/>
            <p:nvPr/>
          </p:nvSpPr>
          <p:spPr>
            <a:xfrm>
              <a:off x="8157029" y="3795479"/>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File</a:t>
              </a:r>
              <a:endParaRPr lang="en-GB" sz="2400" b="1" dirty="0"/>
            </a:p>
          </p:txBody>
        </p:sp>
        <p:sp>
          <p:nvSpPr>
            <p:cNvPr id="8" name="Rounded Rectangle 7"/>
            <p:cNvSpPr/>
            <p:nvPr/>
          </p:nvSpPr>
          <p:spPr>
            <a:xfrm>
              <a:off x="8157029" y="5384790"/>
              <a:ext cx="2522378" cy="1146629"/>
            </a:xfrm>
            <a:prstGeom prst="roundRect">
              <a:avLst/>
            </a:prstGeom>
            <a:solidFill>
              <a:schemeClr val="accent6">
                <a:lumMod val="75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Bitstream</a:t>
              </a:r>
              <a:endParaRPr lang="en-GB" sz="2400" b="1" dirty="0"/>
            </a:p>
          </p:txBody>
        </p:sp>
        <p:cxnSp>
          <p:nvCxnSpPr>
            <p:cNvPr id="10" name="Straight Arrow Connector 9"/>
            <p:cNvCxnSpPr>
              <a:stCxn id="4" idx="2"/>
              <a:endCxn id="6" idx="0"/>
            </p:cNvCxnSpPr>
            <p:nvPr/>
          </p:nvCxnSpPr>
          <p:spPr>
            <a:xfrm>
              <a:off x="9418218" y="1741717"/>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9418218" y="3323769"/>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9418218" y="4942108"/>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141072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sz="3200" dirty="0"/>
              <a:t>PREMIS consists of:</a:t>
            </a:r>
          </a:p>
          <a:p>
            <a:pPr marL="0" indent="0">
              <a:buNone/>
            </a:pPr>
            <a:endParaRPr lang="en-GB" sz="3200" dirty="0"/>
          </a:p>
          <a:p>
            <a:pPr lvl="1"/>
            <a:r>
              <a:rPr lang="en-GB" sz="2800" dirty="0"/>
              <a:t>A data dictionary</a:t>
            </a:r>
          </a:p>
          <a:p>
            <a:pPr marL="457200" lvl="1" indent="0">
              <a:buNone/>
            </a:pPr>
            <a:endParaRPr lang="en-GB" sz="2800" dirty="0"/>
          </a:p>
          <a:p>
            <a:pPr lvl="1"/>
            <a:r>
              <a:rPr lang="en-GB" sz="2800" dirty="0"/>
              <a:t>A data model </a:t>
            </a:r>
          </a:p>
          <a:p>
            <a:pPr lvl="2"/>
            <a:r>
              <a:rPr lang="en-GB" dirty="0"/>
              <a:t>Including an object model</a:t>
            </a:r>
          </a:p>
          <a:p>
            <a:pPr marL="457200" lvl="1" indent="0">
              <a:buNone/>
            </a:pPr>
            <a:endParaRPr lang="en-GB" dirty="0" smtClean="0"/>
          </a:p>
          <a:p>
            <a:pPr marL="457200" lvl="1" indent="0">
              <a:buNone/>
            </a:pPr>
            <a:r>
              <a:rPr lang="en-GB" dirty="0" smtClean="0"/>
              <a:t> </a:t>
            </a:r>
          </a:p>
          <a:p>
            <a:pPr lvl="1"/>
            <a:endParaRPr lang="en-GB" dirty="0"/>
          </a:p>
          <a:p>
            <a:pPr marL="457200" lvl="1" indent="0">
              <a:buNone/>
            </a:pPr>
            <a:endParaRPr lang="en-GB" dirty="0"/>
          </a:p>
        </p:txBody>
      </p:sp>
      <p:grpSp>
        <p:nvGrpSpPr>
          <p:cNvPr id="16" name="Group 15"/>
          <p:cNvGrpSpPr/>
          <p:nvPr/>
        </p:nvGrpSpPr>
        <p:grpSpPr>
          <a:xfrm>
            <a:off x="8157029" y="595088"/>
            <a:ext cx="2522378" cy="5936331"/>
            <a:chOff x="8157029" y="595088"/>
            <a:chExt cx="2522378" cy="5936331"/>
          </a:xfrm>
        </p:grpSpPr>
        <p:sp>
          <p:nvSpPr>
            <p:cNvPr id="4" name="Rounded Rectangle 3"/>
            <p:cNvSpPr/>
            <p:nvPr/>
          </p:nvSpPr>
          <p:spPr>
            <a:xfrm>
              <a:off x="8157029" y="595088"/>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Intellectual Entity</a:t>
              </a:r>
              <a:endParaRPr lang="en-GB" sz="2400" b="1" dirty="0"/>
            </a:p>
          </p:txBody>
        </p:sp>
        <p:sp>
          <p:nvSpPr>
            <p:cNvPr id="6" name="Rounded Rectangle 5"/>
            <p:cNvSpPr/>
            <p:nvPr/>
          </p:nvSpPr>
          <p:spPr>
            <a:xfrm>
              <a:off x="8157029" y="2184399"/>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Representation</a:t>
              </a:r>
              <a:endParaRPr lang="en-GB" sz="2400" b="1" dirty="0"/>
            </a:p>
          </p:txBody>
        </p:sp>
        <p:sp>
          <p:nvSpPr>
            <p:cNvPr id="7" name="Rounded Rectangle 6"/>
            <p:cNvSpPr/>
            <p:nvPr/>
          </p:nvSpPr>
          <p:spPr>
            <a:xfrm>
              <a:off x="8157029" y="3795479"/>
              <a:ext cx="2522378" cy="1146629"/>
            </a:xfrm>
            <a:prstGeom prst="roundRect">
              <a:avLst/>
            </a:prstGeom>
            <a:solidFill>
              <a:schemeClr val="accent6">
                <a:lumMod val="75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File</a:t>
              </a:r>
              <a:endParaRPr lang="en-GB" sz="2400" b="1" dirty="0"/>
            </a:p>
          </p:txBody>
        </p:sp>
        <p:sp>
          <p:nvSpPr>
            <p:cNvPr id="8" name="Rounded Rectangle 7"/>
            <p:cNvSpPr/>
            <p:nvPr/>
          </p:nvSpPr>
          <p:spPr>
            <a:xfrm>
              <a:off x="8157029" y="5384790"/>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Bitstream</a:t>
              </a:r>
              <a:endParaRPr lang="en-GB" sz="2400" b="1" dirty="0"/>
            </a:p>
          </p:txBody>
        </p:sp>
        <p:cxnSp>
          <p:nvCxnSpPr>
            <p:cNvPr id="10" name="Straight Arrow Connector 9"/>
            <p:cNvCxnSpPr>
              <a:stCxn id="4" idx="2"/>
              <a:endCxn id="6" idx="0"/>
            </p:cNvCxnSpPr>
            <p:nvPr/>
          </p:nvCxnSpPr>
          <p:spPr>
            <a:xfrm>
              <a:off x="9418218" y="1741717"/>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9418218" y="3323769"/>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9418218" y="4942108"/>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243332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6000" b="1" dirty="0" smtClean="0"/>
              <a:t>Outline</a:t>
            </a:r>
            <a:r>
              <a:rPr lang="en-GB" dirty="0" smtClean="0"/>
              <a:t> </a:t>
            </a:r>
            <a:endParaRPr lang="en-GB" dirty="0"/>
          </a:p>
        </p:txBody>
      </p:sp>
      <p:sp>
        <p:nvSpPr>
          <p:cNvPr id="3" name="Content Placeholder 2"/>
          <p:cNvSpPr>
            <a:spLocks noGrp="1"/>
          </p:cNvSpPr>
          <p:nvPr>
            <p:ph idx="1"/>
          </p:nvPr>
        </p:nvSpPr>
        <p:spPr>
          <a:xfrm>
            <a:off x="838200" y="1825624"/>
            <a:ext cx="10515600" cy="4867275"/>
          </a:xfrm>
        </p:spPr>
        <p:txBody>
          <a:bodyPr>
            <a:normAutofit/>
          </a:bodyPr>
          <a:lstStyle/>
          <a:p>
            <a:r>
              <a:rPr lang="en-GB" sz="3500" dirty="0" smtClean="0"/>
              <a:t>What is digital preservation metadata?</a:t>
            </a:r>
          </a:p>
          <a:p>
            <a:r>
              <a:rPr lang="en-GB" sz="3500" dirty="0" smtClean="0"/>
              <a:t>Introduction to PREMIS</a:t>
            </a:r>
          </a:p>
          <a:p>
            <a:pPr lvl="1"/>
            <a:r>
              <a:rPr lang="en-GB" sz="3000" dirty="0" smtClean="0"/>
              <a:t>The history of PREMIS</a:t>
            </a:r>
          </a:p>
          <a:p>
            <a:pPr lvl="1"/>
            <a:r>
              <a:rPr lang="en-GB" sz="3000" dirty="0" smtClean="0"/>
              <a:t>Who uses it? </a:t>
            </a:r>
          </a:p>
          <a:p>
            <a:pPr lvl="1"/>
            <a:r>
              <a:rPr lang="en-GB" sz="3000" dirty="0" smtClean="0"/>
              <a:t>How is it used?</a:t>
            </a:r>
          </a:p>
          <a:p>
            <a:pPr lvl="1"/>
            <a:r>
              <a:rPr lang="en-GB" sz="3000" dirty="0"/>
              <a:t>P</a:t>
            </a:r>
            <a:r>
              <a:rPr lang="en-GB" sz="3000" dirty="0" smtClean="0"/>
              <a:t>REMIS Data Dictionary</a:t>
            </a:r>
          </a:p>
          <a:p>
            <a:pPr lvl="1"/>
            <a:r>
              <a:rPr lang="en-GB" sz="3000" dirty="0"/>
              <a:t>PREMIS Data </a:t>
            </a:r>
            <a:r>
              <a:rPr lang="en-GB" sz="3000" dirty="0" smtClean="0"/>
              <a:t>Model</a:t>
            </a:r>
          </a:p>
          <a:p>
            <a:pPr lvl="1"/>
            <a:r>
              <a:rPr lang="en-GB" sz="3000" dirty="0" smtClean="0"/>
              <a:t>PREMIS Object </a:t>
            </a:r>
            <a:r>
              <a:rPr lang="en-GB" sz="3000" dirty="0"/>
              <a:t>Model </a:t>
            </a:r>
            <a:endParaRPr lang="en-GB" sz="3000" dirty="0" smtClean="0"/>
          </a:p>
          <a:p>
            <a:r>
              <a:rPr lang="en-GB" sz="3500" dirty="0" smtClean="0"/>
              <a:t>Summary and roundup </a:t>
            </a:r>
          </a:p>
          <a:p>
            <a:pPr marL="0" indent="0">
              <a:buNone/>
            </a:pPr>
            <a:endParaRPr lang="en-GB" dirty="0"/>
          </a:p>
        </p:txBody>
      </p:sp>
      <p:pic>
        <p:nvPicPr>
          <p:cNvPr id="10242" name="Picture 2" descr="Image result for digital preservation coalition handbook"/>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783"/>
          <a:stretch/>
        </p:blipFill>
        <p:spPr bwMode="auto">
          <a:xfrm>
            <a:off x="8004119" y="1262618"/>
            <a:ext cx="3740261" cy="52260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281851" y="6539010"/>
            <a:ext cx="4715873" cy="307777"/>
          </a:xfrm>
          <a:prstGeom prst="rect">
            <a:avLst/>
          </a:prstGeom>
          <a:noFill/>
        </p:spPr>
        <p:txBody>
          <a:bodyPr wrap="square" rtlCol="0">
            <a:spAutoFit/>
          </a:bodyPr>
          <a:lstStyle/>
          <a:p>
            <a:r>
              <a:rPr lang="en-GB" sz="1400" dirty="0" smtClean="0"/>
              <a:t>CC-BY 2.5 Denmark licence - Digitalbevaring.dk</a:t>
            </a:r>
            <a:endParaRPr lang="en-GB" sz="1400" dirty="0"/>
          </a:p>
        </p:txBody>
      </p:sp>
    </p:spTree>
    <p:extLst>
      <p:ext uri="{BB962C8B-B14F-4D97-AF65-F5344CB8AC3E}">
        <p14:creationId xmlns:p14="http://schemas.microsoft.com/office/powerpoint/2010/main" val="2524539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sz="3200" dirty="0"/>
              <a:t>PREMIS consists of:</a:t>
            </a:r>
          </a:p>
          <a:p>
            <a:pPr marL="0" indent="0">
              <a:buNone/>
            </a:pPr>
            <a:endParaRPr lang="en-GB" sz="3200" dirty="0"/>
          </a:p>
          <a:p>
            <a:pPr lvl="1"/>
            <a:r>
              <a:rPr lang="en-GB" sz="2800" dirty="0"/>
              <a:t>A data dictionary</a:t>
            </a:r>
          </a:p>
          <a:p>
            <a:pPr marL="457200" lvl="1" indent="0">
              <a:buNone/>
            </a:pPr>
            <a:endParaRPr lang="en-GB" sz="2800" dirty="0"/>
          </a:p>
          <a:p>
            <a:pPr lvl="1"/>
            <a:r>
              <a:rPr lang="en-GB" sz="2800" dirty="0"/>
              <a:t>A data model </a:t>
            </a:r>
          </a:p>
          <a:p>
            <a:pPr lvl="2"/>
            <a:r>
              <a:rPr lang="en-GB" dirty="0"/>
              <a:t>Including an object model</a:t>
            </a:r>
          </a:p>
          <a:p>
            <a:pPr marL="457200" lvl="1" indent="0">
              <a:buNone/>
            </a:pPr>
            <a:endParaRPr lang="en-GB" dirty="0" smtClean="0"/>
          </a:p>
          <a:p>
            <a:pPr marL="457200" lvl="1" indent="0">
              <a:buNone/>
            </a:pPr>
            <a:r>
              <a:rPr lang="en-GB" dirty="0" smtClean="0"/>
              <a:t> </a:t>
            </a:r>
          </a:p>
          <a:p>
            <a:pPr lvl="1"/>
            <a:endParaRPr lang="en-GB" dirty="0"/>
          </a:p>
          <a:p>
            <a:pPr marL="457200" lvl="1" indent="0">
              <a:buNone/>
            </a:pPr>
            <a:endParaRPr lang="en-GB" dirty="0"/>
          </a:p>
        </p:txBody>
      </p:sp>
      <p:grpSp>
        <p:nvGrpSpPr>
          <p:cNvPr id="16" name="Group 15"/>
          <p:cNvGrpSpPr/>
          <p:nvPr/>
        </p:nvGrpSpPr>
        <p:grpSpPr>
          <a:xfrm>
            <a:off x="8157029" y="595088"/>
            <a:ext cx="2522378" cy="5936331"/>
            <a:chOff x="8157029" y="595088"/>
            <a:chExt cx="2522378" cy="5936331"/>
          </a:xfrm>
        </p:grpSpPr>
        <p:sp>
          <p:nvSpPr>
            <p:cNvPr id="4" name="Rounded Rectangle 3"/>
            <p:cNvSpPr/>
            <p:nvPr/>
          </p:nvSpPr>
          <p:spPr>
            <a:xfrm>
              <a:off x="8157029" y="595088"/>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Intellectual Entity</a:t>
              </a:r>
              <a:endParaRPr lang="en-GB" sz="2400" b="1" dirty="0"/>
            </a:p>
          </p:txBody>
        </p:sp>
        <p:sp>
          <p:nvSpPr>
            <p:cNvPr id="6" name="Rounded Rectangle 5"/>
            <p:cNvSpPr/>
            <p:nvPr/>
          </p:nvSpPr>
          <p:spPr>
            <a:xfrm>
              <a:off x="8157029" y="2184399"/>
              <a:ext cx="2522378" cy="1146629"/>
            </a:xfrm>
            <a:prstGeom prst="roundRect">
              <a:avLst/>
            </a:prstGeom>
            <a:solidFill>
              <a:schemeClr val="accent6">
                <a:lumMod val="75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Representation</a:t>
              </a:r>
              <a:endParaRPr lang="en-GB" sz="2400" b="1" dirty="0"/>
            </a:p>
          </p:txBody>
        </p:sp>
        <p:sp>
          <p:nvSpPr>
            <p:cNvPr id="7" name="Rounded Rectangle 6"/>
            <p:cNvSpPr/>
            <p:nvPr/>
          </p:nvSpPr>
          <p:spPr>
            <a:xfrm>
              <a:off x="8157029" y="3795479"/>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File</a:t>
              </a:r>
              <a:endParaRPr lang="en-GB" sz="2400" b="1" dirty="0"/>
            </a:p>
          </p:txBody>
        </p:sp>
        <p:sp>
          <p:nvSpPr>
            <p:cNvPr id="8" name="Rounded Rectangle 7"/>
            <p:cNvSpPr/>
            <p:nvPr/>
          </p:nvSpPr>
          <p:spPr>
            <a:xfrm>
              <a:off x="8157029" y="5384790"/>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Bitstream</a:t>
              </a:r>
              <a:endParaRPr lang="en-GB" sz="2400" b="1" dirty="0"/>
            </a:p>
          </p:txBody>
        </p:sp>
        <p:cxnSp>
          <p:nvCxnSpPr>
            <p:cNvPr id="10" name="Straight Arrow Connector 9"/>
            <p:cNvCxnSpPr>
              <a:stCxn id="4" idx="2"/>
              <a:endCxn id="6" idx="0"/>
            </p:cNvCxnSpPr>
            <p:nvPr/>
          </p:nvCxnSpPr>
          <p:spPr>
            <a:xfrm>
              <a:off x="9418218" y="1741717"/>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9418218" y="3323769"/>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9418218" y="4942108"/>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8023747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sz="3200" dirty="0"/>
              <a:t>PREMIS consists of:</a:t>
            </a:r>
          </a:p>
          <a:p>
            <a:pPr marL="0" indent="0">
              <a:buNone/>
            </a:pPr>
            <a:endParaRPr lang="en-GB" sz="3200" dirty="0"/>
          </a:p>
          <a:p>
            <a:pPr lvl="1"/>
            <a:r>
              <a:rPr lang="en-GB" sz="2800" dirty="0"/>
              <a:t>A data dictionary</a:t>
            </a:r>
          </a:p>
          <a:p>
            <a:pPr marL="457200" lvl="1" indent="0">
              <a:buNone/>
            </a:pPr>
            <a:endParaRPr lang="en-GB" sz="2800" dirty="0"/>
          </a:p>
          <a:p>
            <a:pPr lvl="1"/>
            <a:r>
              <a:rPr lang="en-GB" sz="2800" dirty="0"/>
              <a:t>A data model </a:t>
            </a:r>
          </a:p>
          <a:p>
            <a:pPr lvl="2"/>
            <a:r>
              <a:rPr lang="en-GB" dirty="0"/>
              <a:t>Including an object model</a:t>
            </a:r>
          </a:p>
          <a:p>
            <a:pPr marL="457200" lvl="1" indent="0">
              <a:buNone/>
            </a:pPr>
            <a:endParaRPr lang="en-GB" dirty="0" smtClean="0"/>
          </a:p>
          <a:p>
            <a:pPr marL="457200" lvl="1" indent="0">
              <a:buNone/>
            </a:pPr>
            <a:r>
              <a:rPr lang="en-GB" dirty="0" smtClean="0"/>
              <a:t> </a:t>
            </a:r>
          </a:p>
          <a:p>
            <a:pPr lvl="1"/>
            <a:endParaRPr lang="en-GB" dirty="0"/>
          </a:p>
          <a:p>
            <a:pPr marL="457200" lvl="1" indent="0">
              <a:buNone/>
            </a:pPr>
            <a:endParaRPr lang="en-GB" dirty="0"/>
          </a:p>
        </p:txBody>
      </p:sp>
      <p:grpSp>
        <p:nvGrpSpPr>
          <p:cNvPr id="16" name="Group 15"/>
          <p:cNvGrpSpPr/>
          <p:nvPr/>
        </p:nvGrpSpPr>
        <p:grpSpPr>
          <a:xfrm>
            <a:off x="8157029" y="595088"/>
            <a:ext cx="2522378" cy="5936331"/>
            <a:chOff x="8157029" y="595088"/>
            <a:chExt cx="2522378" cy="5936331"/>
          </a:xfrm>
        </p:grpSpPr>
        <p:sp>
          <p:nvSpPr>
            <p:cNvPr id="4" name="Rounded Rectangle 3"/>
            <p:cNvSpPr/>
            <p:nvPr/>
          </p:nvSpPr>
          <p:spPr>
            <a:xfrm>
              <a:off x="8157029" y="595088"/>
              <a:ext cx="2522378" cy="1146629"/>
            </a:xfrm>
            <a:prstGeom prst="roundRect">
              <a:avLst/>
            </a:prstGeom>
            <a:solidFill>
              <a:schemeClr val="accent6">
                <a:lumMod val="75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Intellectual Entity</a:t>
              </a:r>
              <a:endParaRPr lang="en-GB" sz="2400" b="1" dirty="0"/>
            </a:p>
          </p:txBody>
        </p:sp>
        <p:sp>
          <p:nvSpPr>
            <p:cNvPr id="6" name="Rounded Rectangle 5"/>
            <p:cNvSpPr/>
            <p:nvPr/>
          </p:nvSpPr>
          <p:spPr>
            <a:xfrm>
              <a:off x="8157029" y="2184399"/>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Representation</a:t>
              </a:r>
              <a:endParaRPr lang="en-GB" sz="2400" b="1" dirty="0"/>
            </a:p>
          </p:txBody>
        </p:sp>
        <p:sp>
          <p:nvSpPr>
            <p:cNvPr id="7" name="Rounded Rectangle 6"/>
            <p:cNvSpPr/>
            <p:nvPr/>
          </p:nvSpPr>
          <p:spPr>
            <a:xfrm>
              <a:off x="8157029" y="3795479"/>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File</a:t>
              </a:r>
              <a:endParaRPr lang="en-GB" sz="2400" b="1" dirty="0"/>
            </a:p>
          </p:txBody>
        </p:sp>
        <p:sp>
          <p:nvSpPr>
            <p:cNvPr id="8" name="Rounded Rectangle 7"/>
            <p:cNvSpPr/>
            <p:nvPr/>
          </p:nvSpPr>
          <p:spPr>
            <a:xfrm>
              <a:off x="8157029" y="5384790"/>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Bitstream</a:t>
              </a:r>
              <a:endParaRPr lang="en-GB" sz="2400" b="1" dirty="0"/>
            </a:p>
          </p:txBody>
        </p:sp>
        <p:cxnSp>
          <p:nvCxnSpPr>
            <p:cNvPr id="10" name="Straight Arrow Connector 9"/>
            <p:cNvCxnSpPr>
              <a:stCxn id="4" idx="2"/>
              <a:endCxn id="6" idx="0"/>
            </p:cNvCxnSpPr>
            <p:nvPr/>
          </p:nvCxnSpPr>
          <p:spPr>
            <a:xfrm>
              <a:off x="9418218" y="1741717"/>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9418218" y="3323769"/>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9418218" y="4942108"/>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624792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257800" cy="1325563"/>
          </a:xfrm>
        </p:spPr>
        <p:txBody>
          <a:bodyPr/>
          <a:lstStyle/>
          <a:p>
            <a:r>
              <a:rPr lang="en-GB" dirty="0" smtClean="0"/>
              <a:t>PREMIS object model</a:t>
            </a:r>
            <a:endParaRPr lang="en-GB" dirty="0"/>
          </a:p>
        </p:txBody>
      </p:sp>
      <p:sp>
        <p:nvSpPr>
          <p:cNvPr id="4" name="Content Placeholder 2"/>
          <p:cNvSpPr txBox="1">
            <a:spLocks/>
          </p:cNvSpPr>
          <p:nvPr/>
        </p:nvSpPr>
        <p:spPr>
          <a:xfrm>
            <a:off x="6653980" y="1825625"/>
            <a:ext cx="52578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smtClean="0"/>
          </a:p>
          <a:p>
            <a:pPr marL="0" indent="0">
              <a:buFont typeface="Arial" panose="020B0604020202020204" pitchFamily="34" charset="0"/>
              <a:buNone/>
            </a:pPr>
            <a:endParaRPr lang="en-GB" dirty="0" smtClean="0"/>
          </a:p>
          <a:p>
            <a:pPr marL="0" indent="0">
              <a:buFont typeface="Arial" panose="020B0604020202020204" pitchFamily="34" charset="0"/>
              <a:buNone/>
            </a:pPr>
            <a:r>
              <a:rPr lang="en-GB" dirty="0" smtClean="0"/>
              <a:t> </a:t>
            </a:r>
          </a:p>
          <a:p>
            <a:pPr marL="0" indent="0">
              <a:buFont typeface="Arial" panose="020B0604020202020204" pitchFamily="34" charset="0"/>
              <a:buNone/>
            </a:pPr>
            <a:endParaRPr lang="en-GB" dirty="0" smtClean="0"/>
          </a:p>
          <a:p>
            <a:pPr marL="0" indent="0">
              <a:buFont typeface="Arial" panose="020B0604020202020204" pitchFamily="34" charset="0"/>
              <a:buNone/>
            </a:pPr>
            <a:endParaRPr lang="en-GB" dirty="0" smtClean="0"/>
          </a:p>
        </p:txBody>
      </p:sp>
      <p:sp>
        <p:nvSpPr>
          <p:cNvPr id="13" name="Content Placeholder 2"/>
          <p:cNvSpPr>
            <a:spLocks noGrp="1"/>
          </p:cNvSpPr>
          <p:nvPr>
            <p:ph idx="1"/>
          </p:nvPr>
        </p:nvSpPr>
        <p:spPr>
          <a:xfrm>
            <a:off x="838200" y="1347231"/>
            <a:ext cx="11073580" cy="5719996"/>
          </a:xfrm>
        </p:spPr>
        <p:txBody>
          <a:bodyPr>
            <a:normAutofit/>
          </a:bodyPr>
          <a:lstStyle/>
          <a:p>
            <a:pPr marL="0" indent="0">
              <a:buNone/>
            </a:pPr>
            <a:endParaRPr lang="en-GB" dirty="0" smtClean="0"/>
          </a:p>
          <a:p>
            <a:pPr marL="0" indent="0">
              <a:buNone/>
            </a:pPr>
            <a:r>
              <a:rPr lang="en-GB" b="1" dirty="0" smtClean="0"/>
              <a:t>Intellectual entity: </a:t>
            </a:r>
            <a:r>
              <a:rPr lang="en-GB" i="1" dirty="0" smtClean="0"/>
              <a:t>A conceptual way to describe a work </a:t>
            </a:r>
          </a:p>
          <a:p>
            <a:pPr marL="0" indent="0">
              <a:buNone/>
            </a:pPr>
            <a:r>
              <a:rPr lang="en-GB" dirty="0"/>
              <a:t> </a:t>
            </a:r>
            <a:r>
              <a:rPr lang="en-GB" dirty="0" smtClean="0"/>
              <a:t>                                  Example: The story of Alice’s Adventures in Wonderland                       </a:t>
            </a:r>
          </a:p>
          <a:p>
            <a:pPr marL="0" indent="0">
              <a:buNone/>
            </a:pPr>
            <a:r>
              <a:rPr lang="en-GB" dirty="0"/>
              <a:t> </a:t>
            </a:r>
            <a:r>
              <a:rPr lang="en-GB" dirty="0" smtClean="0"/>
              <a:t>                                                    </a:t>
            </a:r>
          </a:p>
          <a:p>
            <a:pPr marL="0" indent="0">
              <a:buNone/>
            </a:pPr>
            <a:endParaRPr lang="en-GB" dirty="0"/>
          </a:p>
          <a:p>
            <a:pPr marL="0" indent="0">
              <a:buNone/>
            </a:pPr>
            <a:endParaRPr lang="en-GB" dirty="0" smtClean="0"/>
          </a:p>
        </p:txBody>
      </p:sp>
      <p:sp>
        <p:nvSpPr>
          <p:cNvPr id="3" name="TextBox 2"/>
          <p:cNvSpPr txBox="1"/>
          <p:nvPr/>
        </p:nvSpPr>
        <p:spPr>
          <a:xfrm>
            <a:off x="10613473" y="6075867"/>
            <a:ext cx="1684613" cy="738664"/>
          </a:xfrm>
          <a:prstGeom prst="rect">
            <a:avLst/>
          </a:prstGeom>
          <a:noFill/>
        </p:spPr>
        <p:txBody>
          <a:bodyPr wrap="square" rtlCol="0">
            <a:spAutoFit/>
          </a:bodyPr>
          <a:lstStyle/>
          <a:p>
            <a:r>
              <a:rPr lang="en-GB" sz="1050" i="1" dirty="0" smtClean="0"/>
              <a:t>Copyright: </a:t>
            </a:r>
          </a:p>
          <a:p>
            <a:r>
              <a:rPr lang="en-GB" sz="1050" dirty="0" smtClean="0"/>
              <a:t>Public domain, made available by The British Library </a:t>
            </a:r>
            <a:endParaRPr lang="en-GB" sz="1050" dirty="0"/>
          </a:p>
        </p:txBody>
      </p:sp>
      <p:pic>
        <p:nvPicPr>
          <p:cNvPr id="5" name="Picture 4"/>
          <p:cNvPicPr>
            <a:picLocks noChangeAspect="1"/>
          </p:cNvPicPr>
          <p:nvPr/>
        </p:nvPicPr>
        <p:blipFill>
          <a:blip r:embed="rId3"/>
          <a:stretch>
            <a:fillRect/>
          </a:stretch>
        </p:blipFill>
        <p:spPr>
          <a:xfrm>
            <a:off x="7640375" y="3232832"/>
            <a:ext cx="2609850" cy="3457575"/>
          </a:xfrm>
          <a:prstGeom prst="rect">
            <a:avLst/>
          </a:prstGeom>
        </p:spPr>
      </p:pic>
      <p:pic>
        <p:nvPicPr>
          <p:cNvPr id="6" name="Picture 5"/>
          <p:cNvPicPr>
            <a:picLocks noChangeAspect="1"/>
          </p:cNvPicPr>
          <p:nvPr/>
        </p:nvPicPr>
        <p:blipFill>
          <a:blip r:embed="rId4"/>
          <a:stretch>
            <a:fillRect/>
          </a:stretch>
        </p:blipFill>
        <p:spPr>
          <a:xfrm>
            <a:off x="4687910" y="3232832"/>
            <a:ext cx="2291320" cy="3480603"/>
          </a:xfrm>
          <a:prstGeom prst="rect">
            <a:avLst/>
          </a:prstGeom>
        </p:spPr>
      </p:pic>
      <p:pic>
        <p:nvPicPr>
          <p:cNvPr id="7" name="Picture 6"/>
          <p:cNvPicPr>
            <a:picLocks noChangeAspect="1"/>
          </p:cNvPicPr>
          <p:nvPr/>
        </p:nvPicPr>
        <p:blipFill>
          <a:blip r:embed="rId5"/>
          <a:stretch>
            <a:fillRect/>
          </a:stretch>
        </p:blipFill>
        <p:spPr>
          <a:xfrm>
            <a:off x="1394422" y="3232832"/>
            <a:ext cx="2436725" cy="3457575"/>
          </a:xfrm>
          <a:prstGeom prst="rect">
            <a:avLst/>
          </a:prstGeom>
        </p:spPr>
      </p:pic>
    </p:spTree>
    <p:extLst>
      <p:ext uri="{BB962C8B-B14F-4D97-AF65-F5344CB8AC3E}">
        <p14:creationId xmlns:p14="http://schemas.microsoft.com/office/powerpoint/2010/main" val="155283425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257800" cy="1325563"/>
          </a:xfrm>
        </p:spPr>
        <p:txBody>
          <a:bodyPr/>
          <a:lstStyle/>
          <a:p>
            <a:r>
              <a:rPr lang="en-GB" dirty="0" smtClean="0"/>
              <a:t>PREMIS object model</a:t>
            </a:r>
            <a:endParaRPr lang="en-GB" dirty="0"/>
          </a:p>
        </p:txBody>
      </p:sp>
      <p:sp>
        <p:nvSpPr>
          <p:cNvPr id="4" name="Content Placeholder 2"/>
          <p:cNvSpPr txBox="1">
            <a:spLocks/>
          </p:cNvSpPr>
          <p:nvPr/>
        </p:nvSpPr>
        <p:spPr>
          <a:xfrm>
            <a:off x="6653980" y="1825625"/>
            <a:ext cx="52578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smtClean="0"/>
          </a:p>
          <a:p>
            <a:pPr marL="0" indent="0">
              <a:buFont typeface="Arial" panose="020B0604020202020204" pitchFamily="34" charset="0"/>
              <a:buNone/>
            </a:pPr>
            <a:endParaRPr lang="en-GB" dirty="0" smtClean="0"/>
          </a:p>
          <a:p>
            <a:pPr marL="0" indent="0">
              <a:buFont typeface="Arial" panose="020B0604020202020204" pitchFamily="34" charset="0"/>
              <a:buNone/>
            </a:pPr>
            <a:r>
              <a:rPr lang="en-GB" dirty="0" smtClean="0"/>
              <a:t> </a:t>
            </a:r>
          </a:p>
          <a:p>
            <a:pPr marL="0" indent="0">
              <a:buFont typeface="Arial" panose="020B0604020202020204" pitchFamily="34" charset="0"/>
              <a:buNone/>
            </a:pPr>
            <a:endParaRPr lang="en-GB" dirty="0" smtClean="0"/>
          </a:p>
          <a:p>
            <a:pPr marL="0" indent="0">
              <a:buFont typeface="Arial" panose="020B0604020202020204" pitchFamily="34" charset="0"/>
              <a:buNone/>
            </a:pPr>
            <a:endParaRPr lang="en-GB" dirty="0" smtClean="0"/>
          </a:p>
        </p:txBody>
      </p:sp>
      <p:sp>
        <p:nvSpPr>
          <p:cNvPr id="13" name="Content Placeholder 2"/>
          <p:cNvSpPr>
            <a:spLocks noGrp="1"/>
          </p:cNvSpPr>
          <p:nvPr>
            <p:ph idx="1"/>
          </p:nvPr>
        </p:nvSpPr>
        <p:spPr>
          <a:xfrm>
            <a:off x="838200" y="1347231"/>
            <a:ext cx="11073580" cy="5719996"/>
          </a:xfrm>
        </p:spPr>
        <p:txBody>
          <a:bodyPr>
            <a:normAutofit/>
          </a:bodyPr>
          <a:lstStyle/>
          <a:p>
            <a:pPr marL="0" indent="0">
              <a:buNone/>
            </a:pPr>
            <a:endParaRPr lang="en-GB" dirty="0" smtClean="0"/>
          </a:p>
          <a:p>
            <a:pPr marL="0" indent="0">
              <a:buNone/>
            </a:pPr>
            <a:r>
              <a:rPr lang="en-GB" b="1" dirty="0" smtClean="0"/>
              <a:t>Representation: </a:t>
            </a:r>
            <a:r>
              <a:rPr lang="en-GB" i="1" dirty="0" smtClean="0"/>
              <a:t>A particular representation of </a:t>
            </a:r>
            <a:r>
              <a:rPr lang="en-GB" i="1" dirty="0"/>
              <a:t>a</a:t>
            </a:r>
            <a:r>
              <a:rPr lang="en-GB" i="1" dirty="0" smtClean="0"/>
              <a:t>n intellectual entity  </a:t>
            </a:r>
          </a:p>
          <a:p>
            <a:pPr marL="0" indent="0">
              <a:buNone/>
            </a:pPr>
            <a:r>
              <a:rPr lang="en-GB" dirty="0"/>
              <a:t> </a:t>
            </a:r>
            <a:r>
              <a:rPr lang="en-GB" dirty="0" smtClean="0"/>
              <a:t>      </a:t>
            </a:r>
          </a:p>
          <a:p>
            <a:pPr marL="0" indent="0">
              <a:buNone/>
            </a:pPr>
            <a:r>
              <a:rPr lang="en-GB" dirty="0" smtClean="0"/>
              <a:t>Example 1: A print version </a:t>
            </a:r>
          </a:p>
          <a:p>
            <a:pPr marL="0" indent="0">
              <a:buNone/>
            </a:pPr>
            <a:r>
              <a:rPr lang="en-GB" dirty="0" smtClean="0"/>
              <a:t>Example 2: A digitized version </a:t>
            </a:r>
          </a:p>
          <a:p>
            <a:pPr marL="0" indent="0">
              <a:buNone/>
            </a:pPr>
            <a:r>
              <a:rPr lang="en-GB" dirty="0" smtClean="0"/>
              <a:t>Example 3: An audio book recording</a:t>
            </a:r>
          </a:p>
        </p:txBody>
      </p:sp>
      <p:pic>
        <p:nvPicPr>
          <p:cNvPr id="2052" name="Picture 4" descr="https://i.ebayimg.com/images/g/8k0AAOSwzrBaqocr/s-l16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53980" y="2880443"/>
            <a:ext cx="4612169" cy="344471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576092" y="6332191"/>
            <a:ext cx="5180479" cy="276999"/>
          </a:xfrm>
          <a:prstGeom prst="rect">
            <a:avLst/>
          </a:prstGeom>
          <a:noFill/>
        </p:spPr>
        <p:txBody>
          <a:bodyPr wrap="square" rtlCol="0">
            <a:spAutoFit/>
          </a:bodyPr>
          <a:lstStyle/>
          <a:p>
            <a:r>
              <a:rPr lang="en-GB" sz="1200" dirty="0" smtClean="0">
                <a:hlinkClick r:id="rId4"/>
              </a:rPr>
              <a:t>www.naxosaudiobooks.com/alice-s-adventures-in-wonderland-abridged/</a:t>
            </a:r>
            <a:r>
              <a:rPr lang="en-GB" sz="1200" dirty="0" smtClean="0"/>
              <a:t> </a:t>
            </a:r>
            <a:endParaRPr lang="en-GB" sz="1200" dirty="0"/>
          </a:p>
        </p:txBody>
      </p:sp>
    </p:spTree>
    <p:extLst>
      <p:ext uri="{BB962C8B-B14F-4D97-AF65-F5344CB8AC3E}">
        <p14:creationId xmlns:p14="http://schemas.microsoft.com/office/powerpoint/2010/main" val="36993001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257800" cy="1325563"/>
          </a:xfrm>
        </p:spPr>
        <p:txBody>
          <a:bodyPr/>
          <a:lstStyle/>
          <a:p>
            <a:r>
              <a:rPr lang="en-GB" dirty="0" smtClean="0"/>
              <a:t>PREMIS object model</a:t>
            </a:r>
            <a:endParaRPr lang="en-GB" dirty="0"/>
          </a:p>
        </p:txBody>
      </p:sp>
      <p:sp>
        <p:nvSpPr>
          <p:cNvPr id="13" name="Content Placeholder 2"/>
          <p:cNvSpPr>
            <a:spLocks noGrp="1"/>
          </p:cNvSpPr>
          <p:nvPr>
            <p:ph idx="1"/>
          </p:nvPr>
        </p:nvSpPr>
        <p:spPr>
          <a:xfrm>
            <a:off x="838200" y="1347231"/>
            <a:ext cx="11073580" cy="5719996"/>
          </a:xfrm>
        </p:spPr>
        <p:txBody>
          <a:bodyPr>
            <a:normAutofit/>
          </a:bodyPr>
          <a:lstStyle/>
          <a:p>
            <a:pPr marL="0" indent="0">
              <a:buNone/>
            </a:pPr>
            <a:endParaRPr lang="en-GB" dirty="0" smtClean="0"/>
          </a:p>
          <a:p>
            <a:pPr marL="0" indent="0">
              <a:buNone/>
            </a:pPr>
            <a:r>
              <a:rPr lang="en-GB" b="1" dirty="0" smtClean="0"/>
              <a:t>File: </a:t>
            </a:r>
            <a:r>
              <a:rPr lang="en-GB" i="1" dirty="0" smtClean="0"/>
              <a:t>Binary information that is available to a computer program</a:t>
            </a:r>
          </a:p>
          <a:p>
            <a:pPr marL="0" indent="0">
              <a:buNone/>
            </a:pPr>
            <a:r>
              <a:rPr lang="en-GB" dirty="0"/>
              <a:t> </a:t>
            </a:r>
            <a:r>
              <a:rPr lang="en-GB" dirty="0" smtClean="0"/>
              <a:t>        Example: A TIFF image of individual pages of Alice A. in Wonderland </a:t>
            </a:r>
          </a:p>
          <a:p>
            <a:pPr marL="0" indent="0">
              <a:buNone/>
            </a:pPr>
            <a:r>
              <a:rPr lang="en-GB" dirty="0"/>
              <a:t> </a:t>
            </a:r>
            <a:r>
              <a:rPr lang="en-GB" dirty="0" smtClean="0"/>
              <a:t>                         A QuickTime audio file </a:t>
            </a:r>
          </a:p>
          <a:p>
            <a:pPr marL="0" indent="0">
              <a:buNone/>
            </a:pPr>
            <a:endParaRPr lang="en-GB" dirty="0"/>
          </a:p>
          <a:p>
            <a:pPr marL="0" indent="0">
              <a:buNone/>
            </a:pPr>
            <a:r>
              <a:rPr lang="en-GB" b="1" dirty="0" smtClean="0"/>
              <a:t>Bit stream</a:t>
            </a:r>
            <a:r>
              <a:rPr lang="en-GB" dirty="0" smtClean="0"/>
              <a:t>: </a:t>
            </a:r>
            <a:r>
              <a:rPr lang="en-GB" i="1" dirty="0"/>
              <a:t>A stream of data in binary </a:t>
            </a:r>
            <a:r>
              <a:rPr lang="en-GB" i="1" dirty="0" smtClean="0"/>
              <a:t>form</a:t>
            </a:r>
          </a:p>
          <a:p>
            <a:pPr marL="0" indent="0">
              <a:buNone/>
            </a:pPr>
            <a:r>
              <a:rPr lang="en-GB" dirty="0"/>
              <a:t> </a:t>
            </a:r>
            <a:r>
              <a:rPr lang="en-GB" dirty="0" smtClean="0"/>
              <a:t>                    Example: Audio data within a WAVE file</a:t>
            </a:r>
          </a:p>
        </p:txBody>
      </p:sp>
      <p:pic>
        <p:nvPicPr>
          <p:cNvPr id="5" name="Picture 4"/>
          <p:cNvPicPr>
            <a:picLocks noChangeAspect="1"/>
          </p:cNvPicPr>
          <p:nvPr/>
        </p:nvPicPr>
        <p:blipFill>
          <a:blip r:embed="rId3"/>
          <a:stretch>
            <a:fillRect/>
          </a:stretch>
        </p:blipFill>
        <p:spPr>
          <a:xfrm>
            <a:off x="9470530" y="5321757"/>
            <a:ext cx="1292293" cy="1434921"/>
          </a:xfrm>
          <a:prstGeom prst="rect">
            <a:avLst/>
          </a:prstGeom>
        </p:spPr>
      </p:pic>
      <p:pic>
        <p:nvPicPr>
          <p:cNvPr id="6" name="Picture 5"/>
          <p:cNvPicPr>
            <a:picLocks noChangeAspect="1"/>
          </p:cNvPicPr>
          <p:nvPr/>
        </p:nvPicPr>
        <p:blipFill>
          <a:blip r:embed="rId4"/>
          <a:stretch>
            <a:fillRect/>
          </a:stretch>
        </p:blipFill>
        <p:spPr>
          <a:xfrm>
            <a:off x="10590159" y="5321757"/>
            <a:ext cx="1321621" cy="1333600"/>
          </a:xfrm>
          <a:prstGeom prst="rect">
            <a:avLst/>
          </a:prstGeom>
        </p:spPr>
      </p:pic>
      <p:sp>
        <p:nvSpPr>
          <p:cNvPr id="11" name="TextBox 10"/>
          <p:cNvSpPr txBox="1"/>
          <p:nvPr/>
        </p:nvSpPr>
        <p:spPr>
          <a:xfrm>
            <a:off x="10762823" y="6618178"/>
            <a:ext cx="2235744" cy="276999"/>
          </a:xfrm>
          <a:prstGeom prst="rect">
            <a:avLst/>
          </a:prstGeom>
          <a:noFill/>
        </p:spPr>
        <p:txBody>
          <a:bodyPr wrap="square" rtlCol="0">
            <a:spAutoFit/>
          </a:bodyPr>
          <a:lstStyle/>
          <a:p>
            <a:r>
              <a:rPr lang="en-GB" sz="1200" dirty="0" smtClean="0"/>
              <a:t>CC BY – Freepik.com</a:t>
            </a:r>
            <a:endParaRPr lang="en-GB" sz="1200" dirty="0"/>
          </a:p>
        </p:txBody>
      </p:sp>
    </p:spTree>
    <p:extLst>
      <p:ext uri="{BB962C8B-B14F-4D97-AF65-F5344CB8AC3E}">
        <p14:creationId xmlns:p14="http://schemas.microsoft.com/office/powerpoint/2010/main" val="1667256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5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indent="0">
              <a:buNone/>
            </a:pPr>
            <a:r>
              <a:rPr lang="en-GB" sz="3200" dirty="0" smtClean="0"/>
              <a:t>PREMIS consists:</a:t>
            </a:r>
          </a:p>
          <a:p>
            <a:pPr marL="0" indent="0">
              <a:buNone/>
            </a:pPr>
            <a:endParaRPr lang="en-GB" sz="3200" dirty="0"/>
          </a:p>
          <a:p>
            <a:pPr marL="0" indent="0">
              <a:buNone/>
            </a:pPr>
            <a:r>
              <a:rPr lang="en-GB" sz="3200" dirty="0"/>
              <a:t>PREMIS consists of:</a:t>
            </a:r>
          </a:p>
          <a:p>
            <a:pPr marL="0" indent="0">
              <a:buNone/>
            </a:pPr>
            <a:endParaRPr lang="en-GB" sz="3200" dirty="0"/>
          </a:p>
          <a:p>
            <a:pPr lvl="1"/>
            <a:r>
              <a:rPr lang="en-GB" sz="2800" dirty="0"/>
              <a:t>A data dictionary</a:t>
            </a:r>
          </a:p>
          <a:p>
            <a:pPr marL="457200" lvl="1" indent="0">
              <a:buNone/>
            </a:pPr>
            <a:endParaRPr lang="en-GB" sz="2800" dirty="0"/>
          </a:p>
          <a:p>
            <a:pPr lvl="1"/>
            <a:r>
              <a:rPr lang="en-GB" sz="2800" dirty="0"/>
              <a:t>A data model </a:t>
            </a:r>
          </a:p>
          <a:p>
            <a:pPr lvl="2"/>
            <a:r>
              <a:rPr lang="en-GB" dirty="0"/>
              <a:t>Including an object model</a:t>
            </a:r>
          </a:p>
          <a:p>
            <a:pPr marL="457200" lvl="1" indent="0">
              <a:buNone/>
            </a:pPr>
            <a:endParaRPr lang="en-GB" dirty="0" smtClean="0"/>
          </a:p>
          <a:p>
            <a:pPr marL="457200" lvl="1" indent="0">
              <a:buNone/>
            </a:pPr>
            <a:r>
              <a:rPr lang="en-GB" dirty="0" smtClean="0"/>
              <a:t> </a:t>
            </a:r>
          </a:p>
          <a:p>
            <a:pPr lvl="1"/>
            <a:endParaRPr lang="en-GB" dirty="0"/>
          </a:p>
          <a:p>
            <a:pPr marL="457200" lvl="1" indent="0">
              <a:buNone/>
            </a:pPr>
            <a:endParaRPr lang="en-GB" dirty="0"/>
          </a:p>
        </p:txBody>
      </p:sp>
      <p:grpSp>
        <p:nvGrpSpPr>
          <p:cNvPr id="16" name="Group 15"/>
          <p:cNvGrpSpPr/>
          <p:nvPr/>
        </p:nvGrpSpPr>
        <p:grpSpPr>
          <a:xfrm>
            <a:off x="8157029" y="595088"/>
            <a:ext cx="2522378" cy="5936331"/>
            <a:chOff x="8157029" y="595088"/>
            <a:chExt cx="2522378" cy="5936331"/>
          </a:xfrm>
        </p:grpSpPr>
        <p:sp>
          <p:nvSpPr>
            <p:cNvPr id="4" name="Rounded Rectangle 3"/>
            <p:cNvSpPr/>
            <p:nvPr/>
          </p:nvSpPr>
          <p:spPr>
            <a:xfrm>
              <a:off x="8157029" y="595088"/>
              <a:ext cx="2522378" cy="1146629"/>
            </a:xfrm>
            <a:prstGeom prst="roundRect">
              <a:avLst/>
            </a:prstGeom>
            <a:solidFill>
              <a:schemeClr val="accent1">
                <a:lumMod val="75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Intellectual Entity</a:t>
              </a:r>
              <a:endParaRPr lang="en-GB" sz="2400" b="1" dirty="0"/>
            </a:p>
          </p:txBody>
        </p:sp>
        <p:sp>
          <p:nvSpPr>
            <p:cNvPr id="6" name="Rounded Rectangle 5"/>
            <p:cNvSpPr/>
            <p:nvPr/>
          </p:nvSpPr>
          <p:spPr>
            <a:xfrm>
              <a:off x="8157029" y="2184399"/>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Representation</a:t>
              </a:r>
              <a:endParaRPr lang="en-GB" sz="2400" b="1" dirty="0"/>
            </a:p>
          </p:txBody>
        </p:sp>
        <p:sp>
          <p:nvSpPr>
            <p:cNvPr id="7" name="Rounded Rectangle 6"/>
            <p:cNvSpPr/>
            <p:nvPr/>
          </p:nvSpPr>
          <p:spPr>
            <a:xfrm>
              <a:off x="8157029" y="3795479"/>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File</a:t>
              </a:r>
              <a:endParaRPr lang="en-GB" sz="2400" b="1" dirty="0"/>
            </a:p>
          </p:txBody>
        </p:sp>
        <p:sp>
          <p:nvSpPr>
            <p:cNvPr id="8" name="Rounded Rectangle 7"/>
            <p:cNvSpPr/>
            <p:nvPr/>
          </p:nvSpPr>
          <p:spPr>
            <a:xfrm>
              <a:off x="8157029" y="5384790"/>
              <a:ext cx="2522378" cy="114662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400" b="1" dirty="0" smtClean="0"/>
                <a:t>Bitstream</a:t>
              </a:r>
              <a:endParaRPr lang="en-GB" sz="2400" b="1" dirty="0"/>
            </a:p>
          </p:txBody>
        </p:sp>
        <p:cxnSp>
          <p:nvCxnSpPr>
            <p:cNvPr id="10" name="Straight Arrow Connector 9"/>
            <p:cNvCxnSpPr>
              <a:stCxn id="4" idx="2"/>
              <a:endCxn id="6" idx="0"/>
            </p:cNvCxnSpPr>
            <p:nvPr/>
          </p:nvCxnSpPr>
          <p:spPr>
            <a:xfrm>
              <a:off x="9418218" y="1741717"/>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9418218" y="3323769"/>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9418218" y="4942108"/>
              <a:ext cx="0" cy="442682"/>
            </a:xfrm>
            <a:prstGeom prst="straightConnector1">
              <a:avLst/>
            </a:prstGeom>
            <a:ln w="444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4431297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459490"/>
            <a:ext cx="12192000" cy="1325563"/>
          </a:xfrm>
        </p:spPr>
        <p:txBody>
          <a:bodyPr>
            <a:normAutofit fontScale="90000"/>
          </a:bodyPr>
          <a:lstStyle/>
          <a:p>
            <a:pPr algn="ctr"/>
            <a:r>
              <a:rPr lang="en-GB" sz="7300" dirty="0" smtClean="0"/>
              <a:t>Exercises A.1, A.2, A.3</a:t>
            </a:r>
            <a:br>
              <a:rPr lang="en-GB" sz="7300" dirty="0" smtClean="0"/>
            </a:br>
            <a:r>
              <a:rPr lang="en-GB" sz="4900" dirty="0" smtClean="0"/>
              <a:t>Pages 1-4</a:t>
            </a:r>
            <a:r>
              <a:rPr lang="en-GB" sz="7300" dirty="0" smtClean="0"/>
              <a:t/>
            </a:r>
            <a:br>
              <a:rPr lang="en-GB" sz="7300" dirty="0" smtClean="0"/>
            </a:br>
            <a:r>
              <a:rPr lang="en-GB" dirty="0" smtClean="0"/>
              <a:t> </a:t>
            </a:r>
            <a:endParaRPr lang="en-GB" dirty="0"/>
          </a:p>
        </p:txBody>
      </p:sp>
      <p:sp>
        <p:nvSpPr>
          <p:cNvPr id="13" name="Content Placeholder 2"/>
          <p:cNvSpPr>
            <a:spLocks noGrp="1"/>
          </p:cNvSpPr>
          <p:nvPr>
            <p:ph idx="1"/>
          </p:nvPr>
        </p:nvSpPr>
        <p:spPr>
          <a:xfrm>
            <a:off x="2389237" y="927713"/>
            <a:ext cx="9092382" cy="1133885"/>
          </a:xfrm>
        </p:spPr>
        <p:txBody>
          <a:bodyPr>
            <a:normAutofit/>
          </a:bodyPr>
          <a:lstStyle/>
          <a:p>
            <a:pPr marL="0" indent="0">
              <a:buNone/>
            </a:pPr>
            <a:r>
              <a:rPr lang="en-GB" dirty="0" smtClean="0"/>
              <a:t>    </a:t>
            </a:r>
          </a:p>
          <a:p>
            <a:pPr>
              <a:buFontTx/>
              <a:buChar char="-"/>
            </a:pPr>
            <a:endParaRPr lang="en-GB" dirty="0"/>
          </a:p>
          <a:p>
            <a:pPr marL="0" indent="0">
              <a:buNone/>
            </a:pPr>
            <a:endParaRPr lang="en-GB" dirty="0" smtClean="0"/>
          </a:p>
          <a:p>
            <a:pPr marL="0" indent="0">
              <a:buNone/>
            </a:pPr>
            <a:endParaRPr lang="en-GB" dirty="0"/>
          </a:p>
          <a:p>
            <a:pPr>
              <a:buFontTx/>
              <a:buChar char="-"/>
            </a:pPr>
            <a:endParaRPr lang="en-GB" dirty="0" smtClean="0"/>
          </a:p>
        </p:txBody>
      </p:sp>
      <p:sp>
        <p:nvSpPr>
          <p:cNvPr id="4" name="Content Placeholder 2"/>
          <p:cNvSpPr txBox="1">
            <a:spLocks/>
          </p:cNvSpPr>
          <p:nvPr/>
        </p:nvSpPr>
        <p:spPr>
          <a:xfrm>
            <a:off x="6653980" y="1825625"/>
            <a:ext cx="52578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smtClean="0"/>
          </a:p>
          <a:p>
            <a:pPr marL="0" indent="0">
              <a:buFont typeface="Arial" panose="020B0604020202020204" pitchFamily="34" charset="0"/>
              <a:buNone/>
            </a:pPr>
            <a:endParaRPr lang="en-GB" dirty="0" smtClean="0"/>
          </a:p>
          <a:p>
            <a:pPr marL="0" indent="0">
              <a:buFont typeface="Arial" panose="020B0604020202020204" pitchFamily="34" charset="0"/>
              <a:buNone/>
            </a:pPr>
            <a:endParaRPr lang="en-GB" dirty="0" smtClean="0"/>
          </a:p>
          <a:p>
            <a:pPr marL="0" indent="0">
              <a:buFont typeface="Arial" panose="020B0604020202020204" pitchFamily="34" charset="0"/>
              <a:buNone/>
            </a:pPr>
            <a:endParaRPr lang="en-GB" dirty="0" smtClean="0"/>
          </a:p>
        </p:txBody>
      </p:sp>
      <p:sp>
        <p:nvSpPr>
          <p:cNvPr id="5" name="Title 1"/>
          <p:cNvSpPr txBox="1">
            <a:spLocks/>
          </p:cNvSpPr>
          <p:nvPr/>
        </p:nvSpPr>
        <p:spPr>
          <a:xfrm>
            <a:off x="6449960" y="365125"/>
            <a:ext cx="556505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dirty="0" smtClean="0"/>
          </a:p>
          <a:p>
            <a:endParaRPr lang="en-GB" dirty="0"/>
          </a:p>
        </p:txBody>
      </p:sp>
    </p:spTree>
    <p:extLst>
      <p:ext uri="{BB962C8B-B14F-4D97-AF65-F5344CB8AC3E}">
        <p14:creationId xmlns:p14="http://schemas.microsoft.com/office/powerpoint/2010/main" val="211652113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647" y="292442"/>
            <a:ext cx="10515600" cy="1325563"/>
          </a:xfrm>
        </p:spPr>
        <p:txBody>
          <a:bodyPr/>
          <a:lstStyle/>
          <a:p>
            <a:r>
              <a:rPr lang="en-GB" b="1" dirty="0" smtClean="0"/>
              <a:t>A.1. </a:t>
            </a:r>
            <a:br>
              <a:rPr lang="en-GB" b="1" dirty="0" smtClean="0"/>
            </a:br>
            <a:r>
              <a:rPr lang="en-GB" b="1" dirty="0" smtClean="0"/>
              <a:t>Brave new world</a:t>
            </a:r>
            <a:endParaRPr lang="en-GB" b="1" dirty="0"/>
          </a:p>
        </p:txBody>
      </p:sp>
      <p:pic>
        <p:nvPicPr>
          <p:cNvPr id="4" name="Picture 3"/>
          <p:cNvPicPr>
            <a:picLocks noChangeAspect="1"/>
          </p:cNvPicPr>
          <p:nvPr/>
        </p:nvPicPr>
        <p:blipFill>
          <a:blip r:embed="rId3"/>
          <a:stretch>
            <a:fillRect/>
          </a:stretch>
        </p:blipFill>
        <p:spPr>
          <a:xfrm>
            <a:off x="334327" y="1723345"/>
            <a:ext cx="3476625" cy="4848225"/>
          </a:xfrm>
          <a:prstGeom prst="rect">
            <a:avLst/>
          </a:prstGeom>
        </p:spPr>
      </p:pic>
    </p:spTree>
    <p:extLst>
      <p:ext uri="{BB962C8B-B14F-4D97-AF65-F5344CB8AC3E}">
        <p14:creationId xmlns:p14="http://schemas.microsoft.com/office/powerpoint/2010/main" val="260829144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647" y="292442"/>
            <a:ext cx="10515600" cy="1325563"/>
          </a:xfrm>
        </p:spPr>
        <p:txBody>
          <a:bodyPr/>
          <a:lstStyle/>
          <a:p>
            <a:r>
              <a:rPr lang="en-GB" b="1" dirty="0" smtClean="0"/>
              <a:t>A.1. </a:t>
            </a:r>
            <a:br>
              <a:rPr lang="en-GB" b="1" dirty="0" smtClean="0"/>
            </a:br>
            <a:r>
              <a:rPr lang="en-GB" b="1" dirty="0" smtClean="0"/>
              <a:t>Brave new world</a:t>
            </a:r>
            <a:endParaRPr lang="en-GB" b="1" dirty="0"/>
          </a:p>
        </p:txBody>
      </p:sp>
      <p:sp>
        <p:nvSpPr>
          <p:cNvPr id="3" name="Content Placeholder 2"/>
          <p:cNvSpPr>
            <a:spLocks noGrp="1"/>
          </p:cNvSpPr>
          <p:nvPr>
            <p:ph idx="1"/>
          </p:nvPr>
        </p:nvSpPr>
        <p:spPr>
          <a:xfrm>
            <a:off x="6469744" y="462524"/>
            <a:ext cx="3341914" cy="1255712"/>
          </a:xfrm>
        </p:spPr>
        <p:txBody>
          <a:bodyPr/>
          <a:lstStyle/>
          <a:p>
            <a:pPr marL="0" indent="0" algn="ctr">
              <a:buNone/>
            </a:pPr>
            <a:r>
              <a:rPr lang="en-GB" b="1" dirty="0" smtClean="0"/>
              <a:t>Intellectual entity: </a:t>
            </a:r>
            <a:r>
              <a:rPr lang="en-GB" dirty="0" smtClean="0"/>
              <a:t>Brave New World</a:t>
            </a:r>
            <a:endParaRPr lang="en-GB" dirty="0"/>
          </a:p>
        </p:txBody>
      </p:sp>
      <p:pic>
        <p:nvPicPr>
          <p:cNvPr id="7" name="Picture 6"/>
          <p:cNvPicPr>
            <a:picLocks noChangeAspect="1"/>
          </p:cNvPicPr>
          <p:nvPr/>
        </p:nvPicPr>
        <p:blipFill>
          <a:blip r:embed="rId3"/>
          <a:stretch>
            <a:fillRect/>
          </a:stretch>
        </p:blipFill>
        <p:spPr>
          <a:xfrm>
            <a:off x="334327" y="1723345"/>
            <a:ext cx="3476625" cy="4848225"/>
          </a:xfrm>
          <a:prstGeom prst="rect">
            <a:avLst/>
          </a:prstGeom>
        </p:spPr>
      </p:pic>
    </p:spTree>
    <p:extLst>
      <p:ext uri="{BB962C8B-B14F-4D97-AF65-F5344CB8AC3E}">
        <p14:creationId xmlns:p14="http://schemas.microsoft.com/office/powerpoint/2010/main" val="219811959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647" y="292442"/>
            <a:ext cx="10515600" cy="1325563"/>
          </a:xfrm>
        </p:spPr>
        <p:txBody>
          <a:bodyPr/>
          <a:lstStyle/>
          <a:p>
            <a:r>
              <a:rPr lang="en-GB" b="1" dirty="0" smtClean="0"/>
              <a:t>A.1. </a:t>
            </a:r>
            <a:br>
              <a:rPr lang="en-GB" b="1" dirty="0" smtClean="0"/>
            </a:br>
            <a:r>
              <a:rPr lang="en-GB" b="1" dirty="0" smtClean="0"/>
              <a:t>Brave new world</a:t>
            </a:r>
            <a:endParaRPr lang="en-GB" b="1" dirty="0"/>
          </a:p>
        </p:txBody>
      </p:sp>
      <p:sp>
        <p:nvSpPr>
          <p:cNvPr id="3" name="Content Placeholder 2"/>
          <p:cNvSpPr>
            <a:spLocks noGrp="1"/>
          </p:cNvSpPr>
          <p:nvPr>
            <p:ph idx="1"/>
          </p:nvPr>
        </p:nvSpPr>
        <p:spPr>
          <a:xfrm>
            <a:off x="6469744" y="462524"/>
            <a:ext cx="3341914" cy="1255712"/>
          </a:xfrm>
        </p:spPr>
        <p:txBody>
          <a:bodyPr/>
          <a:lstStyle/>
          <a:p>
            <a:pPr marL="0" indent="0" algn="ctr">
              <a:buNone/>
            </a:pPr>
            <a:r>
              <a:rPr lang="en-GB" b="1" dirty="0" smtClean="0"/>
              <a:t>Intellectual entity: </a:t>
            </a:r>
            <a:r>
              <a:rPr lang="en-GB" dirty="0" smtClean="0"/>
              <a:t>Brave New World</a:t>
            </a:r>
            <a:endParaRPr lang="en-GB" dirty="0"/>
          </a:p>
        </p:txBody>
      </p:sp>
      <p:sp>
        <p:nvSpPr>
          <p:cNvPr id="4" name="Rectangle 3"/>
          <p:cNvSpPr/>
          <p:nvPr/>
        </p:nvSpPr>
        <p:spPr>
          <a:xfrm>
            <a:off x="4687874" y="2323753"/>
            <a:ext cx="2714411" cy="1815882"/>
          </a:xfrm>
          <a:prstGeom prst="rect">
            <a:avLst/>
          </a:prstGeom>
        </p:spPr>
        <p:txBody>
          <a:bodyPr wrap="square">
            <a:spAutoFit/>
          </a:bodyPr>
          <a:lstStyle/>
          <a:p>
            <a:pPr algn="ctr"/>
            <a:r>
              <a:rPr lang="en-GB" sz="2800" b="1" dirty="0" smtClean="0"/>
              <a:t>Representation: </a:t>
            </a:r>
            <a:r>
              <a:rPr lang="en-GB" sz="2800" dirty="0" smtClean="0"/>
              <a:t/>
            </a:r>
            <a:br>
              <a:rPr lang="en-GB" sz="2800" dirty="0" smtClean="0"/>
            </a:br>
            <a:r>
              <a:rPr lang="en-GB" sz="2800" dirty="0" err="1" smtClean="0"/>
              <a:t>Chatto</a:t>
            </a:r>
            <a:r>
              <a:rPr lang="en-GB" sz="2800" dirty="0" smtClean="0"/>
              <a:t> and </a:t>
            </a:r>
            <a:r>
              <a:rPr lang="en-GB" sz="2800" dirty="0" err="1" smtClean="0"/>
              <a:t>Windus</a:t>
            </a:r>
            <a:r>
              <a:rPr lang="en-GB" sz="2800" dirty="0" smtClean="0"/>
              <a:t> edition, 1932</a:t>
            </a:r>
            <a:endParaRPr lang="en-GB" sz="2800" dirty="0"/>
          </a:p>
        </p:txBody>
      </p:sp>
      <p:sp>
        <p:nvSpPr>
          <p:cNvPr id="5" name="Rectangle 4"/>
          <p:cNvSpPr/>
          <p:nvPr/>
        </p:nvSpPr>
        <p:spPr>
          <a:xfrm>
            <a:off x="9000275" y="2362304"/>
            <a:ext cx="2698240" cy="1384995"/>
          </a:xfrm>
          <a:prstGeom prst="rect">
            <a:avLst/>
          </a:prstGeom>
        </p:spPr>
        <p:txBody>
          <a:bodyPr wrap="square">
            <a:spAutoFit/>
          </a:bodyPr>
          <a:lstStyle/>
          <a:p>
            <a:pPr algn="ctr"/>
            <a:r>
              <a:rPr lang="en-GB" sz="2800" b="1" dirty="0" smtClean="0"/>
              <a:t>Representation: </a:t>
            </a:r>
            <a:r>
              <a:rPr lang="en-GB" sz="2800" dirty="0" smtClean="0"/>
              <a:t/>
            </a:r>
            <a:br>
              <a:rPr lang="en-GB" sz="2800" dirty="0" smtClean="0"/>
            </a:br>
            <a:r>
              <a:rPr lang="en-GB" sz="2800" dirty="0" smtClean="0"/>
              <a:t>Vintage Digital edition, 2008</a:t>
            </a:r>
            <a:endParaRPr lang="en-GB" sz="2800" dirty="0"/>
          </a:p>
        </p:txBody>
      </p:sp>
      <p:cxnSp>
        <p:nvCxnSpPr>
          <p:cNvPr id="8" name="Straight Connector 7"/>
          <p:cNvCxnSpPr>
            <a:endCxn id="4" idx="0"/>
          </p:cNvCxnSpPr>
          <p:nvPr/>
        </p:nvCxnSpPr>
        <p:spPr>
          <a:xfrm flipH="1">
            <a:off x="6045080" y="1277257"/>
            <a:ext cx="820178" cy="1046496"/>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9422298" y="1278161"/>
            <a:ext cx="1015998" cy="1136073"/>
          </a:xfrm>
          <a:prstGeom prst="line">
            <a:avLst/>
          </a:prstGeom>
          <a:ln w="22225"/>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3"/>
          <a:stretch>
            <a:fillRect/>
          </a:stretch>
        </p:blipFill>
        <p:spPr>
          <a:xfrm>
            <a:off x="334327" y="1723345"/>
            <a:ext cx="3476625" cy="4848225"/>
          </a:xfrm>
          <a:prstGeom prst="rect">
            <a:avLst/>
          </a:prstGeom>
        </p:spPr>
      </p:pic>
    </p:spTree>
    <p:extLst>
      <p:ext uri="{BB962C8B-B14F-4D97-AF65-F5344CB8AC3E}">
        <p14:creationId xmlns:p14="http://schemas.microsoft.com/office/powerpoint/2010/main" val="34206824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400" b="1" dirty="0" smtClean="0"/>
              <a:t>Learning objectives</a:t>
            </a:r>
            <a:endParaRPr lang="en-GB" sz="5400" b="1" dirty="0"/>
          </a:p>
        </p:txBody>
      </p:sp>
      <p:sp>
        <p:nvSpPr>
          <p:cNvPr id="3" name="Content Placeholder 2"/>
          <p:cNvSpPr>
            <a:spLocks noGrp="1"/>
          </p:cNvSpPr>
          <p:nvPr>
            <p:ph idx="1"/>
          </p:nvPr>
        </p:nvSpPr>
        <p:spPr/>
        <p:txBody>
          <a:bodyPr>
            <a:normAutofit/>
          </a:bodyPr>
          <a:lstStyle/>
          <a:p>
            <a:r>
              <a:rPr lang="en-GB" sz="3600" dirty="0" smtClean="0"/>
              <a:t>Know why digital preservation metadata is useful</a:t>
            </a:r>
          </a:p>
          <a:p>
            <a:r>
              <a:rPr lang="en-GB" sz="3600" dirty="0" smtClean="0"/>
              <a:t>Understand how PREMIS was developed</a:t>
            </a:r>
          </a:p>
          <a:p>
            <a:r>
              <a:rPr lang="en-GB" sz="3600" dirty="0" smtClean="0"/>
              <a:t>Familiar with the different parts of PREMIS: </a:t>
            </a:r>
          </a:p>
          <a:p>
            <a:pPr lvl="2"/>
            <a:r>
              <a:rPr lang="en-GB" sz="2800" dirty="0" smtClean="0"/>
              <a:t> data dictionary</a:t>
            </a:r>
          </a:p>
          <a:p>
            <a:pPr lvl="2"/>
            <a:r>
              <a:rPr lang="en-GB" sz="2800" dirty="0"/>
              <a:t> data model </a:t>
            </a:r>
          </a:p>
          <a:p>
            <a:pPr lvl="2"/>
            <a:r>
              <a:rPr lang="en-GB" sz="2800" dirty="0" smtClean="0"/>
              <a:t> object model</a:t>
            </a:r>
          </a:p>
          <a:p>
            <a:r>
              <a:rPr lang="en-GB" sz="3600" dirty="0" smtClean="0"/>
              <a:t>Learnt about different ways that PREMIS can be implemented  </a:t>
            </a:r>
          </a:p>
          <a:p>
            <a:pPr marL="0" indent="0">
              <a:buNone/>
            </a:pPr>
            <a:endParaRPr lang="en-GB" dirty="0"/>
          </a:p>
        </p:txBody>
      </p:sp>
    </p:spTree>
    <p:extLst>
      <p:ext uri="{BB962C8B-B14F-4D97-AF65-F5344CB8AC3E}">
        <p14:creationId xmlns:p14="http://schemas.microsoft.com/office/powerpoint/2010/main" val="38534084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647" y="292442"/>
            <a:ext cx="10515600" cy="1325563"/>
          </a:xfrm>
        </p:spPr>
        <p:txBody>
          <a:bodyPr/>
          <a:lstStyle/>
          <a:p>
            <a:r>
              <a:rPr lang="en-GB" b="1" dirty="0" smtClean="0"/>
              <a:t>A.1. </a:t>
            </a:r>
            <a:br>
              <a:rPr lang="en-GB" b="1" dirty="0" smtClean="0"/>
            </a:br>
            <a:r>
              <a:rPr lang="en-GB" b="1" dirty="0" smtClean="0"/>
              <a:t>Brave new world</a:t>
            </a:r>
            <a:endParaRPr lang="en-GB" b="1" dirty="0"/>
          </a:p>
        </p:txBody>
      </p:sp>
      <p:sp>
        <p:nvSpPr>
          <p:cNvPr id="3" name="Content Placeholder 2"/>
          <p:cNvSpPr>
            <a:spLocks noGrp="1"/>
          </p:cNvSpPr>
          <p:nvPr>
            <p:ph idx="1"/>
          </p:nvPr>
        </p:nvSpPr>
        <p:spPr>
          <a:xfrm>
            <a:off x="6469744" y="462524"/>
            <a:ext cx="3341914" cy="1255712"/>
          </a:xfrm>
        </p:spPr>
        <p:txBody>
          <a:bodyPr/>
          <a:lstStyle/>
          <a:p>
            <a:pPr marL="0" indent="0" algn="ctr">
              <a:buNone/>
            </a:pPr>
            <a:r>
              <a:rPr lang="en-GB" b="1" dirty="0" smtClean="0"/>
              <a:t>Intellectual entity: </a:t>
            </a:r>
            <a:r>
              <a:rPr lang="en-GB" dirty="0" smtClean="0"/>
              <a:t>Brave New World</a:t>
            </a:r>
            <a:endParaRPr lang="en-GB" dirty="0"/>
          </a:p>
        </p:txBody>
      </p:sp>
      <p:sp>
        <p:nvSpPr>
          <p:cNvPr id="4" name="Rectangle 3"/>
          <p:cNvSpPr/>
          <p:nvPr/>
        </p:nvSpPr>
        <p:spPr>
          <a:xfrm>
            <a:off x="4687874" y="2323753"/>
            <a:ext cx="2714411" cy="1815882"/>
          </a:xfrm>
          <a:prstGeom prst="rect">
            <a:avLst/>
          </a:prstGeom>
        </p:spPr>
        <p:txBody>
          <a:bodyPr wrap="square">
            <a:spAutoFit/>
          </a:bodyPr>
          <a:lstStyle/>
          <a:p>
            <a:pPr algn="ctr"/>
            <a:r>
              <a:rPr lang="en-GB" sz="2800" b="1" dirty="0" smtClean="0"/>
              <a:t>Representation: </a:t>
            </a:r>
            <a:r>
              <a:rPr lang="en-GB" sz="2800" dirty="0" smtClean="0"/>
              <a:t/>
            </a:r>
            <a:br>
              <a:rPr lang="en-GB" sz="2800" dirty="0" smtClean="0"/>
            </a:br>
            <a:r>
              <a:rPr lang="en-GB" sz="2800" dirty="0" err="1" smtClean="0"/>
              <a:t>Chatto</a:t>
            </a:r>
            <a:r>
              <a:rPr lang="en-GB" sz="2800" dirty="0" smtClean="0"/>
              <a:t> and </a:t>
            </a:r>
            <a:r>
              <a:rPr lang="en-GB" sz="2800" dirty="0" err="1" smtClean="0"/>
              <a:t>Windus</a:t>
            </a:r>
            <a:r>
              <a:rPr lang="en-GB" sz="2800" dirty="0" smtClean="0"/>
              <a:t> edition, 1932</a:t>
            </a:r>
            <a:endParaRPr lang="en-GB" sz="2800" dirty="0"/>
          </a:p>
        </p:txBody>
      </p:sp>
      <p:sp>
        <p:nvSpPr>
          <p:cNvPr id="5" name="Rectangle 4"/>
          <p:cNvSpPr/>
          <p:nvPr/>
        </p:nvSpPr>
        <p:spPr>
          <a:xfrm>
            <a:off x="9000275" y="2362304"/>
            <a:ext cx="2698240" cy="1384995"/>
          </a:xfrm>
          <a:prstGeom prst="rect">
            <a:avLst/>
          </a:prstGeom>
        </p:spPr>
        <p:txBody>
          <a:bodyPr wrap="square">
            <a:spAutoFit/>
          </a:bodyPr>
          <a:lstStyle/>
          <a:p>
            <a:pPr algn="ctr"/>
            <a:r>
              <a:rPr lang="en-GB" sz="2800" b="1" dirty="0" smtClean="0"/>
              <a:t>Representation: </a:t>
            </a:r>
            <a:r>
              <a:rPr lang="en-GB" sz="2800" dirty="0" smtClean="0"/>
              <a:t/>
            </a:r>
            <a:br>
              <a:rPr lang="en-GB" sz="2800" dirty="0" smtClean="0"/>
            </a:br>
            <a:r>
              <a:rPr lang="en-GB" sz="2800" dirty="0" smtClean="0"/>
              <a:t>Vintage Digital edition, 2008</a:t>
            </a:r>
            <a:endParaRPr lang="en-GB" sz="2800" dirty="0"/>
          </a:p>
        </p:txBody>
      </p:sp>
      <p:sp>
        <p:nvSpPr>
          <p:cNvPr id="6" name="Rectangle 5"/>
          <p:cNvSpPr/>
          <p:nvPr/>
        </p:nvSpPr>
        <p:spPr>
          <a:xfrm>
            <a:off x="10233281" y="5019223"/>
            <a:ext cx="1015022" cy="954107"/>
          </a:xfrm>
          <a:prstGeom prst="rect">
            <a:avLst/>
          </a:prstGeom>
        </p:spPr>
        <p:txBody>
          <a:bodyPr wrap="none">
            <a:spAutoFit/>
          </a:bodyPr>
          <a:lstStyle/>
          <a:p>
            <a:pPr algn="ctr"/>
            <a:r>
              <a:rPr lang="en-GB" sz="2800" b="1" dirty="0" smtClean="0"/>
              <a:t>File: </a:t>
            </a:r>
            <a:r>
              <a:rPr lang="en-GB" sz="2800" dirty="0" smtClean="0"/>
              <a:t/>
            </a:r>
            <a:br>
              <a:rPr lang="en-GB" sz="2800" dirty="0" smtClean="0"/>
            </a:br>
            <a:r>
              <a:rPr lang="en-GB" sz="2800" dirty="0" smtClean="0"/>
              <a:t>MOBI</a:t>
            </a:r>
            <a:endParaRPr lang="en-GB" sz="2800" dirty="0"/>
          </a:p>
        </p:txBody>
      </p:sp>
      <p:cxnSp>
        <p:nvCxnSpPr>
          <p:cNvPr id="8" name="Straight Connector 7"/>
          <p:cNvCxnSpPr>
            <a:endCxn id="4" idx="0"/>
          </p:cNvCxnSpPr>
          <p:nvPr/>
        </p:nvCxnSpPr>
        <p:spPr>
          <a:xfrm flipH="1">
            <a:off x="6045080" y="1277257"/>
            <a:ext cx="820178" cy="1046496"/>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9422298" y="1278161"/>
            <a:ext cx="1015998" cy="1136073"/>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642271" y="3805335"/>
            <a:ext cx="85976" cy="1227159"/>
          </a:xfrm>
          <a:prstGeom prst="line">
            <a:avLst/>
          </a:prstGeom>
          <a:ln w="22225"/>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3"/>
          <a:stretch>
            <a:fillRect/>
          </a:stretch>
        </p:blipFill>
        <p:spPr>
          <a:xfrm>
            <a:off x="334327" y="1723345"/>
            <a:ext cx="3476625" cy="4848225"/>
          </a:xfrm>
          <a:prstGeom prst="rect">
            <a:avLst/>
          </a:prstGeom>
        </p:spPr>
      </p:pic>
    </p:spTree>
    <p:extLst>
      <p:ext uri="{BB962C8B-B14F-4D97-AF65-F5344CB8AC3E}">
        <p14:creationId xmlns:p14="http://schemas.microsoft.com/office/powerpoint/2010/main" val="26829365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647" y="292442"/>
            <a:ext cx="10515600" cy="1325563"/>
          </a:xfrm>
        </p:spPr>
        <p:txBody>
          <a:bodyPr/>
          <a:lstStyle/>
          <a:p>
            <a:r>
              <a:rPr lang="en-GB" b="1" dirty="0" smtClean="0"/>
              <a:t>A.2. </a:t>
            </a:r>
            <a:br>
              <a:rPr lang="en-GB" b="1" dirty="0" smtClean="0"/>
            </a:br>
            <a:r>
              <a:rPr lang="en-GB" b="1" dirty="0" smtClean="0"/>
              <a:t>Hallelujah</a:t>
            </a:r>
            <a:endParaRPr lang="en-GB" b="1" dirty="0"/>
          </a:p>
        </p:txBody>
      </p:sp>
      <p:pic>
        <p:nvPicPr>
          <p:cNvPr id="4" name="Picture 3"/>
          <p:cNvPicPr>
            <a:picLocks noChangeAspect="1"/>
          </p:cNvPicPr>
          <p:nvPr/>
        </p:nvPicPr>
        <p:blipFill>
          <a:blip r:embed="rId3"/>
          <a:stretch>
            <a:fillRect/>
          </a:stretch>
        </p:blipFill>
        <p:spPr>
          <a:xfrm>
            <a:off x="754108" y="1989364"/>
            <a:ext cx="3028950" cy="3009900"/>
          </a:xfrm>
          <a:prstGeom prst="rect">
            <a:avLst/>
          </a:prstGeom>
        </p:spPr>
      </p:pic>
    </p:spTree>
    <p:extLst>
      <p:ext uri="{BB962C8B-B14F-4D97-AF65-F5344CB8AC3E}">
        <p14:creationId xmlns:p14="http://schemas.microsoft.com/office/powerpoint/2010/main" val="13452174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647" y="292442"/>
            <a:ext cx="10515600" cy="1325563"/>
          </a:xfrm>
        </p:spPr>
        <p:txBody>
          <a:bodyPr/>
          <a:lstStyle/>
          <a:p>
            <a:r>
              <a:rPr lang="en-GB" b="1" dirty="0" smtClean="0"/>
              <a:t>A.2. </a:t>
            </a:r>
            <a:br>
              <a:rPr lang="en-GB" b="1" dirty="0" smtClean="0"/>
            </a:br>
            <a:r>
              <a:rPr lang="en-GB" b="1" dirty="0" smtClean="0"/>
              <a:t>Hallelujah</a:t>
            </a:r>
            <a:endParaRPr lang="en-GB" b="1" dirty="0"/>
          </a:p>
        </p:txBody>
      </p:sp>
      <p:sp>
        <p:nvSpPr>
          <p:cNvPr id="3" name="Content Placeholder 2"/>
          <p:cNvSpPr>
            <a:spLocks noGrp="1"/>
          </p:cNvSpPr>
          <p:nvPr>
            <p:ph idx="1"/>
          </p:nvPr>
        </p:nvSpPr>
        <p:spPr>
          <a:xfrm>
            <a:off x="6469744" y="462524"/>
            <a:ext cx="3341914" cy="1255712"/>
          </a:xfrm>
        </p:spPr>
        <p:txBody>
          <a:bodyPr/>
          <a:lstStyle/>
          <a:p>
            <a:pPr marL="0" indent="0" algn="ctr">
              <a:buNone/>
            </a:pPr>
            <a:r>
              <a:rPr lang="en-GB" b="1" dirty="0" smtClean="0"/>
              <a:t>Intellectual entity: </a:t>
            </a:r>
            <a:r>
              <a:rPr lang="en-GB" dirty="0" smtClean="0"/>
              <a:t>Hallelujah</a:t>
            </a:r>
            <a:endParaRPr lang="en-GB" dirty="0"/>
          </a:p>
        </p:txBody>
      </p:sp>
      <p:pic>
        <p:nvPicPr>
          <p:cNvPr id="8" name="Picture 7"/>
          <p:cNvPicPr>
            <a:picLocks noChangeAspect="1"/>
          </p:cNvPicPr>
          <p:nvPr/>
        </p:nvPicPr>
        <p:blipFill>
          <a:blip r:embed="rId3"/>
          <a:stretch>
            <a:fillRect/>
          </a:stretch>
        </p:blipFill>
        <p:spPr>
          <a:xfrm>
            <a:off x="754108" y="1989364"/>
            <a:ext cx="3028950" cy="3009900"/>
          </a:xfrm>
          <a:prstGeom prst="rect">
            <a:avLst/>
          </a:prstGeom>
        </p:spPr>
      </p:pic>
    </p:spTree>
    <p:extLst>
      <p:ext uri="{BB962C8B-B14F-4D97-AF65-F5344CB8AC3E}">
        <p14:creationId xmlns:p14="http://schemas.microsoft.com/office/powerpoint/2010/main" val="309129089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647" y="292442"/>
            <a:ext cx="10515600" cy="1325563"/>
          </a:xfrm>
        </p:spPr>
        <p:txBody>
          <a:bodyPr/>
          <a:lstStyle/>
          <a:p>
            <a:r>
              <a:rPr lang="en-GB" b="1" dirty="0" smtClean="0"/>
              <a:t>A.2. </a:t>
            </a:r>
            <a:br>
              <a:rPr lang="en-GB" b="1" dirty="0" smtClean="0"/>
            </a:br>
            <a:r>
              <a:rPr lang="en-GB" b="1" dirty="0" smtClean="0"/>
              <a:t>Hallelujah</a:t>
            </a:r>
            <a:endParaRPr lang="en-GB" b="1" dirty="0"/>
          </a:p>
        </p:txBody>
      </p:sp>
      <p:sp>
        <p:nvSpPr>
          <p:cNvPr id="3" name="Content Placeholder 2"/>
          <p:cNvSpPr>
            <a:spLocks noGrp="1"/>
          </p:cNvSpPr>
          <p:nvPr>
            <p:ph idx="1"/>
          </p:nvPr>
        </p:nvSpPr>
        <p:spPr>
          <a:xfrm>
            <a:off x="6469744" y="462524"/>
            <a:ext cx="3341914" cy="1255712"/>
          </a:xfrm>
        </p:spPr>
        <p:txBody>
          <a:bodyPr/>
          <a:lstStyle/>
          <a:p>
            <a:pPr marL="0" indent="0" algn="ctr">
              <a:buNone/>
            </a:pPr>
            <a:r>
              <a:rPr lang="en-GB" b="1" dirty="0" smtClean="0"/>
              <a:t>Intellectual entity: </a:t>
            </a:r>
            <a:r>
              <a:rPr lang="en-GB" dirty="0" smtClean="0"/>
              <a:t>Hallelujah</a:t>
            </a:r>
            <a:endParaRPr lang="en-GB" dirty="0"/>
          </a:p>
        </p:txBody>
      </p:sp>
      <p:sp>
        <p:nvSpPr>
          <p:cNvPr id="4" name="Rectangle 3"/>
          <p:cNvSpPr/>
          <p:nvPr/>
        </p:nvSpPr>
        <p:spPr>
          <a:xfrm>
            <a:off x="4687874" y="2323753"/>
            <a:ext cx="2714411" cy="1815882"/>
          </a:xfrm>
          <a:prstGeom prst="rect">
            <a:avLst/>
          </a:prstGeom>
        </p:spPr>
        <p:txBody>
          <a:bodyPr wrap="square">
            <a:spAutoFit/>
          </a:bodyPr>
          <a:lstStyle/>
          <a:p>
            <a:pPr algn="ctr"/>
            <a:r>
              <a:rPr lang="en-GB" sz="2800" b="1" dirty="0" smtClean="0"/>
              <a:t>Representation: </a:t>
            </a:r>
            <a:r>
              <a:rPr lang="en-GB" sz="2800" dirty="0" smtClean="0"/>
              <a:t/>
            </a:r>
            <a:br>
              <a:rPr lang="en-GB" sz="2800" dirty="0" smtClean="0"/>
            </a:br>
            <a:r>
              <a:rPr lang="en-GB" sz="2800" dirty="0" smtClean="0"/>
              <a:t>Leonard Cohen, radio performance</a:t>
            </a:r>
            <a:endParaRPr lang="en-GB" sz="2800" dirty="0"/>
          </a:p>
        </p:txBody>
      </p:sp>
      <p:sp>
        <p:nvSpPr>
          <p:cNvPr id="5" name="Rectangle 4"/>
          <p:cNvSpPr/>
          <p:nvPr/>
        </p:nvSpPr>
        <p:spPr>
          <a:xfrm>
            <a:off x="9000275" y="2362304"/>
            <a:ext cx="2698240" cy="1815882"/>
          </a:xfrm>
          <a:prstGeom prst="rect">
            <a:avLst/>
          </a:prstGeom>
        </p:spPr>
        <p:txBody>
          <a:bodyPr wrap="square">
            <a:spAutoFit/>
          </a:bodyPr>
          <a:lstStyle/>
          <a:p>
            <a:pPr algn="ctr"/>
            <a:r>
              <a:rPr lang="en-GB" sz="2800" b="1" dirty="0" smtClean="0"/>
              <a:t>Representation: </a:t>
            </a:r>
            <a:r>
              <a:rPr lang="en-GB" sz="2800" dirty="0" smtClean="0"/>
              <a:t/>
            </a:r>
            <a:br>
              <a:rPr lang="en-GB" sz="2800" dirty="0" smtClean="0"/>
            </a:br>
            <a:r>
              <a:rPr lang="en-GB" sz="2800" dirty="0" smtClean="0"/>
              <a:t>Susan Boyle, Britain's Got Talent</a:t>
            </a:r>
            <a:endParaRPr lang="en-GB" sz="2800" dirty="0"/>
          </a:p>
        </p:txBody>
      </p:sp>
      <p:cxnSp>
        <p:nvCxnSpPr>
          <p:cNvPr id="8" name="Straight Connector 7"/>
          <p:cNvCxnSpPr>
            <a:endCxn id="4" idx="0"/>
          </p:cNvCxnSpPr>
          <p:nvPr/>
        </p:nvCxnSpPr>
        <p:spPr>
          <a:xfrm flipH="1">
            <a:off x="6045080" y="1277257"/>
            <a:ext cx="820178" cy="1046496"/>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9422298" y="1278161"/>
            <a:ext cx="1015998" cy="1136073"/>
          </a:xfrm>
          <a:prstGeom prst="line">
            <a:avLst/>
          </a:prstGeom>
          <a:ln w="22225"/>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3"/>
          <a:stretch>
            <a:fillRect/>
          </a:stretch>
        </p:blipFill>
        <p:spPr>
          <a:xfrm>
            <a:off x="754108" y="1989364"/>
            <a:ext cx="3028950" cy="3009900"/>
          </a:xfrm>
          <a:prstGeom prst="rect">
            <a:avLst/>
          </a:prstGeom>
        </p:spPr>
      </p:pic>
    </p:spTree>
    <p:extLst>
      <p:ext uri="{BB962C8B-B14F-4D97-AF65-F5344CB8AC3E}">
        <p14:creationId xmlns:p14="http://schemas.microsoft.com/office/powerpoint/2010/main" val="61511802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647" y="292442"/>
            <a:ext cx="10515600" cy="1325563"/>
          </a:xfrm>
        </p:spPr>
        <p:txBody>
          <a:bodyPr/>
          <a:lstStyle/>
          <a:p>
            <a:r>
              <a:rPr lang="en-GB" b="1" dirty="0" smtClean="0"/>
              <a:t>A.2. </a:t>
            </a:r>
            <a:br>
              <a:rPr lang="en-GB" b="1" dirty="0" smtClean="0"/>
            </a:br>
            <a:r>
              <a:rPr lang="en-GB" b="1" dirty="0" smtClean="0"/>
              <a:t>Hallelujah</a:t>
            </a:r>
            <a:endParaRPr lang="en-GB" b="1" dirty="0"/>
          </a:p>
        </p:txBody>
      </p:sp>
      <p:sp>
        <p:nvSpPr>
          <p:cNvPr id="3" name="Content Placeholder 2"/>
          <p:cNvSpPr>
            <a:spLocks noGrp="1"/>
          </p:cNvSpPr>
          <p:nvPr>
            <p:ph idx="1"/>
          </p:nvPr>
        </p:nvSpPr>
        <p:spPr>
          <a:xfrm>
            <a:off x="6469744" y="462524"/>
            <a:ext cx="3341914" cy="1255712"/>
          </a:xfrm>
        </p:spPr>
        <p:txBody>
          <a:bodyPr/>
          <a:lstStyle/>
          <a:p>
            <a:pPr marL="0" indent="0" algn="ctr">
              <a:buNone/>
            </a:pPr>
            <a:r>
              <a:rPr lang="en-GB" b="1" dirty="0" smtClean="0"/>
              <a:t>Intellectual entity: </a:t>
            </a:r>
            <a:r>
              <a:rPr lang="en-GB" dirty="0" smtClean="0"/>
              <a:t>Hallelujah</a:t>
            </a:r>
            <a:endParaRPr lang="en-GB" dirty="0"/>
          </a:p>
        </p:txBody>
      </p:sp>
      <p:sp>
        <p:nvSpPr>
          <p:cNvPr id="4" name="Rectangle 3"/>
          <p:cNvSpPr/>
          <p:nvPr/>
        </p:nvSpPr>
        <p:spPr>
          <a:xfrm>
            <a:off x="4687874" y="2323753"/>
            <a:ext cx="2714411" cy="1815882"/>
          </a:xfrm>
          <a:prstGeom prst="rect">
            <a:avLst/>
          </a:prstGeom>
        </p:spPr>
        <p:txBody>
          <a:bodyPr wrap="square">
            <a:spAutoFit/>
          </a:bodyPr>
          <a:lstStyle/>
          <a:p>
            <a:pPr algn="ctr"/>
            <a:r>
              <a:rPr lang="en-GB" sz="2800" b="1" dirty="0" smtClean="0"/>
              <a:t>Representation: </a:t>
            </a:r>
            <a:r>
              <a:rPr lang="en-GB" sz="2800" dirty="0" smtClean="0"/>
              <a:t/>
            </a:r>
            <a:br>
              <a:rPr lang="en-GB" sz="2800" dirty="0" smtClean="0"/>
            </a:br>
            <a:r>
              <a:rPr lang="en-GB" sz="2800" dirty="0" smtClean="0"/>
              <a:t>Leonard Cohen, radio performance</a:t>
            </a:r>
            <a:endParaRPr lang="en-GB" sz="2800" dirty="0"/>
          </a:p>
        </p:txBody>
      </p:sp>
      <p:sp>
        <p:nvSpPr>
          <p:cNvPr id="5" name="Rectangle 4"/>
          <p:cNvSpPr/>
          <p:nvPr/>
        </p:nvSpPr>
        <p:spPr>
          <a:xfrm>
            <a:off x="9000275" y="2362304"/>
            <a:ext cx="2698240" cy="1815882"/>
          </a:xfrm>
          <a:prstGeom prst="rect">
            <a:avLst/>
          </a:prstGeom>
        </p:spPr>
        <p:txBody>
          <a:bodyPr wrap="square">
            <a:spAutoFit/>
          </a:bodyPr>
          <a:lstStyle/>
          <a:p>
            <a:pPr algn="ctr"/>
            <a:r>
              <a:rPr lang="en-GB" sz="2800" b="1" dirty="0" smtClean="0"/>
              <a:t>Representation: </a:t>
            </a:r>
            <a:r>
              <a:rPr lang="en-GB" sz="2800" dirty="0" smtClean="0"/>
              <a:t/>
            </a:r>
            <a:br>
              <a:rPr lang="en-GB" sz="2800" dirty="0" smtClean="0"/>
            </a:br>
            <a:r>
              <a:rPr lang="en-GB" sz="2800" dirty="0" smtClean="0"/>
              <a:t>Susan Boyle, Britain's Got Talent</a:t>
            </a:r>
            <a:endParaRPr lang="en-GB" sz="2800" dirty="0"/>
          </a:p>
        </p:txBody>
      </p:sp>
      <p:sp>
        <p:nvSpPr>
          <p:cNvPr id="6" name="Rectangle 5"/>
          <p:cNvSpPr/>
          <p:nvPr/>
        </p:nvSpPr>
        <p:spPr>
          <a:xfrm>
            <a:off x="9828515" y="5482665"/>
            <a:ext cx="1870000" cy="954107"/>
          </a:xfrm>
          <a:prstGeom prst="rect">
            <a:avLst/>
          </a:prstGeom>
        </p:spPr>
        <p:txBody>
          <a:bodyPr wrap="none">
            <a:spAutoFit/>
          </a:bodyPr>
          <a:lstStyle/>
          <a:p>
            <a:pPr algn="ctr"/>
            <a:r>
              <a:rPr lang="en-GB" sz="2800" b="1" dirty="0" smtClean="0"/>
              <a:t>File: </a:t>
            </a:r>
            <a:r>
              <a:rPr lang="en-GB" sz="2800" dirty="0" smtClean="0"/>
              <a:t/>
            </a:r>
            <a:br>
              <a:rPr lang="en-GB" sz="2800" dirty="0" smtClean="0"/>
            </a:br>
            <a:r>
              <a:rPr lang="en-GB" sz="2800" dirty="0" smtClean="0"/>
              <a:t>MP4, JPEGs</a:t>
            </a:r>
            <a:endParaRPr lang="en-GB" sz="2800" dirty="0"/>
          </a:p>
        </p:txBody>
      </p:sp>
      <p:cxnSp>
        <p:nvCxnSpPr>
          <p:cNvPr id="8" name="Straight Connector 7"/>
          <p:cNvCxnSpPr>
            <a:endCxn id="4" idx="0"/>
          </p:cNvCxnSpPr>
          <p:nvPr/>
        </p:nvCxnSpPr>
        <p:spPr>
          <a:xfrm flipH="1">
            <a:off x="6045080" y="1277257"/>
            <a:ext cx="820178" cy="1046496"/>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9422298" y="1278161"/>
            <a:ext cx="1015998" cy="1136073"/>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2" name="Straight Connector 11"/>
          <p:cNvCxnSpPr>
            <a:endCxn id="6" idx="0"/>
          </p:cNvCxnSpPr>
          <p:nvPr/>
        </p:nvCxnSpPr>
        <p:spPr>
          <a:xfrm>
            <a:off x="10685259" y="4141213"/>
            <a:ext cx="78256" cy="1341452"/>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156695" y="5504330"/>
            <a:ext cx="888384" cy="954107"/>
          </a:xfrm>
          <a:prstGeom prst="rect">
            <a:avLst/>
          </a:prstGeom>
        </p:spPr>
        <p:txBody>
          <a:bodyPr wrap="none">
            <a:spAutoFit/>
          </a:bodyPr>
          <a:lstStyle/>
          <a:p>
            <a:pPr algn="ctr"/>
            <a:r>
              <a:rPr lang="en-GB" sz="2800" b="1" dirty="0" smtClean="0"/>
              <a:t>File: </a:t>
            </a:r>
            <a:r>
              <a:rPr lang="en-GB" sz="2800" dirty="0" smtClean="0"/>
              <a:t/>
            </a:r>
            <a:br>
              <a:rPr lang="en-GB" sz="2800" dirty="0" smtClean="0"/>
            </a:br>
            <a:r>
              <a:rPr lang="en-GB" sz="2800" dirty="0" smtClean="0"/>
              <a:t>MP2</a:t>
            </a:r>
            <a:endParaRPr lang="en-GB" sz="2800" dirty="0"/>
          </a:p>
        </p:txBody>
      </p:sp>
      <p:cxnSp>
        <p:nvCxnSpPr>
          <p:cNvPr id="13" name="Straight Connector 12"/>
          <p:cNvCxnSpPr/>
          <p:nvPr/>
        </p:nvCxnSpPr>
        <p:spPr>
          <a:xfrm flipH="1">
            <a:off x="5626100" y="4178186"/>
            <a:ext cx="225902" cy="1435214"/>
          </a:xfrm>
          <a:prstGeom prst="line">
            <a:avLst/>
          </a:prstGeom>
          <a:ln w="22225"/>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3"/>
          <a:stretch>
            <a:fillRect/>
          </a:stretch>
        </p:blipFill>
        <p:spPr>
          <a:xfrm>
            <a:off x="754108" y="1989364"/>
            <a:ext cx="3028950" cy="3009900"/>
          </a:xfrm>
          <a:prstGeom prst="rect">
            <a:avLst/>
          </a:prstGeom>
        </p:spPr>
      </p:pic>
    </p:spTree>
    <p:extLst>
      <p:ext uri="{BB962C8B-B14F-4D97-AF65-F5344CB8AC3E}">
        <p14:creationId xmlns:p14="http://schemas.microsoft.com/office/powerpoint/2010/main" val="406955983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647" y="292442"/>
            <a:ext cx="10515600" cy="1325563"/>
          </a:xfrm>
        </p:spPr>
        <p:txBody>
          <a:bodyPr/>
          <a:lstStyle/>
          <a:p>
            <a:r>
              <a:rPr lang="en-GB" b="1" dirty="0" smtClean="0"/>
              <a:t>A.3. </a:t>
            </a:r>
            <a:br>
              <a:rPr lang="en-GB" b="1" dirty="0" smtClean="0"/>
            </a:br>
            <a:r>
              <a:rPr lang="en-GB" sz="2800" b="1" dirty="0" smtClean="0"/>
              <a:t>The Philosopher's Stone</a:t>
            </a:r>
            <a:endParaRPr lang="en-GB" sz="2800" b="1" dirty="0"/>
          </a:p>
        </p:txBody>
      </p:sp>
      <p:pic>
        <p:nvPicPr>
          <p:cNvPr id="4" name="Picture 3"/>
          <p:cNvPicPr>
            <a:picLocks noChangeAspect="1"/>
          </p:cNvPicPr>
          <p:nvPr/>
        </p:nvPicPr>
        <p:blipFill>
          <a:blip r:embed="rId3"/>
          <a:stretch>
            <a:fillRect/>
          </a:stretch>
        </p:blipFill>
        <p:spPr>
          <a:xfrm>
            <a:off x="212647" y="2330495"/>
            <a:ext cx="3467100" cy="3686175"/>
          </a:xfrm>
          <a:prstGeom prst="rect">
            <a:avLst/>
          </a:prstGeom>
        </p:spPr>
      </p:pic>
    </p:spTree>
    <p:extLst>
      <p:ext uri="{BB962C8B-B14F-4D97-AF65-F5344CB8AC3E}">
        <p14:creationId xmlns:p14="http://schemas.microsoft.com/office/powerpoint/2010/main" val="282431217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647" y="292442"/>
            <a:ext cx="10515600" cy="1325563"/>
          </a:xfrm>
        </p:spPr>
        <p:txBody>
          <a:bodyPr/>
          <a:lstStyle/>
          <a:p>
            <a:r>
              <a:rPr lang="en-GB" b="1" dirty="0" smtClean="0"/>
              <a:t>A.3. </a:t>
            </a:r>
            <a:br>
              <a:rPr lang="en-GB" b="1" dirty="0" smtClean="0"/>
            </a:br>
            <a:r>
              <a:rPr lang="en-GB" sz="2800" b="1" dirty="0" smtClean="0"/>
              <a:t>The Philosopher's Stone</a:t>
            </a:r>
            <a:endParaRPr lang="en-GB" sz="2800" b="1" dirty="0"/>
          </a:p>
        </p:txBody>
      </p:sp>
      <p:sp>
        <p:nvSpPr>
          <p:cNvPr id="3" name="Content Placeholder 2"/>
          <p:cNvSpPr>
            <a:spLocks noGrp="1"/>
          </p:cNvSpPr>
          <p:nvPr>
            <p:ph idx="1"/>
          </p:nvPr>
        </p:nvSpPr>
        <p:spPr>
          <a:xfrm>
            <a:off x="6469744" y="462524"/>
            <a:ext cx="3341914" cy="1255712"/>
          </a:xfrm>
        </p:spPr>
        <p:txBody>
          <a:bodyPr/>
          <a:lstStyle/>
          <a:p>
            <a:pPr marL="0" indent="0" algn="ctr">
              <a:buNone/>
            </a:pPr>
            <a:r>
              <a:rPr lang="en-GB" b="1" dirty="0" smtClean="0"/>
              <a:t>Intellectual entity: </a:t>
            </a:r>
            <a:r>
              <a:rPr lang="en-GB" dirty="0" smtClean="0"/>
              <a:t>Harry Potter and TPS</a:t>
            </a:r>
            <a:endParaRPr lang="en-GB" dirty="0"/>
          </a:p>
        </p:txBody>
      </p:sp>
      <p:pic>
        <p:nvPicPr>
          <p:cNvPr id="6" name="Picture 5"/>
          <p:cNvPicPr>
            <a:picLocks noChangeAspect="1"/>
          </p:cNvPicPr>
          <p:nvPr/>
        </p:nvPicPr>
        <p:blipFill>
          <a:blip r:embed="rId3"/>
          <a:stretch>
            <a:fillRect/>
          </a:stretch>
        </p:blipFill>
        <p:spPr>
          <a:xfrm>
            <a:off x="212647" y="2330495"/>
            <a:ext cx="3467100" cy="3686175"/>
          </a:xfrm>
          <a:prstGeom prst="rect">
            <a:avLst/>
          </a:prstGeom>
        </p:spPr>
      </p:pic>
    </p:spTree>
    <p:extLst>
      <p:ext uri="{BB962C8B-B14F-4D97-AF65-F5344CB8AC3E}">
        <p14:creationId xmlns:p14="http://schemas.microsoft.com/office/powerpoint/2010/main" val="388727174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stretch>
            <a:fillRect/>
          </a:stretch>
        </p:blipFill>
        <p:spPr>
          <a:xfrm>
            <a:off x="212647" y="2330495"/>
            <a:ext cx="3467100" cy="3686175"/>
          </a:xfrm>
          <a:prstGeom prst="rect">
            <a:avLst/>
          </a:prstGeom>
        </p:spPr>
      </p:pic>
      <p:sp>
        <p:nvSpPr>
          <p:cNvPr id="2" name="Title 1"/>
          <p:cNvSpPr>
            <a:spLocks noGrp="1"/>
          </p:cNvSpPr>
          <p:nvPr>
            <p:ph type="title"/>
          </p:nvPr>
        </p:nvSpPr>
        <p:spPr>
          <a:xfrm>
            <a:off x="212647" y="292442"/>
            <a:ext cx="10515600" cy="1325563"/>
          </a:xfrm>
        </p:spPr>
        <p:txBody>
          <a:bodyPr/>
          <a:lstStyle/>
          <a:p>
            <a:r>
              <a:rPr lang="en-GB" b="1" dirty="0" smtClean="0"/>
              <a:t>A.3. </a:t>
            </a:r>
            <a:br>
              <a:rPr lang="en-GB" b="1" dirty="0" smtClean="0"/>
            </a:br>
            <a:r>
              <a:rPr lang="en-GB" sz="2800" b="1" dirty="0" smtClean="0"/>
              <a:t>The Philosopher's Stone</a:t>
            </a:r>
            <a:endParaRPr lang="en-GB" sz="2800" b="1" dirty="0"/>
          </a:p>
        </p:txBody>
      </p:sp>
      <p:sp>
        <p:nvSpPr>
          <p:cNvPr id="3" name="Content Placeholder 2"/>
          <p:cNvSpPr>
            <a:spLocks noGrp="1"/>
          </p:cNvSpPr>
          <p:nvPr>
            <p:ph idx="1"/>
          </p:nvPr>
        </p:nvSpPr>
        <p:spPr>
          <a:xfrm>
            <a:off x="6469744" y="462524"/>
            <a:ext cx="3341914" cy="1255712"/>
          </a:xfrm>
        </p:spPr>
        <p:txBody>
          <a:bodyPr/>
          <a:lstStyle/>
          <a:p>
            <a:pPr marL="0" indent="0" algn="ctr">
              <a:buNone/>
            </a:pPr>
            <a:r>
              <a:rPr lang="en-GB" b="1" dirty="0" smtClean="0"/>
              <a:t>Intellectual entity: </a:t>
            </a:r>
            <a:r>
              <a:rPr lang="en-GB" dirty="0" smtClean="0"/>
              <a:t>Harry Potter and TPS</a:t>
            </a:r>
            <a:endParaRPr lang="en-GB" dirty="0"/>
          </a:p>
        </p:txBody>
      </p:sp>
      <p:sp>
        <p:nvSpPr>
          <p:cNvPr id="4" name="Rectangle 3"/>
          <p:cNvSpPr/>
          <p:nvPr/>
        </p:nvSpPr>
        <p:spPr>
          <a:xfrm>
            <a:off x="2652642" y="2119181"/>
            <a:ext cx="2714411" cy="954107"/>
          </a:xfrm>
          <a:prstGeom prst="rect">
            <a:avLst/>
          </a:prstGeom>
        </p:spPr>
        <p:txBody>
          <a:bodyPr wrap="square">
            <a:spAutoFit/>
          </a:bodyPr>
          <a:lstStyle/>
          <a:p>
            <a:pPr algn="ctr"/>
            <a:r>
              <a:rPr lang="en-GB" sz="2800" b="1" dirty="0" smtClean="0"/>
              <a:t>Representation: </a:t>
            </a:r>
            <a:r>
              <a:rPr lang="en-GB" sz="2800" dirty="0" smtClean="0"/>
              <a:t/>
            </a:r>
            <a:br>
              <a:rPr lang="en-GB" sz="2800" dirty="0" smtClean="0"/>
            </a:br>
            <a:r>
              <a:rPr lang="en-GB" sz="2800" dirty="0" smtClean="0"/>
              <a:t>TPS Hardback</a:t>
            </a:r>
            <a:endParaRPr lang="en-GB" sz="2800" dirty="0"/>
          </a:p>
        </p:txBody>
      </p:sp>
      <p:sp>
        <p:nvSpPr>
          <p:cNvPr id="5" name="Rectangle 4"/>
          <p:cNvSpPr/>
          <p:nvPr/>
        </p:nvSpPr>
        <p:spPr>
          <a:xfrm>
            <a:off x="7190139" y="3041014"/>
            <a:ext cx="2698240" cy="954107"/>
          </a:xfrm>
          <a:prstGeom prst="rect">
            <a:avLst/>
          </a:prstGeom>
        </p:spPr>
        <p:txBody>
          <a:bodyPr wrap="square">
            <a:spAutoFit/>
          </a:bodyPr>
          <a:lstStyle/>
          <a:p>
            <a:pPr algn="ctr"/>
            <a:r>
              <a:rPr lang="en-GB" sz="2800" b="1" dirty="0" smtClean="0"/>
              <a:t>Representation: </a:t>
            </a:r>
            <a:r>
              <a:rPr lang="en-GB" sz="2800" dirty="0" smtClean="0"/>
              <a:t/>
            </a:r>
            <a:br>
              <a:rPr lang="en-GB" sz="2800" dirty="0" smtClean="0"/>
            </a:br>
            <a:r>
              <a:rPr lang="en-GB" sz="2800" dirty="0" smtClean="0"/>
              <a:t>PC Game</a:t>
            </a:r>
            <a:endParaRPr lang="en-GB" sz="2800" dirty="0"/>
          </a:p>
        </p:txBody>
      </p:sp>
      <p:cxnSp>
        <p:nvCxnSpPr>
          <p:cNvPr id="8" name="Straight Connector 7"/>
          <p:cNvCxnSpPr/>
          <p:nvPr/>
        </p:nvCxnSpPr>
        <p:spPr>
          <a:xfrm flipH="1">
            <a:off x="3767060" y="1142873"/>
            <a:ext cx="2847772" cy="1114953"/>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8013003" y="1288871"/>
            <a:ext cx="56734" cy="183902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6" name="Straight Connector 15"/>
          <p:cNvCxnSpPr>
            <a:endCxn id="20" idx="0"/>
          </p:cNvCxnSpPr>
          <p:nvPr/>
        </p:nvCxnSpPr>
        <p:spPr>
          <a:xfrm flipH="1">
            <a:off x="5987587" y="1223128"/>
            <a:ext cx="1438553" cy="1744684"/>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4630381" y="2967812"/>
            <a:ext cx="2714411" cy="954107"/>
          </a:xfrm>
          <a:prstGeom prst="rect">
            <a:avLst/>
          </a:prstGeom>
        </p:spPr>
        <p:txBody>
          <a:bodyPr wrap="square">
            <a:spAutoFit/>
          </a:bodyPr>
          <a:lstStyle/>
          <a:p>
            <a:pPr algn="ctr"/>
            <a:r>
              <a:rPr lang="en-GB" sz="2800" b="1" dirty="0" smtClean="0"/>
              <a:t>Representation: </a:t>
            </a:r>
            <a:r>
              <a:rPr lang="en-GB" sz="2800" dirty="0" smtClean="0"/>
              <a:t/>
            </a:r>
            <a:br>
              <a:rPr lang="en-GB" sz="2800" dirty="0" smtClean="0"/>
            </a:br>
            <a:r>
              <a:rPr lang="en-GB" sz="2800" dirty="0" smtClean="0"/>
              <a:t>TPS Paperback</a:t>
            </a:r>
            <a:endParaRPr lang="en-GB" sz="2800" dirty="0"/>
          </a:p>
        </p:txBody>
      </p:sp>
      <p:sp>
        <p:nvSpPr>
          <p:cNvPr id="24" name="Rectangle 23"/>
          <p:cNvSpPr/>
          <p:nvPr/>
        </p:nvSpPr>
        <p:spPr>
          <a:xfrm>
            <a:off x="9493760" y="2591230"/>
            <a:ext cx="2698240" cy="954107"/>
          </a:xfrm>
          <a:prstGeom prst="rect">
            <a:avLst/>
          </a:prstGeom>
        </p:spPr>
        <p:txBody>
          <a:bodyPr wrap="square">
            <a:spAutoFit/>
          </a:bodyPr>
          <a:lstStyle/>
          <a:p>
            <a:pPr algn="ctr"/>
            <a:r>
              <a:rPr lang="en-GB" sz="2800" b="1" dirty="0" smtClean="0"/>
              <a:t>Representation: </a:t>
            </a:r>
            <a:r>
              <a:rPr lang="en-GB" sz="2800" dirty="0" smtClean="0"/>
              <a:t/>
            </a:r>
            <a:br>
              <a:rPr lang="en-GB" sz="2800" dirty="0" smtClean="0"/>
            </a:br>
            <a:r>
              <a:rPr lang="en-GB" sz="2800" dirty="0" smtClean="0"/>
              <a:t>Audiobook</a:t>
            </a:r>
            <a:endParaRPr lang="en-GB" sz="2800" dirty="0"/>
          </a:p>
        </p:txBody>
      </p:sp>
      <p:cxnSp>
        <p:nvCxnSpPr>
          <p:cNvPr id="29" name="Straight Connector 28"/>
          <p:cNvCxnSpPr>
            <a:endCxn id="24" idx="0"/>
          </p:cNvCxnSpPr>
          <p:nvPr/>
        </p:nvCxnSpPr>
        <p:spPr>
          <a:xfrm>
            <a:off x="9575108" y="1245217"/>
            <a:ext cx="1267772" cy="1346013"/>
          </a:xfrm>
          <a:prstGeom prst="line">
            <a:avLst/>
          </a:prstGeom>
          <a:ln w="2222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14773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a:fillRect/>
          </a:stretch>
        </p:blipFill>
        <p:spPr>
          <a:xfrm>
            <a:off x="212647" y="2330495"/>
            <a:ext cx="3467100" cy="3686175"/>
          </a:xfrm>
          <a:prstGeom prst="rect">
            <a:avLst/>
          </a:prstGeom>
        </p:spPr>
      </p:pic>
      <p:sp>
        <p:nvSpPr>
          <p:cNvPr id="2" name="Title 1"/>
          <p:cNvSpPr>
            <a:spLocks noGrp="1"/>
          </p:cNvSpPr>
          <p:nvPr>
            <p:ph type="title"/>
          </p:nvPr>
        </p:nvSpPr>
        <p:spPr>
          <a:xfrm>
            <a:off x="212647" y="292442"/>
            <a:ext cx="10515600" cy="1325563"/>
          </a:xfrm>
        </p:spPr>
        <p:txBody>
          <a:bodyPr/>
          <a:lstStyle/>
          <a:p>
            <a:r>
              <a:rPr lang="en-GB" b="1" dirty="0" smtClean="0"/>
              <a:t>A.3. </a:t>
            </a:r>
            <a:br>
              <a:rPr lang="en-GB" b="1" dirty="0" smtClean="0"/>
            </a:br>
            <a:r>
              <a:rPr lang="en-GB" sz="2800" b="1" dirty="0" smtClean="0"/>
              <a:t>The Philosopher's Stone</a:t>
            </a:r>
            <a:endParaRPr lang="en-GB" sz="2800" b="1" dirty="0"/>
          </a:p>
        </p:txBody>
      </p:sp>
      <p:sp>
        <p:nvSpPr>
          <p:cNvPr id="3" name="Content Placeholder 2"/>
          <p:cNvSpPr>
            <a:spLocks noGrp="1"/>
          </p:cNvSpPr>
          <p:nvPr>
            <p:ph idx="1"/>
          </p:nvPr>
        </p:nvSpPr>
        <p:spPr>
          <a:xfrm>
            <a:off x="6469744" y="462524"/>
            <a:ext cx="3341914" cy="1255712"/>
          </a:xfrm>
        </p:spPr>
        <p:txBody>
          <a:bodyPr/>
          <a:lstStyle/>
          <a:p>
            <a:pPr marL="0" indent="0" algn="ctr">
              <a:buNone/>
            </a:pPr>
            <a:r>
              <a:rPr lang="en-GB" b="1" dirty="0" smtClean="0"/>
              <a:t>Intellectual entity: </a:t>
            </a:r>
            <a:r>
              <a:rPr lang="en-GB" dirty="0" smtClean="0"/>
              <a:t>Harry Potter and TPS</a:t>
            </a:r>
            <a:endParaRPr lang="en-GB" dirty="0"/>
          </a:p>
        </p:txBody>
      </p:sp>
      <p:sp>
        <p:nvSpPr>
          <p:cNvPr id="4" name="Rectangle 3"/>
          <p:cNvSpPr/>
          <p:nvPr/>
        </p:nvSpPr>
        <p:spPr>
          <a:xfrm>
            <a:off x="2652642" y="2119181"/>
            <a:ext cx="2714411" cy="954107"/>
          </a:xfrm>
          <a:prstGeom prst="rect">
            <a:avLst/>
          </a:prstGeom>
        </p:spPr>
        <p:txBody>
          <a:bodyPr wrap="square">
            <a:spAutoFit/>
          </a:bodyPr>
          <a:lstStyle/>
          <a:p>
            <a:pPr algn="ctr"/>
            <a:r>
              <a:rPr lang="en-GB" sz="2800" b="1" dirty="0" smtClean="0"/>
              <a:t>Representation: </a:t>
            </a:r>
            <a:r>
              <a:rPr lang="en-GB" sz="2800" dirty="0" smtClean="0"/>
              <a:t/>
            </a:r>
            <a:br>
              <a:rPr lang="en-GB" sz="2800" dirty="0" smtClean="0"/>
            </a:br>
            <a:r>
              <a:rPr lang="en-GB" sz="2800" dirty="0" smtClean="0"/>
              <a:t>TPS Hardback</a:t>
            </a:r>
            <a:endParaRPr lang="en-GB" sz="2800" dirty="0"/>
          </a:p>
        </p:txBody>
      </p:sp>
      <p:sp>
        <p:nvSpPr>
          <p:cNvPr id="5" name="Rectangle 4"/>
          <p:cNvSpPr/>
          <p:nvPr/>
        </p:nvSpPr>
        <p:spPr>
          <a:xfrm>
            <a:off x="7190139" y="3041014"/>
            <a:ext cx="2698240" cy="954107"/>
          </a:xfrm>
          <a:prstGeom prst="rect">
            <a:avLst/>
          </a:prstGeom>
        </p:spPr>
        <p:txBody>
          <a:bodyPr wrap="square">
            <a:spAutoFit/>
          </a:bodyPr>
          <a:lstStyle/>
          <a:p>
            <a:pPr algn="ctr"/>
            <a:r>
              <a:rPr lang="en-GB" sz="2800" b="1" dirty="0" smtClean="0"/>
              <a:t>Representation: </a:t>
            </a:r>
            <a:r>
              <a:rPr lang="en-GB" sz="2800" dirty="0" smtClean="0"/>
              <a:t/>
            </a:r>
            <a:br>
              <a:rPr lang="en-GB" sz="2800" dirty="0" smtClean="0"/>
            </a:br>
            <a:r>
              <a:rPr lang="en-GB" sz="2800" dirty="0" smtClean="0"/>
              <a:t>PC Game</a:t>
            </a:r>
            <a:endParaRPr lang="en-GB" sz="2800" dirty="0"/>
          </a:p>
        </p:txBody>
      </p:sp>
      <p:sp>
        <p:nvSpPr>
          <p:cNvPr id="6" name="Rectangle 5"/>
          <p:cNvSpPr/>
          <p:nvPr/>
        </p:nvSpPr>
        <p:spPr>
          <a:xfrm>
            <a:off x="10559059" y="4891350"/>
            <a:ext cx="888384" cy="954107"/>
          </a:xfrm>
          <a:prstGeom prst="rect">
            <a:avLst/>
          </a:prstGeom>
        </p:spPr>
        <p:txBody>
          <a:bodyPr wrap="none">
            <a:spAutoFit/>
          </a:bodyPr>
          <a:lstStyle/>
          <a:p>
            <a:pPr algn="ctr"/>
            <a:r>
              <a:rPr lang="en-GB" sz="2800" b="1" dirty="0" smtClean="0"/>
              <a:t>File: </a:t>
            </a:r>
            <a:r>
              <a:rPr lang="en-GB" sz="2800" dirty="0" smtClean="0"/>
              <a:t/>
            </a:r>
            <a:br>
              <a:rPr lang="en-GB" sz="2800" dirty="0" smtClean="0"/>
            </a:br>
            <a:r>
              <a:rPr lang="en-GB" sz="2800" dirty="0" smtClean="0"/>
              <a:t>AA</a:t>
            </a:r>
            <a:endParaRPr lang="en-GB" sz="2800" dirty="0"/>
          </a:p>
        </p:txBody>
      </p:sp>
      <p:cxnSp>
        <p:nvCxnSpPr>
          <p:cNvPr id="8" name="Straight Connector 7"/>
          <p:cNvCxnSpPr/>
          <p:nvPr/>
        </p:nvCxnSpPr>
        <p:spPr>
          <a:xfrm flipH="1">
            <a:off x="3767060" y="1142873"/>
            <a:ext cx="2847772" cy="1114953"/>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8013003" y="1288871"/>
            <a:ext cx="56734" cy="183902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924995" y="3549898"/>
            <a:ext cx="78256" cy="1341452"/>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113535" y="5508830"/>
            <a:ext cx="2522422" cy="954107"/>
          </a:xfrm>
          <a:prstGeom prst="rect">
            <a:avLst/>
          </a:prstGeom>
        </p:spPr>
        <p:txBody>
          <a:bodyPr wrap="none">
            <a:spAutoFit/>
          </a:bodyPr>
          <a:lstStyle/>
          <a:p>
            <a:pPr algn="ctr"/>
            <a:r>
              <a:rPr lang="en-GB" sz="2800" b="1" dirty="0" smtClean="0"/>
              <a:t>File: </a:t>
            </a:r>
            <a:r>
              <a:rPr lang="en-GB" sz="2800" dirty="0" smtClean="0"/>
              <a:t/>
            </a:r>
            <a:br>
              <a:rPr lang="en-GB" sz="2800" dirty="0" smtClean="0"/>
            </a:br>
            <a:r>
              <a:rPr lang="en-GB" sz="2800" dirty="0" smtClean="0"/>
              <a:t>.exe, executable</a:t>
            </a:r>
            <a:endParaRPr lang="en-GB" sz="2800" dirty="0"/>
          </a:p>
        </p:txBody>
      </p:sp>
      <p:cxnSp>
        <p:nvCxnSpPr>
          <p:cNvPr id="13" name="Straight Connector 12"/>
          <p:cNvCxnSpPr/>
          <p:nvPr/>
        </p:nvCxnSpPr>
        <p:spPr>
          <a:xfrm flipH="1">
            <a:off x="8374743" y="4021286"/>
            <a:ext cx="15714" cy="1461379"/>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6" name="Straight Connector 15"/>
          <p:cNvCxnSpPr>
            <a:endCxn id="20" idx="0"/>
          </p:cNvCxnSpPr>
          <p:nvPr/>
        </p:nvCxnSpPr>
        <p:spPr>
          <a:xfrm flipH="1">
            <a:off x="5987587" y="1223128"/>
            <a:ext cx="1438553" cy="1744684"/>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4630381" y="2967812"/>
            <a:ext cx="2714411" cy="954107"/>
          </a:xfrm>
          <a:prstGeom prst="rect">
            <a:avLst/>
          </a:prstGeom>
        </p:spPr>
        <p:txBody>
          <a:bodyPr wrap="square">
            <a:spAutoFit/>
          </a:bodyPr>
          <a:lstStyle/>
          <a:p>
            <a:pPr algn="ctr"/>
            <a:r>
              <a:rPr lang="en-GB" sz="2800" b="1" dirty="0" smtClean="0"/>
              <a:t>Representation: </a:t>
            </a:r>
            <a:r>
              <a:rPr lang="en-GB" sz="2800" dirty="0" smtClean="0"/>
              <a:t/>
            </a:r>
            <a:br>
              <a:rPr lang="en-GB" sz="2800" dirty="0" smtClean="0"/>
            </a:br>
            <a:r>
              <a:rPr lang="en-GB" sz="2800" dirty="0" smtClean="0"/>
              <a:t>TPS Paperback</a:t>
            </a:r>
            <a:endParaRPr lang="en-GB" sz="2800" dirty="0"/>
          </a:p>
        </p:txBody>
      </p:sp>
      <p:sp>
        <p:nvSpPr>
          <p:cNvPr id="24" name="Rectangle 23"/>
          <p:cNvSpPr/>
          <p:nvPr/>
        </p:nvSpPr>
        <p:spPr>
          <a:xfrm>
            <a:off x="9493760" y="2591230"/>
            <a:ext cx="2698240" cy="954107"/>
          </a:xfrm>
          <a:prstGeom prst="rect">
            <a:avLst/>
          </a:prstGeom>
        </p:spPr>
        <p:txBody>
          <a:bodyPr wrap="square">
            <a:spAutoFit/>
          </a:bodyPr>
          <a:lstStyle/>
          <a:p>
            <a:pPr algn="ctr"/>
            <a:r>
              <a:rPr lang="en-GB" sz="2800" b="1" dirty="0" smtClean="0"/>
              <a:t>Representation: </a:t>
            </a:r>
            <a:r>
              <a:rPr lang="en-GB" sz="2800" dirty="0" smtClean="0"/>
              <a:t/>
            </a:r>
            <a:br>
              <a:rPr lang="en-GB" sz="2800" dirty="0" smtClean="0"/>
            </a:br>
            <a:r>
              <a:rPr lang="en-GB" sz="2800" dirty="0" smtClean="0"/>
              <a:t>Audiobook</a:t>
            </a:r>
            <a:endParaRPr lang="en-GB" sz="2800" dirty="0"/>
          </a:p>
        </p:txBody>
      </p:sp>
      <p:cxnSp>
        <p:nvCxnSpPr>
          <p:cNvPr id="29" name="Straight Connector 28"/>
          <p:cNvCxnSpPr>
            <a:endCxn id="24" idx="0"/>
          </p:cNvCxnSpPr>
          <p:nvPr/>
        </p:nvCxnSpPr>
        <p:spPr>
          <a:xfrm>
            <a:off x="9575108" y="1245217"/>
            <a:ext cx="1267772" cy="1346013"/>
          </a:xfrm>
          <a:prstGeom prst="line">
            <a:avLst/>
          </a:prstGeom>
          <a:ln w="2222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39531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55345"/>
            <a:ext cx="12192000" cy="2535555"/>
          </a:xfrm>
        </p:spPr>
        <p:txBody>
          <a:bodyPr>
            <a:normAutofit fontScale="90000"/>
          </a:bodyPr>
          <a:lstStyle/>
          <a:p>
            <a:pPr algn="ctr"/>
            <a:r>
              <a:rPr lang="en-GB" sz="3600" b="1" dirty="0" smtClean="0"/>
              <a:t/>
            </a:r>
            <a:br>
              <a:rPr lang="en-GB" sz="3600" b="1" dirty="0" smtClean="0"/>
            </a:br>
            <a:r>
              <a:rPr lang="en-GB" sz="3600" b="1" dirty="0"/>
              <a:t/>
            </a:r>
            <a:br>
              <a:rPr lang="en-GB" sz="3600" b="1" dirty="0"/>
            </a:br>
            <a:r>
              <a:rPr lang="en-GB" sz="3600" b="1" dirty="0" smtClean="0"/>
              <a:t/>
            </a:r>
            <a:br>
              <a:rPr lang="en-GB" sz="3600" b="1" dirty="0" smtClean="0"/>
            </a:br>
            <a:r>
              <a:rPr lang="en-GB" sz="3600" b="1" dirty="0"/>
              <a:t/>
            </a:r>
            <a:br>
              <a:rPr lang="en-GB" sz="3600" b="1" dirty="0"/>
            </a:br>
            <a:r>
              <a:rPr lang="en-GB" sz="4000" b="1" dirty="0" smtClean="0"/>
              <a:t/>
            </a:r>
            <a:br>
              <a:rPr lang="en-GB" sz="4000" b="1" dirty="0" smtClean="0"/>
            </a:br>
            <a:r>
              <a:rPr lang="en-GB" sz="4000" b="1" dirty="0" smtClean="0"/>
              <a:t>Do you think the different object categories (intellectual entity, representation, file) are useful?</a:t>
            </a:r>
            <a:br>
              <a:rPr lang="en-GB" sz="4000" b="1" dirty="0" smtClean="0"/>
            </a:br>
            <a:r>
              <a:rPr lang="en-GB" sz="4000" b="1" dirty="0" smtClean="0"/>
              <a:t/>
            </a:r>
            <a:br>
              <a:rPr lang="en-GB" sz="4000" b="1" dirty="0" smtClean="0"/>
            </a:br>
            <a:r>
              <a:rPr lang="en-GB" sz="4000" b="1" dirty="0" smtClean="0"/>
              <a:t>Why/why not?</a:t>
            </a:r>
            <a:br>
              <a:rPr lang="en-GB" sz="4000" b="1" dirty="0" smtClean="0"/>
            </a:br>
            <a:r>
              <a:rPr lang="en-GB" sz="3600" b="1" dirty="0"/>
              <a:t/>
            </a:r>
            <a:br>
              <a:rPr lang="en-GB" sz="3600" b="1" dirty="0"/>
            </a:br>
            <a:r>
              <a:rPr lang="en-GB" sz="3600" b="1" dirty="0" smtClean="0"/>
              <a:t/>
            </a:r>
            <a:br>
              <a:rPr lang="en-GB" sz="3600" b="1" dirty="0" smtClean="0"/>
            </a:br>
            <a:r>
              <a:rPr lang="en-GB" sz="3600" b="1" dirty="0" smtClean="0"/>
              <a:t/>
            </a:r>
            <a:br>
              <a:rPr lang="en-GB" sz="3600" b="1" dirty="0" smtClean="0"/>
            </a:br>
            <a:r>
              <a:rPr lang="en-GB" sz="3600" b="1" dirty="0"/>
              <a:t/>
            </a:r>
            <a:br>
              <a:rPr lang="en-GB" sz="3600" b="1" dirty="0"/>
            </a:br>
            <a:endParaRPr lang="en-GB" sz="4800" b="1" dirty="0"/>
          </a:p>
        </p:txBody>
      </p:sp>
      <p:pic>
        <p:nvPicPr>
          <p:cNvPr id="13314" name="Picture 2" descr="https://dpconline.org/images/fileformat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8274" y="3815805"/>
            <a:ext cx="2155451" cy="197088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8547100" y="6550223"/>
            <a:ext cx="4715873" cy="307777"/>
          </a:xfrm>
          <a:prstGeom prst="rect">
            <a:avLst/>
          </a:prstGeom>
          <a:noFill/>
        </p:spPr>
        <p:txBody>
          <a:bodyPr wrap="square" rtlCol="0">
            <a:spAutoFit/>
          </a:bodyPr>
          <a:lstStyle/>
          <a:p>
            <a:r>
              <a:rPr lang="en-GB" sz="1400" dirty="0" smtClean="0"/>
              <a:t>CC-BY 2.5 Denmark licence - Digitalbevaring.dk</a:t>
            </a:r>
            <a:endParaRPr lang="en-GB" sz="1400" dirty="0"/>
          </a:p>
        </p:txBody>
      </p:sp>
    </p:spTree>
    <p:extLst>
      <p:ext uri="{BB962C8B-B14F-4D97-AF65-F5344CB8AC3E}">
        <p14:creationId xmlns:p14="http://schemas.microsoft.com/office/powerpoint/2010/main" val="41143111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90345"/>
            <a:ext cx="10881360" cy="4351338"/>
          </a:xfrm>
        </p:spPr>
        <p:txBody>
          <a:bodyPr>
            <a:noAutofit/>
          </a:bodyPr>
          <a:lstStyle/>
          <a:p>
            <a:pPr marL="0" indent="0">
              <a:buNone/>
            </a:pPr>
            <a:endParaRPr lang="en-GB" sz="3200" dirty="0"/>
          </a:p>
          <a:p>
            <a:pPr marL="0" indent="0">
              <a:buNone/>
            </a:pPr>
            <a:endParaRPr lang="en-GB" sz="3200" dirty="0"/>
          </a:p>
          <a:p>
            <a:endParaRPr lang="en-GB" sz="3200" dirty="0"/>
          </a:p>
        </p:txBody>
      </p:sp>
      <p:sp>
        <p:nvSpPr>
          <p:cNvPr id="6" name="Rectangle 5"/>
          <p:cNvSpPr/>
          <p:nvPr/>
        </p:nvSpPr>
        <p:spPr>
          <a:xfrm>
            <a:off x="0" y="1163728"/>
            <a:ext cx="12192000" cy="3354765"/>
          </a:xfrm>
          <a:prstGeom prst="rect">
            <a:avLst/>
          </a:prstGeom>
        </p:spPr>
        <p:txBody>
          <a:bodyPr wrap="square">
            <a:spAutoFit/>
          </a:bodyPr>
          <a:lstStyle/>
          <a:p>
            <a:pPr algn="ctr"/>
            <a:endParaRPr lang="en-GB" sz="2400" dirty="0"/>
          </a:p>
          <a:p>
            <a:pPr algn="ctr"/>
            <a:r>
              <a:rPr lang="en-GB" sz="8000" b="1" dirty="0" smtClean="0">
                <a:solidFill>
                  <a:schemeClr val="accent1"/>
                </a:solidFill>
                <a:latin typeface="Aharoni" panose="02010803020104030203" pitchFamily="2" charset="-79"/>
                <a:cs typeface="Aharoni" panose="02010803020104030203" pitchFamily="2" charset="-79"/>
              </a:rPr>
              <a:t>Digital Preservation Metadata</a:t>
            </a:r>
          </a:p>
          <a:p>
            <a:pPr algn="ctr"/>
            <a:endParaRPr lang="en-GB" sz="2800" b="1" dirty="0"/>
          </a:p>
        </p:txBody>
      </p:sp>
    </p:spTree>
    <p:extLst>
      <p:ext uri="{BB962C8B-B14F-4D97-AF65-F5344CB8AC3E}">
        <p14:creationId xmlns:p14="http://schemas.microsoft.com/office/powerpoint/2010/main" val="420833615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90345"/>
            <a:ext cx="10881360" cy="4351338"/>
          </a:xfrm>
        </p:spPr>
        <p:txBody>
          <a:bodyPr>
            <a:noAutofit/>
          </a:bodyPr>
          <a:lstStyle/>
          <a:p>
            <a:pPr marL="0" indent="0">
              <a:buNone/>
            </a:pPr>
            <a:endParaRPr lang="en-GB" sz="3200" dirty="0"/>
          </a:p>
          <a:p>
            <a:pPr marL="0" indent="0">
              <a:buNone/>
            </a:pPr>
            <a:endParaRPr lang="en-GB" sz="3200" dirty="0"/>
          </a:p>
          <a:p>
            <a:endParaRPr lang="en-GB" sz="3200" dirty="0"/>
          </a:p>
        </p:txBody>
      </p:sp>
      <p:sp>
        <p:nvSpPr>
          <p:cNvPr id="6" name="Rectangle 5"/>
          <p:cNvSpPr/>
          <p:nvPr/>
        </p:nvSpPr>
        <p:spPr>
          <a:xfrm>
            <a:off x="0" y="2237785"/>
            <a:ext cx="12192000" cy="2215991"/>
          </a:xfrm>
          <a:prstGeom prst="rect">
            <a:avLst/>
          </a:prstGeom>
        </p:spPr>
        <p:txBody>
          <a:bodyPr wrap="square">
            <a:spAutoFit/>
          </a:bodyPr>
          <a:lstStyle/>
          <a:p>
            <a:pPr algn="ctr"/>
            <a:endParaRPr lang="en-GB" sz="1400" dirty="0"/>
          </a:p>
          <a:p>
            <a:pPr algn="ctr"/>
            <a:r>
              <a:rPr lang="en-GB" sz="9600" b="1" dirty="0" smtClean="0">
                <a:solidFill>
                  <a:schemeClr val="accent1"/>
                </a:solidFill>
                <a:latin typeface="Aharoni" panose="02010803020104030203" pitchFamily="2" charset="-79"/>
                <a:cs typeface="Aharoni" panose="02010803020104030203" pitchFamily="2" charset="-79"/>
              </a:rPr>
              <a:t>Data model</a:t>
            </a:r>
          </a:p>
          <a:p>
            <a:pPr algn="ctr"/>
            <a:endParaRPr lang="en-GB" sz="2800" b="1" dirty="0"/>
          </a:p>
        </p:txBody>
      </p:sp>
    </p:spTree>
    <p:extLst>
      <p:ext uri="{BB962C8B-B14F-4D97-AF65-F5344CB8AC3E}">
        <p14:creationId xmlns:p14="http://schemas.microsoft.com/office/powerpoint/2010/main" val="56253335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sz="3200" dirty="0" smtClean="0"/>
              <a:t>PREMIS </a:t>
            </a:r>
            <a:r>
              <a:rPr lang="en-GB" sz="3200" dirty="0"/>
              <a:t>consists of:</a:t>
            </a:r>
          </a:p>
          <a:p>
            <a:pPr marL="0" indent="0">
              <a:buNone/>
            </a:pPr>
            <a:endParaRPr lang="en-GB" sz="3200" dirty="0"/>
          </a:p>
          <a:p>
            <a:pPr lvl="1"/>
            <a:r>
              <a:rPr lang="en-GB" sz="2800" dirty="0"/>
              <a:t>A data dictionary</a:t>
            </a:r>
          </a:p>
          <a:p>
            <a:pPr marL="457200" lvl="1" indent="0">
              <a:buNone/>
            </a:pPr>
            <a:endParaRPr lang="en-GB" sz="2800" dirty="0"/>
          </a:p>
          <a:p>
            <a:pPr lvl="1"/>
            <a:r>
              <a:rPr lang="en-GB" sz="2800" dirty="0"/>
              <a:t>A data model </a:t>
            </a:r>
          </a:p>
          <a:p>
            <a:pPr lvl="2"/>
            <a:r>
              <a:rPr lang="en-GB" dirty="0"/>
              <a:t>Including an object model</a:t>
            </a:r>
          </a:p>
          <a:p>
            <a:pPr marL="457200" lvl="1" indent="0">
              <a:buNone/>
            </a:pPr>
            <a:endParaRPr lang="en-GB" sz="2800" b="1" dirty="0" smtClean="0"/>
          </a:p>
          <a:p>
            <a:pPr lvl="1"/>
            <a:endParaRPr lang="en-GB" dirty="0"/>
          </a:p>
          <a:p>
            <a:pPr marL="457200" lvl="1" indent="0">
              <a:buNone/>
            </a:pPr>
            <a:endParaRPr lang="en-GB"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3353" t="6538" r="4929" b="6936"/>
          <a:stretch/>
        </p:blipFill>
        <p:spPr>
          <a:xfrm>
            <a:off x="6400799" y="1096963"/>
            <a:ext cx="5384800" cy="5080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9810206" y="6488668"/>
            <a:ext cx="2235744" cy="369332"/>
          </a:xfrm>
          <a:prstGeom prst="rect">
            <a:avLst/>
          </a:prstGeom>
          <a:noFill/>
        </p:spPr>
        <p:txBody>
          <a:bodyPr wrap="square" rtlCol="0">
            <a:spAutoFit/>
          </a:bodyPr>
          <a:lstStyle/>
          <a:p>
            <a:r>
              <a:rPr lang="en-GB" dirty="0" smtClean="0"/>
              <a:t>CC BY – Freepik.com</a:t>
            </a:r>
            <a:endParaRPr lang="en-GB" dirty="0"/>
          </a:p>
        </p:txBody>
      </p:sp>
    </p:spTree>
    <p:extLst>
      <p:ext uri="{BB962C8B-B14F-4D97-AF65-F5344CB8AC3E}">
        <p14:creationId xmlns:p14="http://schemas.microsoft.com/office/powerpoint/2010/main" val="3189129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 presetClass="entr" presetSubtype="0"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ircular Arrow 29"/>
          <p:cNvSpPr/>
          <p:nvPr/>
        </p:nvSpPr>
        <p:spPr>
          <a:xfrm rot="15817914">
            <a:off x="757084" y="3080140"/>
            <a:ext cx="373625" cy="697718"/>
          </a:xfrm>
          <a:prstGeom prst="circular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 name="Title 1"/>
          <p:cNvSpPr>
            <a:spLocks noGrp="1"/>
          </p:cNvSpPr>
          <p:nvPr>
            <p:ph type="title"/>
          </p:nvPr>
        </p:nvSpPr>
        <p:spPr/>
        <p:txBody>
          <a:bodyPr/>
          <a:lstStyle/>
          <a:p>
            <a:r>
              <a:rPr lang="en-GB" dirty="0" smtClean="0"/>
              <a:t>PREMIS entities</a:t>
            </a:r>
            <a:endParaRPr lang="en-GB" dirty="0"/>
          </a:p>
        </p:txBody>
      </p:sp>
      <p:sp>
        <p:nvSpPr>
          <p:cNvPr id="5" name="Rounded Rectangle 4"/>
          <p:cNvSpPr/>
          <p:nvPr/>
        </p:nvSpPr>
        <p:spPr>
          <a:xfrm>
            <a:off x="943896" y="307503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Objects</a:t>
            </a:r>
            <a:endParaRPr lang="en-GB" sz="4400" dirty="0">
              <a:solidFill>
                <a:schemeClr val="tx1"/>
              </a:solidFill>
            </a:endParaRPr>
          </a:p>
        </p:txBody>
      </p:sp>
      <p:sp>
        <p:nvSpPr>
          <p:cNvPr id="6" name="Rounded Rectangle 5"/>
          <p:cNvSpPr/>
          <p:nvPr/>
        </p:nvSpPr>
        <p:spPr>
          <a:xfrm>
            <a:off x="4758811" y="110612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Rights</a:t>
            </a:r>
            <a:endParaRPr lang="en-GB" sz="4400" dirty="0">
              <a:solidFill>
                <a:schemeClr val="tx1"/>
              </a:solidFill>
            </a:endParaRPr>
          </a:p>
        </p:txBody>
      </p:sp>
      <p:sp>
        <p:nvSpPr>
          <p:cNvPr id="7" name="Rounded Rectangle 6"/>
          <p:cNvSpPr/>
          <p:nvPr/>
        </p:nvSpPr>
        <p:spPr>
          <a:xfrm>
            <a:off x="4758812" y="4788310"/>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Events</a:t>
            </a:r>
            <a:endParaRPr lang="en-GB" sz="4400" dirty="0">
              <a:solidFill>
                <a:schemeClr val="tx1"/>
              </a:solidFill>
            </a:endParaRPr>
          </a:p>
        </p:txBody>
      </p:sp>
      <p:sp>
        <p:nvSpPr>
          <p:cNvPr id="8" name="Rounded Rectangle 7"/>
          <p:cNvSpPr/>
          <p:nvPr/>
        </p:nvSpPr>
        <p:spPr>
          <a:xfrm>
            <a:off x="8578644" y="307503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Agents</a:t>
            </a:r>
            <a:endParaRPr lang="en-GB" sz="4400" dirty="0">
              <a:solidFill>
                <a:schemeClr val="tx1"/>
              </a:solidFill>
            </a:endParaRPr>
          </a:p>
        </p:txBody>
      </p:sp>
      <p:cxnSp>
        <p:nvCxnSpPr>
          <p:cNvPr id="19" name="Straight Arrow Connector 18"/>
          <p:cNvCxnSpPr>
            <a:stCxn id="5" idx="0"/>
            <a:endCxn id="6" idx="1"/>
          </p:cNvCxnSpPr>
          <p:nvPr/>
        </p:nvCxnSpPr>
        <p:spPr>
          <a:xfrm flipV="1">
            <a:off x="2281084" y="1460090"/>
            <a:ext cx="2477727"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6" idx="3"/>
            <a:endCxn id="8" idx="0"/>
          </p:cNvCxnSpPr>
          <p:nvPr/>
        </p:nvCxnSpPr>
        <p:spPr>
          <a:xfrm>
            <a:off x="7433186" y="1460090"/>
            <a:ext cx="2482646"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5" idx="2"/>
            <a:endCxn id="7" idx="1"/>
          </p:cNvCxnSpPr>
          <p:nvPr/>
        </p:nvCxnSpPr>
        <p:spPr>
          <a:xfrm>
            <a:off x="2281084" y="3782961"/>
            <a:ext cx="2477728"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3"/>
            <a:endCxn id="8" idx="2"/>
          </p:cNvCxnSpPr>
          <p:nvPr/>
        </p:nvCxnSpPr>
        <p:spPr>
          <a:xfrm flipV="1">
            <a:off x="7433187" y="3782961"/>
            <a:ext cx="2482645"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210002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ircular Arrow 29"/>
          <p:cNvSpPr/>
          <p:nvPr/>
        </p:nvSpPr>
        <p:spPr>
          <a:xfrm rot="15817914">
            <a:off x="757084" y="3080140"/>
            <a:ext cx="373625" cy="697718"/>
          </a:xfrm>
          <a:prstGeom prst="circular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 name="Title 1"/>
          <p:cNvSpPr>
            <a:spLocks noGrp="1"/>
          </p:cNvSpPr>
          <p:nvPr>
            <p:ph type="title"/>
          </p:nvPr>
        </p:nvSpPr>
        <p:spPr/>
        <p:txBody>
          <a:bodyPr/>
          <a:lstStyle/>
          <a:p>
            <a:r>
              <a:rPr lang="en-GB" dirty="0" smtClean="0"/>
              <a:t>PREMIS entities</a:t>
            </a:r>
            <a:endParaRPr lang="en-GB" dirty="0"/>
          </a:p>
        </p:txBody>
      </p:sp>
      <p:sp>
        <p:nvSpPr>
          <p:cNvPr id="5" name="Rounded Rectangle 4"/>
          <p:cNvSpPr/>
          <p:nvPr/>
        </p:nvSpPr>
        <p:spPr>
          <a:xfrm>
            <a:off x="943896" y="307503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Objects</a:t>
            </a:r>
            <a:endParaRPr lang="en-GB" sz="4400" dirty="0">
              <a:solidFill>
                <a:schemeClr val="tx1"/>
              </a:solidFill>
            </a:endParaRPr>
          </a:p>
        </p:txBody>
      </p:sp>
      <p:sp>
        <p:nvSpPr>
          <p:cNvPr id="6" name="Rounded Rectangle 5"/>
          <p:cNvSpPr/>
          <p:nvPr/>
        </p:nvSpPr>
        <p:spPr>
          <a:xfrm>
            <a:off x="4758811" y="110612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Rights</a:t>
            </a:r>
            <a:endParaRPr lang="en-GB" sz="4400" dirty="0">
              <a:solidFill>
                <a:schemeClr val="tx1"/>
              </a:solidFill>
            </a:endParaRPr>
          </a:p>
        </p:txBody>
      </p:sp>
      <p:sp>
        <p:nvSpPr>
          <p:cNvPr id="7" name="Rounded Rectangle 6"/>
          <p:cNvSpPr/>
          <p:nvPr/>
        </p:nvSpPr>
        <p:spPr>
          <a:xfrm>
            <a:off x="4758812" y="4788310"/>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Events</a:t>
            </a:r>
            <a:endParaRPr lang="en-GB" sz="4400" dirty="0">
              <a:solidFill>
                <a:schemeClr val="tx1"/>
              </a:solidFill>
            </a:endParaRPr>
          </a:p>
        </p:txBody>
      </p:sp>
      <p:sp>
        <p:nvSpPr>
          <p:cNvPr id="8" name="Rounded Rectangle 7"/>
          <p:cNvSpPr/>
          <p:nvPr/>
        </p:nvSpPr>
        <p:spPr>
          <a:xfrm>
            <a:off x="8578644" y="307503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Agents</a:t>
            </a:r>
            <a:endParaRPr lang="en-GB" sz="4400" dirty="0">
              <a:solidFill>
                <a:schemeClr val="tx1"/>
              </a:solidFill>
            </a:endParaRPr>
          </a:p>
        </p:txBody>
      </p:sp>
      <p:cxnSp>
        <p:nvCxnSpPr>
          <p:cNvPr id="19" name="Straight Arrow Connector 18"/>
          <p:cNvCxnSpPr>
            <a:stCxn id="5" idx="0"/>
            <a:endCxn id="6" idx="1"/>
          </p:cNvCxnSpPr>
          <p:nvPr/>
        </p:nvCxnSpPr>
        <p:spPr>
          <a:xfrm flipV="1">
            <a:off x="2281084" y="1460090"/>
            <a:ext cx="2477727"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6" idx="3"/>
            <a:endCxn id="8" idx="0"/>
          </p:cNvCxnSpPr>
          <p:nvPr/>
        </p:nvCxnSpPr>
        <p:spPr>
          <a:xfrm>
            <a:off x="7433186" y="1460090"/>
            <a:ext cx="2482646"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5" idx="2"/>
            <a:endCxn id="7" idx="1"/>
          </p:cNvCxnSpPr>
          <p:nvPr/>
        </p:nvCxnSpPr>
        <p:spPr>
          <a:xfrm>
            <a:off x="2281084" y="3782961"/>
            <a:ext cx="2477728"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3"/>
            <a:endCxn id="8" idx="2"/>
          </p:cNvCxnSpPr>
          <p:nvPr/>
        </p:nvCxnSpPr>
        <p:spPr>
          <a:xfrm flipV="1">
            <a:off x="7433187" y="3782961"/>
            <a:ext cx="2482645"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348343" y="2398610"/>
            <a:ext cx="3802743" cy="2026883"/>
          </a:xfrm>
          <a:prstGeom prst="rect">
            <a:avLst/>
          </a:prstGeom>
          <a:noFill/>
          <a:ln w="825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331253" y="4555099"/>
            <a:ext cx="3889828" cy="1692771"/>
          </a:xfrm>
          <a:prstGeom prst="rect">
            <a:avLst/>
          </a:prstGeom>
          <a:noFill/>
        </p:spPr>
        <p:txBody>
          <a:bodyPr wrap="square" rtlCol="0">
            <a:spAutoFit/>
          </a:bodyPr>
          <a:lstStyle/>
          <a:p>
            <a:pPr marL="457200" indent="-457200">
              <a:buFont typeface="Arial" panose="020B0604020202020204" pitchFamily="34" charset="0"/>
              <a:buChar char="•"/>
            </a:pPr>
            <a:r>
              <a:rPr lang="en-GB" sz="2000" b="1" dirty="0" smtClean="0"/>
              <a:t>Intellectual entities</a:t>
            </a:r>
            <a:endParaRPr lang="en-GB" sz="2000" b="1" dirty="0"/>
          </a:p>
          <a:p>
            <a:pPr marL="457200" indent="-457200">
              <a:buFont typeface="Arial" panose="020B0604020202020204" pitchFamily="34" charset="0"/>
              <a:buChar char="•"/>
            </a:pPr>
            <a:r>
              <a:rPr lang="en-GB" sz="2000" b="1" dirty="0" smtClean="0"/>
              <a:t>Representation</a:t>
            </a:r>
          </a:p>
          <a:p>
            <a:pPr marL="457200" indent="-457200">
              <a:buFont typeface="Arial" panose="020B0604020202020204" pitchFamily="34" charset="0"/>
              <a:buChar char="•"/>
            </a:pPr>
            <a:r>
              <a:rPr lang="en-GB" sz="2000" b="1" dirty="0" smtClean="0"/>
              <a:t>Files</a:t>
            </a:r>
            <a:endParaRPr lang="en-GB" sz="2000" b="1" dirty="0"/>
          </a:p>
          <a:p>
            <a:pPr marL="457200" indent="-457200">
              <a:buFont typeface="Arial" panose="020B0604020202020204" pitchFamily="34" charset="0"/>
              <a:buChar char="•"/>
            </a:pPr>
            <a:r>
              <a:rPr lang="en-GB" sz="2000" b="1" dirty="0" smtClean="0"/>
              <a:t>Bit streams </a:t>
            </a:r>
            <a:r>
              <a:rPr lang="en-GB" sz="1200" dirty="0" smtClean="0"/>
              <a:t/>
            </a:r>
            <a:br>
              <a:rPr lang="en-GB" sz="1200" dirty="0" smtClean="0"/>
            </a:br>
            <a:r>
              <a:rPr lang="en-GB" sz="1200" dirty="0" smtClean="0"/>
              <a:t/>
            </a:r>
            <a:br>
              <a:rPr lang="en-GB" sz="1200" dirty="0" smtClean="0"/>
            </a:br>
            <a:endParaRPr lang="en-GB" sz="1200" dirty="0"/>
          </a:p>
        </p:txBody>
      </p:sp>
    </p:spTree>
    <p:extLst>
      <p:ext uri="{BB962C8B-B14F-4D97-AF65-F5344CB8AC3E}">
        <p14:creationId xmlns:p14="http://schemas.microsoft.com/office/powerpoint/2010/main" val="139069860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ircular Arrow 29"/>
          <p:cNvSpPr/>
          <p:nvPr/>
        </p:nvSpPr>
        <p:spPr>
          <a:xfrm rot="15817914">
            <a:off x="757084" y="3080140"/>
            <a:ext cx="373625" cy="697718"/>
          </a:xfrm>
          <a:prstGeom prst="circular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 name="Title 1"/>
          <p:cNvSpPr>
            <a:spLocks noGrp="1"/>
          </p:cNvSpPr>
          <p:nvPr>
            <p:ph type="title"/>
          </p:nvPr>
        </p:nvSpPr>
        <p:spPr/>
        <p:txBody>
          <a:bodyPr/>
          <a:lstStyle/>
          <a:p>
            <a:r>
              <a:rPr lang="en-GB" dirty="0" smtClean="0"/>
              <a:t>PREMIS entities</a:t>
            </a:r>
            <a:endParaRPr lang="en-GB" dirty="0"/>
          </a:p>
        </p:txBody>
      </p:sp>
      <p:sp>
        <p:nvSpPr>
          <p:cNvPr id="5" name="Rounded Rectangle 4"/>
          <p:cNvSpPr/>
          <p:nvPr/>
        </p:nvSpPr>
        <p:spPr>
          <a:xfrm>
            <a:off x="943896" y="307503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Objects</a:t>
            </a:r>
            <a:endParaRPr lang="en-GB" sz="4400" dirty="0">
              <a:solidFill>
                <a:schemeClr val="tx1"/>
              </a:solidFill>
            </a:endParaRPr>
          </a:p>
        </p:txBody>
      </p:sp>
      <p:sp>
        <p:nvSpPr>
          <p:cNvPr id="6" name="Rounded Rectangle 5"/>
          <p:cNvSpPr/>
          <p:nvPr/>
        </p:nvSpPr>
        <p:spPr>
          <a:xfrm>
            <a:off x="4758811" y="110612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Rights</a:t>
            </a:r>
            <a:endParaRPr lang="en-GB" sz="4400" dirty="0">
              <a:solidFill>
                <a:schemeClr val="tx1"/>
              </a:solidFill>
            </a:endParaRPr>
          </a:p>
        </p:txBody>
      </p:sp>
      <p:sp>
        <p:nvSpPr>
          <p:cNvPr id="7" name="Rounded Rectangle 6"/>
          <p:cNvSpPr/>
          <p:nvPr/>
        </p:nvSpPr>
        <p:spPr>
          <a:xfrm>
            <a:off x="4758812" y="4788310"/>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Events</a:t>
            </a:r>
            <a:endParaRPr lang="en-GB" sz="4400" dirty="0">
              <a:solidFill>
                <a:schemeClr val="tx1"/>
              </a:solidFill>
            </a:endParaRPr>
          </a:p>
        </p:txBody>
      </p:sp>
      <p:sp>
        <p:nvSpPr>
          <p:cNvPr id="8" name="Rounded Rectangle 7"/>
          <p:cNvSpPr/>
          <p:nvPr/>
        </p:nvSpPr>
        <p:spPr>
          <a:xfrm>
            <a:off x="8578644" y="307503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Agents</a:t>
            </a:r>
            <a:endParaRPr lang="en-GB" sz="4400" dirty="0">
              <a:solidFill>
                <a:schemeClr val="tx1"/>
              </a:solidFill>
            </a:endParaRPr>
          </a:p>
        </p:txBody>
      </p:sp>
      <p:cxnSp>
        <p:nvCxnSpPr>
          <p:cNvPr id="19" name="Straight Arrow Connector 18"/>
          <p:cNvCxnSpPr>
            <a:stCxn id="5" idx="0"/>
            <a:endCxn id="6" idx="1"/>
          </p:cNvCxnSpPr>
          <p:nvPr/>
        </p:nvCxnSpPr>
        <p:spPr>
          <a:xfrm flipV="1">
            <a:off x="2281084" y="1460090"/>
            <a:ext cx="2477727"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6" idx="3"/>
            <a:endCxn id="8" idx="0"/>
          </p:cNvCxnSpPr>
          <p:nvPr/>
        </p:nvCxnSpPr>
        <p:spPr>
          <a:xfrm>
            <a:off x="7433186" y="1460090"/>
            <a:ext cx="2482646"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5" idx="2"/>
            <a:endCxn id="7" idx="1"/>
          </p:cNvCxnSpPr>
          <p:nvPr/>
        </p:nvCxnSpPr>
        <p:spPr>
          <a:xfrm>
            <a:off x="2281084" y="3782961"/>
            <a:ext cx="2477728"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3"/>
            <a:endCxn id="8" idx="2"/>
          </p:cNvCxnSpPr>
          <p:nvPr/>
        </p:nvCxnSpPr>
        <p:spPr>
          <a:xfrm flipV="1">
            <a:off x="7433187" y="3782961"/>
            <a:ext cx="2482645"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4630057" y="4555099"/>
            <a:ext cx="2975430" cy="1359310"/>
          </a:xfrm>
          <a:prstGeom prst="rect">
            <a:avLst/>
          </a:prstGeom>
          <a:noFill/>
          <a:ln w="825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331253" y="4555099"/>
            <a:ext cx="3889828" cy="1692771"/>
          </a:xfrm>
          <a:prstGeom prst="rect">
            <a:avLst/>
          </a:prstGeom>
          <a:noFill/>
        </p:spPr>
        <p:txBody>
          <a:bodyPr wrap="square" rtlCol="0">
            <a:spAutoFit/>
          </a:bodyPr>
          <a:lstStyle/>
          <a:p>
            <a:pPr marL="457200" indent="-457200">
              <a:buFont typeface="Arial" panose="020B0604020202020204" pitchFamily="34" charset="0"/>
              <a:buChar char="•"/>
            </a:pPr>
            <a:r>
              <a:rPr lang="en-GB" sz="2000" b="1" dirty="0" smtClean="0"/>
              <a:t>Intellectual entities</a:t>
            </a:r>
            <a:endParaRPr lang="en-GB" sz="2000" b="1" dirty="0"/>
          </a:p>
          <a:p>
            <a:pPr marL="457200" indent="-457200">
              <a:buFont typeface="Arial" panose="020B0604020202020204" pitchFamily="34" charset="0"/>
              <a:buChar char="•"/>
            </a:pPr>
            <a:r>
              <a:rPr lang="en-GB" sz="2000" b="1" dirty="0" smtClean="0"/>
              <a:t>Representation</a:t>
            </a:r>
          </a:p>
          <a:p>
            <a:pPr marL="457200" indent="-457200">
              <a:buFont typeface="Arial" panose="020B0604020202020204" pitchFamily="34" charset="0"/>
              <a:buChar char="•"/>
            </a:pPr>
            <a:r>
              <a:rPr lang="en-GB" sz="2000" b="1" dirty="0" smtClean="0"/>
              <a:t>Files</a:t>
            </a:r>
            <a:endParaRPr lang="en-GB" sz="2000" b="1" dirty="0"/>
          </a:p>
          <a:p>
            <a:pPr marL="457200" indent="-457200">
              <a:buFont typeface="Arial" panose="020B0604020202020204" pitchFamily="34" charset="0"/>
              <a:buChar char="•"/>
            </a:pPr>
            <a:r>
              <a:rPr lang="en-GB" sz="2000" b="1" dirty="0" smtClean="0"/>
              <a:t>Bit streams </a:t>
            </a:r>
            <a:r>
              <a:rPr lang="en-GB" sz="1200" dirty="0" smtClean="0"/>
              <a:t/>
            </a:r>
            <a:br>
              <a:rPr lang="en-GB" sz="1200" dirty="0" smtClean="0"/>
            </a:br>
            <a:r>
              <a:rPr lang="en-GB" sz="1200" dirty="0" smtClean="0"/>
              <a:t/>
            </a:r>
            <a:br>
              <a:rPr lang="en-GB" sz="1200" dirty="0" smtClean="0"/>
            </a:br>
            <a:endParaRPr lang="en-GB" sz="1200" dirty="0"/>
          </a:p>
        </p:txBody>
      </p:sp>
      <p:sp>
        <p:nvSpPr>
          <p:cNvPr id="16" name="TextBox 15"/>
          <p:cNvSpPr txBox="1"/>
          <p:nvPr/>
        </p:nvSpPr>
        <p:spPr>
          <a:xfrm>
            <a:off x="7837711" y="5234754"/>
            <a:ext cx="3889828" cy="1384995"/>
          </a:xfrm>
          <a:prstGeom prst="rect">
            <a:avLst/>
          </a:prstGeom>
          <a:noFill/>
        </p:spPr>
        <p:txBody>
          <a:bodyPr wrap="square" rtlCol="0">
            <a:spAutoFit/>
          </a:bodyPr>
          <a:lstStyle/>
          <a:p>
            <a:pPr marL="457200" indent="-457200">
              <a:buFont typeface="Arial" panose="020B0604020202020204" pitchFamily="34" charset="0"/>
              <a:buChar char="•"/>
            </a:pPr>
            <a:r>
              <a:rPr lang="en-GB" sz="2000" b="1" dirty="0" smtClean="0"/>
              <a:t>Virus scan</a:t>
            </a:r>
          </a:p>
          <a:p>
            <a:pPr marL="457200" indent="-457200">
              <a:buFont typeface="Arial" panose="020B0604020202020204" pitchFamily="34" charset="0"/>
              <a:buChar char="•"/>
            </a:pPr>
            <a:r>
              <a:rPr lang="en-GB" sz="2000" b="1" dirty="0" smtClean="0"/>
              <a:t>File format validation</a:t>
            </a:r>
          </a:p>
          <a:p>
            <a:pPr marL="457200" indent="-457200">
              <a:buFont typeface="Arial" panose="020B0604020202020204" pitchFamily="34" charset="0"/>
              <a:buChar char="•"/>
            </a:pPr>
            <a:r>
              <a:rPr lang="en-GB" sz="2000" b="1" dirty="0" smtClean="0"/>
              <a:t>File format migration</a:t>
            </a:r>
            <a:r>
              <a:rPr lang="en-GB" sz="1200" dirty="0" smtClean="0"/>
              <a:t/>
            </a:r>
            <a:br>
              <a:rPr lang="en-GB" sz="1200" dirty="0" smtClean="0"/>
            </a:br>
            <a:r>
              <a:rPr lang="en-GB" sz="1200" dirty="0" smtClean="0"/>
              <a:t/>
            </a:r>
            <a:br>
              <a:rPr lang="en-GB" sz="1200" dirty="0" smtClean="0"/>
            </a:br>
            <a:endParaRPr lang="en-GB" sz="1200" dirty="0"/>
          </a:p>
        </p:txBody>
      </p:sp>
    </p:spTree>
    <p:extLst>
      <p:ext uri="{BB962C8B-B14F-4D97-AF65-F5344CB8AC3E}">
        <p14:creationId xmlns:p14="http://schemas.microsoft.com/office/powerpoint/2010/main" val="176652217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ircular Arrow 29"/>
          <p:cNvSpPr/>
          <p:nvPr/>
        </p:nvSpPr>
        <p:spPr>
          <a:xfrm rot="15817914">
            <a:off x="757084" y="3080140"/>
            <a:ext cx="373625" cy="697718"/>
          </a:xfrm>
          <a:prstGeom prst="circular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 name="Title 1"/>
          <p:cNvSpPr>
            <a:spLocks noGrp="1"/>
          </p:cNvSpPr>
          <p:nvPr>
            <p:ph type="title"/>
          </p:nvPr>
        </p:nvSpPr>
        <p:spPr/>
        <p:txBody>
          <a:bodyPr/>
          <a:lstStyle/>
          <a:p>
            <a:r>
              <a:rPr lang="en-GB" dirty="0" smtClean="0"/>
              <a:t>PREMIS entities</a:t>
            </a:r>
            <a:endParaRPr lang="en-GB" dirty="0"/>
          </a:p>
        </p:txBody>
      </p:sp>
      <p:sp>
        <p:nvSpPr>
          <p:cNvPr id="5" name="Rounded Rectangle 4"/>
          <p:cNvSpPr/>
          <p:nvPr/>
        </p:nvSpPr>
        <p:spPr>
          <a:xfrm>
            <a:off x="943896" y="307503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Objects</a:t>
            </a:r>
            <a:endParaRPr lang="en-GB" sz="4400" dirty="0">
              <a:solidFill>
                <a:schemeClr val="tx1"/>
              </a:solidFill>
            </a:endParaRPr>
          </a:p>
        </p:txBody>
      </p:sp>
      <p:sp>
        <p:nvSpPr>
          <p:cNvPr id="6" name="Rounded Rectangle 5"/>
          <p:cNvSpPr/>
          <p:nvPr/>
        </p:nvSpPr>
        <p:spPr>
          <a:xfrm>
            <a:off x="4758811" y="110612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Rights</a:t>
            </a:r>
            <a:endParaRPr lang="en-GB" sz="4400" dirty="0">
              <a:solidFill>
                <a:schemeClr val="tx1"/>
              </a:solidFill>
            </a:endParaRPr>
          </a:p>
        </p:txBody>
      </p:sp>
      <p:sp>
        <p:nvSpPr>
          <p:cNvPr id="7" name="Rounded Rectangle 6"/>
          <p:cNvSpPr/>
          <p:nvPr/>
        </p:nvSpPr>
        <p:spPr>
          <a:xfrm>
            <a:off x="4758812" y="4788310"/>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Events</a:t>
            </a:r>
            <a:endParaRPr lang="en-GB" sz="4400" dirty="0">
              <a:solidFill>
                <a:schemeClr val="tx1"/>
              </a:solidFill>
            </a:endParaRPr>
          </a:p>
        </p:txBody>
      </p:sp>
      <p:sp>
        <p:nvSpPr>
          <p:cNvPr id="8" name="Rounded Rectangle 7"/>
          <p:cNvSpPr/>
          <p:nvPr/>
        </p:nvSpPr>
        <p:spPr>
          <a:xfrm>
            <a:off x="8578644" y="307503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Agents</a:t>
            </a:r>
            <a:endParaRPr lang="en-GB" sz="4400" dirty="0">
              <a:solidFill>
                <a:schemeClr val="tx1"/>
              </a:solidFill>
            </a:endParaRPr>
          </a:p>
        </p:txBody>
      </p:sp>
      <p:cxnSp>
        <p:nvCxnSpPr>
          <p:cNvPr id="19" name="Straight Arrow Connector 18"/>
          <p:cNvCxnSpPr>
            <a:stCxn id="5" idx="0"/>
            <a:endCxn id="6" idx="1"/>
          </p:cNvCxnSpPr>
          <p:nvPr/>
        </p:nvCxnSpPr>
        <p:spPr>
          <a:xfrm flipV="1">
            <a:off x="2281084" y="1460090"/>
            <a:ext cx="2477727"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6" idx="3"/>
            <a:endCxn id="8" idx="0"/>
          </p:cNvCxnSpPr>
          <p:nvPr/>
        </p:nvCxnSpPr>
        <p:spPr>
          <a:xfrm>
            <a:off x="7433186" y="1460090"/>
            <a:ext cx="2482646"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5" idx="2"/>
            <a:endCxn id="7" idx="1"/>
          </p:cNvCxnSpPr>
          <p:nvPr/>
        </p:nvCxnSpPr>
        <p:spPr>
          <a:xfrm>
            <a:off x="2281084" y="3782961"/>
            <a:ext cx="2477728"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3"/>
            <a:endCxn id="8" idx="2"/>
          </p:cNvCxnSpPr>
          <p:nvPr/>
        </p:nvCxnSpPr>
        <p:spPr>
          <a:xfrm flipV="1">
            <a:off x="7433187" y="3782961"/>
            <a:ext cx="2482645"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8428116" y="2771555"/>
            <a:ext cx="2975430" cy="1359310"/>
          </a:xfrm>
          <a:prstGeom prst="rect">
            <a:avLst/>
          </a:prstGeom>
          <a:noFill/>
          <a:ln w="825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331253" y="4555099"/>
            <a:ext cx="3889828" cy="1692771"/>
          </a:xfrm>
          <a:prstGeom prst="rect">
            <a:avLst/>
          </a:prstGeom>
          <a:noFill/>
        </p:spPr>
        <p:txBody>
          <a:bodyPr wrap="square" rtlCol="0">
            <a:spAutoFit/>
          </a:bodyPr>
          <a:lstStyle/>
          <a:p>
            <a:pPr marL="457200" indent="-457200">
              <a:buFont typeface="Arial" panose="020B0604020202020204" pitchFamily="34" charset="0"/>
              <a:buChar char="•"/>
            </a:pPr>
            <a:r>
              <a:rPr lang="en-GB" sz="2000" b="1" dirty="0" smtClean="0"/>
              <a:t>Intellectual entities</a:t>
            </a:r>
            <a:endParaRPr lang="en-GB" sz="2000" b="1" dirty="0"/>
          </a:p>
          <a:p>
            <a:pPr marL="457200" indent="-457200">
              <a:buFont typeface="Arial" panose="020B0604020202020204" pitchFamily="34" charset="0"/>
              <a:buChar char="•"/>
            </a:pPr>
            <a:r>
              <a:rPr lang="en-GB" sz="2000" b="1" dirty="0" smtClean="0"/>
              <a:t>Representation</a:t>
            </a:r>
          </a:p>
          <a:p>
            <a:pPr marL="457200" indent="-457200">
              <a:buFont typeface="Arial" panose="020B0604020202020204" pitchFamily="34" charset="0"/>
              <a:buChar char="•"/>
            </a:pPr>
            <a:r>
              <a:rPr lang="en-GB" sz="2000" b="1" dirty="0" smtClean="0"/>
              <a:t>Files</a:t>
            </a:r>
            <a:endParaRPr lang="en-GB" sz="2000" b="1" dirty="0"/>
          </a:p>
          <a:p>
            <a:pPr marL="457200" indent="-457200">
              <a:buFont typeface="Arial" panose="020B0604020202020204" pitchFamily="34" charset="0"/>
              <a:buChar char="•"/>
            </a:pPr>
            <a:r>
              <a:rPr lang="en-GB" sz="2000" b="1" dirty="0" smtClean="0"/>
              <a:t>Bit streams </a:t>
            </a:r>
            <a:r>
              <a:rPr lang="en-GB" sz="1200" dirty="0" smtClean="0"/>
              <a:t/>
            </a:r>
            <a:br>
              <a:rPr lang="en-GB" sz="1200" dirty="0" smtClean="0"/>
            </a:br>
            <a:r>
              <a:rPr lang="en-GB" sz="1200" dirty="0" smtClean="0"/>
              <a:t/>
            </a:r>
            <a:br>
              <a:rPr lang="en-GB" sz="1200" dirty="0" smtClean="0"/>
            </a:br>
            <a:endParaRPr lang="en-GB" sz="1200" dirty="0"/>
          </a:p>
        </p:txBody>
      </p:sp>
      <p:sp>
        <p:nvSpPr>
          <p:cNvPr id="16" name="TextBox 15"/>
          <p:cNvSpPr txBox="1"/>
          <p:nvPr/>
        </p:nvSpPr>
        <p:spPr>
          <a:xfrm>
            <a:off x="7837711" y="5234754"/>
            <a:ext cx="3889828" cy="1384995"/>
          </a:xfrm>
          <a:prstGeom prst="rect">
            <a:avLst/>
          </a:prstGeom>
          <a:noFill/>
        </p:spPr>
        <p:txBody>
          <a:bodyPr wrap="square" rtlCol="0">
            <a:spAutoFit/>
          </a:bodyPr>
          <a:lstStyle/>
          <a:p>
            <a:pPr marL="457200" indent="-457200">
              <a:buFont typeface="Arial" panose="020B0604020202020204" pitchFamily="34" charset="0"/>
              <a:buChar char="•"/>
            </a:pPr>
            <a:r>
              <a:rPr lang="en-GB" sz="2000" b="1" dirty="0" smtClean="0"/>
              <a:t>Virus scan</a:t>
            </a:r>
          </a:p>
          <a:p>
            <a:pPr marL="457200" indent="-457200">
              <a:buFont typeface="Arial" panose="020B0604020202020204" pitchFamily="34" charset="0"/>
              <a:buChar char="•"/>
            </a:pPr>
            <a:r>
              <a:rPr lang="en-GB" sz="2000" b="1" dirty="0" smtClean="0"/>
              <a:t>File format validation</a:t>
            </a:r>
          </a:p>
          <a:p>
            <a:pPr marL="457200" indent="-457200">
              <a:buFont typeface="Arial" panose="020B0604020202020204" pitchFamily="34" charset="0"/>
              <a:buChar char="•"/>
            </a:pPr>
            <a:r>
              <a:rPr lang="en-GB" sz="2000" b="1" dirty="0" smtClean="0"/>
              <a:t>File format migration</a:t>
            </a:r>
            <a:r>
              <a:rPr lang="en-GB" sz="1200" dirty="0" smtClean="0"/>
              <a:t/>
            </a:r>
            <a:br>
              <a:rPr lang="en-GB" sz="1200" dirty="0" smtClean="0"/>
            </a:br>
            <a:r>
              <a:rPr lang="en-GB" sz="1200" dirty="0" smtClean="0"/>
              <a:t/>
            </a:r>
            <a:br>
              <a:rPr lang="en-GB" sz="1200" dirty="0" smtClean="0"/>
            </a:br>
            <a:endParaRPr lang="en-GB" sz="1200" dirty="0"/>
          </a:p>
        </p:txBody>
      </p:sp>
      <p:sp>
        <p:nvSpPr>
          <p:cNvPr id="15" name="TextBox 14"/>
          <p:cNvSpPr txBox="1"/>
          <p:nvPr/>
        </p:nvSpPr>
        <p:spPr>
          <a:xfrm>
            <a:off x="9157576" y="1614245"/>
            <a:ext cx="3889828" cy="1384995"/>
          </a:xfrm>
          <a:prstGeom prst="rect">
            <a:avLst/>
          </a:prstGeom>
          <a:noFill/>
        </p:spPr>
        <p:txBody>
          <a:bodyPr wrap="square" rtlCol="0">
            <a:spAutoFit/>
          </a:bodyPr>
          <a:lstStyle/>
          <a:p>
            <a:pPr marL="457200" indent="-457200">
              <a:buFont typeface="Arial" panose="020B0604020202020204" pitchFamily="34" charset="0"/>
              <a:buChar char="•"/>
            </a:pPr>
            <a:r>
              <a:rPr lang="en-GB" sz="2000" b="1" dirty="0" smtClean="0"/>
              <a:t>Software</a:t>
            </a:r>
          </a:p>
          <a:p>
            <a:pPr marL="457200" indent="-457200">
              <a:buFont typeface="Arial" panose="020B0604020202020204" pitchFamily="34" charset="0"/>
              <a:buChar char="•"/>
            </a:pPr>
            <a:r>
              <a:rPr lang="en-GB" sz="2000" b="1" dirty="0" smtClean="0"/>
              <a:t>Staff</a:t>
            </a:r>
          </a:p>
          <a:p>
            <a:pPr marL="457200" indent="-457200">
              <a:buFont typeface="Arial" panose="020B0604020202020204" pitchFamily="34" charset="0"/>
              <a:buChar char="•"/>
            </a:pPr>
            <a:r>
              <a:rPr lang="en-GB" sz="2000" b="1" dirty="0" smtClean="0"/>
              <a:t>Organisation </a:t>
            </a:r>
            <a:r>
              <a:rPr lang="en-GB" sz="1200" dirty="0" smtClean="0"/>
              <a:t/>
            </a:r>
            <a:br>
              <a:rPr lang="en-GB" sz="1200" dirty="0" smtClean="0"/>
            </a:br>
            <a:r>
              <a:rPr lang="en-GB" sz="1200" dirty="0" smtClean="0"/>
              <a:t/>
            </a:r>
            <a:br>
              <a:rPr lang="en-GB" sz="1200" dirty="0" smtClean="0"/>
            </a:br>
            <a:endParaRPr lang="en-GB" sz="1200" dirty="0"/>
          </a:p>
        </p:txBody>
      </p:sp>
    </p:spTree>
    <p:extLst>
      <p:ext uri="{BB962C8B-B14F-4D97-AF65-F5344CB8AC3E}">
        <p14:creationId xmlns:p14="http://schemas.microsoft.com/office/powerpoint/2010/main" val="109172784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ircular Arrow 29"/>
          <p:cNvSpPr/>
          <p:nvPr/>
        </p:nvSpPr>
        <p:spPr>
          <a:xfrm rot="15817914">
            <a:off x="757084" y="3080140"/>
            <a:ext cx="373625" cy="697718"/>
          </a:xfrm>
          <a:prstGeom prst="circular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 name="Title 1"/>
          <p:cNvSpPr>
            <a:spLocks noGrp="1"/>
          </p:cNvSpPr>
          <p:nvPr>
            <p:ph type="title"/>
          </p:nvPr>
        </p:nvSpPr>
        <p:spPr/>
        <p:txBody>
          <a:bodyPr/>
          <a:lstStyle/>
          <a:p>
            <a:r>
              <a:rPr lang="en-GB" dirty="0" smtClean="0"/>
              <a:t>PREMIS entities</a:t>
            </a:r>
            <a:endParaRPr lang="en-GB" dirty="0"/>
          </a:p>
        </p:txBody>
      </p:sp>
      <p:sp>
        <p:nvSpPr>
          <p:cNvPr id="5" name="Rounded Rectangle 4"/>
          <p:cNvSpPr/>
          <p:nvPr/>
        </p:nvSpPr>
        <p:spPr>
          <a:xfrm>
            <a:off x="943896" y="307503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Objects</a:t>
            </a:r>
            <a:endParaRPr lang="en-GB" sz="4400" dirty="0">
              <a:solidFill>
                <a:schemeClr val="tx1"/>
              </a:solidFill>
            </a:endParaRPr>
          </a:p>
        </p:txBody>
      </p:sp>
      <p:sp>
        <p:nvSpPr>
          <p:cNvPr id="6" name="Rounded Rectangle 5"/>
          <p:cNvSpPr/>
          <p:nvPr/>
        </p:nvSpPr>
        <p:spPr>
          <a:xfrm>
            <a:off x="4758811" y="110612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Rights</a:t>
            </a:r>
            <a:endParaRPr lang="en-GB" sz="4400" dirty="0">
              <a:solidFill>
                <a:schemeClr val="tx1"/>
              </a:solidFill>
            </a:endParaRPr>
          </a:p>
        </p:txBody>
      </p:sp>
      <p:sp>
        <p:nvSpPr>
          <p:cNvPr id="7" name="Rounded Rectangle 6"/>
          <p:cNvSpPr/>
          <p:nvPr/>
        </p:nvSpPr>
        <p:spPr>
          <a:xfrm>
            <a:off x="4758812" y="4788310"/>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Events</a:t>
            </a:r>
            <a:endParaRPr lang="en-GB" sz="4400" dirty="0">
              <a:solidFill>
                <a:schemeClr val="tx1"/>
              </a:solidFill>
            </a:endParaRPr>
          </a:p>
        </p:txBody>
      </p:sp>
      <p:sp>
        <p:nvSpPr>
          <p:cNvPr id="8" name="Rounded Rectangle 7"/>
          <p:cNvSpPr/>
          <p:nvPr/>
        </p:nvSpPr>
        <p:spPr>
          <a:xfrm>
            <a:off x="8578644" y="307503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Agents</a:t>
            </a:r>
            <a:endParaRPr lang="en-GB" sz="4400" dirty="0">
              <a:solidFill>
                <a:schemeClr val="tx1"/>
              </a:solidFill>
            </a:endParaRPr>
          </a:p>
        </p:txBody>
      </p:sp>
      <p:cxnSp>
        <p:nvCxnSpPr>
          <p:cNvPr id="19" name="Straight Arrow Connector 18"/>
          <p:cNvCxnSpPr>
            <a:stCxn id="5" idx="0"/>
            <a:endCxn id="6" idx="1"/>
          </p:cNvCxnSpPr>
          <p:nvPr/>
        </p:nvCxnSpPr>
        <p:spPr>
          <a:xfrm flipV="1">
            <a:off x="2281084" y="1460090"/>
            <a:ext cx="2477727"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6" idx="3"/>
            <a:endCxn id="8" idx="0"/>
          </p:cNvCxnSpPr>
          <p:nvPr/>
        </p:nvCxnSpPr>
        <p:spPr>
          <a:xfrm>
            <a:off x="7433186" y="1460090"/>
            <a:ext cx="2482646"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5" idx="2"/>
            <a:endCxn id="7" idx="1"/>
          </p:cNvCxnSpPr>
          <p:nvPr/>
        </p:nvCxnSpPr>
        <p:spPr>
          <a:xfrm>
            <a:off x="2281084" y="3782961"/>
            <a:ext cx="2477728"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3"/>
            <a:endCxn id="8" idx="2"/>
          </p:cNvCxnSpPr>
          <p:nvPr/>
        </p:nvCxnSpPr>
        <p:spPr>
          <a:xfrm flipV="1">
            <a:off x="7433187" y="3782961"/>
            <a:ext cx="2482645"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4608283" y="780435"/>
            <a:ext cx="2975430" cy="1359310"/>
          </a:xfrm>
          <a:prstGeom prst="rect">
            <a:avLst/>
          </a:prstGeom>
          <a:noFill/>
          <a:ln w="825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331253" y="4555099"/>
            <a:ext cx="3889828" cy="1692771"/>
          </a:xfrm>
          <a:prstGeom prst="rect">
            <a:avLst/>
          </a:prstGeom>
          <a:noFill/>
        </p:spPr>
        <p:txBody>
          <a:bodyPr wrap="square" rtlCol="0">
            <a:spAutoFit/>
          </a:bodyPr>
          <a:lstStyle/>
          <a:p>
            <a:pPr marL="457200" indent="-457200">
              <a:buFont typeface="Arial" panose="020B0604020202020204" pitchFamily="34" charset="0"/>
              <a:buChar char="•"/>
            </a:pPr>
            <a:r>
              <a:rPr lang="en-GB" sz="2000" b="1" dirty="0" smtClean="0"/>
              <a:t>Intellectual entities</a:t>
            </a:r>
            <a:endParaRPr lang="en-GB" sz="2000" b="1" dirty="0"/>
          </a:p>
          <a:p>
            <a:pPr marL="457200" indent="-457200">
              <a:buFont typeface="Arial" panose="020B0604020202020204" pitchFamily="34" charset="0"/>
              <a:buChar char="•"/>
            </a:pPr>
            <a:r>
              <a:rPr lang="en-GB" sz="2000" b="1" dirty="0" smtClean="0"/>
              <a:t>Representation</a:t>
            </a:r>
          </a:p>
          <a:p>
            <a:pPr marL="457200" indent="-457200">
              <a:buFont typeface="Arial" panose="020B0604020202020204" pitchFamily="34" charset="0"/>
              <a:buChar char="•"/>
            </a:pPr>
            <a:r>
              <a:rPr lang="en-GB" sz="2000" b="1" dirty="0" smtClean="0"/>
              <a:t>Files</a:t>
            </a:r>
            <a:endParaRPr lang="en-GB" sz="2000" b="1" dirty="0"/>
          </a:p>
          <a:p>
            <a:pPr marL="457200" indent="-457200">
              <a:buFont typeface="Arial" panose="020B0604020202020204" pitchFamily="34" charset="0"/>
              <a:buChar char="•"/>
            </a:pPr>
            <a:r>
              <a:rPr lang="en-GB" sz="2000" b="1" dirty="0" smtClean="0"/>
              <a:t>Bit streams </a:t>
            </a:r>
            <a:r>
              <a:rPr lang="en-GB" sz="1200" dirty="0" smtClean="0"/>
              <a:t/>
            </a:r>
            <a:br>
              <a:rPr lang="en-GB" sz="1200" dirty="0" smtClean="0"/>
            </a:br>
            <a:r>
              <a:rPr lang="en-GB" sz="1200" dirty="0" smtClean="0"/>
              <a:t/>
            </a:r>
            <a:br>
              <a:rPr lang="en-GB" sz="1200" dirty="0" smtClean="0"/>
            </a:br>
            <a:endParaRPr lang="en-GB" sz="1200" dirty="0"/>
          </a:p>
        </p:txBody>
      </p:sp>
      <p:sp>
        <p:nvSpPr>
          <p:cNvPr id="16" name="TextBox 15"/>
          <p:cNvSpPr txBox="1"/>
          <p:nvPr/>
        </p:nvSpPr>
        <p:spPr>
          <a:xfrm>
            <a:off x="7837711" y="5234754"/>
            <a:ext cx="3889828" cy="1384995"/>
          </a:xfrm>
          <a:prstGeom prst="rect">
            <a:avLst/>
          </a:prstGeom>
          <a:noFill/>
        </p:spPr>
        <p:txBody>
          <a:bodyPr wrap="square" rtlCol="0">
            <a:spAutoFit/>
          </a:bodyPr>
          <a:lstStyle/>
          <a:p>
            <a:pPr marL="457200" indent="-457200">
              <a:buFont typeface="Arial" panose="020B0604020202020204" pitchFamily="34" charset="0"/>
              <a:buChar char="•"/>
            </a:pPr>
            <a:r>
              <a:rPr lang="en-GB" sz="2000" b="1" dirty="0" smtClean="0"/>
              <a:t>Virus scan</a:t>
            </a:r>
          </a:p>
          <a:p>
            <a:pPr marL="457200" indent="-457200">
              <a:buFont typeface="Arial" panose="020B0604020202020204" pitchFamily="34" charset="0"/>
              <a:buChar char="•"/>
            </a:pPr>
            <a:r>
              <a:rPr lang="en-GB" sz="2000" b="1" dirty="0" smtClean="0"/>
              <a:t>File format validation</a:t>
            </a:r>
          </a:p>
          <a:p>
            <a:pPr marL="457200" indent="-457200">
              <a:buFont typeface="Arial" panose="020B0604020202020204" pitchFamily="34" charset="0"/>
              <a:buChar char="•"/>
            </a:pPr>
            <a:r>
              <a:rPr lang="en-GB" sz="2000" b="1" dirty="0" smtClean="0"/>
              <a:t>File format migration</a:t>
            </a:r>
            <a:r>
              <a:rPr lang="en-GB" sz="1200" dirty="0" smtClean="0"/>
              <a:t/>
            </a:r>
            <a:br>
              <a:rPr lang="en-GB" sz="1200" dirty="0" smtClean="0"/>
            </a:br>
            <a:r>
              <a:rPr lang="en-GB" sz="1200" dirty="0" smtClean="0"/>
              <a:t/>
            </a:r>
            <a:br>
              <a:rPr lang="en-GB" sz="1200" dirty="0" smtClean="0"/>
            </a:br>
            <a:endParaRPr lang="en-GB" sz="1200" dirty="0"/>
          </a:p>
        </p:txBody>
      </p:sp>
      <p:sp>
        <p:nvSpPr>
          <p:cNvPr id="15" name="TextBox 14"/>
          <p:cNvSpPr txBox="1"/>
          <p:nvPr/>
        </p:nvSpPr>
        <p:spPr>
          <a:xfrm>
            <a:off x="9157576" y="1614245"/>
            <a:ext cx="3889828" cy="1384995"/>
          </a:xfrm>
          <a:prstGeom prst="rect">
            <a:avLst/>
          </a:prstGeom>
          <a:noFill/>
        </p:spPr>
        <p:txBody>
          <a:bodyPr wrap="square" rtlCol="0">
            <a:spAutoFit/>
          </a:bodyPr>
          <a:lstStyle/>
          <a:p>
            <a:pPr marL="457200" indent="-457200">
              <a:buFont typeface="Arial" panose="020B0604020202020204" pitchFamily="34" charset="0"/>
              <a:buChar char="•"/>
            </a:pPr>
            <a:r>
              <a:rPr lang="en-GB" sz="2000" b="1" dirty="0" smtClean="0"/>
              <a:t>Software</a:t>
            </a:r>
          </a:p>
          <a:p>
            <a:pPr marL="457200" indent="-457200">
              <a:buFont typeface="Arial" panose="020B0604020202020204" pitchFamily="34" charset="0"/>
              <a:buChar char="•"/>
            </a:pPr>
            <a:r>
              <a:rPr lang="en-GB" sz="2000" b="1" dirty="0" smtClean="0"/>
              <a:t>Staff</a:t>
            </a:r>
          </a:p>
          <a:p>
            <a:pPr marL="457200" indent="-457200">
              <a:buFont typeface="Arial" panose="020B0604020202020204" pitchFamily="34" charset="0"/>
              <a:buChar char="•"/>
            </a:pPr>
            <a:r>
              <a:rPr lang="en-GB" sz="2000" b="1" dirty="0" smtClean="0"/>
              <a:t>Organisation </a:t>
            </a:r>
            <a:r>
              <a:rPr lang="en-GB" sz="1200" dirty="0" smtClean="0"/>
              <a:t/>
            </a:r>
            <a:br>
              <a:rPr lang="en-GB" sz="1200" dirty="0" smtClean="0"/>
            </a:br>
            <a:r>
              <a:rPr lang="en-GB" sz="1200" dirty="0" smtClean="0"/>
              <a:t/>
            </a:r>
            <a:br>
              <a:rPr lang="en-GB" sz="1200" dirty="0" smtClean="0"/>
            </a:br>
            <a:endParaRPr lang="en-GB" sz="1200" dirty="0"/>
          </a:p>
        </p:txBody>
      </p:sp>
      <p:sp>
        <p:nvSpPr>
          <p:cNvPr id="17" name="TextBox 16"/>
          <p:cNvSpPr txBox="1"/>
          <p:nvPr/>
        </p:nvSpPr>
        <p:spPr>
          <a:xfrm>
            <a:off x="7178133" y="292851"/>
            <a:ext cx="3889828" cy="1384995"/>
          </a:xfrm>
          <a:prstGeom prst="rect">
            <a:avLst/>
          </a:prstGeom>
          <a:noFill/>
        </p:spPr>
        <p:txBody>
          <a:bodyPr wrap="square" rtlCol="0">
            <a:spAutoFit/>
          </a:bodyPr>
          <a:lstStyle/>
          <a:p>
            <a:pPr marL="457200" indent="-457200">
              <a:buFont typeface="Arial" panose="020B0604020202020204" pitchFamily="34" charset="0"/>
              <a:buChar char="•"/>
            </a:pPr>
            <a:r>
              <a:rPr lang="en-GB" sz="2000" b="1" dirty="0" smtClean="0"/>
              <a:t>Rights granted to change/manage/make available</a:t>
            </a:r>
            <a:r>
              <a:rPr lang="en-GB" sz="1200" dirty="0" smtClean="0"/>
              <a:t/>
            </a:r>
            <a:br>
              <a:rPr lang="en-GB" sz="1200" dirty="0" smtClean="0"/>
            </a:br>
            <a:r>
              <a:rPr lang="en-GB" sz="1200" dirty="0" smtClean="0"/>
              <a:t/>
            </a:r>
            <a:br>
              <a:rPr lang="en-GB" sz="1200" dirty="0" smtClean="0"/>
            </a:br>
            <a:endParaRPr lang="en-GB" sz="1200" dirty="0"/>
          </a:p>
        </p:txBody>
      </p:sp>
    </p:spTree>
    <p:extLst>
      <p:ext uri="{BB962C8B-B14F-4D97-AF65-F5344CB8AC3E}">
        <p14:creationId xmlns:p14="http://schemas.microsoft.com/office/powerpoint/2010/main" val="216260161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ircular Arrow 29"/>
          <p:cNvSpPr/>
          <p:nvPr/>
        </p:nvSpPr>
        <p:spPr>
          <a:xfrm rot="15817914">
            <a:off x="757084" y="3080140"/>
            <a:ext cx="373625" cy="697718"/>
          </a:xfrm>
          <a:prstGeom prst="circular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 name="Title 1"/>
          <p:cNvSpPr>
            <a:spLocks noGrp="1"/>
          </p:cNvSpPr>
          <p:nvPr>
            <p:ph type="title"/>
          </p:nvPr>
        </p:nvSpPr>
        <p:spPr/>
        <p:txBody>
          <a:bodyPr/>
          <a:lstStyle/>
          <a:p>
            <a:r>
              <a:rPr lang="en-GB" dirty="0" smtClean="0"/>
              <a:t>PREMIS entities</a:t>
            </a:r>
            <a:endParaRPr lang="en-GB" dirty="0"/>
          </a:p>
        </p:txBody>
      </p:sp>
      <p:sp>
        <p:nvSpPr>
          <p:cNvPr id="5" name="Rounded Rectangle 4"/>
          <p:cNvSpPr/>
          <p:nvPr/>
        </p:nvSpPr>
        <p:spPr>
          <a:xfrm>
            <a:off x="943896" y="307503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Objects</a:t>
            </a:r>
            <a:endParaRPr lang="en-GB" sz="4400" dirty="0">
              <a:solidFill>
                <a:schemeClr val="tx1"/>
              </a:solidFill>
            </a:endParaRPr>
          </a:p>
        </p:txBody>
      </p:sp>
      <p:sp>
        <p:nvSpPr>
          <p:cNvPr id="6" name="Rounded Rectangle 5"/>
          <p:cNvSpPr/>
          <p:nvPr/>
        </p:nvSpPr>
        <p:spPr>
          <a:xfrm>
            <a:off x="4758811" y="110612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Rights</a:t>
            </a:r>
            <a:endParaRPr lang="en-GB" sz="4400" dirty="0">
              <a:solidFill>
                <a:schemeClr val="tx1"/>
              </a:solidFill>
            </a:endParaRPr>
          </a:p>
        </p:txBody>
      </p:sp>
      <p:sp>
        <p:nvSpPr>
          <p:cNvPr id="7" name="Rounded Rectangle 6"/>
          <p:cNvSpPr/>
          <p:nvPr/>
        </p:nvSpPr>
        <p:spPr>
          <a:xfrm>
            <a:off x="4758812" y="4788310"/>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Events</a:t>
            </a:r>
            <a:endParaRPr lang="en-GB" sz="4400" dirty="0">
              <a:solidFill>
                <a:schemeClr val="tx1"/>
              </a:solidFill>
            </a:endParaRPr>
          </a:p>
        </p:txBody>
      </p:sp>
      <p:sp>
        <p:nvSpPr>
          <p:cNvPr id="8" name="Rounded Rectangle 7"/>
          <p:cNvSpPr/>
          <p:nvPr/>
        </p:nvSpPr>
        <p:spPr>
          <a:xfrm>
            <a:off x="8578644" y="307503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Agents</a:t>
            </a:r>
            <a:endParaRPr lang="en-GB" sz="4400" dirty="0">
              <a:solidFill>
                <a:schemeClr val="tx1"/>
              </a:solidFill>
            </a:endParaRPr>
          </a:p>
        </p:txBody>
      </p:sp>
      <p:cxnSp>
        <p:nvCxnSpPr>
          <p:cNvPr id="19" name="Straight Arrow Connector 18"/>
          <p:cNvCxnSpPr>
            <a:stCxn id="5" idx="0"/>
            <a:endCxn id="6" idx="1"/>
          </p:cNvCxnSpPr>
          <p:nvPr/>
        </p:nvCxnSpPr>
        <p:spPr>
          <a:xfrm flipV="1">
            <a:off x="2281084" y="1460090"/>
            <a:ext cx="2477727"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6" idx="3"/>
            <a:endCxn id="8" idx="0"/>
          </p:cNvCxnSpPr>
          <p:nvPr/>
        </p:nvCxnSpPr>
        <p:spPr>
          <a:xfrm>
            <a:off x="7433186" y="1460090"/>
            <a:ext cx="2482646"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5" idx="2"/>
            <a:endCxn id="7" idx="1"/>
          </p:cNvCxnSpPr>
          <p:nvPr/>
        </p:nvCxnSpPr>
        <p:spPr>
          <a:xfrm>
            <a:off x="2281084" y="3782961"/>
            <a:ext cx="2477728"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3"/>
            <a:endCxn id="8" idx="2"/>
          </p:cNvCxnSpPr>
          <p:nvPr/>
        </p:nvCxnSpPr>
        <p:spPr>
          <a:xfrm flipV="1">
            <a:off x="7433187" y="3782961"/>
            <a:ext cx="2482645"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rot="1641091">
            <a:off x="2254948" y="4537314"/>
            <a:ext cx="2276905" cy="461665"/>
          </a:xfrm>
          <a:prstGeom prst="rect">
            <a:avLst/>
          </a:prstGeom>
          <a:noFill/>
        </p:spPr>
        <p:txBody>
          <a:bodyPr wrap="none" lIns="91440" tIns="45720" rIns="91440" bIns="45720">
            <a:spAutoFit/>
          </a:bodyPr>
          <a:lstStyle/>
          <a:p>
            <a:pPr algn="ctr"/>
            <a:r>
              <a:rPr lang="en-US" sz="2400" b="0" cap="none" spc="0" dirty="0" smtClean="0">
                <a:ln w="0"/>
                <a:solidFill>
                  <a:schemeClr val="tx1"/>
                </a:solidFill>
                <a:effectLst>
                  <a:outerShdw blurRad="38100" dist="19050" dir="2700000" algn="tl" rotWithShape="0">
                    <a:schemeClr val="dk1">
                      <a:alpha val="40000"/>
                    </a:schemeClr>
                  </a:outerShdw>
                </a:effectLst>
              </a:rPr>
              <a:t>Linking identifier</a:t>
            </a:r>
            <a:endParaRPr lang="en-US" sz="2400" b="0" cap="none" spc="0" dirty="0">
              <a:ln w="0"/>
              <a:solidFill>
                <a:schemeClr val="tx1"/>
              </a:solidFill>
              <a:effectLst>
                <a:outerShdw blurRad="38100" dist="19050" dir="2700000" algn="tl" rotWithShape="0">
                  <a:schemeClr val="dk1">
                    <a:alpha val="40000"/>
                  </a:schemeClr>
                </a:outerShdw>
              </a:effectLst>
            </a:endParaRPr>
          </a:p>
        </p:txBody>
      </p:sp>
      <p:sp>
        <p:nvSpPr>
          <p:cNvPr id="13" name="Rectangle 12"/>
          <p:cNvSpPr/>
          <p:nvPr/>
        </p:nvSpPr>
        <p:spPr>
          <a:xfrm rot="1922199">
            <a:off x="7684935" y="1755237"/>
            <a:ext cx="2276905" cy="461665"/>
          </a:xfrm>
          <a:prstGeom prst="rect">
            <a:avLst/>
          </a:prstGeom>
          <a:noFill/>
        </p:spPr>
        <p:txBody>
          <a:bodyPr wrap="none" lIns="91440" tIns="45720" rIns="91440" bIns="45720">
            <a:spAutoFit/>
          </a:bodyPr>
          <a:lstStyle/>
          <a:p>
            <a:pPr algn="ctr"/>
            <a:r>
              <a:rPr lang="en-US" sz="2400" b="0" cap="none" spc="0" dirty="0" smtClean="0">
                <a:ln w="0"/>
                <a:solidFill>
                  <a:schemeClr val="tx1"/>
                </a:solidFill>
                <a:effectLst>
                  <a:outerShdw blurRad="38100" dist="19050" dir="2700000" algn="tl" rotWithShape="0">
                    <a:schemeClr val="dk1">
                      <a:alpha val="40000"/>
                    </a:schemeClr>
                  </a:outerShdw>
                </a:effectLst>
              </a:rPr>
              <a:t>Linking identifier</a:t>
            </a:r>
            <a:endParaRPr lang="en-US" sz="2400" b="0" cap="none" spc="0" dirty="0">
              <a:ln w="0"/>
              <a:solidFill>
                <a:schemeClr val="tx1"/>
              </a:solidFill>
              <a:effectLst>
                <a:outerShdw blurRad="38100" dist="19050" dir="2700000" algn="tl" rotWithShape="0">
                  <a:schemeClr val="dk1">
                    <a:alpha val="40000"/>
                  </a:schemeClr>
                </a:outerShdw>
              </a:effectLst>
            </a:endParaRPr>
          </a:p>
        </p:txBody>
      </p:sp>
      <p:sp>
        <p:nvSpPr>
          <p:cNvPr id="14" name="Rectangle 13"/>
          <p:cNvSpPr/>
          <p:nvPr/>
        </p:nvSpPr>
        <p:spPr>
          <a:xfrm rot="19770678">
            <a:off x="7695565" y="4426316"/>
            <a:ext cx="2276905" cy="461665"/>
          </a:xfrm>
          <a:prstGeom prst="rect">
            <a:avLst/>
          </a:prstGeom>
          <a:noFill/>
        </p:spPr>
        <p:txBody>
          <a:bodyPr wrap="none" lIns="91440" tIns="45720" rIns="91440" bIns="45720">
            <a:spAutoFit/>
          </a:bodyPr>
          <a:lstStyle/>
          <a:p>
            <a:pPr algn="ctr"/>
            <a:r>
              <a:rPr lang="en-US" sz="2400" b="0" cap="none" spc="0" dirty="0" smtClean="0">
                <a:ln w="0"/>
                <a:solidFill>
                  <a:schemeClr val="tx1"/>
                </a:solidFill>
                <a:effectLst>
                  <a:outerShdw blurRad="38100" dist="19050" dir="2700000" algn="tl" rotWithShape="0">
                    <a:schemeClr val="dk1">
                      <a:alpha val="40000"/>
                    </a:schemeClr>
                  </a:outerShdw>
                </a:effectLst>
              </a:rPr>
              <a:t>Linking identifier</a:t>
            </a:r>
            <a:endParaRPr lang="en-US" sz="2400" b="0" cap="none" spc="0" dirty="0">
              <a:ln w="0"/>
              <a:solidFill>
                <a:schemeClr val="tx1"/>
              </a:solidFill>
              <a:effectLst>
                <a:outerShdw blurRad="38100" dist="19050" dir="2700000" algn="tl" rotWithShape="0">
                  <a:schemeClr val="dk1">
                    <a:alpha val="40000"/>
                  </a:schemeClr>
                </a:outerShdw>
              </a:effectLst>
            </a:endParaRPr>
          </a:p>
        </p:txBody>
      </p:sp>
      <p:sp>
        <p:nvSpPr>
          <p:cNvPr id="15" name="Rectangle 14"/>
          <p:cNvSpPr/>
          <p:nvPr/>
        </p:nvSpPr>
        <p:spPr>
          <a:xfrm rot="19701436">
            <a:off x="2220147" y="1820847"/>
            <a:ext cx="2276905" cy="461665"/>
          </a:xfrm>
          <a:prstGeom prst="rect">
            <a:avLst/>
          </a:prstGeom>
          <a:noFill/>
        </p:spPr>
        <p:txBody>
          <a:bodyPr wrap="none" lIns="91440" tIns="45720" rIns="91440" bIns="45720">
            <a:spAutoFit/>
          </a:bodyPr>
          <a:lstStyle/>
          <a:p>
            <a:pPr algn="ctr"/>
            <a:r>
              <a:rPr lang="en-US" sz="2400" b="0" cap="none" spc="0" dirty="0" smtClean="0">
                <a:ln w="0"/>
                <a:solidFill>
                  <a:schemeClr val="tx1"/>
                </a:solidFill>
                <a:effectLst>
                  <a:outerShdw blurRad="38100" dist="19050" dir="2700000" algn="tl" rotWithShape="0">
                    <a:schemeClr val="dk1">
                      <a:alpha val="40000"/>
                    </a:schemeClr>
                  </a:outerShdw>
                </a:effectLst>
              </a:rPr>
              <a:t>Linking identifier</a:t>
            </a:r>
            <a:endParaRPr lang="en-US" sz="24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65146018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ircular Arrow 29"/>
          <p:cNvSpPr/>
          <p:nvPr/>
        </p:nvSpPr>
        <p:spPr>
          <a:xfrm rot="15817914">
            <a:off x="757084" y="3080140"/>
            <a:ext cx="373625" cy="697718"/>
          </a:xfrm>
          <a:prstGeom prst="circular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 name="Title 1"/>
          <p:cNvSpPr>
            <a:spLocks noGrp="1"/>
          </p:cNvSpPr>
          <p:nvPr>
            <p:ph type="title"/>
          </p:nvPr>
        </p:nvSpPr>
        <p:spPr/>
        <p:txBody>
          <a:bodyPr/>
          <a:lstStyle/>
          <a:p>
            <a:r>
              <a:rPr lang="en-GB" dirty="0" smtClean="0"/>
              <a:t>PREMIS entities</a:t>
            </a:r>
            <a:endParaRPr lang="en-GB" dirty="0"/>
          </a:p>
        </p:txBody>
      </p:sp>
      <p:sp>
        <p:nvSpPr>
          <p:cNvPr id="5" name="Rounded Rectangle 4"/>
          <p:cNvSpPr/>
          <p:nvPr/>
        </p:nvSpPr>
        <p:spPr>
          <a:xfrm>
            <a:off x="943896" y="3075039"/>
            <a:ext cx="2674375" cy="707922"/>
          </a:xfrm>
          <a:prstGeom prst="round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Objects</a:t>
            </a:r>
            <a:endParaRPr lang="en-GB" sz="4400" dirty="0">
              <a:solidFill>
                <a:schemeClr val="tx1"/>
              </a:solidFill>
            </a:endParaRPr>
          </a:p>
        </p:txBody>
      </p:sp>
      <p:sp>
        <p:nvSpPr>
          <p:cNvPr id="6" name="Rounded Rectangle 5"/>
          <p:cNvSpPr/>
          <p:nvPr/>
        </p:nvSpPr>
        <p:spPr>
          <a:xfrm>
            <a:off x="4758811" y="110612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Rights</a:t>
            </a:r>
            <a:endParaRPr lang="en-GB" sz="4400" dirty="0">
              <a:solidFill>
                <a:schemeClr val="tx1"/>
              </a:solidFill>
            </a:endParaRPr>
          </a:p>
        </p:txBody>
      </p:sp>
      <p:sp>
        <p:nvSpPr>
          <p:cNvPr id="7" name="Rounded Rectangle 6"/>
          <p:cNvSpPr/>
          <p:nvPr/>
        </p:nvSpPr>
        <p:spPr>
          <a:xfrm>
            <a:off x="4758812" y="4788310"/>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Events</a:t>
            </a:r>
            <a:endParaRPr lang="en-GB" sz="4400" dirty="0">
              <a:solidFill>
                <a:schemeClr val="tx1"/>
              </a:solidFill>
            </a:endParaRPr>
          </a:p>
        </p:txBody>
      </p:sp>
      <p:sp>
        <p:nvSpPr>
          <p:cNvPr id="8" name="Rounded Rectangle 7"/>
          <p:cNvSpPr/>
          <p:nvPr/>
        </p:nvSpPr>
        <p:spPr>
          <a:xfrm>
            <a:off x="8578644" y="307503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Agents</a:t>
            </a:r>
            <a:endParaRPr lang="en-GB" sz="4400" dirty="0">
              <a:solidFill>
                <a:schemeClr val="tx1"/>
              </a:solidFill>
            </a:endParaRPr>
          </a:p>
        </p:txBody>
      </p:sp>
      <p:cxnSp>
        <p:nvCxnSpPr>
          <p:cNvPr id="19" name="Straight Arrow Connector 18"/>
          <p:cNvCxnSpPr>
            <a:stCxn id="5" idx="0"/>
            <a:endCxn id="6" idx="1"/>
          </p:cNvCxnSpPr>
          <p:nvPr/>
        </p:nvCxnSpPr>
        <p:spPr>
          <a:xfrm flipV="1">
            <a:off x="2281084" y="1460090"/>
            <a:ext cx="2477727"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6" idx="3"/>
            <a:endCxn id="8" idx="0"/>
          </p:cNvCxnSpPr>
          <p:nvPr/>
        </p:nvCxnSpPr>
        <p:spPr>
          <a:xfrm>
            <a:off x="7433186" y="1460090"/>
            <a:ext cx="2482646"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5" idx="2"/>
            <a:endCxn id="7" idx="1"/>
          </p:cNvCxnSpPr>
          <p:nvPr/>
        </p:nvCxnSpPr>
        <p:spPr>
          <a:xfrm>
            <a:off x="2281084" y="3782961"/>
            <a:ext cx="2477728"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3"/>
            <a:endCxn id="8" idx="2"/>
          </p:cNvCxnSpPr>
          <p:nvPr/>
        </p:nvCxnSpPr>
        <p:spPr>
          <a:xfrm flipV="1">
            <a:off x="7433187" y="3782961"/>
            <a:ext cx="2482645"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rot="1641091">
            <a:off x="2254948" y="4537314"/>
            <a:ext cx="2276905" cy="461665"/>
          </a:xfrm>
          <a:prstGeom prst="rect">
            <a:avLst/>
          </a:prstGeom>
          <a:noFill/>
        </p:spPr>
        <p:txBody>
          <a:bodyPr wrap="none" lIns="91440" tIns="45720" rIns="91440" bIns="45720">
            <a:spAutoFit/>
          </a:bodyPr>
          <a:lstStyle/>
          <a:p>
            <a:pPr algn="ctr"/>
            <a:r>
              <a:rPr lang="en-US" sz="2400" b="0" cap="none" spc="0" dirty="0" smtClean="0">
                <a:ln w="0"/>
                <a:solidFill>
                  <a:schemeClr val="tx1"/>
                </a:solidFill>
                <a:effectLst>
                  <a:outerShdw blurRad="38100" dist="19050" dir="2700000" algn="tl" rotWithShape="0">
                    <a:schemeClr val="dk1">
                      <a:alpha val="40000"/>
                    </a:schemeClr>
                  </a:outerShdw>
                </a:effectLst>
              </a:rPr>
              <a:t>Linking identifier</a:t>
            </a:r>
            <a:endParaRPr lang="en-US" sz="2400" b="0" cap="none" spc="0" dirty="0">
              <a:ln w="0"/>
              <a:solidFill>
                <a:schemeClr val="tx1"/>
              </a:solidFill>
              <a:effectLst>
                <a:outerShdw blurRad="38100" dist="19050" dir="2700000" algn="tl" rotWithShape="0">
                  <a:schemeClr val="dk1">
                    <a:alpha val="40000"/>
                  </a:schemeClr>
                </a:outerShdw>
              </a:effectLst>
            </a:endParaRPr>
          </a:p>
        </p:txBody>
      </p:sp>
      <p:sp>
        <p:nvSpPr>
          <p:cNvPr id="13" name="Rectangle 12"/>
          <p:cNvSpPr/>
          <p:nvPr/>
        </p:nvSpPr>
        <p:spPr>
          <a:xfrm rot="1922199">
            <a:off x="7684935" y="1755237"/>
            <a:ext cx="2276905" cy="461665"/>
          </a:xfrm>
          <a:prstGeom prst="rect">
            <a:avLst/>
          </a:prstGeom>
          <a:noFill/>
        </p:spPr>
        <p:txBody>
          <a:bodyPr wrap="none" lIns="91440" tIns="45720" rIns="91440" bIns="45720">
            <a:spAutoFit/>
          </a:bodyPr>
          <a:lstStyle/>
          <a:p>
            <a:pPr algn="ctr"/>
            <a:r>
              <a:rPr lang="en-US" sz="2400" b="0" cap="none" spc="0" dirty="0" smtClean="0">
                <a:ln w="0"/>
                <a:solidFill>
                  <a:schemeClr val="tx1"/>
                </a:solidFill>
                <a:effectLst>
                  <a:outerShdw blurRad="38100" dist="19050" dir="2700000" algn="tl" rotWithShape="0">
                    <a:schemeClr val="dk1">
                      <a:alpha val="40000"/>
                    </a:schemeClr>
                  </a:outerShdw>
                </a:effectLst>
              </a:rPr>
              <a:t>Linking identifier</a:t>
            </a:r>
            <a:endParaRPr lang="en-US" sz="2400" b="0" cap="none" spc="0" dirty="0">
              <a:ln w="0"/>
              <a:solidFill>
                <a:schemeClr val="tx1"/>
              </a:solidFill>
              <a:effectLst>
                <a:outerShdw blurRad="38100" dist="19050" dir="2700000" algn="tl" rotWithShape="0">
                  <a:schemeClr val="dk1">
                    <a:alpha val="40000"/>
                  </a:schemeClr>
                </a:outerShdw>
              </a:effectLst>
            </a:endParaRPr>
          </a:p>
        </p:txBody>
      </p:sp>
      <p:sp>
        <p:nvSpPr>
          <p:cNvPr id="14" name="Rectangle 13"/>
          <p:cNvSpPr/>
          <p:nvPr/>
        </p:nvSpPr>
        <p:spPr>
          <a:xfrm rot="19770678">
            <a:off x="7695565" y="4426316"/>
            <a:ext cx="2276905" cy="461665"/>
          </a:xfrm>
          <a:prstGeom prst="rect">
            <a:avLst/>
          </a:prstGeom>
          <a:noFill/>
        </p:spPr>
        <p:txBody>
          <a:bodyPr wrap="none" lIns="91440" tIns="45720" rIns="91440" bIns="45720">
            <a:spAutoFit/>
          </a:bodyPr>
          <a:lstStyle/>
          <a:p>
            <a:pPr algn="ctr"/>
            <a:r>
              <a:rPr lang="en-US" sz="2400" b="0" cap="none" spc="0" dirty="0" smtClean="0">
                <a:ln w="0"/>
                <a:solidFill>
                  <a:schemeClr val="tx1"/>
                </a:solidFill>
                <a:effectLst>
                  <a:outerShdw blurRad="38100" dist="19050" dir="2700000" algn="tl" rotWithShape="0">
                    <a:schemeClr val="dk1">
                      <a:alpha val="40000"/>
                    </a:schemeClr>
                  </a:outerShdw>
                </a:effectLst>
              </a:rPr>
              <a:t>Linking identifier</a:t>
            </a:r>
            <a:endParaRPr lang="en-US" sz="2400" b="0" cap="none" spc="0" dirty="0">
              <a:ln w="0"/>
              <a:solidFill>
                <a:schemeClr val="tx1"/>
              </a:solidFill>
              <a:effectLst>
                <a:outerShdw blurRad="38100" dist="19050" dir="2700000" algn="tl" rotWithShape="0">
                  <a:schemeClr val="dk1">
                    <a:alpha val="40000"/>
                  </a:schemeClr>
                </a:outerShdw>
              </a:effectLst>
            </a:endParaRPr>
          </a:p>
        </p:txBody>
      </p:sp>
      <p:sp>
        <p:nvSpPr>
          <p:cNvPr id="15" name="Rectangle 14"/>
          <p:cNvSpPr/>
          <p:nvPr/>
        </p:nvSpPr>
        <p:spPr>
          <a:xfrm rot="19701436">
            <a:off x="2220147" y="1820847"/>
            <a:ext cx="2276905" cy="461665"/>
          </a:xfrm>
          <a:prstGeom prst="rect">
            <a:avLst/>
          </a:prstGeom>
          <a:noFill/>
        </p:spPr>
        <p:txBody>
          <a:bodyPr wrap="none" lIns="91440" tIns="45720" rIns="91440" bIns="45720">
            <a:spAutoFit/>
          </a:bodyPr>
          <a:lstStyle/>
          <a:p>
            <a:pPr algn="ctr"/>
            <a:r>
              <a:rPr lang="en-US" sz="2400" b="0" cap="none" spc="0" dirty="0" smtClean="0">
                <a:ln w="0"/>
                <a:solidFill>
                  <a:schemeClr val="tx1"/>
                </a:solidFill>
                <a:effectLst>
                  <a:outerShdw blurRad="38100" dist="19050" dir="2700000" algn="tl" rotWithShape="0">
                    <a:schemeClr val="dk1">
                      <a:alpha val="40000"/>
                    </a:schemeClr>
                  </a:outerShdw>
                </a:effectLst>
              </a:rPr>
              <a:t>Linking identifier</a:t>
            </a:r>
            <a:endParaRPr lang="en-US" sz="24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8514853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0" y="1490798"/>
            <a:ext cx="12192000" cy="9844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smtClean="0"/>
              <a:t>                  Object                      Event                       Agent                         Right </a:t>
            </a:r>
            <a:endParaRPr lang="en-GB" dirty="0"/>
          </a:p>
        </p:txBody>
      </p:sp>
      <p:sp>
        <p:nvSpPr>
          <p:cNvPr id="2" name="TextBox 1"/>
          <p:cNvSpPr txBox="1"/>
          <p:nvPr/>
        </p:nvSpPr>
        <p:spPr>
          <a:xfrm>
            <a:off x="362856" y="348342"/>
            <a:ext cx="5747657" cy="707886"/>
          </a:xfrm>
          <a:prstGeom prst="rect">
            <a:avLst/>
          </a:prstGeom>
          <a:noFill/>
        </p:spPr>
        <p:txBody>
          <a:bodyPr wrap="square" rtlCol="0">
            <a:spAutoFit/>
          </a:bodyPr>
          <a:lstStyle/>
          <a:p>
            <a:r>
              <a:rPr lang="en-GB" sz="4000" b="1" dirty="0" smtClean="0"/>
              <a:t>Student thesis workflow  </a:t>
            </a:r>
            <a:endParaRPr lang="en-GB" sz="4000" b="1" dirty="0"/>
          </a:p>
        </p:txBody>
      </p:sp>
    </p:spTree>
    <p:extLst>
      <p:ext uri="{BB962C8B-B14F-4D97-AF65-F5344CB8AC3E}">
        <p14:creationId xmlns:p14="http://schemas.microsoft.com/office/powerpoint/2010/main" val="25263549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038124"/>
            <a:ext cx="12192000" cy="2667476"/>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0" y="1218248"/>
            <a:ext cx="12192000" cy="2271712"/>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213360" y="-107315"/>
            <a:ext cx="10515600" cy="1325563"/>
          </a:xfrm>
        </p:spPr>
        <p:txBody>
          <a:bodyPr>
            <a:normAutofit/>
          </a:bodyPr>
          <a:lstStyle/>
          <a:p>
            <a:r>
              <a:rPr lang="en-GB" sz="4800" b="1" dirty="0" smtClean="0"/>
              <a:t>What is digital preservation metadata? </a:t>
            </a:r>
            <a:endParaRPr lang="en-GB" sz="4800" b="1" dirty="0"/>
          </a:p>
        </p:txBody>
      </p:sp>
      <p:cxnSp>
        <p:nvCxnSpPr>
          <p:cNvPr id="5" name="Straight Connector 4"/>
          <p:cNvCxnSpPr/>
          <p:nvPr/>
        </p:nvCxnSpPr>
        <p:spPr>
          <a:xfrm>
            <a:off x="0" y="853440"/>
            <a:ext cx="12192000" cy="1524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2620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0" y="1490798"/>
            <a:ext cx="12192000" cy="9844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smtClean="0"/>
              <a:t>                  Object                      Event                       Agent                         Right </a:t>
            </a:r>
            <a:endParaRPr lang="en-GB" dirty="0"/>
          </a:p>
        </p:txBody>
      </p:sp>
      <p:pic>
        <p:nvPicPr>
          <p:cNvPr id="1028" name="Picture 4" descr="Image result for do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8824" y="2475280"/>
            <a:ext cx="1907438" cy="190743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187353" y="4997869"/>
            <a:ext cx="1650380" cy="369332"/>
          </a:xfrm>
          <a:prstGeom prst="rect">
            <a:avLst/>
          </a:prstGeom>
          <a:noFill/>
        </p:spPr>
        <p:txBody>
          <a:bodyPr wrap="square" rtlCol="0">
            <a:spAutoFit/>
          </a:bodyPr>
          <a:lstStyle/>
          <a:p>
            <a:r>
              <a:rPr lang="en-GB" dirty="0" smtClean="0"/>
              <a:t>Word doc file </a:t>
            </a:r>
            <a:endParaRPr lang="en-GB" dirty="0"/>
          </a:p>
        </p:txBody>
      </p:sp>
      <p:sp>
        <p:nvSpPr>
          <p:cNvPr id="5" name="TextBox 4"/>
          <p:cNvSpPr txBox="1"/>
          <p:nvPr/>
        </p:nvSpPr>
        <p:spPr>
          <a:xfrm>
            <a:off x="362856" y="348342"/>
            <a:ext cx="5747657" cy="707886"/>
          </a:xfrm>
          <a:prstGeom prst="rect">
            <a:avLst/>
          </a:prstGeom>
          <a:noFill/>
        </p:spPr>
        <p:txBody>
          <a:bodyPr wrap="square" rtlCol="0">
            <a:spAutoFit/>
          </a:bodyPr>
          <a:lstStyle/>
          <a:p>
            <a:r>
              <a:rPr lang="en-GB" sz="4000" b="1" dirty="0" smtClean="0"/>
              <a:t>Student thesis workflow  </a:t>
            </a:r>
            <a:endParaRPr lang="en-GB" sz="4000" b="1" dirty="0"/>
          </a:p>
        </p:txBody>
      </p:sp>
      <p:sp>
        <p:nvSpPr>
          <p:cNvPr id="6" name="TextBox 5"/>
          <p:cNvSpPr txBox="1"/>
          <p:nvPr/>
        </p:nvSpPr>
        <p:spPr>
          <a:xfrm>
            <a:off x="9810206" y="6488668"/>
            <a:ext cx="2235744" cy="369332"/>
          </a:xfrm>
          <a:prstGeom prst="rect">
            <a:avLst/>
          </a:prstGeom>
          <a:noFill/>
        </p:spPr>
        <p:txBody>
          <a:bodyPr wrap="square" rtlCol="0">
            <a:spAutoFit/>
          </a:bodyPr>
          <a:lstStyle/>
          <a:p>
            <a:r>
              <a:rPr lang="en-GB" dirty="0" smtClean="0"/>
              <a:t>CC BY – Freepik.com</a:t>
            </a:r>
            <a:endParaRPr lang="en-GB" dirty="0"/>
          </a:p>
        </p:txBody>
      </p:sp>
    </p:spTree>
    <p:extLst>
      <p:ext uri="{BB962C8B-B14F-4D97-AF65-F5344CB8AC3E}">
        <p14:creationId xmlns:p14="http://schemas.microsoft.com/office/powerpoint/2010/main" val="982483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6" name="Picture 10" descr="Image result for arrow 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641270" flipH="1">
            <a:off x="2033638" y="3980250"/>
            <a:ext cx="1368844" cy="1265627"/>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p:cNvSpPr txBox="1">
            <a:spLocks/>
          </p:cNvSpPr>
          <p:nvPr/>
        </p:nvSpPr>
        <p:spPr>
          <a:xfrm>
            <a:off x="0" y="1490798"/>
            <a:ext cx="12192000" cy="9844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smtClean="0"/>
              <a:t>                  Object                      Event                       Agent                         Right </a:t>
            </a:r>
            <a:endParaRPr lang="en-GB" dirty="0"/>
          </a:p>
        </p:txBody>
      </p:sp>
      <p:pic>
        <p:nvPicPr>
          <p:cNvPr id="1026" name="Picture 2" descr="Image result for pd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6198" y="2754351"/>
            <a:ext cx="1619250" cy="16192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do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8824" y="2475280"/>
            <a:ext cx="1907438" cy="190743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187353" y="4997869"/>
            <a:ext cx="1650380" cy="369332"/>
          </a:xfrm>
          <a:prstGeom prst="rect">
            <a:avLst/>
          </a:prstGeom>
          <a:noFill/>
        </p:spPr>
        <p:txBody>
          <a:bodyPr wrap="square" rtlCol="0">
            <a:spAutoFit/>
          </a:bodyPr>
          <a:lstStyle/>
          <a:p>
            <a:r>
              <a:rPr lang="en-GB" dirty="0" smtClean="0"/>
              <a:t>Word doc file </a:t>
            </a:r>
            <a:endParaRPr lang="en-GB" dirty="0"/>
          </a:p>
        </p:txBody>
      </p:sp>
      <p:sp>
        <p:nvSpPr>
          <p:cNvPr id="17" name="TextBox 16"/>
          <p:cNvSpPr txBox="1"/>
          <p:nvPr/>
        </p:nvSpPr>
        <p:spPr>
          <a:xfrm>
            <a:off x="4196198" y="5280820"/>
            <a:ext cx="1734369" cy="923330"/>
          </a:xfrm>
          <a:prstGeom prst="rect">
            <a:avLst/>
          </a:prstGeom>
          <a:noFill/>
        </p:spPr>
        <p:txBody>
          <a:bodyPr wrap="square" rtlCol="0">
            <a:spAutoFit/>
          </a:bodyPr>
          <a:lstStyle/>
          <a:p>
            <a:pPr algn="ctr"/>
            <a:r>
              <a:rPr lang="en-GB" dirty="0" smtClean="0"/>
              <a:t>Format migration event to PDF </a:t>
            </a:r>
            <a:endParaRPr lang="en-GB" dirty="0"/>
          </a:p>
        </p:txBody>
      </p:sp>
      <p:sp>
        <p:nvSpPr>
          <p:cNvPr id="8" name="TextBox 7"/>
          <p:cNvSpPr txBox="1"/>
          <p:nvPr/>
        </p:nvSpPr>
        <p:spPr>
          <a:xfrm>
            <a:off x="362856" y="348342"/>
            <a:ext cx="5747657" cy="707886"/>
          </a:xfrm>
          <a:prstGeom prst="rect">
            <a:avLst/>
          </a:prstGeom>
          <a:noFill/>
        </p:spPr>
        <p:txBody>
          <a:bodyPr wrap="square" rtlCol="0">
            <a:spAutoFit/>
          </a:bodyPr>
          <a:lstStyle/>
          <a:p>
            <a:r>
              <a:rPr lang="en-GB" sz="4000" b="1" dirty="0" smtClean="0"/>
              <a:t>Student thesis workflow  </a:t>
            </a:r>
            <a:endParaRPr lang="en-GB" sz="4000" b="1" dirty="0"/>
          </a:p>
        </p:txBody>
      </p:sp>
    </p:spTree>
    <p:extLst>
      <p:ext uri="{BB962C8B-B14F-4D97-AF65-F5344CB8AC3E}">
        <p14:creationId xmlns:p14="http://schemas.microsoft.com/office/powerpoint/2010/main" val="218775829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0" descr="Image result for arrow 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641270" flipH="1">
            <a:off x="4474662" y="3766182"/>
            <a:ext cx="2024867" cy="1872183"/>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Image result for arrow 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641270" flipH="1">
            <a:off x="2033638" y="3980250"/>
            <a:ext cx="1368844" cy="1265627"/>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p:cNvSpPr txBox="1">
            <a:spLocks/>
          </p:cNvSpPr>
          <p:nvPr/>
        </p:nvSpPr>
        <p:spPr>
          <a:xfrm>
            <a:off x="0" y="1490798"/>
            <a:ext cx="12192000" cy="9844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smtClean="0"/>
              <a:t>                  Object                      Event                       Agent                         Right </a:t>
            </a:r>
            <a:endParaRPr lang="en-GB" dirty="0"/>
          </a:p>
        </p:txBody>
      </p:sp>
      <p:pic>
        <p:nvPicPr>
          <p:cNvPr id="1026" name="Picture 2" descr="Image result for pd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6198" y="2754351"/>
            <a:ext cx="1619250" cy="16192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do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8824" y="2475280"/>
            <a:ext cx="1907438" cy="190743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6"/>
          <a:stretch>
            <a:fillRect/>
          </a:stretch>
        </p:blipFill>
        <p:spPr>
          <a:xfrm>
            <a:off x="6325536" y="2567222"/>
            <a:ext cx="2298126" cy="1806380"/>
          </a:xfrm>
          <a:prstGeom prst="rect">
            <a:avLst/>
          </a:prstGeom>
          <a:ln w="12700">
            <a:solidFill>
              <a:schemeClr val="tx1"/>
            </a:solidFill>
          </a:ln>
        </p:spPr>
      </p:pic>
      <p:sp>
        <p:nvSpPr>
          <p:cNvPr id="10" name="TextBox 9"/>
          <p:cNvSpPr txBox="1"/>
          <p:nvPr/>
        </p:nvSpPr>
        <p:spPr>
          <a:xfrm>
            <a:off x="1187353" y="4997869"/>
            <a:ext cx="1650380" cy="369332"/>
          </a:xfrm>
          <a:prstGeom prst="rect">
            <a:avLst/>
          </a:prstGeom>
          <a:noFill/>
        </p:spPr>
        <p:txBody>
          <a:bodyPr wrap="square" rtlCol="0">
            <a:spAutoFit/>
          </a:bodyPr>
          <a:lstStyle/>
          <a:p>
            <a:r>
              <a:rPr lang="en-GB" dirty="0" smtClean="0"/>
              <a:t>Word doc file </a:t>
            </a:r>
            <a:endParaRPr lang="en-GB" dirty="0"/>
          </a:p>
        </p:txBody>
      </p:sp>
      <p:sp>
        <p:nvSpPr>
          <p:cNvPr id="17" name="TextBox 16"/>
          <p:cNvSpPr txBox="1"/>
          <p:nvPr/>
        </p:nvSpPr>
        <p:spPr>
          <a:xfrm>
            <a:off x="4196198" y="5280820"/>
            <a:ext cx="1734369" cy="923330"/>
          </a:xfrm>
          <a:prstGeom prst="rect">
            <a:avLst/>
          </a:prstGeom>
          <a:noFill/>
        </p:spPr>
        <p:txBody>
          <a:bodyPr wrap="square" rtlCol="0">
            <a:spAutoFit/>
          </a:bodyPr>
          <a:lstStyle/>
          <a:p>
            <a:pPr algn="ctr"/>
            <a:r>
              <a:rPr lang="en-GB" dirty="0" smtClean="0"/>
              <a:t>Format migration event to PDF </a:t>
            </a:r>
            <a:endParaRPr lang="en-GB" dirty="0"/>
          </a:p>
        </p:txBody>
      </p:sp>
      <p:sp>
        <p:nvSpPr>
          <p:cNvPr id="18" name="TextBox 17"/>
          <p:cNvSpPr txBox="1"/>
          <p:nvPr/>
        </p:nvSpPr>
        <p:spPr>
          <a:xfrm>
            <a:off x="6912969" y="5119092"/>
            <a:ext cx="1734369" cy="646331"/>
          </a:xfrm>
          <a:prstGeom prst="rect">
            <a:avLst/>
          </a:prstGeom>
          <a:noFill/>
        </p:spPr>
        <p:txBody>
          <a:bodyPr wrap="square" rtlCol="0">
            <a:spAutoFit/>
          </a:bodyPr>
          <a:lstStyle/>
          <a:p>
            <a:pPr algn="ctr"/>
            <a:r>
              <a:rPr lang="en-GB" dirty="0" smtClean="0"/>
              <a:t>Using Adobe Acrobat</a:t>
            </a:r>
            <a:endParaRPr lang="en-GB" dirty="0"/>
          </a:p>
        </p:txBody>
      </p:sp>
      <p:sp>
        <p:nvSpPr>
          <p:cNvPr id="11" name="TextBox 10"/>
          <p:cNvSpPr txBox="1"/>
          <p:nvPr/>
        </p:nvSpPr>
        <p:spPr>
          <a:xfrm>
            <a:off x="362856" y="348342"/>
            <a:ext cx="5747657" cy="707886"/>
          </a:xfrm>
          <a:prstGeom prst="rect">
            <a:avLst/>
          </a:prstGeom>
          <a:noFill/>
        </p:spPr>
        <p:txBody>
          <a:bodyPr wrap="square" rtlCol="0">
            <a:spAutoFit/>
          </a:bodyPr>
          <a:lstStyle/>
          <a:p>
            <a:r>
              <a:rPr lang="en-GB" sz="4000" b="1" dirty="0" smtClean="0"/>
              <a:t>Student thesis workflow  </a:t>
            </a:r>
            <a:endParaRPr lang="en-GB" sz="4000" b="1" dirty="0"/>
          </a:p>
        </p:txBody>
      </p:sp>
      <p:sp>
        <p:nvSpPr>
          <p:cNvPr id="12" name="TextBox 11"/>
          <p:cNvSpPr txBox="1"/>
          <p:nvPr/>
        </p:nvSpPr>
        <p:spPr>
          <a:xfrm>
            <a:off x="9810206" y="6488668"/>
            <a:ext cx="2235744" cy="369332"/>
          </a:xfrm>
          <a:prstGeom prst="rect">
            <a:avLst/>
          </a:prstGeom>
          <a:noFill/>
        </p:spPr>
        <p:txBody>
          <a:bodyPr wrap="square" rtlCol="0">
            <a:spAutoFit/>
          </a:bodyPr>
          <a:lstStyle/>
          <a:p>
            <a:r>
              <a:rPr lang="en-GB" dirty="0" smtClean="0"/>
              <a:t>CC BY – Freepik.com</a:t>
            </a:r>
            <a:endParaRPr lang="en-GB" dirty="0"/>
          </a:p>
        </p:txBody>
      </p:sp>
    </p:spTree>
    <p:extLst>
      <p:ext uri="{BB962C8B-B14F-4D97-AF65-F5344CB8AC3E}">
        <p14:creationId xmlns:p14="http://schemas.microsoft.com/office/powerpoint/2010/main" val="1808973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5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0" descr="Image result for arrow 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641270" flipH="1">
            <a:off x="7664257" y="3905036"/>
            <a:ext cx="1760500" cy="134815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Image result for arrow 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641270" flipH="1">
            <a:off x="4474662" y="3766182"/>
            <a:ext cx="2024867" cy="1872183"/>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Image result for arrow 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641270" flipH="1">
            <a:off x="2033638" y="3980250"/>
            <a:ext cx="1368844" cy="1265627"/>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p:cNvSpPr txBox="1">
            <a:spLocks/>
          </p:cNvSpPr>
          <p:nvPr/>
        </p:nvSpPr>
        <p:spPr>
          <a:xfrm>
            <a:off x="0" y="1490798"/>
            <a:ext cx="12192000" cy="9844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smtClean="0"/>
              <a:t>                  Object                      Event                       Agent                         Right </a:t>
            </a:r>
            <a:endParaRPr lang="en-GB" dirty="0"/>
          </a:p>
        </p:txBody>
      </p:sp>
      <p:pic>
        <p:nvPicPr>
          <p:cNvPr id="1026" name="Picture 2" descr="Image result for pd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6198" y="2754351"/>
            <a:ext cx="1619250" cy="16192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do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8824" y="2475280"/>
            <a:ext cx="1907438" cy="190743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6"/>
          <a:stretch>
            <a:fillRect/>
          </a:stretch>
        </p:blipFill>
        <p:spPr>
          <a:xfrm>
            <a:off x="6325536" y="2567222"/>
            <a:ext cx="2298126" cy="1806380"/>
          </a:xfrm>
          <a:prstGeom prst="rect">
            <a:avLst/>
          </a:prstGeom>
          <a:ln w="12700">
            <a:solidFill>
              <a:schemeClr val="tx1"/>
            </a:solidFill>
          </a:ln>
        </p:spPr>
      </p:pic>
      <p:pic>
        <p:nvPicPr>
          <p:cNvPr id="1030" name="Picture 6" descr="Image result for key 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93750" y="2567222"/>
            <a:ext cx="1864696" cy="186469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187353" y="4997869"/>
            <a:ext cx="1650380" cy="369332"/>
          </a:xfrm>
          <a:prstGeom prst="rect">
            <a:avLst/>
          </a:prstGeom>
          <a:noFill/>
        </p:spPr>
        <p:txBody>
          <a:bodyPr wrap="square" rtlCol="0">
            <a:spAutoFit/>
          </a:bodyPr>
          <a:lstStyle/>
          <a:p>
            <a:r>
              <a:rPr lang="en-GB" dirty="0" smtClean="0"/>
              <a:t>Word doc file </a:t>
            </a:r>
            <a:endParaRPr lang="en-GB" dirty="0"/>
          </a:p>
        </p:txBody>
      </p:sp>
      <p:sp>
        <p:nvSpPr>
          <p:cNvPr id="17" name="TextBox 16"/>
          <p:cNvSpPr txBox="1"/>
          <p:nvPr/>
        </p:nvSpPr>
        <p:spPr>
          <a:xfrm>
            <a:off x="4196198" y="5280820"/>
            <a:ext cx="1734369" cy="923330"/>
          </a:xfrm>
          <a:prstGeom prst="rect">
            <a:avLst/>
          </a:prstGeom>
          <a:noFill/>
        </p:spPr>
        <p:txBody>
          <a:bodyPr wrap="square" rtlCol="0">
            <a:spAutoFit/>
          </a:bodyPr>
          <a:lstStyle/>
          <a:p>
            <a:pPr algn="ctr"/>
            <a:r>
              <a:rPr lang="en-GB" dirty="0" smtClean="0"/>
              <a:t>Format migration event to PDF </a:t>
            </a:r>
            <a:endParaRPr lang="en-GB" dirty="0"/>
          </a:p>
        </p:txBody>
      </p:sp>
      <p:sp>
        <p:nvSpPr>
          <p:cNvPr id="18" name="TextBox 17"/>
          <p:cNvSpPr txBox="1"/>
          <p:nvPr/>
        </p:nvSpPr>
        <p:spPr>
          <a:xfrm>
            <a:off x="6912969" y="5119092"/>
            <a:ext cx="1734369" cy="646331"/>
          </a:xfrm>
          <a:prstGeom prst="rect">
            <a:avLst/>
          </a:prstGeom>
          <a:noFill/>
        </p:spPr>
        <p:txBody>
          <a:bodyPr wrap="square" rtlCol="0">
            <a:spAutoFit/>
          </a:bodyPr>
          <a:lstStyle/>
          <a:p>
            <a:pPr algn="ctr"/>
            <a:r>
              <a:rPr lang="en-GB" dirty="0" smtClean="0"/>
              <a:t>Using Adobe Acrobat</a:t>
            </a:r>
            <a:endParaRPr lang="en-GB" dirty="0"/>
          </a:p>
        </p:txBody>
      </p:sp>
      <p:sp>
        <p:nvSpPr>
          <p:cNvPr id="19" name="TextBox 18"/>
          <p:cNvSpPr txBox="1"/>
          <p:nvPr/>
        </p:nvSpPr>
        <p:spPr>
          <a:xfrm>
            <a:off x="9775116" y="4579113"/>
            <a:ext cx="1734369" cy="369332"/>
          </a:xfrm>
          <a:prstGeom prst="rect">
            <a:avLst/>
          </a:prstGeom>
          <a:noFill/>
        </p:spPr>
        <p:txBody>
          <a:bodyPr wrap="square" rtlCol="0">
            <a:spAutoFit/>
          </a:bodyPr>
          <a:lstStyle/>
          <a:p>
            <a:pPr algn="ctr"/>
            <a:r>
              <a:rPr lang="en-GB" dirty="0" smtClean="0"/>
              <a:t>Deposit Licences</a:t>
            </a:r>
            <a:endParaRPr lang="en-GB" dirty="0"/>
          </a:p>
        </p:txBody>
      </p:sp>
      <p:sp>
        <p:nvSpPr>
          <p:cNvPr id="16" name="TextBox 15"/>
          <p:cNvSpPr txBox="1"/>
          <p:nvPr/>
        </p:nvSpPr>
        <p:spPr>
          <a:xfrm>
            <a:off x="362856" y="348342"/>
            <a:ext cx="5747657" cy="707886"/>
          </a:xfrm>
          <a:prstGeom prst="rect">
            <a:avLst/>
          </a:prstGeom>
          <a:noFill/>
        </p:spPr>
        <p:txBody>
          <a:bodyPr wrap="square" rtlCol="0">
            <a:spAutoFit/>
          </a:bodyPr>
          <a:lstStyle/>
          <a:p>
            <a:r>
              <a:rPr lang="en-GB" sz="4000" b="1" dirty="0" smtClean="0"/>
              <a:t>Student thesis workflow  </a:t>
            </a:r>
            <a:endParaRPr lang="en-GB" sz="4000" b="1" dirty="0"/>
          </a:p>
        </p:txBody>
      </p:sp>
      <p:pic>
        <p:nvPicPr>
          <p:cNvPr id="4102" name="Picture 6" descr="Image result for arrow vecto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01516" y="5298253"/>
            <a:ext cx="8617993" cy="1539072"/>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9810206" y="6488668"/>
            <a:ext cx="2235744" cy="369332"/>
          </a:xfrm>
          <a:prstGeom prst="rect">
            <a:avLst/>
          </a:prstGeom>
          <a:noFill/>
        </p:spPr>
        <p:txBody>
          <a:bodyPr wrap="square" rtlCol="0">
            <a:spAutoFit/>
          </a:bodyPr>
          <a:lstStyle/>
          <a:p>
            <a:r>
              <a:rPr lang="en-GB" dirty="0" smtClean="0"/>
              <a:t>CC BY – Freepik.com</a:t>
            </a:r>
            <a:endParaRPr lang="en-GB" dirty="0"/>
          </a:p>
        </p:txBody>
      </p:sp>
    </p:spTree>
    <p:extLst>
      <p:ext uri="{BB962C8B-B14F-4D97-AF65-F5344CB8AC3E}">
        <p14:creationId xmlns:p14="http://schemas.microsoft.com/office/powerpoint/2010/main" val="1978435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5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ircular Arrow 29"/>
          <p:cNvSpPr/>
          <p:nvPr/>
        </p:nvSpPr>
        <p:spPr>
          <a:xfrm rot="15817914">
            <a:off x="757084" y="3080140"/>
            <a:ext cx="373625" cy="697718"/>
          </a:xfrm>
          <a:prstGeom prst="circular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 name="Title 1"/>
          <p:cNvSpPr>
            <a:spLocks noGrp="1"/>
          </p:cNvSpPr>
          <p:nvPr>
            <p:ph type="title"/>
          </p:nvPr>
        </p:nvSpPr>
        <p:spPr/>
        <p:txBody>
          <a:bodyPr/>
          <a:lstStyle/>
          <a:p>
            <a:r>
              <a:rPr lang="en-GB" dirty="0" smtClean="0"/>
              <a:t>PREMIS entities</a:t>
            </a:r>
            <a:endParaRPr lang="en-GB" dirty="0"/>
          </a:p>
        </p:txBody>
      </p:sp>
      <p:sp>
        <p:nvSpPr>
          <p:cNvPr id="5" name="Rounded Rectangle 4"/>
          <p:cNvSpPr/>
          <p:nvPr/>
        </p:nvSpPr>
        <p:spPr>
          <a:xfrm>
            <a:off x="943896" y="307503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Objects</a:t>
            </a:r>
            <a:endParaRPr lang="en-GB" sz="4400" dirty="0">
              <a:solidFill>
                <a:schemeClr val="tx1"/>
              </a:solidFill>
            </a:endParaRPr>
          </a:p>
        </p:txBody>
      </p:sp>
      <p:sp>
        <p:nvSpPr>
          <p:cNvPr id="6" name="Rounded Rectangle 5"/>
          <p:cNvSpPr/>
          <p:nvPr/>
        </p:nvSpPr>
        <p:spPr>
          <a:xfrm>
            <a:off x="4758811" y="110612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Rights</a:t>
            </a:r>
            <a:endParaRPr lang="en-GB" sz="4400" dirty="0">
              <a:solidFill>
                <a:schemeClr val="tx1"/>
              </a:solidFill>
            </a:endParaRPr>
          </a:p>
        </p:txBody>
      </p:sp>
      <p:sp>
        <p:nvSpPr>
          <p:cNvPr id="8" name="Rounded Rectangle 7"/>
          <p:cNvSpPr/>
          <p:nvPr/>
        </p:nvSpPr>
        <p:spPr>
          <a:xfrm>
            <a:off x="8578644" y="307503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Agents</a:t>
            </a:r>
            <a:endParaRPr lang="en-GB" sz="4400" dirty="0">
              <a:solidFill>
                <a:schemeClr val="tx1"/>
              </a:solidFill>
            </a:endParaRPr>
          </a:p>
        </p:txBody>
      </p:sp>
      <p:cxnSp>
        <p:nvCxnSpPr>
          <p:cNvPr id="19" name="Straight Arrow Connector 18"/>
          <p:cNvCxnSpPr>
            <a:stCxn id="5" idx="0"/>
            <a:endCxn id="6" idx="1"/>
          </p:cNvCxnSpPr>
          <p:nvPr/>
        </p:nvCxnSpPr>
        <p:spPr>
          <a:xfrm flipV="1">
            <a:off x="2281084" y="1460090"/>
            <a:ext cx="2477727"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6" idx="3"/>
            <a:endCxn id="8" idx="0"/>
          </p:cNvCxnSpPr>
          <p:nvPr/>
        </p:nvCxnSpPr>
        <p:spPr>
          <a:xfrm>
            <a:off x="7433186" y="1460090"/>
            <a:ext cx="2482646"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5" idx="2"/>
            <a:endCxn id="7" idx="1"/>
          </p:cNvCxnSpPr>
          <p:nvPr/>
        </p:nvCxnSpPr>
        <p:spPr>
          <a:xfrm>
            <a:off x="2281084" y="3782961"/>
            <a:ext cx="2477728"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3"/>
            <a:endCxn id="8" idx="2"/>
          </p:cNvCxnSpPr>
          <p:nvPr/>
        </p:nvCxnSpPr>
        <p:spPr>
          <a:xfrm flipV="1">
            <a:off x="7433187" y="3782961"/>
            <a:ext cx="2482645"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3" name="Picture 2" descr="Image result for pd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9394" y="5239672"/>
            <a:ext cx="1619250" cy="161925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4"/>
          <a:stretch>
            <a:fillRect/>
          </a:stretch>
        </p:blipFill>
        <p:spPr>
          <a:xfrm>
            <a:off x="9724093" y="3989100"/>
            <a:ext cx="2298126" cy="1806380"/>
          </a:xfrm>
          <a:prstGeom prst="rect">
            <a:avLst/>
          </a:prstGeom>
          <a:ln w="12700">
            <a:solidFill>
              <a:schemeClr val="tx1"/>
            </a:solidFill>
          </a:ln>
        </p:spPr>
      </p:pic>
      <p:pic>
        <p:nvPicPr>
          <p:cNvPr id="15" name="Picture 6" descr="Image result for key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46296" y="101013"/>
            <a:ext cx="1864696" cy="1864697"/>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le 6"/>
          <p:cNvSpPr/>
          <p:nvPr/>
        </p:nvSpPr>
        <p:spPr>
          <a:xfrm>
            <a:off x="4758812" y="4788310"/>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Events</a:t>
            </a:r>
            <a:endParaRPr lang="en-GB" sz="4400" dirty="0">
              <a:solidFill>
                <a:schemeClr val="tx1"/>
              </a:solidFill>
            </a:endParaRPr>
          </a:p>
        </p:txBody>
      </p:sp>
      <p:sp>
        <p:nvSpPr>
          <p:cNvPr id="3" name="TextBox 2"/>
          <p:cNvSpPr txBox="1"/>
          <p:nvPr/>
        </p:nvSpPr>
        <p:spPr>
          <a:xfrm>
            <a:off x="6955865" y="5787687"/>
            <a:ext cx="1714253" cy="523220"/>
          </a:xfrm>
          <a:prstGeom prst="rect">
            <a:avLst/>
          </a:prstGeom>
          <a:noFill/>
        </p:spPr>
        <p:txBody>
          <a:bodyPr wrap="square" rtlCol="0">
            <a:spAutoFit/>
          </a:bodyPr>
          <a:lstStyle/>
          <a:p>
            <a:r>
              <a:rPr lang="en-GB" sz="2800" b="1" dirty="0" smtClean="0"/>
              <a:t>Migration</a:t>
            </a:r>
            <a:endParaRPr lang="en-GB" b="1" dirty="0"/>
          </a:p>
        </p:txBody>
      </p:sp>
      <p:sp>
        <p:nvSpPr>
          <p:cNvPr id="17" name="TextBox 16"/>
          <p:cNvSpPr txBox="1"/>
          <p:nvPr/>
        </p:nvSpPr>
        <p:spPr>
          <a:xfrm>
            <a:off x="8640388" y="1038602"/>
            <a:ext cx="1092200" cy="646331"/>
          </a:xfrm>
          <a:prstGeom prst="rect">
            <a:avLst/>
          </a:prstGeom>
          <a:noFill/>
        </p:spPr>
        <p:txBody>
          <a:bodyPr wrap="square" rtlCol="0">
            <a:spAutoFit/>
          </a:bodyPr>
          <a:lstStyle/>
          <a:p>
            <a:pPr algn="ctr"/>
            <a:r>
              <a:rPr lang="en-GB" b="1" dirty="0" smtClean="0"/>
              <a:t>ORA License</a:t>
            </a:r>
            <a:endParaRPr lang="en-GB" b="1" dirty="0"/>
          </a:p>
        </p:txBody>
      </p:sp>
      <p:pic>
        <p:nvPicPr>
          <p:cNvPr id="18" name="Picture 2" descr="Image result for pd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1458" y="4520343"/>
            <a:ext cx="1619250" cy="161925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Image result for doc"/>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0468" y="3942754"/>
            <a:ext cx="1907438" cy="1907439"/>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9810206" y="6488668"/>
            <a:ext cx="2235744" cy="369332"/>
          </a:xfrm>
          <a:prstGeom prst="rect">
            <a:avLst/>
          </a:prstGeom>
          <a:noFill/>
        </p:spPr>
        <p:txBody>
          <a:bodyPr wrap="square" rtlCol="0">
            <a:spAutoFit/>
          </a:bodyPr>
          <a:lstStyle/>
          <a:p>
            <a:r>
              <a:rPr lang="en-GB" dirty="0" smtClean="0"/>
              <a:t>CC BY – Freepik.com</a:t>
            </a:r>
            <a:endParaRPr lang="en-GB" dirty="0"/>
          </a:p>
        </p:txBody>
      </p:sp>
    </p:spTree>
    <p:extLst>
      <p:ext uri="{BB962C8B-B14F-4D97-AF65-F5344CB8AC3E}">
        <p14:creationId xmlns:p14="http://schemas.microsoft.com/office/powerpoint/2010/main" val="1078888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5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Exercise (B.1) </a:t>
            </a:r>
            <a:endParaRPr lang="en-GB" dirty="0"/>
          </a:p>
        </p:txBody>
      </p:sp>
      <p:sp>
        <p:nvSpPr>
          <p:cNvPr id="3" name="Content Placeholder 2"/>
          <p:cNvSpPr>
            <a:spLocks noGrp="1"/>
          </p:cNvSpPr>
          <p:nvPr>
            <p:ph idx="1"/>
          </p:nvPr>
        </p:nvSpPr>
        <p:spPr>
          <a:xfrm>
            <a:off x="838200" y="1825625"/>
            <a:ext cx="5257800" cy="4351338"/>
          </a:xfrm>
        </p:spPr>
        <p:txBody>
          <a:bodyPr/>
          <a:lstStyle/>
          <a:p>
            <a:pPr marL="0" indent="0" algn="ctr">
              <a:buNone/>
            </a:pPr>
            <a:r>
              <a:rPr lang="en-GB" dirty="0" smtClean="0"/>
              <a:t>Steve, </a:t>
            </a:r>
            <a:r>
              <a:rPr lang="en-GB" dirty="0"/>
              <a:t>a digital archivist, migrates a TIFF image file to a JPEG using </a:t>
            </a:r>
            <a:r>
              <a:rPr lang="en-GB" dirty="0" err="1" smtClean="0"/>
              <a:t>ImageMagick</a:t>
            </a:r>
            <a:r>
              <a:rPr lang="en-GB" dirty="0" smtClean="0"/>
              <a:t> </a:t>
            </a:r>
            <a:r>
              <a:rPr lang="en-GB" dirty="0"/>
              <a:t>software. </a:t>
            </a:r>
            <a:endParaRPr lang="en-GB" dirty="0" smtClean="0"/>
          </a:p>
          <a:p>
            <a:pPr marL="0" indent="0" algn="ctr">
              <a:buNone/>
            </a:pPr>
            <a:endParaRPr lang="en-GB" dirty="0"/>
          </a:p>
          <a:p>
            <a:pPr marL="0" indent="0" algn="ctr">
              <a:buNone/>
            </a:pPr>
            <a:r>
              <a:rPr lang="en-GB" dirty="0" smtClean="0"/>
              <a:t>The </a:t>
            </a:r>
            <a:r>
              <a:rPr lang="en-GB" dirty="0"/>
              <a:t>TIFF file was digitized by Steve’s own organisation and made available under a </a:t>
            </a:r>
            <a:r>
              <a:rPr lang="en-GB" dirty="0" smtClean="0"/>
              <a:t>CC-BY NC license. </a:t>
            </a:r>
          </a:p>
        </p:txBody>
      </p:sp>
      <p:pic>
        <p:nvPicPr>
          <p:cNvPr id="1026" name="Picture 2" descr="Hipster, Man, Beard, Look, Glasses, Nerd, Scienti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6150" y="0"/>
            <a:ext cx="4895850" cy="685800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251576" y="6550223"/>
            <a:ext cx="3061447" cy="307777"/>
          </a:xfrm>
          <a:prstGeom prst="rect">
            <a:avLst/>
          </a:prstGeom>
          <a:solidFill>
            <a:schemeClr val="accent1"/>
          </a:solidFill>
        </p:spPr>
        <p:txBody>
          <a:bodyPr wrap="square" rtlCol="0">
            <a:spAutoFit/>
          </a:bodyPr>
          <a:lstStyle/>
          <a:p>
            <a:r>
              <a:rPr lang="en-GB" sz="1400" dirty="0" smtClean="0">
                <a:solidFill>
                  <a:schemeClr val="bg1"/>
                </a:solidFill>
              </a:rPr>
              <a:t>CC0 creative commons – max-</a:t>
            </a:r>
            <a:r>
              <a:rPr lang="en-GB" sz="1400" dirty="0" err="1" smtClean="0">
                <a:solidFill>
                  <a:schemeClr val="bg1"/>
                </a:solidFill>
              </a:rPr>
              <a:t>kegfire</a:t>
            </a:r>
            <a:endParaRPr lang="en-GB" sz="1400" dirty="0">
              <a:solidFill>
                <a:schemeClr val="bg1"/>
              </a:solidFill>
            </a:endParaRPr>
          </a:p>
        </p:txBody>
      </p:sp>
    </p:spTree>
    <p:extLst>
      <p:ext uri="{BB962C8B-B14F-4D97-AF65-F5344CB8AC3E}">
        <p14:creationId xmlns:p14="http://schemas.microsoft.com/office/powerpoint/2010/main" val="351050752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Exercise (B.1) </a:t>
            </a:r>
          </a:p>
        </p:txBody>
      </p:sp>
      <p:sp>
        <p:nvSpPr>
          <p:cNvPr id="3" name="Content Placeholder 2"/>
          <p:cNvSpPr>
            <a:spLocks noGrp="1"/>
          </p:cNvSpPr>
          <p:nvPr>
            <p:ph idx="1"/>
          </p:nvPr>
        </p:nvSpPr>
        <p:spPr>
          <a:xfrm>
            <a:off x="838200" y="1825625"/>
            <a:ext cx="5257800" cy="4351338"/>
          </a:xfrm>
        </p:spPr>
        <p:txBody>
          <a:bodyPr/>
          <a:lstStyle/>
          <a:p>
            <a:pPr marL="0" indent="0" algn="ctr">
              <a:buNone/>
            </a:pPr>
            <a:r>
              <a:rPr lang="en-GB" dirty="0" smtClean="0">
                <a:solidFill>
                  <a:srgbClr val="FF0000"/>
                </a:solidFill>
              </a:rPr>
              <a:t>Steve, </a:t>
            </a:r>
            <a:r>
              <a:rPr lang="en-GB" dirty="0"/>
              <a:t>a digital archivist, migrates a TIFF image file to a JPEG using </a:t>
            </a:r>
            <a:r>
              <a:rPr lang="en-GB" dirty="0" err="1" smtClean="0">
                <a:solidFill>
                  <a:srgbClr val="FF0000"/>
                </a:solidFill>
              </a:rPr>
              <a:t>ImageMagick</a:t>
            </a:r>
            <a:r>
              <a:rPr lang="en-GB" dirty="0" smtClean="0">
                <a:solidFill>
                  <a:srgbClr val="FF0000"/>
                </a:solidFill>
              </a:rPr>
              <a:t> </a:t>
            </a:r>
            <a:r>
              <a:rPr lang="en-GB" dirty="0">
                <a:solidFill>
                  <a:srgbClr val="FF0000"/>
                </a:solidFill>
              </a:rPr>
              <a:t>software</a:t>
            </a:r>
            <a:r>
              <a:rPr lang="en-GB" dirty="0"/>
              <a:t>. </a:t>
            </a:r>
            <a:endParaRPr lang="en-GB" dirty="0" smtClean="0"/>
          </a:p>
          <a:p>
            <a:pPr marL="0" indent="0" algn="ctr">
              <a:buNone/>
            </a:pPr>
            <a:endParaRPr lang="en-GB" dirty="0"/>
          </a:p>
          <a:p>
            <a:pPr marL="0" indent="0" algn="ctr">
              <a:buNone/>
            </a:pPr>
            <a:r>
              <a:rPr lang="en-GB" dirty="0" smtClean="0"/>
              <a:t>The </a:t>
            </a:r>
            <a:r>
              <a:rPr lang="en-GB" dirty="0"/>
              <a:t>TIFF file was digitized by Steve’s own organisation and made available under a CC-BY NC license. </a:t>
            </a:r>
          </a:p>
        </p:txBody>
      </p:sp>
      <p:pic>
        <p:nvPicPr>
          <p:cNvPr id="1026" name="Picture 2" descr="Hipster, Man, Beard, Look, Glasses, Nerd, Scienti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6150" y="0"/>
            <a:ext cx="4895850" cy="685800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251576" y="6550223"/>
            <a:ext cx="3061447" cy="307777"/>
          </a:xfrm>
          <a:prstGeom prst="rect">
            <a:avLst/>
          </a:prstGeom>
          <a:solidFill>
            <a:schemeClr val="accent1"/>
          </a:solidFill>
        </p:spPr>
        <p:txBody>
          <a:bodyPr wrap="square" rtlCol="0">
            <a:spAutoFit/>
          </a:bodyPr>
          <a:lstStyle/>
          <a:p>
            <a:r>
              <a:rPr lang="en-GB" sz="1400" dirty="0" smtClean="0">
                <a:solidFill>
                  <a:schemeClr val="bg1"/>
                </a:solidFill>
              </a:rPr>
              <a:t>CC0 creative commons – max-</a:t>
            </a:r>
            <a:r>
              <a:rPr lang="en-GB" sz="1400" dirty="0" err="1" smtClean="0">
                <a:solidFill>
                  <a:schemeClr val="bg1"/>
                </a:solidFill>
              </a:rPr>
              <a:t>kegfire</a:t>
            </a:r>
            <a:endParaRPr lang="en-GB" sz="1400" dirty="0">
              <a:solidFill>
                <a:schemeClr val="bg1"/>
              </a:solidFill>
            </a:endParaRPr>
          </a:p>
        </p:txBody>
      </p:sp>
    </p:spTree>
    <p:extLst>
      <p:ext uri="{BB962C8B-B14F-4D97-AF65-F5344CB8AC3E}">
        <p14:creationId xmlns:p14="http://schemas.microsoft.com/office/powerpoint/2010/main" val="141634812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Exercise (B.1)  </a:t>
            </a:r>
          </a:p>
        </p:txBody>
      </p:sp>
      <p:sp>
        <p:nvSpPr>
          <p:cNvPr id="3" name="Content Placeholder 2"/>
          <p:cNvSpPr>
            <a:spLocks noGrp="1"/>
          </p:cNvSpPr>
          <p:nvPr>
            <p:ph idx="1"/>
          </p:nvPr>
        </p:nvSpPr>
        <p:spPr>
          <a:xfrm>
            <a:off x="838200" y="1825625"/>
            <a:ext cx="5257800" cy="4351338"/>
          </a:xfrm>
        </p:spPr>
        <p:txBody>
          <a:bodyPr/>
          <a:lstStyle/>
          <a:p>
            <a:pPr marL="0" indent="0" algn="ctr">
              <a:buNone/>
            </a:pPr>
            <a:r>
              <a:rPr lang="en-GB" dirty="0" smtClean="0">
                <a:solidFill>
                  <a:srgbClr val="FF0000"/>
                </a:solidFill>
              </a:rPr>
              <a:t>Steve, </a:t>
            </a:r>
            <a:r>
              <a:rPr lang="en-GB" dirty="0"/>
              <a:t>a digital archivist, migrates a </a:t>
            </a:r>
            <a:r>
              <a:rPr lang="en-GB" dirty="0">
                <a:solidFill>
                  <a:schemeClr val="accent1">
                    <a:lumMod val="75000"/>
                  </a:schemeClr>
                </a:solidFill>
              </a:rPr>
              <a:t>TIFF image </a:t>
            </a:r>
            <a:r>
              <a:rPr lang="en-GB" dirty="0"/>
              <a:t>file to a </a:t>
            </a:r>
            <a:r>
              <a:rPr lang="en-GB" dirty="0">
                <a:solidFill>
                  <a:schemeClr val="accent1">
                    <a:lumMod val="75000"/>
                  </a:schemeClr>
                </a:solidFill>
              </a:rPr>
              <a:t>JPEG </a:t>
            </a:r>
            <a:r>
              <a:rPr lang="en-GB" dirty="0"/>
              <a:t>using </a:t>
            </a:r>
            <a:r>
              <a:rPr lang="en-GB" dirty="0" err="1" smtClean="0">
                <a:solidFill>
                  <a:srgbClr val="FF0000"/>
                </a:solidFill>
              </a:rPr>
              <a:t>ImageMagick</a:t>
            </a:r>
            <a:r>
              <a:rPr lang="en-GB" dirty="0" smtClean="0">
                <a:solidFill>
                  <a:srgbClr val="FF0000"/>
                </a:solidFill>
              </a:rPr>
              <a:t> </a:t>
            </a:r>
            <a:r>
              <a:rPr lang="en-GB" dirty="0">
                <a:solidFill>
                  <a:srgbClr val="FF0000"/>
                </a:solidFill>
              </a:rPr>
              <a:t>software</a:t>
            </a:r>
            <a:r>
              <a:rPr lang="en-GB" dirty="0"/>
              <a:t>. </a:t>
            </a:r>
            <a:endParaRPr lang="en-GB" dirty="0" smtClean="0"/>
          </a:p>
          <a:p>
            <a:pPr marL="0" indent="0" algn="ctr">
              <a:buNone/>
            </a:pPr>
            <a:endParaRPr lang="en-GB" dirty="0"/>
          </a:p>
          <a:p>
            <a:pPr marL="0" indent="0" algn="ctr">
              <a:buNone/>
            </a:pPr>
            <a:r>
              <a:rPr lang="en-GB" dirty="0" smtClean="0"/>
              <a:t>The </a:t>
            </a:r>
            <a:r>
              <a:rPr lang="en-GB" dirty="0"/>
              <a:t>TIFF file was digitized by Steve’s own organisation and made available under </a:t>
            </a:r>
            <a:r>
              <a:rPr lang="en-GB" dirty="0" smtClean="0"/>
              <a:t>a CC-BY </a:t>
            </a:r>
            <a:r>
              <a:rPr lang="en-GB" dirty="0"/>
              <a:t>NC license. </a:t>
            </a:r>
          </a:p>
        </p:txBody>
      </p:sp>
      <p:pic>
        <p:nvPicPr>
          <p:cNvPr id="1026" name="Picture 2" descr="Hipster, Man, Beard, Look, Glasses, Nerd, Scienti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6150" y="0"/>
            <a:ext cx="4895850" cy="685800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251576" y="6550223"/>
            <a:ext cx="3061447" cy="307777"/>
          </a:xfrm>
          <a:prstGeom prst="rect">
            <a:avLst/>
          </a:prstGeom>
          <a:solidFill>
            <a:schemeClr val="accent1"/>
          </a:solidFill>
        </p:spPr>
        <p:txBody>
          <a:bodyPr wrap="square" rtlCol="0">
            <a:spAutoFit/>
          </a:bodyPr>
          <a:lstStyle/>
          <a:p>
            <a:r>
              <a:rPr lang="en-GB" sz="1400" dirty="0" smtClean="0">
                <a:solidFill>
                  <a:schemeClr val="bg1"/>
                </a:solidFill>
              </a:rPr>
              <a:t>CC0 creative commons – max-</a:t>
            </a:r>
            <a:r>
              <a:rPr lang="en-GB" sz="1400" dirty="0" err="1" smtClean="0">
                <a:solidFill>
                  <a:schemeClr val="bg1"/>
                </a:solidFill>
              </a:rPr>
              <a:t>kegfire</a:t>
            </a:r>
            <a:endParaRPr lang="en-GB" sz="1400" dirty="0">
              <a:solidFill>
                <a:schemeClr val="bg1"/>
              </a:solidFill>
            </a:endParaRPr>
          </a:p>
        </p:txBody>
      </p:sp>
    </p:spTree>
    <p:extLst>
      <p:ext uri="{BB962C8B-B14F-4D97-AF65-F5344CB8AC3E}">
        <p14:creationId xmlns:p14="http://schemas.microsoft.com/office/powerpoint/2010/main" val="13232657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Exercise (B.1) </a:t>
            </a:r>
          </a:p>
        </p:txBody>
      </p:sp>
      <p:sp>
        <p:nvSpPr>
          <p:cNvPr id="3" name="Content Placeholder 2"/>
          <p:cNvSpPr>
            <a:spLocks noGrp="1"/>
          </p:cNvSpPr>
          <p:nvPr>
            <p:ph idx="1"/>
          </p:nvPr>
        </p:nvSpPr>
        <p:spPr>
          <a:xfrm>
            <a:off x="838200" y="1825625"/>
            <a:ext cx="5257800" cy="4351338"/>
          </a:xfrm>
        </p:spPr>
        <p:txBody>
          <a:bodyPr/>
          <a:lstStyle/>
          <a:p>
            <a:pPr marL="0" indent="0" algn="ctr">
              <a:buNone/>
            </a:pPr>
            <a:r>
              <a:rPr lang="en-GB" dirty="0" smtClean="0">
                <a:solidFill>
                  <a:srgbClr val="FF0000"/>
                </a:solidFill>
              </a:rPr>
              <a:t>Steve, </a:t>
            </a:r>
            <a:r>
              <a:rPr lang="en-GB" dirty="0"/>
              <a:t>a digital archivist, </a:t>
            </a:r>
            <a:r>
              <a:rPr lang="en-GB" dirty="0">
                <a:solidFill>
                  <a:schemeClr val="accent6"/>
                </a:solidFill>
              </a:rPr>
              <a:t>migrates </a:t>
            </a:r>
            <a:r>
              <a:rPr lang="en-GB" dirty="0"/>
              <a:t>a </a:t>
            </a:r>
            <a:r>
              <a:rPr lang="en-GB" dirty="0">
                <a:solidFill>
                  <a:schemeClr val="accent1">
                    <a:lumMod val="75000"/>
                  </a:schemeClr>
                </a:solidFill>
              </a:rPr>
              <a:t>TIFF image </a:t>
            </a:r>
            <a:r>
              <a:rPr lang="en-GB" dirty="0"/>
              <a:t>file to a </a:t>
            </a:r>
            <a:r>
              <a:rPr lang="en-GB" dirty="0">
                <a:solidFill>
                  <a:schemeClr val="accent1">
                    <a:lumMod val="75000"/>
                  </a:schemeClr>
                </a:solidFill>
              </a:rPr>
              <a:t>JPEG </a:t>
            </a:r>
            <a:r>
              <a:rPr lang="en-GB" dirty="0"/>
              <a:t>using </a:t>
            </a:r>
            <a:r>
              <a:rPr lang="en-GB" dirty="0" err="1" smtClean="0">
                <a:solidFill>
                  <a:srgbClr val="FF0000"/>
                </a:solidFill>
              </a:rPr>
              <a:t>ImageMagick</a:t>
            </a:r>
            <a:r>
              <a:rPr lang="en-GB" dirty="0" smtClean="0">
                <a:solidFill>
                  <a:srgbClr val="FF0000"/>
                </a:solidFill>
              </a:rPr>
              <a:t> </a:t>
            </a:r>
            <a:r>
              <a:rPr lang="en-GB" dirty="0">
                <a:solidFill>
                  <a:srgbClr val="FF0000"/>
                </a:solidFill>
              </a:rPr>
              <a:t>software</a:t>
            </a:r>
            <a:r>
              <a:rPr lang="en-GB" dirty="0"/>
              <a:t>. </a:t>
            </a:r>
            <a:endParaRPr lang="en-GB" dirty="0" smtClean="0"/>
          </a:p>
          <a:p>
            <a:pPr marL="0" indent="0" algn="ctr">
              <a:buNone/>
            </a:pPr>
            <a:endParaRPr lang="en-GB" dirty="0"/>
          </a:p>
          <a:p>
            <a:pPr marL="0" indent="0" algn="ctr">
              <a:buNone/>
            </a:pPr>
            <a:r>
              <a:rPr lang="en-GB" dirty="0" smtClean="0"/>
              <a:t>The </a:t>
            </a:r>
            <a:r>
              <a:rPr lang="en-GB" dirty="0"/>
              <a:t>TIFF file was </a:t>
            </a:r>
            <a:r>
              <a:rPr lang="en-GB" dirty="0">
                <a:solidFill>
                  <a:schemeClr val="accent6"/>
                </a:solidFill>
              </a:rPr>
              <a:t>digitized </a:t>
            </a:r>
            <a:r>
              <a:rPr lang="en-GB" dirty="0"/>
              <a:t>by Steve’s own organisation and made available under a CC-BY NC license. </a:t>
            </a:r>
          </a:p>
        </p:txBody>
      </p:sp>
      <p:pic>
        <p:nvPicPr>
          <p:cNvPr id="1026" name="Picture 2" descr="Hipster, Man, Beard, Look, Glasses, Nerd, Scienti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6150" y="0"/>
            <a:ext cx="4895850" cy="685800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251576" y="6550223"/>
            <a:ext cx="3061447" cy="307777"/>
          </a:xfrm>
          <a:prstGeom prst="rect">
            <a:avLst/>
          </a:prstGeom>
          <a:solidFill>
            <a:schemeClr val="accent1"/>
          </a:solidFill>
        </p:spPr>
        <p:txBody>
          <a:bodyPr wrap="square" rtlCol="0">
            <a:spAutoFit/>
          </a:bodyPr>
          <a:lstStyle/>
          <a:p>
            <a:r>
              <a:rPr lang="en-GB" sz="1400" dirty="0" smtClean="0">
                <a:solidFill>
                  <a:schemeClr val="bg1"/>
                </a:solidFill>
              </a:rPr>
              <a:t>CC0 creative commons – max-</a:t>
            </a:r>
            <a:r>
              <a:rPr lang="en-GB" sz="1400" dirty="0" err="1" smtClean="0">
                <a:solidFill>
                  <a:schemeClr val="bg1"/>
                </a:solidFill>
              </a:rPr>
              <a:t>kegfire</a:t>
            </a:r>
            <a:endParaRPr lang="en-GB" sz="1400" dirty="0">
              <a:solidFill>
                <a:schemeClr val="bg1"/>
              </a:solidFill>
            </a:endParaRPr>
          </a:p>
        </p:txBody>
      </p:sp>
    </p:spTree>
    <p:extLst>
      <p:ext uri="{BB962C8B-B14F-4D97-AF65-F5344CB8AC3E}">
        <p14:creationId xmlns:p14="http://schemas.microsoft.com/office/powerpoint/2010/main" val="241560646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Exercise (B.1) </a:t>
            </a:r>
          </a:p>
        </p:txBody>
      </p:sp>
      <p:sp>
        <p:nvSpPr>
          <p:cNvPr id="3" name="Content Placeholder 2"/>
          <p:cNvSpPr>
            <a:spLocks noGrp="1"/>
          </p:cNvSpPr>
          <p:nvPr>
            <p:ph idx="1"/>
          </p:nvPr>
        </p:nvSpPr>
        <p:spPr>
          <a:xfrm>
            <a:off x="838200" y="1825625"/>
            <a:ext cx="5257800" cy="4351338"/>
          </a:xfrm>
        </p:spPr>
        <p:txBody>
          <a:bodyPr/>
          <a:lstStyle/>
          <a:p>
            <a:pPr marL="0" indent="0" algn="ctr">
              <a:buNone/>
            </a:pPr>
            <a:r>
              <a:rPr lang="en-GB" dirty="0" smtClean="0">
                <a:solidFill>
                  <a:srgbClr val="FF0000"/>
                </a:solidFill>
              </a:rPr>
              <a:t>Steve, </a:t>
            </a:r>
            <a:r>
              <a:rPr lang="en-GB" dirty="0"/>
              <a:t>a digital archivist, </a:t>
            </a:r>
            <a:r>
              <a:rPr lang="en-GB" dirty="0">
                <a:solidFill>
                  <a:schemeClr val="accent6"/>
                </a:solidFill>
              </a:rPr>
              <a:t>migrates </a:t>
            </a:r>
            <a:r>
              <a:rPr lang="en-GB" dirty="0"/>
              <a:t>a </a:t>
            </a:r>
            <a:r>
              <a:rPr lang="en-GB" dirty="0">
                <a:solidFill>
                  <a:schemeClr val="accent1">
                    <a:lumMod val="75000"/>
                  </a:schemeClr>
                </a:solidFill>
              </a:rPr>
              <a:t>TIFF image </a:t>
            </a:r>
            <a:r>
              <a:rPr lang="en-GB" dirty="0"/>
              <a:t>file to a </a:t>
            </a:r>
            <a:r>
              <a:rPr lang="en-GB" dirty="0">
                <a:solidFill>
                  <a:schemeClr val="accent1">
                    <a:lumMod val="75000"/>
                  </a:schemeClr>
                </a:solidFill>
              </a:rPr>
              <a:t>JPEG </a:t>
            </a:r>
            <a:r>
              <a:rPr lang="en-GB" dirty="0"/>
              <a:t>using </a:t>
            </a:r>
            <a:r>
              <a:rPr lang="en-GB" dirty="0" err="1" smtClean="0">
                <a:solidFill>
                  <a:srgbClr val="FF0000"/>
                </a:solidFill>
              </a:rPr>
              <a:t>ImageMagick</a:t>
            </a:r>
            <a:r>
              <a:rPr lang="en-GB" dirty="0" smtClean="0">
                <a:solidFill>
                  <a:srgbClr val="FF0000"/>
                </a:solidFill>
              </a:rPr>
              <a:t> </a:t>
            </a:r>
            <a:r>
              <a:rPr lang="en-GB" dirty="0">
                <a:solidFill>
                  <a:srgbClr val="FF0000"/>
                </a:solidFill>
              </a:rPr>
              <a:t>software</a:t>
            </a:r>
            <a:r>
              <a:rPr lang="en-GB" dirty="0"/>
              <a:t>. </a:t>
            </a:r>
            <a:endParaRPr lang="en-GB" dirty="0" smtClean="0"/>
          </a:p>
          <a:p>
            <a:pPr marL="0" indent="0" algn="ctr">
              <a:buNone/>
            </a:pPr>
            <a:endParaRPr lang="en-GB" dirty="0"/>
          </a:p>
          <a:p>
            <a:pPr marL="0" indent="0" algn="ctr">
              <a:buNone/>
            </a:pPr>
            <a:r>
              <a:rPr lang="en-GB" dirty="0" smtClean="0"/>
              <a:t>The </a:t>
            </a:r>
            <a:r>
              <a:rPr lang="en-GB" dirty="0"/>
              <a:t>TIFF file was </a:t>
            </a:r>
            <a:r>
              <a:rPr lang="en-GB" dirty="0">
                <a:solidFill>
                  <a:schemeClr val="accent6"/>
                </a:solidFill>
              </a:rPr>
              <a:t>digitized </a:t>
            </a:r>
            <a:r>
              <a:rPr lang="en-GB" dirty="0"/>
              <a:t>by Steve’s own organisation and made available under a </a:t>
            </a:r>
            <a:r>
              <a:rPr lang="en-GB" dirty="0">
                <a:solidFill>
                  <a:srgbClr val="FFC000"/>
                </a:solidFill>
              </a:rPr>
              <a:t>CC-BY NC license</a:t>
            </a:r>
            <a:r>
              <a:rPr lang="en-GB" dirty="0"/>
              <a:t>. </a:t>
            </a:r>
          </a:p>
        </p:txBody>
      </p:sp>
      <p:pic>
        <p:nvPicPr>
          <p:cNvPr id="1026" name="Picture 2" descr="Hipster, Man, Beard, Look, Glasses, Nerd, Scienti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6150" y="0"/>
            <a:ext cx="4895850" cy="685800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251576" y="6550223"/>
            <a:ext cx="3061447" cy="307777"/>
          </a:xfrm>
          <a:prstGeom prst="rect">
            <a:avLst/>
          </a:prstGeom>
          <a:solidFill>
            <a:schemeClr val="accent1"/>
          </a:solidFill>
        </p:spPr>
        <p:txBody>
          <a:bodyPr wrap="square" rtlCol="0">
            <a:spAutoFit/>
          </a:bodyPr>
          <a:lstStyle/>
          <a:p>
            <a:r>
              <a:rPr lang="en-GB" sz="1400" dirty="0" smtClean="0">
                <a:solidFill>
                  <a:schemeClr val="bg1"/>
                </a:solidFill>
              </a:rPr>
              <a:t>CC0 creative commons – max-</a:t>
            </a:r>
            <a:r>
              <a:rPr lang="en-GB" sz="1400" dirty="0" err="1" smtClean="0">
                <a:solidFill>
                  <a:schemeClr val="bg1"/>
                </a:solidFill>
              </a:rPr>
              <a:t>kegfire</a:t>
            </a:r>
            <a:endParaRPr lang="en-GB" sz="1400" dirty="0">
              <a:solidFill>
                <a:schemeClr val="bg1"/>
              </a:solidFill>
            </a:endParaRPr>
          </a:p>
        </p:txBody>
      </p:sp>
    </p:spTree>
    <p:extLst>
      <p:ext uri="{BB962C8B-B14F-4D97-AF65-F5344CB8AC3E}">
        <p14:creationId xmlns:p14="http://schemas.microsoft.com/office/powerpoint/2010/main" val="42626544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038124"/>
            <a:ext cx="12192000" cy="2667476"/>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0" y="1218248"/>
            <a:ext cx="12192000" cy="2271712"/>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213360" y="-107315"/>
            <a:ext cx="10515600" cy="1325563"/>
          </a:xfrm>
        </p:spPr>
        <p:txBody>
          <a:bodyPr>
            <a:normAutofit/>
          </a:bodyPr>
          <a:lstStyle/>
          <a:p>
            <a:r>
              <a:rPr lang="en-GB" sz="4800" b="1" dirty="0" smtClean="0"/>
              <a:t>What is digital preservation metadata? </a:t>
            </a:r>
            <a:endParaRPr lang="en-GB" sz="4800" b="1" dirty="0"/>
          </a:p>
        </p:txBody>
      </p:sp>
      <p:sp>
        <p:nvSpPr>
          <p:cNvPr id="3" name="Content Placeholder 2"/>
          <p:cNvSpPr>
            <a:spLocks noGrp="1"/>
          </p:cNvSpPr>
          <p:nvPr>
            <p:ph idx="1"/>
          </p:nvPr>
        </p:nvSpPr>
        <p:spPr>
          <a:xfrm>
            <a:off x="213360" y="1798320"/>
            <a:ext cx="11567160" cy="5059680"/>
          </a:xfrm>
        </p:spPr>
        <p:txBody>
          <a:bodyPr>
            <a:normAutofit/>
          </a:bodyPr>
          <a:lstStyle/>
          <a:p>
            <a:pPr marL="0" indent="0" algn="ctr">
              <a:buNone/>
            </a:pPr>
            <a:r>
              <a:rPr lang="en-GB" sz="3200" i="1" dirty="0" smtClean="0"/>
              <a:t>“Things </a:t>
            </a:r>
            <a:r>
              <a:rPr lang="en-GB" sz="3200" i="1" dirty="0"/>
              <a:t>that most working preservation repositories are likely to need to know in order to support digital preservation</a:t>
            </a:r>
            <a:r>
              <a:rPr lang="en-GB" sz="3200" i="1" dirty="0" smtClean="0"/>
              <a:t>.”</a:t>
            </a:r>
          </a:p>
          <a:p>
            <a:pPr marL="0" indent="0" algn="ctr">
              <a:buNone/>
            </a:pPr>
            <a:endParaRPr lang="en-GB" sz="1400" dirty="0"/>
          </a:p>
          <a:p>
            <a:pPr lvl="1" algn="r">
              <a:buFontTx/>
              <a:buChar char="-"/>
            </a:pPr>
            <a:r>
              <a:rPr lang="en-GB" sz="1800" dirty="0" smtClean="0"/>
              <a:t>PREMIS Data Dictionary</a:t>
            </a:r>
          </a:p>
          <a:p>
            <a:pPr marL="457200" lvl="1" indent="0" algn="ctr">
              <a:buNone/>
            </a:pPr>
            <a:endParaRPr lang="en-GB" dirty="0" smtClean="0"/>
          </a:p>
          <a:p>
            <a:pPr marL="0" indent="0" algn="ctr">
              <a:buNone/>
            </a:pPr>
            <a:endParaRPr lang="en-GB" dirty="0" smtClean="0"/>
          </a:p>
        </p:txBody>
      </p:sp>
      <p:cxnSp>
        <p:nvCxnSpPr>
          <p:cNvPr id="5" name="Straight Connector 4"/>
          <p:cNvCxnSpPr/>
          <p:nvPr/>
        </p:nvCxnSpPr>
        <p:spPr>
          <a:xfrm>
            <a:off x="0" y="853440"/>
            <a:ext cx="12192000" cy="1524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872784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552" y="1494655"/>
            <a:ext cx="12192000" cy="1325563"/>
          </a:xfrm>
        </p:spPr>
        <p:txBody>
          <a:bodyPr>
            <a:normAutofit fontScale="90000"/>
          </a:bodyPr>
          <a:lstStyle/>
          <a:p>
            <a:pPr algn="ctr"/>
            <a:r>
              <a:rPr lang="en-GB" sz="7300" dirty="0" smtClean="0"/>
              <a:t>Exercises B.2 – B.8</a:t>
            </a:r>
            <a:br>
              <a:rPr lang="en-GB" sz="7300" dirty="0" smtClean="0"/>
            </a:br>
            <a:r>
              <a:rPr lang="en-GB" dirty="0" smtClean="0"/>
              <a:t> Pages 5-9</a:t>
            </a:r>
            <a:endParaRPr lang="en-GB" dirty="0"/>
          </a:p>
        </p:txBody>
      </p:sp>
      <p:sp>
        <p:nvSpPr>
          <p:cNvPr id="13" name="Content Placeholder 2"/>
          <p:cNvSpPr>
            <a:spLocks noGrp="1"/>
          </p:cNvSpPr>
          <p:nvPr>
            <p:ph idx="1"/>
          </p:nvPr>
        </p:nvSpPr>
        <p:spPr>
          <a:xfrm>
            <a:off x="2389237" y="927713"/>
            <a:ext cx="9092382" cy="1133885"/>
          </a:xfrm>
        </p:spPr>
        <p:txBody>
          <a:bodyPr>
            <a:normAutofit/>
          </a:bodyPr>
          <a:lstStyle/>
          <a:p>
            <a:pPr marL="0" indent="0">
              <a:buNone/>
            </a:pPr>
            <a:r>
              <a:rPr lang="en-GB" dirty="0" smtClean="0"/>
              <a:t>    </a:t>
            </a:r>
          </a:p>
          <a:p>
            <a:pPr>
              <a:buFontTx/>
              <a:buChar char="-"/>
            </a:pPr>
            <a:endParaRPr lang="en-GB" dirty="0"/>
          </a:p>
          <a:p>
            <a:pPr marL="0" indent="0">
              <a:buNone/>
            </a:pPr>
            <a:endParaRPr lang="en-GB" dirty="0" smtClean="0"/>
          </a:p>
          <a:p>
            <a:pPr marL="0" indent="0">
              <a:buNone/>
            </a:pPr>
            <a:endParaRPr lang="en-GB" dirty="0"/>
          </a:p>
          <a:p>
            <a:pPr>
              <a:buFontTx/>
              <a:buChar char="-"/>
            </a:pPr>
            <a:endParaRPr lang="en-GB" dirty="0" smtClean="0"/>
          </a:p>
        </p:txBody>
      </p:sp>
      <p:sp>
        <p:nvSpPr>
          <p:cNvPr id="4" name="Content Placeholder 2"/>
          <p:cNvSpPr txBox="1">
            <a:spLocks/>
          </p:cNvSpPr>
          <p:nvPr/>
        </p:nvSpPr>
        <p:spPr>
          <a:xfrm>
            <a:off x="6653980" y="1825625"/>
            <a:ext cx="52578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smtClean="0"/>
          </a:p>
          <a:p>
            <a:pPr marL="0" indent="0">
              <a:buFont typeface="Arial" panose="020B0604020202020204" pitchFamily="34" charset="0"/>
              <a:buNone/>
            </a:pPr>
            <a:endParaRPr lang="en-GB" dirty="0" smtClean="0"/>
          </a:p>
          <a:p>
            <a:pPr marL="0" indent="0">
              <a:buFont typeface="Arial" panose="020B0604020202020204" pitchFamily="34" charset="0"/>
              <a:buNone/>
            </a:pPr>
            <a:endParaRPr lang="en-GB" dirty="0" smtClean="0"/>
          </a:p>
          <a:p>
            <a:pPr marL="0" indent="0">
              <a:buFont typeface="Arial" panose="020B0604020202020204" pitchFamily="34" charset="0"/>
              <a:buNone/>
            </a:pPr>
            <a:endParaRPr lang="en-GB" dirty="0" smtClean="0"/>
          </a:p>
        </p:txBody>
      </p:sp>
      <p:sp>
        <p:nvSpPr>
          <p:cNvPr id="5" name="Title 1"/>
          <p:cNvSpPr txBox="1">
            <a:spLocks/>
          </p:cNvSpPr>
          <p:nvPr/>
        </p:nvSpPr>
        <p:spPr>
          <a:xfrm>
            <a:off x="6449960" y="365125"/>
            <a:ext cx="556505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dirty="0" smtClean="0"/>
          </a:p>
          <a:p>
            <a:endParaRPr lang="en-GB" dirty="0"/>
          </a:p>
        </p:txBody>
      </p:sp>
      <p:pic>
        <p:nvPicPr>
          <p:cNvPr id="6" name="Picture 5"/>
          <p:cNvPicPr>
            <a:picLocks noChangeAspect="1"/>
          </p:cNvPicPr>
          <p:nvPr/>
        </p:nvPicPr>
        <p:blipFill>
          <a:blip r:embed="rId3"/>
          <a:stretch>
            <a:fillRect/>
          </a:stretch>
        </p:blipFill>
        <p:spPr>
          <a:xfrm>
            <a:off x="3022600" y="3370749"/>
            <a:ext cx="6127696" cy="2956769"/>
          </a:xfrm>
          <a:prstGeom prst="rect">
            <a:avLst/>
          </a:prstGeom>
          <a:solidFill>
            <a:schemeClr val="tx1"/>
          </a:solidFill>
          <a:ln w="76200">
            <a:solidFill>
              <a:schemeClr val="tx2"/>
            </a:solidFill>
          </a:ln>
        </p:spPr>
      </p:pic>
    </p:spTree>
    <p:extLst>
      <p:ext uri="{BB962C8B-B14F-4D97-AF65-F5344CB8AC3E}">
        <p14:creationId xmlns:p14="http://schemas.microsoft.com/office/powerpoint/2010/main" val="243671013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B.2.</a:t>
            </a:r>
            <a:endParaRPr lang="en-GB" dirty="0"/>
          </a:p>
        </p:txBody>
      </p:sp>
      <p:sp>
        <p:nvSpPr>
          <p:cNvPr id="3" name="Content Placeholder 2"/>
          <p:cNvSpPr>
            <a:spLocks noGrp="1"/>
          </p:cNvSpPr>
          <p:nvPr>
            <p:ph idx="1"/>
          </p:nvPr>
        </p:nvSpPr>
        <p:spPr>
          <a:xfrm>
            <a:off x="838200" y="1546225"/>
            <a:ext cx="10515600" cy="4351338"/>
          </a:xfrm>
        </p:spPr>
        <p:txBody>
          <a:bodyPr>
            <a:noAutofit/>
          </a:bodyPr>
          <a:lstStyle/>
          <a:p>
            <a:pPr marL="0" indent="0">
              <a:buNone/>
            </a:pPr>
            <a:r>
              <a:rPr lang="en-GB" dirty="0" smtClean="0"/>
              <a:t>A </a:t>
            </a:r>
            <a:r>
              <a:rPr lang="en-GB" dirty="0"/>
              <a:t>National Archive runs the file format identification tool DROID over a new deposit from a governmental department.  </a:t>
            </a:r>
          </a:p>
          <a:p>
            <a:pPr marL="0" indent="0">
              <a:buNone/>
            </a:pPr>
            <a:r>
              <a:rPr lang="en-GB" dirty="0"/>
              <a:t> </a:t>
            </a:r>
          </a:p>
          <a:p>
            <a:pPr marL="0" indent="0">
              <a:buNone/>
            </a:pPr>
            <a:r>
              <a:rPr lang="en-GB" dirty="0"/>
              <a:t>In this scenario – who/what is:</a:t>
            </a:r>
          </a:p>
          <a:p>
            <a:pPr lvl="0"/>
            <a:endParaRPr lang="en-GB" dirty="0" smtClean="0"/>
          </a:p>
          <a:p>
            <a:pPr lvl="0"/>
            <a:r>
              <a:rPr lang="en-GB" b="1" dirty="0" smtClean="0"/>
              <a:t>The agent(s)?</a:t>
            </a:r>
            <a:endParaRPr lang="en-GB" b="1" dirty="0"/>
          </a:p>
          <a:p>
            <a:pPr marL="0" indent="0">
              <a:buNone/>
            </a:pPr>
            <a:r>
              <a:rPr lang="en-GB" b="1" dirty="0"/>
              <a:t> </a:t>
            </a:r>
          </a:p>
          <a:p>
            <a:pPr lvl="0"/>
            <a:r>
              <a:rPr lang="en-GB" b="1" dirty="0"/>
              <a:t>The </a:t>
            </a:r>
            <a:r>
              <a:rPr lang="en-GB" b="1" dirty="0" smtClean="0"/>
              <a:t>object(s)?</a:t>
            </a:r>
            <a:endParaRPr lang="en-GB" b="1" dirty="0"/>
          </a:p>
          <a:p>
            <a:pPr marL="0" indent="0">
              <a:buNone/>
            </a:pPr>
            <a:r>
              <a:rPr lang="en-GB" b="1" dirty="0"/>
              <a:t>  </a:t>
            </a:r>
          </a:p>
          <a:p>
            <a:pPr lvl="0"/>
            <a:r>
              <a:rPr lang="en-GB" b="1" dirty="0"/>
              <a:t>The </a:t>
            </a:r>
            <a:r>
              <a:rPr lang="en-GB" b="1" dirty="0" smtClean="0"/>
              <a:t>event(s)?</a:t>
            </a:r>
            <a:endParaRPr lang="en-GB" b="1" dirty="0"/>
          </a:p>
        </p:txBody>
      </p:sp>
    </p:spTree>
    <p:extLst>
      <p:ext uri="{BB962C8B-B14F-4D97-AF65-F5344CB8AC3E}">
        <p14:creationId xmlns:p14="http://schemas.microsoft.com/office/powerpoint/2010/main" val="17684509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B.2.</a:t>
            </a:r>
            <a:endParaRPr lang="en-GB" dirty="0"/>
          </a:p>
        </p:txBody>
      </p:sp>
      <p:sp>
        <p:nvSpPr>
          <p:cNvPr id="3" name="Content Placeholder 2"/>
          <p:cNvSpPr>
            <a:spLocks noGrp="1"/>
          </p:cNvSpPr>
          <p:nvPr>
            <p:ph idx="1"/>
          </p:nvPr>
        </p:nvSpPr>
        <p:spPr>
          <a:xfrm>
            <a:off x="838200" y="1546225"/>
            <a:ext cx="10515600" cy="4351338"/>
          </a:xfrm>
        </p:spPr>
        <p:txBody>
          <a:bodyPr>
            <a:noAutofit/>
          </a:bodyPr>
          <a:lstStyle/>
          <a:p>
            <a:pPr marL="0" indent="0">
              <a:buNone/>
            </a:pPr>
            <a:r>
              <a:rPr lang="en-GB" dirty="0" smtClean="0"/>
              <a:t>A </a:t>
            </a:r>
            <a:r>
              <a:rPr lang="en-GB" dirty="0"/>
              <a:t>National Archive runs the file format identification tool DROID over a new deposit from a governmental department.  </a:t>
            </a:r>
          </a:p>
          <a:p>
            <a:pPr marL="0" indent="0">
              <a:buNone/>
            </a:pPr>
            <a:r>
              <a:rPr lang="en-GB" dirty="0"/>
              <a:t> </a:t>
            </a:r>
          </a:p>
          <a:p>
            <a:pPr marL="0" indent="0">
              <a:buNone/>
            </a:pPr>
            <a:r>
              <a:rPr lang="en-GB" dirty="0"/>
              <a:t>In this scenario – who/what is:</a:t>
            </a:r>
          </a:p>
          <a:p>
            <a:pPr lvl="0"/>
            <a:endParaRPr lang="en-GB" dirty="0" smtClean="0"/>
          </a:p>
          <a:p>
            <a:pPr lvl="0"/>
            <a:r>
              <a:rPr lang="en-GB" b="1" dirty="0" smtClean="0"/>
              <a:t>The agent(s)? </a:t>
            </a:r>
            <a:r>
              <a:rPr lang="en-GB" dirty="0" smtClean="0"/>
              <a:t>National Archive, DROID  </a:t>
            </a:r>
            <a:endParaRPr lang="en-GB" dirty="0"/>
          </a:p>
          <a:p>
            <a:pPr marL="0" indent="0">
              <a:buNone/>
            </a:pPr>
            <a:r>
              <a:rPr lang="en-GB" dirty="0"/>
              <a:t> </a:t>
            </a:r>
          </a:p>
          <a:p>
            <a:pPr lvl="0"/>
            <a:r>
              <a:rPr lang="en-GB" b="1" dirty="0"/>
              <a:t>The </a:t>
            </a:r>
            <a:r>
              <a:rPr lang="en-GB" b="1" dirty="0" smtClean="0"/>
              <a:t>object(s)? </a:t>
            </a:r>
            <a:r>
              <a:rPr lang="en-GB" dirty="0" smtClean="0"/>
              <a:t>“the deposit”</a:t>
            </a:r>
            <a:endParaRPr lang="en-GB" dirty="0"/>
          </a:p>
          <a:p>
            <a:pPr marL="0" indent="0">
              <a:buNone/>
            </a:pPr>
            <a:r>
              <a:rPr lang="en-GB" b="1" dirty="0"/>
              <a:t>  </a:t>
            </a:r>
          </a:p>
          <a:p>
            <a:pPr lvl="0"/>
            <a:r>
              <a:rPr lang="en-GB" b="1" dirty="0"/>
              <a:t>The </a:t>
            </a:r>
            <a:r>
              <a:rPr lang="en-GB" b="1" dirty="0" smtClean="0"/>
              <a:t>event(s)? </a:t>
            </a:r>
            <a:r>
              <a:rPr lang="en-GB" dirty="0" smtClean="0"/>
              <a:t>File format identification </a:t>
            </a:r>
          </a:p>
          <a:p>
            <a:pPr marL="0" lvl="0" indent="0">
              <a:buNone/>
            </a:pPr>
            <a:endParaRPr lang="en-GB" dirty="0"/>
          </a:p>
        </p:txBody>
      </p:sp>
    </p:spTree>
    <p:extLst>
      <p:ext uri="{BB962C8B-B14F-4D97-AF65-F5344CB8AC3E}">
        <p14:creationId xmlns:p14="http://schemas.microsoft.com/office/powerpoint/2010/main" val="238482171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B.3:</a:t>
            </a:r>
          </a:p>
          <a:p>
            <a:pPr marL="0" indent="0">
              <a:buNone/>
            </a:pPr>
            <a:endParaRPr lang="en-GB" sz="3600" b="1" dirty="0"/>
          </a:p>
          <a:p>
            <a:pPr marL="0" indent="0">
              <a:buNone/>
            </a:pPr>
            <a:endParaRPr lang="en-GB" sz="3600" b="1" dirty="0"/>
          </a:p>
        </p:txBody>
      </p:sp>
    </p:spTree>
    <p:extLst>
      <p:ext uri="{BB962C8B-B14F-4D97-AF65-F5344CB8AC3E}">
        <p14:creationId xmlns:p14="http://schemas.microsoft.com/office/powerpoint/2010/main" val="46686545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B.3: </a:t>
            </a:r>
            <a:r>
              <a:rPr lang="en-GB" sz="3600" dirty="0" smtClean="0"/>
              <a:t>Representation </a:t>
            </a:r>
          </a:p>
          <a:p>
            <a:pPr marL="0" indent="0">
              <a:buNone/>
            </a:pPr>
            <a:endParaRPr lang="en-GB" sz="3600" b="1" dirty="0"/>
          </a:p>
          <a:p>
            <a:pPr marL="0" indent="0">
              <a:buNone/>
            </a:pPr>
            <a:r>
              <a:rPr lang="en-GB" sz="3600" b="1" dirty="0" smtClean="0"/>
              <a:t> </a:t>
            </a:r>
            <a:endParaRPr lang="en-GB" sz="3600" dirty="0"/>
          </a:p>
        </p:txBody>
      </p:sp>
    </p:spTree>
    <p:extLst>
      <p:ext uri="{BB962C8B-B14F-4D97-AF65-F5344CB8AC3E}">
        <p14:creationId xmlns:p14="http://schemas.microsoft.com/office/powerpoint/2010/main" val="67234512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B.3: </a:t>
            </a:r>
            <a:r>
              <a:rPr lang="en-GB" sz="3600" dirty="0" smtClean="0"/>
              <a:t>Representation </a:t>
            </a:r>
          </a:p>
          <a:p>
            <a:pPr marL="0" indent="0">
              <a:buNone/>
            </a:pPr>
            <a:endParaRPr lang="en-GB" sz="3600" b="1" dirty="0"/>
          </a:p>
          <a:p>
            <a:pPr marL="0" indent="0">
              <a:buNone/>
            </a:pPr>
            <a:r>
              <a:rPr lang="en-GB" sz="3600" b="1" dirty="0" smtClean="0"/>
              <a:t>B.4:</a:t>
            </a:r>
            <a:endParaRPr lang="en-GB" sz="3600" b="1" dirty="0"/>
          </a:p>
          <a:p>
            <a:pPr marL="0" indent="0">
              <a:buNone/>
            </a:pPr>
            <a:r>
              <a:rPr lang="en-GB" sz="3600" b="1" dirty="0" smtClean="0"/>
              <a:t> </a:t>
            </a:r>
            <a:endParaRPr lang="en-GB" sz="3600" dirty="0"/>
          </a:p>
        </p:txBody>
      </p:sp>
    </p:spTree>
    <p:extLst>
      <p:ext uri="{BB962C8B-B14F-4D97-AF65-F5344CB8AC3E}">
        <p14:creationId xmlns:p14="http://schemas.microsoft.com/office/powerpoint/2010/main" val="254354604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B.3: </a:t>
            </a:r>
            <a:r>
              <a:rPr lang="en-GB" sz="3600" dirty="0" smtClean="0"/>
              <a:t>Representation </a:t>
            </a:r>
          </a:p>
          <a:p>
            <a:pPr marL="0" indent="0">
              <a:buNone/>
            </a:pPr>
            <a:endParaRPr lang="en-GB" sz="3600" b="1" dirty="0"/>
          </a:p>
          <a:p>
            <a:pPr marL="0" indent="0">
              <a:buNone/>
            </a:pPr>
            <a:r>
              <a:rPr lang="en-GB" sz="3600" b="1" dirty="0" smtClean="0"/>
              <a:t>B.4: </a:t>
            </a:r>
            <a:r>
              <a:rPr lang="en-GB" sz="3600" dirty="0" smtClean="0"/>
              <a:t>File</a:t>
            </a:r>
            <a:r>
              <a:rPr lang="en-GB" sz="3600" b="1" dirty="0" smtClean="0"/>
              <a:t> </a:t>
            </a:r>
          </a:p>
          <a:p>
            <a:pPr marL="0" indent="0">
              <a:buNone/>
            </a:pPr>
            <a:endParaRPr lang="en-GB" sz="3600" b="1" dirty="0"/>
          </a:p>
          <a:p>
            <a:pPr marL="0" indent="0">
              <a:buNone/>
            </a:pPr>
            <a:r>
              <a:rPr lang="en-GB" sz="3600" b="1" dirty="0" smtClean="0"/>
              <a:t> </a:t>
            </a:r>
            <a:endParaRPr lang="en-GB" sz="3600" dirty="0"/>
          </a:p>
        </p:txBody>
      </p:sp>
    </p:spTree>
    <p:extLst>
      <p:ext uri="{BB962C8B-B14F-4D97-AF65-F5344CB8AC3E}">
        <p14:creationId xmlns:p14="http://schemas.microsoft.com/office/powerpoint/2010/main" val="310387893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B.3: </a:t>
            </a:r>
            <a:r>
              <a:rPr lang="en-GB" sz="3600" dirty="0" smtClean="0"/>
              <a:t>Representation </a:t>
            </a:r>
          </a:p>
          <a:p>
            <a:pPr marL="0" indent="0">
              <a:buNone/>
            </a:pPr>
            <a:endParaRPr lang="en-GB" sz="3600" b="1" dirty="0"/>
          </a:p>
          <a:p>
            <a:pPr marL="0" indent="0">
              <a:buNone/>
            </a:pPr>
            <a:r>
              <a:rPr lang="en-GB" sz="3600" b="1" dirty="0" smtClean="0"/>
              <a:t>B.4: </a:t>
            </a:r>
            <a:r>
              <a:rPr lang="en-GB" sz="3600" dirty="0" smtClean="0"/>
              <a:t>File, height and width </a:t>
            </a:r>
            <a:r>
              <a:rPr lang="en-GB" sz="3600" b="1" dirty="0" smtClean="0"/>
              <a:t> </a:t>
            </a:r>
          </a:p>
          <a:p>
            <a:pPr marL="0" indent="0">
              <a:buNone/>
            </a:pPr>
            <a:endParaRPr lang="en-GB" sz="3600" b="1" dirty="0"/>
          </a:p>
          <a:p>
            <a:pPr marL="0" indent="0">
              <a:buNone/>
            </a:pPr>
            <a:r>
              <a:rPr lang="en-GB" sz="3600" b="1" dirty="0" smtClean="0"/>
              <a:t> </a:t>
            </a:r>
            <a:endParaRPr lang="en-GB" sz="3600" dirty="0"/>
          </a:p>
        </p:txBody>
      </p:sp>
    </p:spTree>
    <p:extLst>
      <p:ext uri="{BB962C8B-B14F-4D97-AF65-F5344CB8AC3E}">
        <p14:creationId xmlns:p14="http://schemas.microsoft.com/office/powerpoint/2010/main" val="321297572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B.3: </a:t>
            </a:r>
            <a:r>
              <a:rPr lang="en-GB" sz="3600" dirty="0" smtClean="0"/>
              <a:t>Representation </a:t>
            </a:r>
          </a:p>
          <a:p>
            <a:pPr marL="0" indent="0">
              <a:buNone/>
            </a:pPr>
            <a:endParaRPr lang="en-GB" sz="3600" b="1" dirty="0"/>
          </a:p>
          <a:p>
            <a:pPr marL="0" indent="0">
              <a:buNone/>
            </a:pPr>
            <a:r>
              <a:rPr lang="en-GB" sz="3600" b="1" dirty="0" smtClean="0"/>
              <a:t>B.4: </a:t>
            </a:r>
            <a:r>
              <a:rPr lang="en-GB" sz="3600" dirty="0"/>
              <a:t>File, height and width </a:t>
            </a:r>
            <a:endParaRPr lang="en-GB" sz="3600" b="1" dirty="0"/>
          </a:p>
          <a:p>
            <a:pPr marL="0" indent="0">
              <a:buNone/>
            </a:pPr>
            <a:endParaRPr lang="en-GB" sz="3600" b="1" dirty="0" smtClean="0"/>
          </a:p>
          <a:p>
            <a:pPr marL="0" indent="0">
              <a:buNone/>
            </a:pPr>
            <a:r>
              <a:rPr lang="en-GB" sz="3600" b="1" dirty="0" smtClean="0"/>
              <a:t>B.5: </a:t>
            </a:r>
          </a:p>
          <a:p>
            <a:pPr marL="0" indent="0">
              <a:buNone/>
            </a:pPr>
            <a:endParaRPr lang="en-GB" sz="3600" b="1" dirty="0"/>
          </a:p>
          <a:p>
            <a:pPr marL="0" indent="0">
              <a:buNone/>
            </a:pPr>
            <a:r>
              <a:rPr lang="en-GB" sz="3600" b="1" dirty="0" smtClean="0"/>
              <a:t> </a:t>
            </a:r>
            <a:endParaRPr lang="en-GB" sz="3600" dirty="0"/>
          </a:p>
        </p:txBody>
      </p:sp>
    </p:spTree>
    <p:extLst>
      <p:ext uri="{BB962C8B-B14F-4D97-AF65-F5344CB8AC3E}">
        <p14:creationId xmlns:p14="http://schemas.microsoft.com/office/powerpoint/2010/main" val="150574035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B.3: </a:t>
            </a:r>
            <a:r>
              <a:rPr lang="en-GB" sz="3600" dirty="0" smtClean="0"/>
              <a:t>Representation </a:t>
            </a:r>
          </a:p>
          <a:p>
            <a:pPr marL="0" indent="0">
              <a:buNone/>
            </a:pPr>
            <a:endParaRPr lang="en-GB" sz="3600" b="1" dirty="0"/>
          </a:p>
          <a:p>
            <a:pPr marL="0" indent="0">
              <a:buNone/>
            </a:pPr>
            <a:r>
              <a:rPr lang="en-GB" sz="3600" b="1" dirty="0" smtClean="0"/>
              <a:t>B.4: </a:t>
            </a:r>
            <a:r>
              <a:rPr lang="en-GB" sz="3600" dirty="0"/>
              <a:t>File, height and width </a:t>
            </a:r>
            <a:endParaRPr lang="en-GB" sz="3600" dirty="0" smtClean="0"/>
          </a:p>
          <a:p>
            <a:pPr marL="0" indent="0">
              <a:buNone/>
            </a:pPr>
            <a:endParaRPr lang="en-GB" sz="3600" b="1" dirty="0"/>
          </a:p>
          <a:p>
            <a:pPr marL="0" indent="0">
              <a:buNone/>
            </a:pPr>
            <a:r>
              <a:rPr lang="en-GB" sz="3600" b="1" dirty="0" smtClean="0"/>
              <a:t>B.5: </a:t>
            </a:r>
            <a:r>
              <a:rPr lang="en-GB" sz="3600" dirty="0" smtClean="0"/>
              <a:t>Jane Granger, Repository Staff</a:t>
            </a:r>
          </a:p>
          <a:p>
            <a:pPr marL="0" indent="0">
              <a:buNone/>
            </a:pPr>
            <a:endParaRPr lang="en-GB" sz="3600" b="1" dirty="0"/>
          </a:p>
          <a:p>
            <a:pPr marL="0" indent="0">
              <a:buNone/>
            </a:pPr>
            <a:endParaRPr lang="en-GB" sz="3600" dirty="0"/>
          </a:p>
        </p:txBody>
      </p:sp>
    </p:spTree>
    <p:extLst>
      <p:ext uri="{BB962C8B-B14F-4D97-AF65-F5344CB8AC3E}">
        <p14:creationId xmlns:p14="http://schemas.microsoft.com/office/powerpoint/2010/main" val="14570626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038124"/>
            <a:ext cx="12192000" cy="2667476"/>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0" y="1218248"/>
            <a:ext cx="12192000" cy="2271712"/>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213360" y="-107315"/>
            <a:ext cx="10515600" cy="1325563"/>
          </a:xfrm>
        </p:spPr>
        <p:txBody>
          <a:bodyPr>
            <a:normAutofit/>
          </a:bodyPr>
          <a:lstStyle/>
          <a:p>
            <a:r>
              <a:rPr lang="en-GB" sz="4800" b="1" dirty="0" smtClean="0"/>
              <a:t>What is digital preservation metadata? </a:t>
            </a:r>
            <a:endParaRPr lang="en-GB" sz="4800" b="1" dirty="0"/>
          </a:p>
        </p:txBody>
      </p:sp>
      <p:sp>
        <p:nvSpPr>
          <p:cNvPr id="3" name="Content Placeholder 2"/>
          <p:cNvSpPr>
            <a:spLocks noGrp="1"/>
          </p:cNvSpPr>
          <p:nvPr>
            <p:ph idx="1"/>
          </p:nvPr>
        </p:nvSpPr>
        <p:spPr>
          <a:xfrm>
            <a:off x="213360" y="1798320"/>
            <a:ext cx="11567160" cy="5059680"/>
          </a:xfrm>
        </p:spPr>
        <p:txBody>
          <a:bodyPr>
            <a:normAutofit/>
          </a:bodyPr>
          <a:lstStyle/>
          <a:p>
            <a:pPr marL="0" indent="0" algn="ctr">
              <a:buNone/>
            </a:pPr>
            <a:r>
              <a:rPr lang="en-GB" sz="3200" i="1" dirty="0" smtClean="0"/>
              <a:t>“Things </a:t>
            </a:r>
            <a:r>
              <a:rPr lang="en-GB" sz="3200" i="1" dirty="0"/>
              <a:t>that most working preservation repositories are likely to need to know in order to support digital preservation</a:t>
            </a:r>
            <a:r>
              <a:rPr lang="en-GB" sz="3200" i="1" dirty="0" smtClean="0"/>
              <a:t>.”</a:t>
            </a:r>
          </a:p>
          <a:p>
            <a:pPr marL="0" indent="0" algn="ctr">
              <a:buNone/>
            </a:pPr>
            <a:endParaRPr lang="en-GB" sz="1400" dirty="0"/>
          </a:p>
          <a:p>
            <a:pPr lvl="1" algn="r">
              <a:buFontTx/>
              <a:buChar char="-"/>
            </a:pPr>
            <a:r>
              <a:rPr lang="en-GB" sz="1800" dirty="0" smtClean="0"/>
              <a:t>PREMIS Data Dictionary</a:t>
            </a:r>
          </a:p>
          <a:p>
            <a:pPr marL="457200" lvl="1" indent="0" algn="ctr">
              <a:buNone/>
            </a:pPr>
            <a:endParaRPr lang="en-GB" dirty="0" smtClean="0"/>
          </a:p>
          <a:p>
            <a:pPr marL="0" indent="0" algn="ctr">
              <a:buNone/>
            </a:pPr>
            <a:endParaRPr lang="en-GB" dirty="0" smtClean="0"/>
          </a:p>
          <a:p>
            <a:pPr marL="0" indent="0" algn="ctr">
              <a:buNone/>
            </a:pPr>
            <a:r>
              <a:rPr lang="en-GB" sz="3200" i="1" dirty="0" smtClean="0"/>
              <a:t>“</a:t>
            </a:r>
            <a:r>
              <a:rPr lang="en-GB" sz="3200" i="1" dirty="0"/>
              <a:t>Preservation metadata is intended to store technical details on the format, structure and use of the digital content, the </a:t>
            </a:r>
            <a:r>
              <a:rPr lang="en-GB" sz="3200" i="1" u="sng" dirty="0"/>
              <a:t>history of all actions</a:t>
            </a:r>
            <a:r>
              <a:rPr lang="en-GB" sz="3200" i="1" dirty="0"/>
              <a:t> performed on the resource including changes and </a:t>
            </a:r>
            <a:r>
              <a:rPr lang="en-GB" sz="3200" i="1" dirty="0" smtClean="0"/>
              <a:t>decisions […]”</a:t>
            </a:r>
          </a:p>
          <a:p>
            <a:pPr marL="0" indent="0" algn="r">
              <a:buNone/>
            </a:pPr>
            <a:r>
              <a:rPr lang="en-GB" sz="1800" dirty="0" smtClean="0"/>
              <a:t>- PADI, The National Library of Australia </a:t>
            </a:r>
            <a:endParaRPr lang="en-GB" sz="1800" dirty="0"/>
          </a:p>
        </p:txBody>
      </p:sp>
      <p:cxnSp>
        <p:nvCxnSpPr>
          <p:cNvPr id="5" name="Straight Connector 4"/>
          <p:cNvCxnSpPr/>
          <p:nvPr/>
        </p:nvCxnSpPr>
        <p:spPr>
          <a:xfrm>
            <a:off x="0" y="853440"/>
            <a:ext cx="12192000" cy="1524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450738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B.3: </a:t>
            </a:r>
            <a:r>
              <a:rPr lang="en-GB" sz="3600" dirty="0" smtClean="0"/>
              <a:t>Representation </a:t>
            </a:r>
          </a:p>
          <a:p>
            <a:pPr marL="0" indent="0">
              <a:buNone/>
            </a:pPr>
            <a:endParaRPr lang="en-GB" sz="3600" b="1" dirty="0"/>
          </a:p>
          <a:p>
            <a:pPr marL="0" indent="0">
              <a:buNone/>
            </a:pPr>
            <a:r>
              <a:rPr lang="en-GB" sz="3600" b="1" dirty="0" smtClean="0"/>
              <a:t>B.4: </a:t>
            </a:r>
            <a:r>
              <a:rPr lang="en-GB" sz="3600" dirty="0" smtClean="0"/>
              <a:t>File, </a:t>
            </a:r>
            <a:r>
              <a:rPr lang="en-GB" sz="3600" dirty="0"/>
              <a:t>height and width </a:t>
            </a:r>
            <a:r>
              <a:rPr lang="en-GB" sz="3600" b="1" dirty="0"/>
              <a:t> </a:t>
            </a:r>
            <a:endParaRPr lang="en-GB" sz="3600" b="1" dirty="0" smtClean="0"/>
          </a:p>
          <a:p>
            <a:pPr marL="0" indent="0">
              <a:buNone/>
            </a:pPr>
            <a:endParaRPr lang="en-GB" sz="3600" b="1" dirty="0"/>
          </a:p>
          <a:p>
            <a:pPr marL="0" indent="0">
              <a:buNone/>
            </a:pPr>
            <a:r>
              <a:rPr lang="en-GB" sz="3600" b="1" dirty="0" smtClean="0"/>
              <a:t>B.5: </a:t>
            </a:r>
            <a:r>
              <a:rPr lang="en-GB" sz="3600" dirty="0" smtClean="0"/>
              <a:t>Jane Granger, Repository Staff</a:t>
            </a:r>
          </a:p>
          <a:p>
            <a:pPr marL="0" indent="0">
              <a:buNone/>
            </a:pPr>
            <a:endParaRPr lang="en-GB" sz="3600" dirty="0"/>
          </a:p>
          <a:p>
            <a:pPr marL="0" indent="0">
              <a:buNone/>
            </a:pPr>
            <a:r>
              <a:rPr lang="en-GB" sz="3600" b="1" dirty="0" smtClean="0"/>
              <a:t>B.6:</a:t>
            </a:r>
            <a:endParaRPr lang="en-GB" sz="3600" b="1" dirty="0"/>
          </a:p>
          <a:p>
            <a:pPr marL="0" indent="0">
              <a:buNone/>
            </a:pPr>
            <a:endParaRPr lang="en-GB" sz="3600" dirty="0"/>
          </a:p>
        </p:txBody>
      </p:sp>
    </p:spTree>
    <p:extLst>
      <p:ext uri="{BB962C8B-B14F-4D97-AF65-F5344CB8AC3E}">
        <p14:creationId xmlns:p14="http://schemas.microsoft.com/office/powerpoint/2010/main" val="219450129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B.3: </a:t>
            </a:r>
            <a:r>
              <a:rPr lang="en-GB" sz="3600" dirty="0" smtClean="0"/>
              <a:t>Representation </a:t>
            </a:r>
          </a:p>
          <a:p>
            <a:pPr marL="0" indent="0">
              <a:buNone/>
            </a:pPr>
            <a:endParaRPr lang="en-GB" sz="3600" b="1" dirty="0"/>
          </a:p>
          <a:p>
            <a:pPr marL="0" indent="0">
              <a:buNone/>
            </a:pPr>
            <a:r>
              <a:rPr lang="en-GB" sz="3600" b="1" dirty="0" smtClean="0"/>
              <a:t>B.4: </a:t>
            </a:r>
            <a:r>
              <a:rPr lang="en-GB" sz="3600" dirty="0"/>
              <a:t>File, height and width</a:t>
            </a:r>
            <a:r>
              <a:rPr lang="en-GB" sz="3600" b="1" dirty="0" smtClean="0"/>
              <a:t> </a:t>
            </a:r>
          </a:p>
          <a:p>
            <a:pPr marL="0" indent="0">
              <a:buNone/>
            </a:pPr>
            <a:endParaRPr lang="en-GB" sz="3600" b="1" dirty="0"/>
          </a:p>
          <a:p>
            <a:pPr marL="0" indent="0">
              <a:buNone/>
            </a:pPr>
            <a:r>
              <a:rPr lang="en-GB" sz="3600" b="1" dirty="0" smtClean="0"/>
              <a:t>B.5: </a:t>
            </a:r>
            <a:r>
              <a:rPr lang="en-GB" sz="3600" dirty="0" smtClean="0"/>
              <a:t>Jane Granger, Repository Staff</a:t>
            </a:r>
          </a:p>
          <a:p>
            <a:pPr marL="0" indent="0">
              <a:buNone/>
            </a:pPr>
            <a:endParaRPr lang="en-GB" sz="3600" dirty="0"/>
          </a:p>
          <a:p>
            <a:pPr marL="0" indent="0">
              <a:buNone/>
            </a:pPr>
            <a:r>
              <a:rPr lang="en-GB" sz="3600" b="1" dirty="0" smtClean="0"/>
              <a:t>B.6: </a:t>
            </a:r>
            <a:r>
              <a:rPr lang="en-GB" sz="3600" dirty="0" smtClean="0"/>
              <a:t>British Library, organisation, NW12DB</a:t>
            </a:r>
          </a:p>
          <a:p>
            <a:pPr marL="0" indent="0">
              <a:buNone/>
            </a:pPr>
            <a:endParaRPr lang="en-GB" sz="3600" b="1" dirty="0"/>
          </a:p>
          <a:p>
            <a:pPr marL="0" indent="0">
              <a:buNone/>
            </a:pPr>
            <a:endParaRPr lang="en-GB" sz="3600" dirty="0"/>
          </a:p>
        </p:txBody>
      </p:sp>
    </p:spTree>
    <p:extLst>
      <p:ext uri="{BB962C8B-B14F-4D97-AF65-F5344CB8AC3E}">
        <p14:creationId xmlns:p14="http://schemas.microsoft.com/office/powerpoint/2010/main" val="35340454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B.7:</a:t>
            </a:r>
            <a:endParaRPr lang="en-GB" sz="3600" dirty="0" smtClean="0"/>
          </a:p>
          <a:p>
            <a:pPr marL="0" indent="0">
              <a:buNone/>
            </a:pPr>
            <a:endParaRPr lang="en-GB" sz="3600" b="1" dirty="0"/>
          </a:p>
          <a:p>
            <a:pPr marL="0" indent="0">
              <a:buNone/>
            </a:pPr>
            <a:endParaRPr lang="en-GB" sz="3600" b="1" dirty="0"/>
          </a:p>
          <a:p>
            <a:pPr marL="0" indent="0">
              <a:buNone/>
            </a:pPr>
            <a:endParaRPr lang="en-GB" sz="3600" dirty="0"/>
          </a:p>
        </p:txBody>
      </p:sp>
    </p:spTree>
    <p:extLst>
      <p:ext uri="{BB962C8B-B14F-4D97-AF65-F5344CB8AC3E}">
        <p14:creationId xmlns:p14="http://schemas.microsoft.com/office/powerpoint/2010/main" val="267513935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B.7: </a:t>
            </a:r>
            <a:r>
              <a:rPr lang="en-GB" sz="3600" dirty="0" smtClean="0"/>
              <a:t>Format identification, format successfully identified </a:t>
            </a:r>
          </a:p>
          <a:p>
            <a:pPr marL="0" indent="0">
              <a:buNone/>
            </a:pPr>
            <a:endParaRPr lang="en-GB" sz="3600" b="1" dirty="0"/>
          </a:p>
          <a:p>
            <a:pPr marL="0" indent="0">
              <a:buNone/>
            </a:pPr>
            <a:endParaRPr lang="en-GB" sz="3600" b="1" dirty="0"/>
          </a:p>
          <a:p>
            <a:pPr marL="0" indent="0">
              <a:buNone/>
            </a:pPr>
            <a:endParaRPr lang="en-GB" sz="3600" dirty="0"/>
          </a:p>
        </p:txBody>
      </p:sp>
    </p:spTree>
    <p:extLst>
      <p:ext uri="{BB962C8B-B14F-4D97-AF65-F5344CB8AC3E}">
        <p14:creationId xmlns:p14="http://schemas.microsoft.com/office/powerpoint/2010/main" val="333612608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B.7: </a:t>
            </a:r>
            <a:r>
              <a:rPr lang="en-GB" sz="3600" dirty="0" smtClean="0"/>
              <a:t>Format identification, format successfully identified </a:t>
            </a:r>
          </a:p>
          <a:p>
            <a:pPr marL="0" indent="0">
              <a:buNone/>
            </a:pPr>
            <a:endParaRPr lang="en-GB" sz="3600" b="1" dirty="0"/>
          </a:p>
          <a:p>
            <a:pPr marL="0" indent="0">
              <a:buNone/>
            </a:pPr>
            <a:r>
              <a:rPr lang="en-GB" sz="3600" b="1" dirty="0" smtClean="0"/>
              <a:t>B.8:</a:t>
            </a:r>
            <a:endParaRPr lang="en-GB" sz="3600" b="1" dirty="0"/>
          </a:p>
          <a:p>
            <a:pPr marL="0" indent="0">
              <a:buNone/>
            </a:pPr>
            <a:endParaRPr lang="en-GB" sz="3600" dirty="0"/>
          </a:p>
        </p:txBody>
      </p:sp>
    </p:spTree>
    <p:extLst>
      <p:ext uri="{BB962C8B-B14F-4D97-AF65-F5344CB8AC3E}">
        <p14:creationId xmlns:p14="http://schemas.microsoft.com/office/powerpoint/2010/main" val="177672226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B.7: </a:t>
            </a:r>
            <a:r>
              <a:rPr lang="en-GB" sz="3600" dirty="0" smtClean="0"/>
              <a:t>Format identification, format successfully identified </a:t>
            </a:r>
          </a:p>
          <a:p>
            <a:pPr marL="0" indent="0">
              <a:buNone/>
            </a:pPr>
            <a:endParaRPr lang="en-GB" sz="3600" b="1" dirty="0"/>
          </a:p>
          <a:p>
            <a:pPr marL="0" indent="0">
              <a:buNone/>
            </a:pPr>
            <a:r>
              <a:rPr lang="en-GB" sz="3600" b="1" dirty="0" smtClean="0"/>
              <a:t>B.8: </a:t>
            </a:r>
            <a:r>
              <a:rPr lang="en-GB" sz="3600" dirty="0" smtClean="0"/>
              <a:t>Format identification, using DROID, 2014-02-15</a:t>
            </a:r>
          </a:p>
          <a:p>
            <a:pPr marL="0" indent="0">
              <a:buNone/>
            </a:pPr>
            <a:endParaRPr lang="en-GB" sz="3600" dirty="0"/>
          </a:p>
          <a:p>
            <a:pPr marL="0" indent="0">
              <a:buNone/>
            </a:pPr>
            <a:r>
              <a:rPr lang="en-GB" sz="3600" b="1" dirty="0" smtClean="0"/>
              <a:t>B.9:</a:t>
            </a:r>
            <a:endParaRPr lang="en-GB" sz="3600" b="1" dirty="0"/>
          </a:p>
          <a:p>
            <a:pPr marL="0" indent="0">
              <a:buNone/>
            </a:pPr>
            <a:endParaRPr lang="en-GB" sz="3600" dirty="0"/>
          </a:p>
        </p:txBody>
      </p:sp>
    </p:spTree>
    <p:extLst>
      <p:ext uri="{BB962C8B-B14F-4D97-AF65-F5344CB8AC3E}">
        <p14:creationId xmlns:p14="http://schemas.microsoft.com/office/powerpoint/2010/main" val="249234341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B.7: </a:t>
            </a:r>
            <a:r>
              <a:rPr lang="en-GB" sz="3600" dirty="0" smtClean="0"/>
              <a:t>Format identification, format successfully identified </a:t>
            </a:r>
          </a:p>
          <a:p>
            <a:pPr marL="0" indent="0">
              <a:buNone/>
            </a:pPr>
            <a:endParaRPr lang="en-GB" sz="3600" b="1" dirty="0"/>
          </a:p>
          <a:p>
            <a:pPr marL="0" indent="0">
              <a:buNone/>
            </a:pPr>
            <a:r>
              <a:rPr lang="en-GB" sz="3600" b="1" dirty="0" smtClean="0"/>
              <a:t>B.8: </a:t>
            </a:r>
            <a:r>
              <a:rPr lang="en-GB" sz="3600" dirty="0" smtClean="0"/>
              <a:t>Format identification, using DROID, 2014-02-15</a:t>
            </a:r>
          </a:p>
          <a:p>
            <a:pPr marL="0" indent="0">
              <a:buNone/>
            </a:pPr>
            <a:endParaRPr lang="en-GB" sz="3600" dirty="0"/>
          </a:p>
          <a:p>
            <a:pPr marL="0" indent="0">
              <a:buNone/>
            </a:pPr>
            <a:r>
              <a:rPr lang="en-GB" sz="3600" b="1" dirty="0" smtClean="0"/>
              <a:t>B.9: </a:t>
            </a:r>
            <a:r>
              <a:rPr lang="en-GB" sz="3600" dirty="0" smtClean="0"/>
              <a:t>Virus scan, virus found, CLAM AV, version 0.95.2, A0004</a:t>
            </a:r>
            <a:endParaRPr lang="en-GB" sz="3600" dirty="0"/>
          </a:p>
          <a:p>
            <a:pPr marL="0" indent="0">
              <a:buNone/>
            </a:pPr>
            <a:endParaRPr lang="en-GB" sz="3600" dirty="0"/>
          </a:p>
        </p:txBody>
      </p:sp>
    </p:spTree>
    <p:extLst>
      <p:ext uri="{BB962C8B-B14F-4D97-AF65-F5344CB8AC3E}">
        <p14:creationId xmlns:p14="http://schemas.microsoft.com/office/powerpoint/2010/main" val="299491536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552" y="2195741"/>
            <a:ext cx="12192000" cy="1325563"/>
          </a:xfrm>
        </p:spPr>
        <p:txBody>
          <a:bodyPr>
            <a:normAutofit fontScale="90000"/>
          </a:bodyPr>
          <a:lstStyle/>
          <a:p>
            <a:pPr algn="ctr"/>
            <a:r>
              <a:rPr lang="en-GB" sz="7300" dirty="0" smtClean="0"/>
              <a:t>Exercises C.1 onwards</a:t>
            </a:r>
            <a:br>
              <a:rPr lang="en-GB" sz="7300" dirty="0" smtClean="0"/>
            </a:br>
            <a:r>
              <a:rPr lang="en-GB" sz="7300" dirty="0" smtClean="0"/>
              <a:t/>
            </a:r>
            <a:br>
              <a:rPr lang="en-GB" sz="7300" dirty="0" smtClean="0"/>
            </a:br>
            <a:r>
              <a:rPr lang="en-GB" dirty="0" smtClean="0"/>
              <a:t> </a:t>
            </a:r>
            <a:endParaRPr lang="en-GB" dirty="0"/>
          </a:p>
        </p:txBody>
      </p:sp>
      <p:sp>
        <p:nvSpPr>
          <p:cNvPr id="13" name="Content Placeholder 2"/>
          <p:cNvSpPr>
            <a:spLocks noGrp="1"/>
          </p:cNvSpPr>
          <p:nvPr>
            <p:ph idx="1"/>
          </p:nvPr>
        </p:nvSpPr>
        <p:spPr>
          <a:xfrm>
            <a:off x="2389237" y="927713"/>
            <a:ext cx="9092382" cy="1133885"/>
          </a:xfrm>
        </p:spPr>
        <p:txBody>
          <a:bodyPr>
            <a:normAutofit/>
          </a:bodyPr>
          <a:lstStyle/>
          <a:p>
            <a:pPr marL="0" indent="0">
              <a:buNone/>
            </a:pPr>
            <a:r>
              <a:rPr lang="en-GB" dirty="0" smtClean="0"/>
              <a:t>    </a:t>
            </a:r>
          </a:p>
          <a:p>
            <a:pPr>
              <a:buFontTx/>
              <a:buChar char="-"/>
            </a:pPr>
            <a:endParaRPr lang="en-GB" dirty="0"/>
          </a:p>
          <a:p>
            <a:pPr marL="0" indent="0">
              <a:buNone/>
            </a:pPr>
            <a:endParaRPr lang="en-GB" dirty="0" smtClean="0"/>
          </a:p>
          <a:p>
            <a:pPr marL="0" indent="0">
              <a:buNone/>
            </a:pPr>
            <a:endParaRPr lang="en-GB" dirty="0"/>
          </a:p>
          <a:p>
            <a:pPr>
              <a:buFontTx/>
              <a:buChar char="-"/>
            </a:pPr>
            <a:endParaRPr lang="en-GB" dirty="0" smtClean="0"/>
          </a:p>
        </p:txBody>
      </p:sp>
      <p:sp>
        <p:nvSpPr>
          <p:cNvPr id="4" name="Content Placeholder 2"/>
          <p:cNvSpPr txBox="1">
            <a:spLocks/>
          </p:cNvSpPr>
          <p:nvPr/>
        </p:nvSpPr>
        <p:spPr>
          <a:xfrm>
            <a:off x="6653980" y="1825625"/>
            <a:ext cx="52578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smtClean="0"/>
          </a:p>
          <a:p>
            <a:pPr marL="0" indent="0">
              <a:buFont typeface="Arial" panose="020B0604020202020204" pitchFamily="34" charset="0"/>
              <a:buNone/>
            </a:pPr>
            <a:endParaRPr lang="en-GB" dirty="0" smtClean="0"/>
          </a:p>
          <a:p>
            <a:pPr marL="0" indent="0">
              <a:buFont typeface="Arial" panose="020B0604020202020204" pitchFamily="34" charset="0"/>
              <a:buNone/>
            </a:pPr>
            <a:endParaRPr lang="en-GB" dirty="0" smtClean="0"/>
          </a:p>
          <a:p>
            <a:pPr marL="0" indent="0">
              <a:buFont typeface="Arial" panose="020B0604020202020204" pitchFamily="34" charset="0"/>
              <a:buNone/>
            </a:pPr>
            <a:endParaRPr lang="en-GB" dirty="0" smtClean="0"/>
          </a:p>
        </p:txBody>
      </p:sp>
      <p:sp>
        <p:nvSpPr>
          <p:cNvPr id="5" name="Title 1"/>
          <p:cNvSpPr txBox="1">
            <a:spLocks/>
          </p:cNvSpPr>
          <p:nvPr/>
        </p:nvSpPr>
        <p:spPr>
          <a:xfrm>
            <a:off x="6449960" y="365125"/>
            <a:ext cx="556505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dirty="0" smtClean="0"/>
          </a:p>
          <a:p>
            <a:endParaRPr lang="en-GB" dirty="0"/>
          </a:p>
        </p:txBody>
      </p:sp>
      <p:pic>
        <p:nvPicPr>
          <p:cNvPr id="6" name="Picture 5"/>
          <p:cNvPicPr>
            <a:picLocks noChangeAspect="1"/>
          </p:cNvPicPr>
          <p:nvPr/>
        </p:nvPicPr>
        <p:blipFill>
          <a:blip r:embed="rId3"/>
          <a:stretch>
            <a:fillRect/>
          </a:stretch>
        </p:blipFill>
        <p:spPr>
          <a:xfrm>
            <a:off x="3022600" y="3370749"/>
            <a:ext cx="6127696" cy="2956769"/>
          </a:xfrm>
          <a:prstGeom prst="rect">
            <a:avLst/>
          </a:prstGeom>
          <a:solidFill>
            <a:schemeClr val="tx1"/>
          </a:solidFill>
          <a:ln w="76200">
            <a:solidFill>
              <a:schemeClr val="tx2"/>
            </a:solidFill>
          </a:ln>
        </p:spPr>
      </p:pic>
    </p:spTree>
    <p:extLst>
      <p:ext uri="{BB962C8B-B14F-4D97-AF65-F5344CB8AC3E}">
        <p14:creationId xmlns:p14="http://schemas.microsoft.com/office/powerpoint/2010/main" val="206569758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C.1:</a:t>
            </a:r>
          </a:p>
          <a:p>
            <a:pPr marL="0" indent="0">
              <a:buNone/>
            </a:pPr>
            <a:endParaRPr lang="en-GB" sz="3600" b="1" dirty="0" smtClean="0"/>
          </a:p>
          <a:p>
            <a:pPr marL="0" indent="0">
              <a:buNone/>
            </a:pPr>
            <a:endParaRPr lang="en-GB" sz="3600" b="1" dirty="0"/>
          </a:p>
          <a:p>
            <a:pPr marL="0" indent="0">
              <a:buNone/>
            </a:pPr>
            <a:endParaRPr lang="en-GB" sz="3600" dirty="0"/>
          </a:p>
        </p:txBody>
      </p:sp>
    </p:spTree>
    <p:extLst>
      <p:ext uri="{BB962C8B-B14F-4D97-AF65-F5344CB8AC3E}">
        <p14:creationId xmlns:p14="http://schemas.microsoft.com/office/powerpoint/2010/main" val="218493555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C.1:</a:t>
            </a:r>
          </a:p>
          <a:p>
            <a:pPr marL="0" indent="0">
              <a:buNone/>
            </a:pPr>
            <a:endParaRPr lang="en-GB" sz="3600" b="1" dirty="0"/>
          </a:p>
          <a:p>
            <a:r>
              <a:rPr lang="en-GB" sz="3600" b="1" dirty="0"/>
              <a:t> </a:t>
            </a:r>
            <a:r>
              <a:rPr lang="en-GB" sz="3600" b="1" dirty="0" smtClean="0"/>
              <a:t>4 semantic components</a:t>
            </a:r>
          </a:p>
          <a:p>
            <a:pPr marL="0" indent="0">
              <a:buNone/>
            </a:pPr>
            <a:endParaRPr lang="en-GB" sz="3600" b="1" dirty="0" smtClean="0"/>
          </a:p>
          <a:p>
            <a:pPr marL="0" indent="0">
              <a:buNone/>
            </a:pPr>
            <a:endParaRPr lang="en-GB" sz="3600" b="1" dirty="0"/>
          </a:p>
          <a:p>
            <a:pPr marL="0" indent="0">
              <a:buNone/>
            </a:pPr>
            <a:endParaRPr lang="en-GB" sz="3600" dirty="0"/>
          </a:p>
        </p:txBody>
      </p:sp>
    </p:spTree>
    <p:extLst>
      <p:ext uri="{BB962C8B-B14F-4D97-AF65-F5344CB8AC3E}">
        <p14:creationId xmlns:p14="http://schemas.microsoft.com/office/powerpoint/2010/main" val="921096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038124"/>
            <a:ext cx="12192000" cy="2667476"/>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0" y="1218248"/>
            <a:ext cx="12192000" cy="2271712"/>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p:nvPr>
        </p:nvSpPr>
        <p:spPr>
          <a:xfrm>
            <a:off x="213360" y="1798320"/>
            <a:ext cx="11567160" cy="5059680"/>
          </a:xfrm>
        </p:spPr>
        <p:txBody>
          <a:bodyPr>
            <a:normAutofit/>
          </a:bodyPr>
          <a:lstStyle/>
          <a:p>
            <a:pPr marL="0" indent="0" algn="ctr">
              <a:buNone/>
            </a:pPr>
            <a:r>
              <a:rPr lang="en-GB" sz="3200" i="1" dirty="0" smtClean="0"/>
              <a:t>“Things </a:t>
            </a:r>
            <a:r>
              <a:rPr lang="en-GB" sz="3200" i="1" dirty="0"/>
              <a:t>that most working preservation repositories are likely to need to know in order to support digital preservation</a:t>
            </a:r>
            <a:r>
              <a:rPr lang="en-GB" sz="3200" i="1" dirty="0" smtClean="0"/>
              <a:t>.”</a:t>
            </a:r>
          </a:p>
          <a:p>
            <a:pPr marL="0" indent="0" algn="ctr">
              <a:buNone/>
            </a:pPr>
            <a:endParaRPr lang="en-GB" sz="1400" dirty="0"/>
          </a:p>
          <a:p>
            <a:pPr lvl="1" algn="r">
              <a:buFontTx/>
              <a:buChar char="-"/>
            </a:pPr>
            <a:r>
              <a:rPr lang="en-GB" sz="1800" dirty="0" smtClean="0"/>
              <a:t>PREMIS Data Dictionary</a:t>
            </a:r>
          </a:p>
          <a:p>
            <a:pPr marL="457200" lvl="1" indent="0" algn="ctr">
              <a:buNone/>
            </a:pPr>
            <a:endParaRPr lang="en-GB" dirty="0" smtClean="0"/>
          </a:p>
          <a:p>
            <a:pPr marL="0" indent="0" algn="ctr">
              <a:buNone/>
            </a:pPr>
            <a:endParaRPr lang="en-GB" dirty="0" smtClean="0"/>
          </a:p>
          <a:p>
            <a:pPr marL="0" indent="0" algn="ctr">
              <a:buNone/>
            </a:pPr>
            <a:r>
              <a:rPr lang="en-GB" sz="3200" i="1" dirty="0" smtClean="0"/>
              <a:t>“</a:t>
            </a:r>
            <a:r>
              <a:rPr lang="en-GB" sz="3200" i="1" dirty="0"/>
              <a:t>Preservation metadata is intended to store technical details on the format, structure and use of the digital content, the history of all actions performed on the resource including changes and </a:t>
            </a:r>
            <a:r>
              <a:rPr lang="en-GB" sz="3200" i="1" dirty="0" smtClean="0"/>
              <a:t>decisions […]”</a:t>
            </a:r>
          </a:p>
          <a:p>
            <a:pPr marL="0" indent="0" algn="r">
              <a:buNone/>
            </a:pPr>
            <a:r>
              <a:rPr lang="en-GB" sz="1800" dirty="0" smtClean="0"/>
              <a:t>- PADI, The National Library of Australia </a:t>
            </a:r>
            <a:endParaRPr lang="en-GB" sz="18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 y="-1108948"/>
            <a:ext cx="11551920" cy="8663940"/>
          </a:xfrm>
          <a:prstGeom prst="rect">
            <a:avLst/>
          </a:prstGeom>
        </p:spPr>
      </p:pic>
      <p:sp>
        <p:nvSpPr>
          <p:cNvPr id="2" name="Title 1"/>
          <p:cNvSpPr>
            <a:spLocks noGrp="1"/>
          </p:cNvSpPr>
          <p:nvPr>
            <p:ph type="title"/>
          </p:nvPr>
        </p:nvSpPr>
        <p:spPr>
          <a:xfrm>
            <a:off x="213360" y="-107315"/>
            <a:ext cx="10515600" cy="1325563"/>
          </a:xfrm>
        </p:spPr>
        <p:txBody>
          <a:bodyPr>
            <a:normAutofit/>
          </a:bodyPr>
          <a:lstStyle/>
          <a:p>
            <a:r>
              <a:rPr lang="en-GB" sz="4800" b="1" dirty="0" smtClean="0"/>
              <a:t>What is digital preservation metadata? </a:t>
            </a:r>
            <a:endParaRPr lang="en-GB" sz="4800" b="1" dirty="0"/>
          </a:p>
        </p:txBody>
      </p:sp>
      <p:cxnSp>
        <p:nvCxnSpPr>
          <p:cNvPr id="5" name="Straight Connector 4"/>
          <p:cNvCxnSpPr/>
          <p:nvPr/>
        </p:nvCxnSpPr>
        <p:spPr>
          <a:xfrm>
            <a:off x="0" y="853440"/>
            <a:ext cx="12192000" cy="1524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6346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ppt_x</p:attrName>
                                        </p:attrNameLst>
                                      </p:cBhvr>
                                      <p:tavLst>
                                        <p:tav tm="0">
                                          <p:val>
                                            <p:strVal val="#ppt_x"/>
                                          </p:val>
                                        </p:tav>
                                        <p:tav tm="100000">
                                          <p:val>
                                            <p:strVal val="#ppt_x"/>
                                          </p:val>
                                        </p:tav>
                                      </p:tavLst>
                                    </p:anim>
                                    <p:anim calcmode="lin" valueType="num">
                                      <p:cBhvr>
                                        <p:cTn id="9" dur="2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C.1:</a:t>
            </a:r>
          </a:p>
          <a:p>
            <a:pPr marL="0" indent="0">
              <a:buNone/>
            </a:pPr>
            <a:endParaRPr lang="en-GB" sz="3600" b="1" dirty="0"/>
          </a:p>
          <a:p>
            <a:r>
              <a:rPr lang="en-GB" sz="3600" b="1" dirty="0"/>
              <a:t> </a:t>
            </a:r>
            <a:r>
              <a:rPr lang="en-GB" sz="3600" b="1" dirty="0" smtClean="0"/>
              <a:t>4 semantic components</a:t>
            </a:r>
          </a:p>
          <a:p>
            <a:endParaRPr lang="en-GB" sz="3600" b="1" dirty="0"/>
          </a:p>
          <a:p>
            <a:r>
              <a:rPr lang="en-GB" sz="3600" b="1" dirty="0" smtClean="0"/>
              <a:t>File and bit stream level </a:t>
            </a:r>
          </a:p>
          <a:p>
            <a:pPr marL="0" indent="0">
              <a:buNone/>
            </a:pPr>
            <a:endParaRPr lang="en-GB" sz="3600" b="1" dirty="0" smtClean="0"/>
          </a:p>
          <a:p>
            <a:pPr marL="0" indent="0">
              <a:buNone/>
            </a:pPr>
            <a:endParaRPr lang="en-GB" sz="3600" b="1" dirty="0"/>
          </a:p>
          <a:p>
            <a:pPr marL="0" indent="0">
              <a:buNone/>
            </a:pPr>
            <a:endParaRPr lang="en-GB" sz="3600" dirty="0"/>
          </a:p>
        </p:txBody>
      </p:sp>
    </p:spTree>
    <p:extLst>
      <p:ext uri="{BB962C8B-B14F-4D97-AF65-F5344CB8AC3E}">
        <p14:creationId xmlns:p14="http://schemas.microsoft.com/office/powerpoint/2010/main" val="85849585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C.2:</a:t>
            </a:r>
          </a:p>
          <a:p>
            <a:pPr marL="0" indent="0">
              <a:buNone/>
            </a:pPr>
            <a:endParaRPr lang="en-GB" sz="3600" b="1" dirty="0" smtClean="0"/>
          </a:p>
          <a:p>
            <a:pPr marL="0" indent="0">
              <a:buNone/>
            </a:pPr>
            <a:endParaRPr lang="en-GB" sz="3600" b="1" dirty="0"/>
          </a:p>
          <a:p>
            <a:pPr marL="0" indent="0">
              <a:buNone/>
            </a:pPr>
            <a:endParaRPr lang="en-GB" sz="3600" dirty="0"/>
          </a:p>
        </p:txBody>
      </p:sp>
      <p:pic>
        <p:nvPicPr>
          <p:cNvPr id="4" name="Picture 3" descr="File:Metropolitan Methodist Church and St. Michael's Cathedral.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14842" y="1183504"/>
            <a:ext cx="8472275" cy="5380582"/>
          </a:xfrm>
          <a:prstGeom prst="rect">
            <a:avLst/>
          </a:prstGeom>
          <a:noFill/>
          <a:ln>
            <a:noFill/>
          </a:ln>
        </p:spPr>
      </p:pic>
    </p:spTree>
    <p:extLst>
      <p:ext uri="{BB962C8B-B14F-4D97-AF65-F5344CB8AC3E}">
        <p14:creationId xmlns:p14="http://schemas.microsoft.com/office/powerpoint/2010/main" val="179806333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C.2:</a:t>
            </a:r>
          </a:p>
          <a:p>
            <a:pPr marL="0" indent="0">
              <a:buNone/>
            </a:pPr>
            <a:endParaRPr lang="en-GB" sz="3600" b="1" dirty="0" smtClean="0"/>
          </a:p>
          <a:p>
            <a:pPr marL="0" indent="0">
              <a:buNone/>
            </a:pPr>
            <a:endParaRPr lang="en-GB" sz="3600" b="1" dirty="0"/>
          </a:p>
          <a:p>
            <a:pPr marL="0" indent="0">
              <a:buNone/>
            </a:pPr>
            <a:endParaRPr lang="en-GB" sz="3600" dirty="0"/>
          </a:p>
        </p:txBody>
      </p:sp>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4910137" y="337272"/>
            <a:ext cx="6817016" cy="6340619"/>
          </a:xfrm>
          <a:prstGeom prst="rect">
            <a:avLst/>
          </a:prstGeom>
          <a:noFill/>
          <a:ln>
            <a:noFill/>
          </a:ln>
        </p:spPr>
      </p:pic>
    </p:spTree>
    <p:extLst>
      <p:ext uri="{BB962C8B-B14F-4D97-AF65-F5344CB8AC3E}">
        <p14:creationId xmlns:p14="http://schemas.microsoft.com/office/powerpoint/2010/main" val="209126094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C.2:</a:t>
            </a:r>
          </a:p>
          <a:p>
            <a:pPr marL="0" indent="0">
              <a:buNone/>
            </a:pPr>
            <a:endParaRPr lang="en-GB" sz="3600" b="1" dirty="0" smtClean="0"/>
          </a:p>
          <a:p>
            <a:pPr marL="0" indent="0">
              <a:buNone/>
            </a:pPr>
            <a:endParaRPr lang="en-GB" sz="3600" b="1" dirty="0"/>
          </a:p>
          <a:p>
            <a:pPr marL="0" indent="0">
              <a:buNone/>
            </a:pPr>
            <a:endParaRPr lang="en-GB" sz="3600" dirty="0"/>
          </a:p>
        </p:txBody>
      </p:sp>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4910137" y="337272"/>
            <a:ext cx="6817016" cy="6340619"/>
          </a:xfrm>
          <a:prstGeom prst="rect">
            <a:avLst/>
          </a:prstGeom>
          <a:noFill/>
          <a:ln>
            <a:noFill/>
          </a:ln>
        </p:spPr>
      </p:pic>
      <p:cxnSp>
        <p:nvCxnSpPr>
          <p:cNvPr id="5" name="Straight Connector 4"/>
          <p:cNvCxnSpPr/>
          <p:nvPr/>
        </p:nvCxnSpPr>
        <p:spPr>
          <a:xfrm>
            <a:off x="6733308" y="2147455"/>
            <a:ext cx="2124000" cy="3865418"/>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012843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C.2:</a:t>
            </a:r>
          </a:p>
          <a:p>
            <a:pPr marL="0" indent="0">
              <a:buNone/>
            </a:pPr>
            <a:endParaRPr lang="en-GB" sz="3600" b="1" dirty="0" smtClean="0"/>
          </a:p>
          <a:p>
            <a:pPr marL="0" indent="0">
              <a:buNone/>
            </a:pPr>
            <a:endParaRPr lang="en-GB" sz="3600" b="1" dirty="0"/>
          </a:p>
          <a:p>
            <a:pPr marL="0" indent="0">
              <a:buNone/>
            </a:pPr>
            <a:endParaRPr lang="en-GB" sz="3600" dirty="0"/>
          </a:p>
        </p:txBody>
      </p:sp>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4910137" y="337272"/>
            <a:ext cx="6817016" cy="6340619"/>
          </a:xfrm>
          <a:prstGeom prst="rect">
            <a:avLst/>
          </a:prstGeom>
          <a:noFill/>
          <a:ln>
            <a:noFill/>
          </a:ln>
        </p:spPr>
      </p:pic>
      <p:cxnSp>
        <p:nvCxnSpPr>
          <p:cNvPr id="5" name="Straight Connector 4"/>
          <p:cNvCxnSpPr/>
          <p:nvPr/>
        </p:nvCxnSpPr>
        <p:spPr>
          <a:xfrm>
            <a:off x="6733308" y="2147455"/>
            <a:ext cx="2124000" cy="3865418"/>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6733308" y="899886"/>
            <a:ext cx="2124000" cy="2627085"/>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466144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C.2:</a:t>
            </a:r>
          </a:p>
          <a:p>
            <a:pPr marL="0" indent="0">
              <a:buNone/>
            </a:pPr>
            <a:endParaRPr lang="en-GB" sz="3600" b="1" dirty="0" smtClean="0"/>
          </a:p>
          <a:p>
            <a:pPr marL="0" indent="0">
              <a:buNone/>
            </a:pPr>
            <a:endParaRPr lang="en-GB" sz="3600" b="1" dirty="0"/>
          </a:p>
          <a:p>
            <a:pPr marL="0" indent="0">
              <a:buNone/>
            </a:pPr>
            <a:endParaRPr lang="en-GB" sz="3600" dirty="0"/>
          </a:p>
        </p:txBody>
      </p:sp>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4910137" y="337272"/>
            <a:ext cx="6817016" cy="6340619"/>
          </a:xfrm>
          <a:prstGeom prst="rect">
            <a:avLst/>
          </a:prstGeom>
          <a:noFill/>
          <a:ln>
            <a:noFill/>
          </a:ln>
        </p:spPr>
      </p:pic>
      <p:cxnSp>
        <p:nvCxnSpPr>
          <p:cNvPr id="5" name="Straight Connector 4"/>
          <p:cNvCxnSpPr/>
          <p:nvPr/>
        </p:nvCxnSpPr>
        <p:spPr>
          <a:xfrm>
            <a:off x="6733308" y="2147455"/>
            <a:ext cx="2124000" cy="3865418"/>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6733308" y="899886"/>
            <a:ext cx="2124000" cy="2627085"/>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6718794" y="2249714"/>
            <a:ext cx="2124000" cy="2540000"/>
          </a:xfrm>
          <a:prstGeom prst="line">
            <a:avLst/>
          </a:prstGeom>
          <a:ln w="3492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260259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1500"/>
            <a:ext cx="10515600" cy="5605463"/>
          </a:xfrm>
        </p:spPr>
        <p:txBody>
          <a:bodyPr>
            <a:normAutofit/>
          </a:bodyPr>
          <a:lstStyle/>
          <a:p>
            <a:pPr marL="0" indent="0">
              <a:buNone/>
            </a:pPr>
            <a:endParaRPr lang="en-GB" b="1" dirty="0" smtClean="0"/>
          </a:p>
          <a:p>
            <a:pPr marL="0" indent="0">
              <a:buNone/>
            </a:pPr>
            <a:r>
              <a:rPr lang="en-GB" sz="3600" b="1" dirty="0" smtClean="0"/>
              <a:t>C.2:</a:t>
            </a:r>
          </a:p>
          <a:p>
            <a:pPr marL="0" indent="0">
              <a:buNone/>
            </a:pPr>
            <a:endParaRPr lang="en-GB" sz="3600" b="1" dirty="0" smtClean="0"/>
          </a:p>
          <a:p>
            <a:pPr marL="0" indent="0">
              <a:buNone/>
            </a:pPr>
            <a:endParaRPr lang="en-GB" sz="3600" b="1" dirty="0"/>
          </a:p>
          <a:p>
            <a:pPr marL="0" indent="0">
              <a:buNone/>
            </a:pPr>
            <a:endParaRPr lang="en-GB" sz="3600" dirty="0"/>
          </a:p>
        </p:txBody>
      </p:sp>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4910137" y="337272"/>
            <a:ext cx="6817016" cy="6340619"/>
          </a:xfrm>
          <a:prstGeom prst="rect">
            <a:avLst/>
          </a:prstGeom>
          <a:noFill/>
          <a:ln>
            <a:noFill/>
          </a:ln>
        </p:spPr>
      </p:pic>
      <p:cxnSp>
        <p:nvCxnSpPr>
          <p:cNvPr id="5" name="Straight Connector 4"/>
          <p:cNvCxnSpPr/>
          <p:nvPr/>
        </p:nvCxnSpPr>
        <p:spPr>
          <a:xfrm>
            <a:off x="6733308" y="2147455"/>
            <a:ext cx="2124000" cy="3865418"/>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6733308" y="899886"/>
            <a:ext cx="2124000" cy="2627085"/>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6718794" y="2249714"/>
            <a:ext cx="2124000" cy="2540000"/>
          </a:xfrm>
          <a:prstGeom prst="line">
            <a:avLst/>
          </a:prstGeom>
          <a:ln w="3492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6733308" y="3526971"/>
            <a:ext cx="2109486" cy="2485902"/>
          </a:xfrm>
          <a:prstGeom prst="line">
            <a:avLst/>
          </a:prstGeom>
          <a:ln w="222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3004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dpconline.org/images/fileformat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5284" y="2687037"/>
            <a:ext cx="4224955" cy="386318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547100" y="6550223"/>
            <a:ext cx="4715873" cy="307777"/>
          </a:xfrm>
          <a:prstGeom prst="rect">
            <a:avLst/>
          </a:prstGeom>
          <a:noFill/>
        </p:spPr>
        <p:txBody>
          <a:bodyPr wrap="square" rtlCol="0">
            <a:spAutoFit/>
          </a:bodyPr>
          <a:lstStyle/>
          <a:p>
            <a:r>
              <a:rPr lang="en-GB" sz="1400" dirty="0" smtClean="0"/>
              <a:t>CC-BY 2.5 Denmark licence - Digitalbevaring.dk</a:t>
            </a:r>
            <a:endParaRPr lang="en-GB" sz="1400" dirty="0"/>
          </a:p>
        </p:txBody>
      </p:sp>
      <p:sp>
        <p:nvSpPr>
          <p:cNvPr id="6" name="Title 1"/>
          <p:cNvSpPr>
            <a:spLocks noGrp="1"/>
          </p:cNvSpPr>
          <p:nvPr>
            <p:ph type="title"/>
          </p:nvPr>
        </p:nvSpPr>
        <p:spPr>
          <a:xfrm>
            <a:off x="1966205" y="1575255"/>
            <a:ext cx="12192000" cy="1325563"/>
          </a:xfrm>
        </p:spPr>
        <p:txBody>
          <a:bodyPr>
            <a:normAutofit fontScale="90000"/>
          </a:bodyPr>
          <a:lstStyle/>
          <a:p>
            <a:pPr algn="ctr"/>
            <a:r>
              <a:rPr lang="en-GB" sz="7300" dirty="0" smtClean="0"/>
              <a:t>Questions?</a:t>
            </a:r>
            <a:br>
              <a:rPr lang="en-GB" sz="7300" dirty="0" smtClean="0"/>
            </a:br>
            <a:r>
              <a:rPr lang="en-GB" dirty="0" smtClean="0"/>
              <a:t> </a:t>
            </a:r>
            <a:endParaRPr lang="en-GB" dirty="0"/>
          </a:p>
        </p:txBody>
      </p:sp>
    </p:spTree>
    <p:extLst>
      <p:ext uri="{BB962C8B-B14F-4D97-AF65-F5344CB8AC3E}">
        <p14:creationId xmlns:p14="http://schemas.microsoft.com/office/powerpoint/2010/main" val="29064750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Environments</a:t>
            </a:r>
            <a:r>
              <a:rPr lang="en-GB" dirty="0" smtClean="0"/>
              <a:t> </a:t>
            </a:r>
            <a:endParaRPr lang="en-GB" dirty="0"/>
          </a:p>
        </p:txBody>
      </p:sp>
      <p:sp>
        <p:nvSpPr>
          <p:cNvPr id="3" name="Content Placeholder 2"/>
          <p:cNvSpPr>
            <a:spLocks noGrp="1"/>
          </p:cNvSpPr>
          <p:nvPr>
            <p:ph idx="1"/>
          </p:nvPr>
        </p:nvSpPr>
        <p:spPr/>
        <p:txBody>
          <a:bodyPr/>
          <a:lstStyle/>
          <a:p>
            <a:r>
              <a:rPr lang="en-GB" dirty="0" smtClean="0"/>
              <a:t>Introduced in PREMIS 3.0</a:t>
            </a:r>
          </a:p>
          <a:p>
            <a:pPr marL="0" indent="0">
              <a:buNone/>
            </a:pPr>
            <a:r>
              <a:rPr lang="en-GB" dirty="0" smtClean="0"/>
              <a:t> </a:t>
            </a:r>
          </a:p>
          <a:p>
            <a:endParaRPr lang="en-GB" dirty="0"/>
          </a:p>
        </p:txBody>
      </p:sp>
    </p:spTree>
    <p:extLst>
      <p:ext uri="{BB962C8B-B14F-4D97-AF65-F5344CB8AC3E}">
        <p14:creationId xmlns:p14="http://schemas.microsoft.com/office/powerpoint/2010/main" val="348416016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ircular Arrow 29"/>
          <p:cNvSpPr/>
          <p:nvPr/>
        </p:nvSpPr>
        <p:spPr>
          <a:xfrm rot="15817914">
            <a:off x="757084" y="3080140"/>
            <a:ext cx="373625" cy="697718"/>
          </a:xfrm>
          <a:prstGeom prst="circular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 name="Title 1"/>
          <p:cNvSpPr>
            <a:spLocks noGrp="1"/>
          </p:cNvSpPr>
          <p:nvPr>
            <p:ph type="title"/>
          </p:nvPr>
        </p:nvSpPr>
        <p:spPr/>
        <p:txBody>
          <a:bodyPr/>
          <a:lstStyle/>
          <a:p>
            <a:r>
              <a:rPr lang="en-GB" b="1" dirty="0" smtClean="0"/>
              <a:t>Environment</a:t>
            </a:r>
            <a:endParaRPr lang="en-GB" b="1" dirty="0"/>
          </a:p>
        </p:txBody>
      </p:sp>
      <p:sp>
        <p:nvSpPr>
          <p:cNvPr id="5" name="Rounded Rectangle 4"/>
          <p:cNvSpPr/>
          <p:nvPr/>
        </p:nvSpPr>
        <p:spPr>
          <a:xfrm>
            <a:off x="943896" y="2696037"/>
            <a:ext cx="4106162" cy="1086924"/>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Objects     ……….                  </a:t>
            </a:r>
            <a:endParaRPr lang="en-GB" sz="4400" dirty="0">
              <a:solidFill>
                <a:schemeClr val="tx1"/>
              </a:solidFill>
            </a:endParaRPr>
          </a:p>
        </p:txBody>
      </p:sp>
      <p:sp>
        <p:nvSpPr>
          <p:cNvPr id="6" name="Rounded Rectangle 5"/>
          <p:cNvSpPr/>
          <p:nvPr/>
        </p:nvSpPr>
        <p:spPr>
          <a:xfrm>
            <a:off x="4758811" y="110612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Rights</a:t>
            </a:r>
            <a:endParaRPr lang="en-GB" sz="4400" dirty="0">
              <a:solidFill>
                <a:schemeClr val="tx1"/>
              </a:solidFill>
            </a:endParaRPr>
          </a:p>
        </p:txBody>
      </p:sp>
      <p:sp>
        <p:nvSpPr>
          <p:cNvPr id="7" name="Rounded Rectangle 6"/>
          <p:cNvSpPr/>
          <p:nvPr/>
        </p:nvSpPr>
        <p:spPr>
          <a:xfrm>
            <a:off x="4758812" y="4788310"/>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Events</a:t>
            </a:r>
            <a:endParaRPr lang="en-GB" sz="4400" dirty="0">
              <a:solidFill>
                <a:schemeClr val="tx1"/>
              </a:solidFill>
            </a:endParaRPr>
          </a:p>
        </p:txBody>
      </p:sp>
      <p:sp>
        <p:nvSpPr>
          <p:cNvPr id="8" name="Rounded Rectangle 7"/>
          <p:cNvSpPr/>
          <p:nvPr/>
        </p:nvSpPr>
        <p:spPr>
          <a:xfrm>
            <a:off x="8578644" y="3075039"/>
            <a:ext cx="2674375" cy="707922"/>
          </a:xfrm>
          <a:prstGeom prst="round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smtClean="0">
                <a:solidFill>
                  <a:schemeClr val="tx1"/>
                </a:solidFill>
              </a:rPr>
              <a:t>Agents</a:t>
            </a:r>
            <a:endParaRPr lang="en-GB" sz="4400" dirty="0">
              <a:solidFill>
                <a:schemeClr val="tx1"/>
              </a:solidFill>
            </a:endParaRPr>
          </a:p>
        </p:txBody>
      </p:sp>
      <p:cxnSp>
        <p:nvCxnSpPr>
          <p:cNvPr id="19" name="Straight Arrow Connector 18"/>
          <p:cNvCxnSpPr>
            <a:stCxn id="5" idx="0"/>
            <a:endCxn id="6" idx="1"/>
          </p:cNvCxnSpPr>
          <p:nvPr/>
        </p:nvCxnSpPr>
        <p:spPr>
          <a:xfrm flipV="1">
            <a:off x="2996977" y="1460090"/>
            <a:ext cx="1761834" cy="1235947"/>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6" idx="3"/>
            <a:endCxn id="8" idx="0"/>
          </p:cNvCxnSpPr>
          <p:nvPr/>
        </p:nvCxnSpPr>
        <p:spPr>
          <a:xfrm>
            <a:off x="7433186" y="1460090"/>
            <a:ext cx="2482646" cy="161494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5" idx="2"/>
            <a:endCxn id="7" idx="1"/>
          </p:cNvCxnSpPr>
          <p:nvPr/>
        </p:nvCxnSpPr>
        <p:spPr>
          <a:xfrm>
            <a:off x="2996977" y="3782961"/>
            <a:ext cx="1761835"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3"/>
            <a:endCxn id="8" idx="2"/>
          </p:cNvCxnSpPr>
          <p:nvPr/>
        </p:nvCxnSpPr>
        <p:spPr>
          <a:xfrm flipV="1">
            <a:off x="7433187" y="3782961"/>
            <a:ext cx="2482645" cy="135931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363015" y="2785653"/>
            <a:ext cx="1537252" cy="923330"/>
          </a:xfrm>
          <a:prstGeom prst="rect">
            <a:avLst/>
          </a:prstGeom>
          <a:solidFill>
            <a:schemeClr val="bg1"/>
          </a:solidFill>
          <a:ln>
            <a:solidFill>
              <a:schemeClr val="tx1"/>
            </a:solidFill>
          </a:ln>
        </p:spPr>
        <p:txBody>
          <a:bodyPr wrap="square" rtlCol="0">
            <a:spAutoFit/>
          </a:bodyPr>
          <a:lstStyle/>
          <a:p>
            <a:r>
              <a:rPr lang="en-GB" dirty="0" smtClean="0"/>
              <a:t> </a:t>
            </a:r>
          </a:p>
          <a:p>
            <a:r>
              <a:rPr lang="en-GB" dirty="0" smtClean="0"/>
              <a:t> Environment</a:t>
            </a:r>
          </a:p>
          <a:p>
            <a:endParaRPr lang="en-GB" dirty="0"/>
          </a:p>
        </p:txBody>
      </p:sp>
    </p:spTree>
    <p:extLst>
      <p:ext uri="{BB962C8B-B14F-4D97-AF65-F5344CB8AC3E}">
        <p14:creationId xmlns:p14="http://schemas.microsoft.com/office/powerpoint/2010/main" val="5321458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2298</TotalTime>
  <Words>4226</Words>
  <Application>Microsoft Office PowerPoint</Application>
  <PresentationFormat>Widescreen</PresentationFormat>
  <Paragraphs>938</Paragraphs>
  <Slides>105</Slides>
  <Notes>105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105</vt:i4>
      </vt:variant>
    </vt:vector>
  </HeadingPairs>
  <TitlesOfParts>
    <vt:vector size="110" baseType="lpstr">
      <vt:lpstr>Aharoni</vt:lpstr>
      <vt:lpstr>Arial</vt:lpstr>
      <vt:lpstr>Calibri</vt:lpstr>
      <vt:lpstr>Calibri Light</vt:lpstr>
      <vt:lpstr>Office Theme</vt:lpstr>
      <vt:lpstr>Introduction to PREMIS  Digital Preservation Metadata Strategies</vt:lpstr>
      <vt:lpstr>PowerPoint Presentation</vt:lpstr>
      <vt:lpstr>Outline </vt:lpstr>
      <vt:lpstr>Learning objectives</vt:lpstr>
      <vt:lpstr>PowerPoint Presentation</vt:lpstr>
      <vt:lpstr>What is digital preservation metadata? </vt:lpstr>
      <vt:lpstr>What is digital preservation metadata? </vt:lpstr>
      <vt:lpstr>What is digital preservation metadata? </vt:lpstr>
      <vt:lpstr>What is digital preservation metadata? </vt:lpstr>
      <vt:lpstr>What is digital preservation metadata? </vt:lpstr>
      <vt:lpstr>What is digital preservation metadata? </vt:lpstr>
      <vt:lpstr>What is the long and short term benefit of  recording Digital Preservation Metadata? </vt:lpstr>
      <vt:lpstr>What is the benefit of recording Preservation Metadata? </vt:lpstr>
      <vt:lpstr>PowerPoint Presentation</vt:lpstr>
      <vt:lpstr>Background: How was PREMIS developed? </vt:lpstr>
      <vt:lpstr>What is PREMIS? </vt:lpstr>
      <vt:lpstr>PowerPoint Presentation</vt:lpstr>
      <vt:lpstr>What is PREMIS? </vt:lpstr>
      <vt:lpstr>How is PREMIS recorded?</vt:lpstr>
      <vt:lpstr>How is PREMIS recorded?</vt:lpstr>
      <vt:lpstr>The components of PREMIS</vt:lpstr>
      <vt:lpstr>The components of PREMIS</vt:lpstr>
      <vt:lpstr>The components of PREMIS</vt:lpstr>
      <vt:lpstr>The components of PREMIS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PREMIS object model</vt:lpstr>
      <vt:lpstr>PREMIS object model</vt:lpstr>
      <vt:lpstr>PREMIS object model</vt:lpstr>
      <vt:lpstr>PowerPoint Presentation</vt:lpstr>
      <vt:lpstr>Exercises A.1, A.2, A.3 Pages 1-4  </vt:lpstr>
      <vt:lpstr>A.1.  Brave new world</vt:lpstr>
      <vt:lpstr>A.1.  Brave new world</vt:lpstr>
      <vt:lpstr>A.1.  Brave new world</vt:lpstr>
      <vt:lpstr>A.1.  Brave new world</vt:lpstr>
      <vt:lpstr>A.2.  Hallelujah</vt:lpstr>
      <vt:lpstr>A.2.  Hallelujah</vt:lpstr>
      <vt:lpstr>A.2.  Hallelujah</vt:lpstr>
      <vt:lpstr>A.2.  Hallelujah</vt:lpstr>
      <vt:lpstr>A.3.  The Philosopher's Stone</vt:lpstr>
      <vt:lpstr>A.3.  The Philosopher's Stone</vt:lpstr>
      <vt:lpstr>A.3.  The Philosopher's Stone</vt:lpstr>
      <vt:lpstr>A.3.  The Philosopher's Stone</vt:lpstr>
      <vt:lpstr>     Do you think the different object categories (intellectual entity, representation, file) are useful?  Why/why not?     </vt:lpstr>
      <vt:lpstr>PowerPoint Presentation</vt:lpstr>
      <vt:lpstr>PowerPoint Presentation</vt:lpstr>
      <vt:lpstr>PREMIS entities</vt:lpstr>
      <vt:lpstr>PREMIS entities</vt:lpstr>
      <vt:lpstr>PREMIS entities</vt:lpstr>
      <vt:lpstr>PREMIS entities</vt:lpstr>
      <vt:lpstr>PREMIS entities</vt:lpstr>
      <vt:lpstr>PREMIS entities</vt:lpstr>
      <vt:lpstr>PREMIS entities</vt:lpstr>
      <vt:lpstr>PowerPoint Presentation</vt:lpstr>
      <vt:lpstr>PowerPoint Presentation</vt:lpstr>
      <vt:lpstr>PowerPoint Presentation</vt:lpstr>
      <vt:lpstr>PowerPoint Presentation</vt:lpstr>
      <vt:lpstr>PowerPoint Presentation</vt:lpstr>
      <vt:lpstr>PREMIS entities</vt:lpstr>
      <vt:lpstr>Exercise (B.1) </vt:lpstr>
      <vt:lpstr>Exercise (B.1) </vt:lpstr>
      <vt:lpstr>Exercise (B.1)  </vt:lpstr>
      <vt:lpstr>Exercise (B.1) </vt:lpstr>
      <vt:lpstr>Exercise (B.1) </vt:lpstr>
      <vt:lpstr>Exercises B.2 – B.8  Pages 5-9</vt:lpstr>
      <vt:lpstr>B.2.</vt:lpstr>
      <vt:lpstr>B.2.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Exercises C.1 onwards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  </vt:lpstr>
      <vt:lpstr>Environments </vt:lpstr>
      <vt:lpstr>Environment</vt:lpstr>
      <vt:lpstr>Environments </vt:lpstr>
      <vt:lpstr>Environments:  example  Handout</vt:lpstr>
      <vt:lpstr>Summary </vt:lpstr>
      <vt:lpstr>Additional resources</vt:lpstr>
      <vt:lpstr>Learning objectives</vt:lpstr>
      <vt:lpstr>PowerPoint Presentation</vt:lpstr>
    </vt:vector>
  </TitlesOfParts>
  <Company>University of Oxford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PREMIS</dc:title>
  <dc:creator>Bodleian Libraries</dc:creator>
  <cp:lastModifiedBy>Edith Halvarsson</cp:lastModifiedBy>
  <cp:revision>177</cp:revision>
  <dcterms:created xsi:type="dcterms:W3CDTF">2018-02-26T15:59:17Z</dcterms:created>
  <dcterms:modified xsi:type="dcterms:W3CDTF">2018-06-11T09:29:32Z</dcterms:modified>
</cp:coreProperties>
</file>