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2"/>
  </p:notesMasterIdLst>
  <p:sldIdLst>
    <p:sldId id="256" r:id="rId2"/>
    <p:sldId id="391" r:id="rId3"/>
    <p:sldId id="303" r:id="rId4"/>
    <p:sldId id="358" r:id="rId5"/>
    <p:sldId id="331" r:id="rId6"/>
    <p:sldId id="332" r:id="rId7"/>
    <p:sldId id="333" r:id="rId8"/>
    <p:sldId id="328" r:id="rId9"/>
    <p:sldId id="304" r:id="rId10"/>
    <p:sldId id="268" r:id="rId11"/>
    <p:sldId id="306" r:id="rId12"/>
    <p:sldId id="266" r:id="rId13"/>
    <p:sldId id="264" r:id="rId14"/>
    <p:sldId id="265" r:id="rId15"/>
    <p:sldId id="262" r:id="rId16"/>
    <p:sldId id="263" r:id="rId17"/>
    <p:sldId id="277" r:id="rId18"/>
    <p:sldId id="278" r:id="rId19"/>
    <p:sldId id="364" r:id="rId20"/>
    <p:sldId id="301" r:id="rId21"/>
    <p:sldId id="293" r:id="rId22"/>
    <p:sldId id="269" r:id="rId23"/>
    <p:sldId id="282" r:id="rId24"/>
    <p:sldId id="348" r:id="rId25"/>
    <p:sldId id="273" r:id="rId26"/>
    <p:sldId id="341" r:id="rId27"/>
    <p:sldId id="276" r:id="rId28"/>
    <p:sldId id="315" r:id="rId29"/>
    <p:sldId id="309" r:id="rId30"/>
    <p:sldId id="310" r:id="rId31"/>
    <p:sldId id="311" r:id="rId32"/>
    <p:sldId id="313" r:id="rId33"/>
    <p:sldId id="312" r:id="rId34"/>
    <p:sldId id="314" r:id="rId35"/>
    <p:sldId id="271" r:id="rId36"/>
    <p:sldId id="272" r:id="rId37"/>
    <p:sldId id="324" r:id="rId38"/>
    <p:sldId id="365" r:id="rId39"/>
    <p:sldId id="366" r:id="rId40"/>
    <p:sldId id="368" r:id="rId41"/>
    <p:sldId id="325" r:id="rId42"/>
    <p:sldId id="259" r:id="rId43"/>
    <p:sldId id="260" r:id="rId44"/>
    <p:sldId id="326" r:id="rId45"/>
    <p:sldId id="280" r:id="rId46"/>
    <p:sldId id="321" r:id="rId47"/>
    <p:sldId id="320" r:id="rId48"/>
    <p:sldId id="322" r:id="rId49"/>
    <p:sldId id="323" r:id="rId50"/>
    <p:sldId id="283" r:id="rId51"/>
    <p:sldId id="295" r:id="rId52"/>
    <p:sldId id="336" r:id="rId53"/>
    <p:sldId id="337" r:id="rId54"/>
    <p:sldId id="338" r:id="rId55"/>
    <p:sldId id="339" r:id="rId56"/>
    <p:sldId id="285" r:id="rId57"/>
    <p:sldId id="294" r:id="rId58"/>
    <p:sldId id="361" r:id="rId59"/>
    <p:sldId id="281" r:id="rId60"/>
    <p:sldId id="327" r:id="rId61"/>
    <p:sldId id="296" r:id="rId62"/>
    <p:sldId id="288" r:id="rId63"/>
    <p:sldId id="347" r:id="rId64"/>
    <p:sldId id="287" r:id="rId65"/>
    <p:sldId id="292" r:id="rId66"/>
    <p:sldId id="355" r:id="rId67"/>
    <p:sldId id="349" r:id="rId68"/>
    <p:sldId id="370" r:id="rId69"/>
    <p:sldId id="371" r:id="rId70"/>
    <p:sldId id="372" r:id="rId71"/>
    <p:sldId id="373" r:id="rId72"/>
    <p:sldId id="374" r:id="rId73"/>
    <p:sldId id="375" r:id="rId74"/>
    <p:sldId id="376" r:id="rId75"/>
    <p:sldId id="377" r:id="rId76"/>
    <p:sldId id="378" r:id="rId77"/>
    <p:sldId id="379" r:id="rId78"/>
    <p:sldId id="380" r:id="rId79"/>
    <p:sldId id="381" r:id="rId80"/>
    <p:sldId id="382" r:id="rId81"/>
    <p:sldId id="383" r:id="rId82"/>
    <p:sldId id="384" r:id="rId83"/>
    <p:sldId id="385" r:id="rId84"/>
    <p:sldId id="386" r:id="rId85"/>
    <p:sldId id="387" r:id="rId86"/>
    <p:sldId id="388" r:id="rId87"/>
    <p:sldId id="389" r:id="rId88"/>
    <p:sldId id="390" r:id="rId89"/>
    <p:sldId id="360" r:id="rId90"/>
    <p:sldId id="330"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32A20B8-C544-054F-924A-7DBD16A1FBA6}">
          <p14:sldIdLst>
            <p14:sldId id="256"/>
            <p14:sldId id="391"/>
            <p14:sldId id="303"/>
            <p14:sldId id="358"/>
            <p14:sldId id="331"/>
            <p14:sldId id="332"/>
            <p14:sldId id="333"/>
            <p14:sldId id="328"/>
            <p14:sldId id="304"/>
            <p14:sldId id="268"/>
            <p14:sldId id="306"/>
            <p14:sldId id="266"/>
            <p14:sldId id="264"/>
            <p14:sldId id="265"/>
            <p14:sldId id="262"/>
            <p14:sldId id="263"/>
            <p14:sldId id="277"/>
            <p14:sldId id="278"/>
            <p14:sldId id="364"/>
            <p14:sldId id="301"/>
            <p14:sldId id="293"/>
            <p14:sldId id="269"/>
            <p14:sldId id="282"/>
            <p14:sldId id="348"/>
            <p14:sldId id="273"/>
            <p14:sldId id="341"/>
            <p14:sldId id="276"/>
            <p14:sldId id="315"/>
            <p14:sldId id="309"/>
            <p14:sldId id="310"/>
            <p14:sldId id="311"/>
            <p14:sldId id="313"/>
            <p14:sldId id="312"/>
            <p14:sldId id="314"/>
            <p14:sldId id="271"/>
            <p14:sldId id="272"/>
            <p14:sldId id="324"/>
            <p14:sldId id="365"/>
            <p14:sldId id="366"/>
            <p14:sldId id="368"/>
            <p14:sldId id="325"/>
            <p14:sldId id="259"/>
            <p14:sldId id="260"/>
            <p14:sldId id="326"/>
            <p14:sldId id="280"/>
            <p14:sldId id="321"/>
            <p14:sldId id="320"/>
            <p14:sldId id="322"/>
            <p14:sldId id="323"/>
            <p14:sldId id="283"/>
            <p14:sldId id="295"/>
            <p14:sldId id="336"/>
            <p14:sldId id="337"/>
            <p14:sldId id="338"/>
            <p14:sldId id="339"/>
            <p14:sldId id="285"/>
            <p14:sldId id="294"/>
            <p14:sldId id="361"/>
            <p14:sldId id="281"/>
            <p14:sldId id="327"/>
            <p14:sldId id="296"/>
            <p14:sldId id="288"/>
            <p14:sldId id="347"/>
            <p14:sldId id="287"/>
            <p14:sldId id="292"/>
            <p14:sldId id="355"/>
            <p14:sldId id="34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60"/>
            <p14:sldId id="33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02"/>
    <p:restoredTop sz="77404"/>
  </p:normalViewPr>
  <p:slideViewPr>
    <p:cSldViewPr snapToGrid="0" snapToObjects="1">
      <p:cViewPr>
        <p:scale>
          <a:sx n="71" d="100"/>
          <a:sy n="71" d="100"/>
        </p:scale>
        <p:origin x="1320" y="3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notesMaster" Target="notesMasters/notesMaster1.xml"/><Relationship Id="rId93" Type="http://schemas.openxmlformats.org/officeDocument/2006/relationships/presProps" Target="presProps.xml"/><Relationship Id="rId94" Type="http://schemas.openxmlformats.org/officeDocument/2006/relationships/viewProps" Target="viewProps.xml"/><Relationship Id="rId95" Type="http://schemas.openxmlformats.org/officeDocument/2006/relationships/theme" Target="theme/theme1.xml"/><Relationship Id="rId9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4230FD-AE37-AF43-AD00-63BC91C21727}" type="datetimeFigureOut">
              <a:rPr lang="en-US" smtClean="0"/>
              <a:t>7/30/18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C29C2E-4EF6-104F-B510-2BE7883CD966}" type="slidenum">
              <a:rPr lang="en-US" smtClean="0"/>
              <a:t>‹#›</a:t>
            </a:fld>
            <a:endParaRPr lang="en-US"/>
          </a:p>
        </p:txBody>
      </p:sp>
    </p:spTree>
    <p:extLst>
      <p:ext uri="{BB962C8B-B14F-4D97-AF65-F5344CB8AC3E}">
        <p14:creationId xmlns:p14="http://schemas.microsoft.com/office/powerpoint/2010/main" val="1726874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 Id="rId3" Type="http://schemas.openxmlformats.org/officeDocument/2006/relationships/hyperlink" Target="https://en.wikipedia.org/wiki/Lunar_Orbiter"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baseline="0" dirty="0" smtClean="0"/>
              <a:t>Welcome (introduce yourself here)</a:t>
            </a:r>
          </a:p>
          <a:p>
            <a:endParaRPr lang="en-US" baseline="0" dirty="0" smtClean="0"/>
          </a:p>
          <a:p>
            <a:r>
              <a:rPr lang="en-US" baseline="0" dirty="0" smtClean="0"/>
              <a:t>This course is: Introduction to Digital Preservation, but do not be fooled, even as an introduction this will not be easy. </a:t>
            </a:r>
          </a:p>
          <a:p>
            <a:endParaRPr lang="en-US" baseline="0" dirty="0" smtClean="0"/>
          </a:p>
          <a:p>
            <a:r>
              <a:rPr lang="en-US" baseline="0" dirty="0" smtClean="0"/>
              <a:t>People keep thinking digital preservation is EASY. It is because we work in the digital world every day and so we think because we’re creating and working with digital materials every day that preserving them must be an easy task?</a:t>
            </a:r>
          </a:p>
          <a:p>
            <a:endParaRPr lang="en-US" baseline="0" dirty="0" smtClean="0"/>
          </a:p>
          <a:p>
            <a:r>
              <a:rPr lang="en-US" baseline="0" dirty="0" smtClean="0"/>
              <a:t>I’m here to tell you it’s not. By the end of the today you’ll probably agree.</a:t>
            </a:r>
          </a:p>
        </p:txBody>
      </p:sp>
      <p:sp>
        <p:nvSpPr>
          <p:cNvPr id="4" name="Slide Number Placeholder 3"/>
          <p:cNvSpPr>
            <a:spLocks noGrp="1"/>
          </p:cNvSpPr>
          <p:nvPr>
            <p:ph type="sldNum" sz="quarter" idx="10"/>
          </p:nvPr>
        </p:nvSpPr>
        <p:spPr/>
        <p:txBody>
          <a:bodyPr/>
          <a:lstStyle/>
          <a:p>
            <a:fld id="{A4C29C2E-4EF6-104F-B510-2BE7883CD966}" type="slidenum">
              <a:rPr lang="en-US" smtClean="0"/>
              <a:t>1</a:t>
            </a:fld>
            <a:endParaRPr lang="en-US"/>
          </a:p>
        </p:txBody>
      </p:sp>
    </p:spTree>
    <p:extLst>
      <p:ext uri="{BB962C8B-B14F-4D97-AF65-F5344CB8AC3E}">
        <p14:creationId xmlns:p14="http://schemas.microsoft.com/office/powerpoint/2010/main" val="1603422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Digital preservation is also not</a:t>
            </a:r>
            <a:r>
              <a:rPr lang="is-IS" dirty="0" smtClean="0"/>
              <a:t>….. </a:t>
            </a:r>
            <a:r>
              <a:rPr lang="is-IS" b="1" dirty="0" smtClean="0"/>
              <a:t>(CLICK) </a:t>
            </a:r>
            <a:r>
              <a:rPr lang="en-US" sz="1200" b="0" baseline="0" dirty="0" smtClean="0">
                <a:latin typeface="Century Gothic" panose="020B0502020202020204" pitchFamily="34" charset="0"/>
              </a:rPr>
              <a:t>Once you digitize a physical object, whether it is a page from a book or newspaper, a photograph or a painting, </a:t>
            </a:r>
            <a:r>
              <a:rPr lang="en-US" sz="1200" b="1" baseline="0" dirty="0" smtClean="0">
                <a:latin typeface="Century Gothic" panose="020B0502020202020204" pitchFamily="34" charset="0"/>
              </a:rPr>
              <a:t>you NEED digital preservation. </a:t>
            </a:r>
            <a:r>
              <a:rPr lang="en-US" sz="1200" b="0" baseline="0" dirty="0" smtClean="0">
                <a:latin typeface="Century Gothic" panose="020B0502020202020204" pitchFamily="34" charset="0"/>
              </a:rPr>
              <a:t>You have </a:t>
            </a:r>
            <a:r>
              <a:rPr lang="en-US" sz="1200" b="1" baseline="0" dirty="0" smtClean="0">
                <a:latin typeface="Century Gothic" panose="020B0502020202020204" pitchFamily="34" charset="0"/>
              </a:rPr>
              <a:t>CREATED a digital file</a:t>
            </a:r>
            <a:r>
              <a:rPr lang="en-US" sz="1200" b="0" baseline="0" dirty="0" smtClean="0">
                <a:latin typeface="Century Gothic" panose="020B0502020202020204" pitchFamily="34" charset="0"/>
              </a:rPr>
              <a:t> that needs preserving and becomes part of the same preservation lifecycle as the rest of your digital files. </a:t>
            </a:r>
          </a:p>
          <a:p>
            <a:pPr eaLnBrk="1" hangingPunct="1"/>
            <a:endParaRPr lang="en-US" sz="1200" b="0" baseline="0" dirty="0" smtClean="0">
              <a:latin typeface="Century Gothic" panose="020B0502020202020204" pitchFamily="34" charset="0"/>
            </a:endParaRPr>
          </a:p>
          <a:p>
            <a:pPr eaLnBrk="1" hangingPunct="1"/>
            <a:r>
              <a:rPr lang="en-US" sz="1200" b="0" baseline="0" dirty="0" smtClean="0">
                <a:latin typeface="Century Gothic" panose="020B0502020202020204" pitchFamily="34" charset="0"/>
              </a:rPr>
              <a:t>We digitize as a way to:</a:t>
            </a:r>
          </a:p>
          <a:p>
            <a:pPr marL="171450" indent="-171450" eaLnBrk="1" hangingPunct="1">
              <a:buFont typeface="Arial" panose="020B0604020202020204" pitchFamily="34" charset="0"/>
              <a:buChar char="•"/>
            </a:pPr>
            <a:r>
              <a:rPr lang="en-US" sz="1200" b="0" baseline="0" dirty="0" smtClean="0">
                <a:latin typeface="Century Gothic" panose="020B0502020202020204" pitchFamily="34" charset="0"/>
              </a:rPr>
              <a:t> assist with the preservation of the </a:t>
            </a:r>
            <a:r>
              <a:rPr lang="en-US" sz="1200" b="1" i="1" baseline="0" dirty="0" smtClean="0">
                <a:latin typeface="Century Gothic" panose="020B0502020202020204" pitchFamily="34" charset="0"/>
              </a:rPr>
              <a:t>physical object</a:t>
            </a:r>
            <a:r>
              <a:rPr lang="en-US" sz="1200" b="0" baseline="0" dirty="0" smtClean="0">
                <a:latin typeface="Century Gothic" panose="020B0502020202020204" pitchFamily="34" charset="0"/>
              </a:rPr>
              <a:t>—through less physical handling; AND</a:t>
            </a:r>
          </a:p>
          <a:p>
            <a:pPr marL="171450" indent="-171450" eaLnBrk="1" hangingPunct="1">
              <a:buFont typeface="Arial" panose="020B0604020202020204" pitchFamily="34" charset="0"/>
              <a:buChar char="•"/>
            </a:pPr>
            <a:r>
              <a:rPr lang="en-US" sz="1200" b="0" baseline="0" dirty="0" smtClean="0">
                <a:latin typeface="Century Gothic" panose="020B0502020202020204" pitchFamily="34" charset="0"/>
              </a:rPr>
              <a:t>to </a:t>
            </a:r>
            <a:r>
              <a:rPr lang="en-US" sz="1200" b="1" baseline="0" dirty="0" smtClean="0">
                <a:latin typeface="Century Gothic" panose="020B0502020202020204" pitchFamily="34" charset="0"/>
              </a:rPr>
              <a:t>PROVIDE ACCESS </a:t>
            </a:r>
            <a:r>
              <a:rPr lang="en-US" sz="1200" b="0" baseline="0" dirty="0" smtClean="0">
                <a:latin typeface="Century Gothic" panose="020B0502020202020204" pitchFamily="34" charset="0"/>
              </a:rPr>
              <a:t>to our collection material to a much broader audience at their leisure than before digitization programs. But again, it is not preservation; it relies on digital preservation.</a:t>
            </a:r>
          </a:p>
          <a:p>
            <a:pPr marL="171450" indent="-171450" eaLnBrk="1" hangingPunct="1">
              <a:buFont typeface="Arial" panose="020B0604020202020204" pitchFamily="34" charset="0"/>
              <a:buChar char="•"/>
            </a:pPr>
            <a:endParaRPr lang="en-US" sz="1200" b="0" baseline="0" dirty="0" smtClean="0">
              <a:latin typeface="Century Gothic" panose="020B0502020202020204" pitchFamily="34" charset="0"/>
            </a:endParaRPr>
          </a:p>
          <a:p>
            <a:pPr marL="0" indent="0" eaLnBrk="1" hangingPunct="1">
              <a:buFont typeface="Arial" panose="020B0604020202020204" pitchFamily="34" charset="0"/>
              <a:buNone/>
            </a:pPr>
            <a:r>
              <a:rPr lang="en-US" sz="1200" b="1" baseline="0" dirty="0" smtClean="0">
                <a:latin typeface="Century Gothic" panose="020B0502020202020204" pitchFamily="34" charset="0"/>
              </a:rPr>
              <a:t>(CLICK) </a:t>
            </a:r>
            <a:r>
              <a:rPr lang="en-US" sz="1200" b="0" baseline="0" dirty="0" smtClean="0">
                <a:latin typeface="Century Gothic" panose="020B0502020202020204" pitchFamily="34" charset="0"/>
              </a:rPr>
              <a:t>It’s not access </a:t>
            </a:r>
            <a:r>
              <a:rPr lang="en-US" sz="1200" b="1" baseline="0" dirty="0" smtClean="0">
                <a:latin typeface="Century Gothic" panose="020B0502020202020204" pitchFamily="34" charset="0"/>
              </a:rPr>
              <a:t>(CLICK) </a:t>
            </a:r>
            <a:r>
              <a:rPr lang="en-US" sz="1200" b="0" baseline="0" dirty="0" smtClean="0">
                <a:latin typeface="Century Gothic" panose="020B0502020202020204" pitchFamily="34" charset="0"/>
              </a:rPr>
              <a:t>but it does facilitate it</a:t>
            </a:r>
            <a:endParaRPr lang="en-US" sz="1200" dirty="0" smtClean="0">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A4C29C2E-4EF6-104F-B510-2BE7883CD966}" type="slidenum">
              <a:rPr lang="en-US" smtClean="0"/>
              <a:t>10</a:t>
            </a:fld>
            <a:endParaRPr lang="en-US"/>
          </a:p>
        </p:txBody>
      </p:sp>
    </p:spTree>
    <p:extLst>
      <p:ext uri="{BB962C8B-B14F-4D97-AF65-F5344CB8AC3E}">
        <p14:creationId xmlns:p14="http://schemas.microsoft.com/office/powerpoint/2010/main" val="14481938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a:t>
            </a:r>
            <a:r>
              <a:rPr lang="en-US" baseline="0" dirty="0" smtClean="0"/>
              <a:t> one system can do both. </a:t>
            </a:r>
            <a:r>
              <a:rPr lang="en-US" dirty="0" smtClean="0"/>
              <a:t>If you try to make one system do both, preservation or access will suffer.</a:t>
            </a: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a:t>
            </a:r>
            <a:r>
              <a:rPr lang="en-US" dirty="0" smtClean="0"/>
              <a:t>ystem developers and managers will decide too much preservation metadata is potentially risking future access or that access needs more metadata, weighing it down and reducing the utility of access services.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cannot tune a single system to do both preservation and access; you can develop preservation and access systems to work side-by-side over time – preservation to care for objects and access systems to deliver them effectively.  </a:t>
            </a:r>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11</a:t>
            </a:fld>
            <a:endParaRPr lang="en-US"/>
          </a:p>
        </p:txBody>
      </p:sp>
    </p:spTree>
    <p:extLst>
      <p:ext uri="{BB962C8B-B14F-4D97-AF65-F5344CB8AC3E}">
        <p14:creationId xmlns:p14="http://schemas.microsoft.com/office/powerpoint/2010/main" val="303454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does it matter? For a number of</a:t>
            </a:r>
            <a:r>
              <a:rPr lang="en-US" baseline="0" dirty="0" smtClean="0"/>
              <a:t> reason</a:t>
            </a:r>
            <a:endParaRPr lang="en-US" dirty="0" smtClean="0"/>
          </a:p>
          <a:p>
            <a:pPr marL="171450" indent="-171450">
              <a:buFont typeface="Arial" charset="0"/>
              <a:buChar char="•"/>
            </a:pPr>
            <a:r>
              <a:rPr lang="en-US" dirty="0" smtClean="0">
                <a:latin typeface="Century Gothic" charset="0"/>
                <a:ea typeface="Century Gothic" charset="0"/>
                <a:cs typeface="Century Gothic" charset="0"/>
              </a:rPr>
              <a:t>To ensure that future library users can access our material</a:t>
            </a:r>
          </a:p>
          <a:p>
            <a:pPr marL="171450" indent="-171450">
              <a:buFont typeface="Arial" charset="0"/>
              <a:buChar char="•"/>
            </a:pPr>
            <a:r>
              <a:rPr lang="en-US" dirty="0" smtClean="0">
                <a:latin typeface="Century Gothic" charset="0"/>
                <a:ea typeface="Century Gothic" charset="0"/>
                <a:cs typeface="Century Gothic" charset="0"/>
              </a:rPr>
              <a:t>Accountability </a:t>
            </a:r>
          </a:p>
          <a:p>
            <a:pPr marL="171450" indent="-171450">
              <a:buFont typeface="Arial" charset="0"/>
              <a:buChar char="•"/>
            </a:pPr>
            <a:r>
              <a:rPr lang="en-US" dirty="0" smtClean="0">
                <a:latin typeface="Century Gothic" charset="0"/>
                <a:ea typeface="Century Gothic" charset="0"/>
                <a:cs typeface="Century Gothic" charset="0"/>
              </a:rPr>
              <a:t>Legal obligations </a:t>
            </a:r>
          </a:p>
          <a:p>
            <a:pPr marL="171450" indent="-171450">
              <a:buFont typeface="Arial" charset="0"/>
              <a:buChar char="•"/>
            </a:pPr>
            <a:r>
              <a:rPr lang="en-US" dirty="0" smtClean="0">
                <a:latin typeface="Century Gothic" charset="0"/>
                <a:ea typeface="Century Gothic" charset="0"/>
                <a:cs typeface="Century Gothic" charset="0"/>
              </a:rPr>
              <a:t>Protect our financial investments</a:t>
            </a:r>
            <a:endParaRPr lang="en-US" dirty="0" smtClean="0"/>
          </a:p>
          <a:p>
            <a:endParaRPr lang="en-US" dirty="0" smtClean="0"/>
          </a:p>
          <a:p>
            <a:r>
              <a:rPr lang="en-US" dirty="0" smtClean="0"/>
              <a:t>Even with our best intentions</a:t>
            </a:r>
            <a:r>
              <a:rPr lang="en-US" baseline="0" dirty="0" smtClean="0"/>
              <a:t> – if we are not being proactive, planning, auditing and managing – loss can still occur – digital preservation is an ongoing process that can help prevent that loss (key is that it is ongoing)</a:t>
            </a:r>
          </a:p>
          <a:p>
            <a:endParaRPr lang="en-US" b="0" baseline="0" dirty="0" smtClean="0"/>
          </a:p>
          <a:p>
            <a:r>
              <a:rPr lang="en-US" b="0" baseline="0" dirty="0" smtClean="0"/>
              <a:t>Digital preservation matters because there are a whole lost of risks out there to digital materials. It matters because we need to provide access now and into the future of these materials. And we need ongoing work to make this happen. There is not one time, out of the box solution for our digital content. In many ways, it is more fragile and susceptible to damage than the illuminated manuscripts in our collections.</a:t>
            </a:r>
          </a:p>
          <a:p>
            <a:endParaRPr lang="en-US" baseline="0" dirty="0" smtClean="0"/>
          </a:p>
        </p:txBody>
      </p:sp>
      <p:sp>
        <p:nvSpPr>
          <p:cNvPr id="4" name="Slide Number Placeholder 3"/>
          <p:cNvSpPr>
            <a:spLocks noGrp="1"/>
          </p:cNvSpPr>
          <p:nvPr>
            <p:ph type="sldNum" sz="quarter" idx="10"/>
          </p:nvPr>
        </p:nvSpPr>
        <p:spPr/>
        <p:txBody>
          <a:bodyPr/>
          <a:lstStyle/>
          <a:p>
            <a:fld id="{A4C29C2E-4EF6-104F-B510-2BE7883CD966}" type="slidenum">
              <a:rPr lang="en-US" smtClean="0"/>
              <a:t>12</a:t>
            </a:fld>
            <a:endParaRPr lang="en-US"/>
          </a:p>
        </p:txBody>
      </p:sp>
    </p:spTree>
    <p:extLst>
      <p:ext uri="{BB962C8B-B14F-4D97-AF65-F5344CB8AC3E}">
        <p14:creationId xmlns:p14="http://schemas.microsoft.com/office/powerpoint/2010/main" val="509144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DP matters b/c there are stories of loss everywhere. Recovery is possible, but not so easy – it can be a costly, resource intensive </a:t>
            </a:r>
            <a:r>
              <a:rPr lang="en-US" baseline="0" dirty="0" err="1" smtClean="0"/>
              <a:t>endeavour</a:t>
            </a:r>
            <a:endParaRPr lang="en-US" baseline="0" dirty="0" smtClean="0"/>
          </a:p>
          <a:p>
            <a:r>
              <a:rPr lang="en-US" sz="1200" b="1" i="0" kern="1200" baseline="0" dirty="0" smtClean="0">
                <a:solidFill>
                  <a:schemeClr val="tx1"/>
                </a:solidFill>
                <a:effectLst/>
                <a:latin typeface="+mn-lt"/>
                <a:ea typeface="+mn-ea"/>
                <a:cs typeface="+mn-cs"/>
              </a:rPr>
              <a:t>LUNAR ORBITER IMAGE RECOVERY PROJECT</a:t>
            </a:r>
          </a:p>
          <a:p>
            <a:pPr marL="171450" indent="-171450">
              <a:buFont typeface="Arial" charset="0"/>
              <a:buChar char="•"/>
            </a:pPr>
            <a:r>
              <a:rPr lang="en-US" sz="1200" b="0" i="0" kern="1200" dirty="0" smtClean="0">
                <a:solidFill>
                  <a:schemeClr val="tx1"/>
                </a:solidFill>
                <a:effectLst/>
                <a:latin typeface="+mn-lt"/>
                <a:ea typeface="+mn-ea"/>
                <a:cs typeface="+mn-cs"/>
              </a:rPr>
              <a:t>digitize the original analog data tapes from the five </a:t>
            </a:r>
            <a:r>
              <a:rPr lang="en-US" sz="1200" b="0" i="0" u="none" strike="noStrike" kern="1200" dirty="0" smtClean="0">
                <a:solidFill>
                  <a:schemeClr val="tx1"/>
                </a:solidFill>
                <a:effectLst/>
                <a:latin typeface="+mn-lt"/>
                <a:ea typeface="+mn-ea"/>
                <a:cs typeface="+mn-cs"/>
                <a:hlinkClick r:id="rId3" tooltip="Lunar Orbiter"/>
              </a:rPr>
              <a:t>Lunar Orbiter</a:t>
            </a:r>
            <a:r>
              <a:rPr lang="en-US" sz="1200" b="0" i="0" kern="1200" dirty="0" smtClean="0">
                <a:solidFill>
                  <a:schemeClr val="tx1"/>
                </a:solidFill>
                <a:effectLst/>
                <a:latin typeface="+mn-lt"/>
                <a:ea typeface="+mn-ea"/>
                <a:cs typeface="+mn-cs"/>
              </a:rPr>
              <a:t> spacecraft that were sent to the Moon in 1966 and 1967.</a:t>
            </a:r>
            <a:r>
              <a:rPr lang="en-US" sz="1200" b="0" i="0" kern="1200" baseline="0" dirty="0" smtClean="0">
                <a:solidFill>
                  <a:schemeClr val="tx1"/>
                </a:solidFill>
                <a:effectLst/>
                <a:latin typeface="+mn-lt"/>
                <a:ea typeface="+mn-ea"/>
                <a:cs typeface="+mn-cs"/>
              </a:rPr>
              <a:t> In 1986 they were returned to NASA’s jet propulsion lab from the gov’t – the archivist at the time kept them though they did not have the tape players – some were acquired but they did not work – so they sat in her garage</a:t>
            </a:r>
          </a:p>
          <a:p>
            <a:pPr marL="171450" indent="-171450">
              <a:buFont typeface="Arial" charset="0"/>
              <a:buChar char="•"/>
            </a:pPr>
            <a:r>
              <a:rPr lang="en-US" sz="1200" b="0" i="0" kern="1200" baseline="0" dirty="0" smtClean="0">
                <a:solidFill>
                  <a:schemeClr val="tx1"/>
                </a:solidFill>
                <a:effectLst/>
                <a:latin typeface="+mn-lt"/>
                <a:ea typeface="+mn-ea"/>
                <a:cs typeface="+mn-cs"/>
              </a:rPr>
              <a:t>in the end it took over 20 years to get the project running in 2007 – the first 30 images were not </a:t>
            </a:r>
            <a:r>
              <a:rPr lang="en-US" sz="1200" b="0" i="0" kern="1200" baseline="0" dirty="0" err="1" smtClean="0">
                <a:solidFill>
                  <a:schemeClr val="tx1"/>
                </a:solidFill>
                <a:effectLst/>
                <a:latin typeface="+mn-lt"/>
                <a:ea typeface="+mn-ea"/>
                <a:cs typeface="+mn-cs"/>
              </a:rPr>
              <a:t>digitised</a:t>
            </a:r>
            <a:r>
              <a:rPr lang="en-US" sz="1200" b="0" i="0" kern="1200" baseline="0" dirty="0" smtClean="0">
                <a:solidFill>
                  <a:schemeClr val="tx1"/>
                </a:solidFill>
                <a:effectLst/>
                <a:latin typeface="+mn-lt"/>
                <a:ea typeface="+mn-ea"/>
                <a:cs typeface="+mn-cs"/>
              </a:rPr>
              <a:t> until 2009 – the project only got restarted because a researcher found a proposal from 1996 to </a:t>
            </a:r>
            <a:r>
              <a:rPr lang="en-US" sz="1200" b="0" i="0" kern="1200" baseline="0" dirty="0" err="1" smtClean="0">
                <a:solidFill>
                  <a:schemeClr val="tx1"/>
                </a:solidFill>
                <a:effectLst/>
                <a:latin typeface="+mn-lt"/>
                <a:ea typeface="+mn-ea"/>
                <a:cs typeface="+mn-cs"/>
              </a:rPr>
              <a:t>digitise</a:t>
            </a:r>
            <a:r>
              <a:rPr lang="en-US" sz="1200" b="0" i="0" kern="1200" baseline="0" dirty="0" smtClean="0">
                <a:solidFill>
                  <a:schemeClr val="tx1"/>
                </a:solidFill>
                <a:effectLst/>
                <a:latin typeface="+mn-lt"/>
                <a:ea typeface="+mn-ea"/>
                <a:cs typeface="+mn-cs"/>
              </a:rPr>
              <a:t> the tapes – the was unsuccessful, but it restarted the search for funding</a:t>
            </a:r>
          </a:p>
          <a:p>
            <a:pPr marL="171450" indent="-171450">
              <a:buFont typeface="Arial" charset="0"/>
              <a:buChar char="•"/>
            </a:pPr>
            <a:r>
              <a:rPr lang="en-US" sz="1200" b="0" i="0" kern="1200" baseline="0" dirty="0" smtClean="0">
                <a:solidFill>
                  <a:schemeClr val="tx1"/>
                </a:solidFill>
                <a:effectLst/>
                <a:latin typeface="+mn-lt"/>
                <a:ea typeface="+mn-ea"/>
                <a:cs typeface="+mn-cs"/>
              </a:rPr>
              <a:t>what this project highlights is the sheer amount of time it took to get the project running, the number of people that got involved –– while they encountered severe technological problems with the rare FR-900 tape drives – only one company left could refurbish the tape heads – they could not be replaced since they were not manufactured after 1974</a:t>
            </a:r>
          </a:p>
          <a:p>
            <a:pPr marL="171450" indent="-171450">
              <a:buFont typeface="Arial" charset="0"/>
              <a:buChar char="•"/>
            </a:pPr>
            <a:r>
              <a:rPr lang="en-US" sz="1200" b="0" i="0" kern="1200" baseline="0" dirty="0" smtClean="0">
                <a:solidFill>
                  <a:schemeClr val="tx1"/>
                </a:solidFill>
                <a:effectLst/>
                <a:latin typeface="+mn-lt"/>
                <a:ea typeface="+mn-ea"/>
                <a:cs typeface="+mn-cs"/>
              </a:rPr>
              <a:t>but technological problems were not the only issue the project team had to solve – the metadata was unclear in places and it made it hard to match audio with the images as they were not always on the same tape – the tapes were meant to hold audio plus 1 high res and 1 medium res image, but not always the case</a:t>
            </a:r>
          </a:p>
          <a:p>
            <a:pPr marL="171450" indent="-171450">
              <a:buFont typeface="Arial" charset="0"/>
              <a:buChar char="•"/>
            </a:pPr>
            <a:r>
              <a:rPr lang="en-US" sz="1200" b="0" i="0" kern="1200" baseline="0" dirty="0" smtClean="0">
                <a:solidFill>
                  <a:schemeClr val="tx1"/>
                </a:solidFill>
                <a:effectLst/>
                <a:latin typeface="+mn-lt"/>
                <a:ea typeface="+mn-ea"/>
                <a:cs typeface="+mn-cs"/>
              </a:rPr>
              <a:t>successful project that cost a lot of money, time and people’s expertise – but NASA has recovered a major of the images – BUT THESE IMAGES WERE NOW CONSIDERED </a:t>
            </a:r>
            <a:r>
              <a:rPr lang="en-US" sz="1200" b="1" i="0" kern="1200" baseline="0" dirty="0" smtClean="0">
                <a:solidFill>
                  <a:schemeClr val="tx1"/>
                </a:solidFill>
                <a:effectLst/>
                <a:latin typeface="+mn-lt"/>
                <a:ea typeface="+mn-ea"/>
                <a:cs typeface="+mn-cs"/>
              </a:rPr>
              <a:t>VALUABLE</a:t>
            </a:r>
            <a:r>
              <a:rPr lang="en-US" sz="1200" b="0" i="0" kern="1200" baseline="0" dirty="0" smtClean="0">
                <a:solidFill>
                  <a:schemeClr val="tx1"/>
                </a:solidFill>
                <a:effectLst/>
                <a:latin typeface="+mn-lt"/>
                <a:ea typeface="+mn-ea"/>
                <a:cs typeface="+mn-cs"/>
              </a:rPr>
              <a:t> – they launched a new orbiter in 2009 and these images from 1966 would be valuable to compare changes to the moon – that’s why they went through the trouble to recover &amp; preserve it</a:t>
            </a:r>
          </a:p>
          <a:p>
            <a:r>
              <a:rPr lang="en-US" sz="1200" b="0" i="0" kern="1200" baseline="0" dirty="0" smtClean="0">
                <a:solidFill>
                  <a:schemeClr val="tx1"/>
                </a:solidFill>
                <a:effectLst/>
                <a:latin typeface="+mn-lt"/>
                <a:ea typeface="+mn-ea"/>
                <a:cs typeface="+mn-cs"/>
              </a:rPr>
              <a:t>Could you imagine if that had been a 1,500 books from 1966 and not 1,500 tapes? Would have been much easier -- In the end almost of all the tapes were in playable shape – it was getting the tape drives working and understanding the order/structure of the tapes – the documentation was incomplete, the hardware was obsolete and the knowledge about it was nearly lost, people had to come out of retirement to help! </a:t>
            </a:r>
          </a:p>
          <a:p>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THERE IS NO SUCH THING AS BEGNIN NEGLECT WITH YOUR DIGITAL CONTENT*</a:t>
            </a:r>
          </a:p>
          <a:p>
            <a:endParaRPr lang="en-US" b="1"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13</a:t>
            </a:fld>
            <a:endParaRPr lang="en-US"/>
          </a:p>
        </p:txBody>
      </p:sp>
    </p:spTree>
    <p:extLst>
      <p:ext uri="{BB962C8B-B14F-4D97-AF65-F5344CB8AC3E}">
        <p14:creationId xmlns:p14="http://schemas.microsoft.com/office/powerpoint/2010/main" val="1369922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 with your partner</a:t>
            </a:r>
            <a:r>
              <a:rPr lang="en-US" baseline="0" dirty="0" smtClean="0"/>
              <a:t> your own story of digital loss – this can be work or third party (or personal if you can’t think of anything work related).</a:t>
            </a:r>
          </a:p>
          <a:p>
            <a:endParaRPr lang="en-US" baseline="0" dirty="0" smtClean="0"/>
          </a:p>
          <a:p>
            <a:r>
              <a:rPr lang="en-US" baseline="0" dirty="0" smtClean="0"/>
              <a:t>Remember, this is a safe space, so we won’t be sharing any further – this can include successful recovery or complete and total failure - </a:t>
            </a:r>
            <a:r>
              <a:rPr lang="en-US" b="1" baseline="0" dirty="0" smtClean="0"/>
              <a:t>both are important to learn from and more important that as an </a:t>
            </a:r>
            <a:r>
              <a:rPr lang="en-US" b="1" baseline="0" dirty="0" err="1" smtClean="0"/>
              <a:t>organisation</a:t>
            </a:r>
            <a:r>
              <a:rPr lang="en-US" b="1" baseline="0" dirty="0" smtClean="0"/>
              <a:t> we do not forget them – or we are likely to repeat them</a:t>
            </a:r>
          </a:p>
          <a:p>
            <a:endParaRPr lang="en-US" baseline="0" dirty="0" smtClean="0"/>
          </a:p>
          <a:p>
            <a:r>
              <a:rPr lang="en-US" i="1" baseline="0" dirty="0" smtClean="0"/>
              <a:t>Pairs or small groups – up to 10 minutes (have a wrap up at the end, maybe have your own story of loss prepared because many people will be unwilling to share theirs, but it is a good wrap up to </a:t>
            </a:r>
            <a:r>
              <a:rPr lang="en-US" i="1" baseline="0" smtClean="0"/>
              <a:t>the activity)</a:t>
            </a:r>
            <a:endParaRPr lang="en-US" i="1" dirty="0"/>
          </a:p>
        </p:txBody>
      </p:sp>
      <p:sp>
        <p:nvSpPr>
          <p:cNvPr id="4" name="Slide Number Placeholder 3"/>
          <p:cNvSpPr>
            <a:spLocks noGrp="1"/>
          </p:cNvSpPr>
          <p:nvPr>
            <p:ph type="sldNum" sz="quarter" idx="10"/>
          </p:nvPr>
        </p:nvSpPr>
        <p:spPr/>
        <p:txBody>
          <a:bodyPr/>
          <a:lstStyle/>
          <a:p>
            <a:fld id="{A4C29C2E-4EF6-104F-B510-2BE7883CD966}" type="slidenum">
              <a:rPr lang="en-US" smtClean="0"/>
              <a:t>14</a:t>
            </a:fld>
            <a:endParaRPr lang="en-US"/>
          </a:p>
        </p:txBody>
      </p:sp>
    </p:spTree>
    <p:extLst>
      <p:ext uri="{BB962C8B-B14F-4D97-AF65-F5344CB8AC3E}">
        <p14:creationId xmlns:p14="http://schemas.microsoft.com/office/powerpoint/2010/main" val="16583399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Aft>
                <a:spcPts val="1200"/>
              </a:spcAft>
              <a:buFont typeface="Arial" charset="0"/>
              <a:buChar char="•"/>
            </a:pPr>
            <a:r>
              <a:rPr lang="en-US" sz="1200" dirty="0" smtClean="0">
                <a:latin typeface="Century Gothic" charset="0"/>
                <a:ea typeface="Century Gothic" charset="0"/>
                <a:cs typeface="Century Gothic" charset="0"/>
              </a:rPr>
              <a:t>Obsolescence (hardware, software,</a:t>
            </a:r>
            <a:r>
              <a:rPr lang="en-US" sz="1200" baseline="0" dirty="0" smtClean="0">
                <a:latin typeface="Century Gothic" charset="0"/>
                <a:ea typeface="Century Gothic" charset="0"/>
                <a:cs typeface="Century Gothic" charset="0"/>
              </a:rPr>
              <a:t> storage media)</a:t>
            </a:r>
            <a:endParaRPr lang="en-US" sz="1200" dirty="0" smtClean="0">
              <a:latin typeface="Century Gothic" charset="0"/>
              <a:ea typeface="Century Gothic" charset="0"/>
              <a:cs typeface="Century Gothic" charset="0"/>
            </a:endParaRPr>
          </a:p>
          <a:p>
            <a:pPr marL="171450" indent="-171450">
              <a:spcAft>
                <a:spcPts val="1200"/>
              </a:spcAft>
              <a:buFont typeface="Arial" charset="0"/>
              <a:buChar char="•"/>
            </a:pPr>
            <a:r>
              <a:rPr lang="en-US" sz="1200" dirty="0" smtClean="0">
                <a:latin typeface="Century Gothic" charset="0"/>
                <a:ea typeface="Century Gothic" charset="0"/>
                <a:cs typeface="Century Gothic" charset="0"/>
              </a:rPr>
              <a:t>Transfer failure &amp; corruption – system failure can also lead</a:t>
            </a:r>
            <a:r>
              <a:rPr lang="en-US" sz="1200" baseline="0" dirty="0" smtClean="0">
                <a:latin typeface="Century Gothic" charset="0"/>
                <a:ea typeface="Century Gothic" charset="0"/>
                <a:cs typeface="Century Gothic" charset="0"/>
              </a:rPr>
              <a:t> to corruption</a:t>
            </a:r>
          </a:p>
          <a:p>
            <a:pPr marL="171450" marR="0" indent="-171450" algn="l" defTabSz="914400" rtl="0" eaLnBrk="1" fontAlgn="auto" latinLnBrk="0" hangingPunct="1">
              <a:lnSpc>
                <a:spcPct val="100000"/>
              </a:lnSpc>
              <a:spcBef>
                <a:spcPts val="0"/>
              </a:spcBef>
              <a:spcAft>
                <a:spcPts val="1200"/>
              </a:spcAft>
              <a:buClrTx/>
              <a:buSzTx/>
              <a:buFont typeface="Arial" charset="0"/>
              <a:buChar char="•"/>
              <a:tabLst/>
              <a:defRPr/>
            </a:pPr>
            <a:r>
              <a:rPr lang="en-US" sz="1200" dirty="0" smtClean="0">
                <a:latin typeface="Century Gothic" charset="0"/>
                <a:ea typeface="Century Gothic" charset="0"/>
                <a:cs typeface="Century Gothic" charset="0"/>
              </a:rPr>
              <a:t>File formats &amp; complex digital objects – can be tricky to make decisions</a:t>
            </a:r>
            <a:r>
              <a:rPr lang="en-US" sz="1200" baseline="0" dirty="0" smtClean="0">
                <a:latin typeface="Century Gothic" charset="0"/>
                <a:ea typeface="Century Gothic" charset="0"/>
                <a:cs typeface="Century Gothic" charset="0"/>
              </a:rPr>
              <a:t> about - file formats might not be supported accurately by software, might not be well formed and issues can be caused in the future</a:t>
            </a:r>
            <a:endParaRPr lang="en-US" sz="1200" dirty="0" smtClean="0">
              <a:latin typeface="Century Gothic" charset="0"/>
              <a:ea typeface="Century Gothic" charset="0"/>
              <a:cs typeface="Century Gothic" charset="0"/>
            </a:endParaRPr>
          </a:p>
          <a:p>
            <a:pPr marL="171450" indent="-171450">
              <a:spcAft>
                <a:spcPts val="1200"/>
              </a:spcAft>
              <a:buFont typeface="Arial" charset="0"/>
              <a:buChar char="•"/>
            </a:pPr>
            <a:r>
              <a:rPr lang="en-US" sz="1200" baseline="0" dirty="0" smtClean="0">
                <a:latin typeface="Century Gothic" charset="0"/>
                <a:ea typeface="Century Gothic" charset="0"/>
                <a:cs typeface="Century Gothic" charset="0"/>
              </a:rPr>
              <a:t>Storage media failure (lack of refreshment polices lead to aging hardware)</a:t>
            </a:r>
          </a:p>
          <a:p>
            <a:pPr>
              <a:spcAft>
                <a:spcPts val="1200"/>
              </a:spcAft>
            </a:pPr>
            <a:endParaRPr lang="en-US" sz="1200" baseline="0" dirty="0" smtClean="0">
              <a:latin typeface="Century Gothic" charset="0"/>
              <a:ea typeface="Century Gothic" charset="0"/>
              <a:cs typeface="Century Gothic" charset="0"/>
            </a:endParaRPr>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15</a:t>
            </a:fld>
            <a:endParaRPr lang="en-US"/>
          </a:p>
        </p:txBody>
      </p:sp>
    </p:spTree>
    <p:extLst>
      <p:ext uri="{BB962C8B-B14F-4D97-AF65-F5344CB8AC3E}">
        <p14:creationId xmlns:p14="http://schemas.microsoft.com/office/powerpoint/2010/main" val="2041149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1200"/>
              </a:spcAft>
              <a:buClrTx/>
              <a:buSzTx/>
              <a:buFont typeface="Arial" charset="0"/>
              <a:buChar char="•"/>
              <a:tabLst/>
              <a:defRPr/>
            </a:pPr>
            <a:r>
              <a:rPr lang="en-US" sz="1200" dirty="0" smtClean="0">
                <a:latin typeface="Century Gothic" charset="0"/>
                <a:ea typeface="Century Gothic" charset="0"/>
                <a:cs typeface="Century Gothic" charset="0"/>
              </a:rPr>
              <a:t>Human error (deletion, alteration, corruption,</a:t>
            </a:r>
            <a:r>
              <a:rPr lang="en-US" sz="1200" baseline="0" dirty="0" smtClean="0">
                <a:latin typeface="Century Gothic" charset="0"/>
                <a:ea typeface="Century Gothic" charset="0"/>
                <a:cs typeface="Century Gothic" charset="0"/>
              </a:rPr>
              <a:t> inappropriate access, bad management) – these are things we do – inappropriate access can lead to accidents like alteration or deletion, plus is something that can be damaging when considering compliance and data protection issues – even just requests from donors and the sensitive nature of some of the collections, embargo periods – there’s a lot of good reasons for controlling access to content internally not just externally</a:t>
            </a:r>
          </a:p>
          <a:p>
            <a:pPr marL="171450" indent="-171450">
              <a:buFont typeface="Arial" charset="0"/>
              <a:buChar char="•"/>
            </a:pPr>
            <a:r>
              <a:rPr lang="en-US" sz="1200" baseline="0" dirty="0" smtClean="0">
                <a:latin typeface="Century Gothic" charset="0"/>
                <a:ea typeface="Century Gothic" charset="0"/>
                <a:cs typeface="Century Gothic" charset="0"/>
              </a:rPr>
              <a:t>Non compliance - </a:t>
            </a:r>
            <a:r>
              <a:rPr lang="en-US" sz="1200" kern="1200" dirty="0" smtClean="0">
                <a:solidFill>
                  <a:schemeClr val="tx1"/>
                </a:solidFill>
                <a:effectLst/>
                <a:latin typeface="Arial Narrow"/>
                <a:ea typeface="Arial Narrow"/>
                <a:cs typeface="Arial Narrow"/>
              </a:rPr>
              <a:t>What do we have to comply with?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kern="1200" dirty="0" smtClean="0">
                <a:solidFill>
                  <a:schemeClr val="tx1"/>
                </a:solidFill>
                <a:effectLst/>
                <a:latin typeface="Arial Narrow"/>
                <a:ea typeface="Arial Narrow"/>
                <a:cs typeface="Arial Narrow"/>
              </a:rPr>
              <a:t>Laws (Legal deposit, copyright, privacy),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kern="1200" dirty="0" smtClean="0">
                <a:solidFill>
                  <a:schemeClr val="tx1"/>
                </a:solidFill>
                <a:effectLst/>
                <a:latin typeface="Arial Narrow"/>
                <a:ea typeface="Arial Narrow"/>
                <a:cs typeface="Arial Narrow"/>
              </a:rPr>
              <a:t>Policies (state/org specific) accountable to our own policies. </a:t>
            </a:r>
          </a:p>
          <a:p>
            <a:pPr marL="171450" indent="-171450">
              <a:buFont typeface="Arial" panose="020B0604020202020204" pitchFamily="34" charset="0"/>
              <a:buChar char="•"/>
            </a:pPr>
            <a:r>
              <a:rPr lang="en-US" sz="1200" kern="1200" dirty="0" smtClean="0">
                <a:solidFill>
                  <a:schemeClr val="tx1"/>
                </a:solidFill>
                <a:effectLst/>
                <a:latin typeface="Arial Narrow"/>
                <a:ea typeface="Arial Narrow"/>
                <a:cs typeface="Arial Narrow"/>
              </a:rPr>
              <a:t>Standards – while not compulsory,</a:t>
            </a:r>
            <a:r>
              <a:rPr lang="en-US" sz="1200" kern="1200" baseline="0" dirty="0" smtClean="0">
                <a:solidFill>
                  <a:schemeClr val="tx1"/>
                </a:solidFill>
                <a:effectLst/>
                <a:latin typeface="Arial Narrow"/>
                <a:ea typeface="Arial Narrow"/>
                <a:cs typeface="Arial Narrow"/>
              </a:rPr>
              <a:t> they are</a:t>
            </a:r>
            <a:r>
              <a:rPr lang="en-US" sz="1200" kern="1200" dirty="0" smtClean="0">
                <a:solidFill>
                  <a:schemeClr val="tx1"/>
                </a:solidFill>
                <a:effectLst/>
                <a:latin typeface="Arial Narrow"/>
                <a:ea typeface="Arial Narrow"/>
                <a:cs typeface="Arial Narrow"/>
              </a:rPr>
              <a:t> aspirational and best practice</a:t>
            </a:r>
          </a:p>
          <a:p>
            <a:pPr marL="171450" indent="-171450">
              <a:buFont typeface="Arial" panose="020B0604020202020204" pitchFamily="34" charset="0"/>
              <a:buChar char="•"/>
            </a:pPr>
            <a:r>
              <a:rPr lang="en-US" sz="1200" kern="1200" dirty="0" smtClean="0">
                <a:solidFill>
                  <a:schemeClr val="tx1"/>
                </a:solidFill>
                <a:effectLst/>
                <a:latin typeface="Arial Narrow"/>
                <a:ea typeface="Arial Narrow"/>
                <a:cs typeface="Arial Narrow"/>
              </a:rPr>
              <a:t>Non-compliance may result in </a:t>
            </a:r>
            <a:r>
              <a:rPr lang="en-US" sz="1200" kern="1200" baseline="0" dirty="0" smtClean="0">
                <a:solidFill>
                  <a:schemeClr val="tx1"/>
                </a:solidFill>
                <a:effectLst/>
                <a:latin typeface="Arial Narrow"/>
                <a:ea typeface="Arial Narrow"/>
                <a:cs typeface="Arial Narrow"/>
              </a:rPr>
              <a:t>financial loss, loss of reputation and trust -- which can mean that we become an undesirable repository for material, donors and vendors may look elsewhere</a:t>
            </a:r>
            <a:endParaRPr lang="en-US" sz="1200" dirty="0" smtClean="0">
              <a:latin typeface="Century Gothic" charset="0"/>
              <a:ea typeface="Century Gothic" charset="0"/>
              <a:cs typeface="Century Gothic" charset="0"/>
            </a:endParaRPr>
          </a:p>
          <a:p>
            <a:pPr marL="171450" indent="-171450">
              <a:spcAft>
                <a:spcPts val="1200"/>
              </a:spcAft>
              <a:buFont typeface="Arial" charset="0"/>
              <a:buChar char="•"/>
            </a:pPr>
            <a:r>
              <a:rPr lang="en-US" sz="1200" dirty="0" smtClean="0">
                <a:latin typeface="Century Gothic" charset="0"/>
                <a:ea typeface="Century Gothic" charset="0"/>
                <a:cs typeface="Century Gothic" charset="0"/>
              </a:rPr>
              <a:t>Institutional risk</a:t>
            </a:r>
            <a:r>
              <a:rPr lang="en-US" sz="1200" baseline="0" dirty="0" smtClean="0">
                <a:latin typeface="Century Gothic" charset="0"/>
                <a:ea typeface="Century Gothic" charset="0"/>
                <a:cs typeface="Century Gothic" charset="0"/>
              </a:rPr>
              <a:t> - </a:t>
            </a:r>
            <a:r>
              <a:rPr lang="en-US" sz="1200" dirty="0" smtClean="0">
                <a:latin typeface="Century Gothic" charset="0"/>
                <a:ea typeface="Century Gothic" charset="0"/>
                <a:cs typeface="Century Gothic" charset="0"/>
              </a:rPr>
              <a:t>Lack of funding and political climate – also a risk when using third parties that if they go out of business, you might be left in the lurch</a:t>
            </a:r>
            <a:r>
              <a:rPr lang="en-US" sz="1200" baseline="0" dirty="0" smtClean="0">
                <a:latin typeface="Century Gothic" charset="0"/>
                <a:ea typeface="Century Gothic" charset="0"/>
                <a:cs typeface="Century Gothic" charset="0"/>
              </a:rPr>
              <a:t> or as in the case of the lunar orbiter, you might have one company only you can rely on for services and it might cost you A LOT</a:t>
            </a:r>
          </a:p>
          <a:p>
            <a:pPr marL="171450" indent="-171450">
              <a:spcAft>
                <a:spcPts val="1200"/>
              </a:spcAft>
              <a:buFont typeface="Arial" charset="0"/>
              <a:buChar char="•"/>
            </a:pPr>
            <a:endParaRPr lang="en-US" sz="1200" baseline="0" dirty="0" smtClean="0">
              <a:latin typeface="Century Gothic" charset="0"/>
              <a:ea typeface="Century Gothic" charset="0"/>
              <a:cs typeface="Century Gothic" charset="0"/>
            </a:endParaRPr>
          </a:p>
          <a:p>
            <a:pPr marL="0" indent="0">
              <a:spcAft>
                <a:spcPts val="1200"/>
              </a:spcAft>
              <a:buFont typeface="Arial" charset="0"/>
              <a:buNone/>
            </a:pPr>
            <a:r>
              <a:rPr lang="en-US" sz="1200" dirty="0" err="1" smtClean="0">
                <a:latin typeface="Century Gothic" charset="0"/>
                <a:ea typeface="Century Gothic" charset="0"/>
                <a:cs typeface="Century Gothic" charset="0"/>
              </a:rPr>
              <a:t>FairFax</a:t>
            </a:r>
            <a:r>
              <a:rPr lang="en-US" sz="1200" dirty="0" smtClean="0">
                <a:latin typeface="Century Gothic" charset="0"/>
                <a:ea typeface="Century Gothic" charset="0"/>
                <a:cs typeface="Century Gothic" charset="0"/>
              </a:rPr>
              <a:t> Media story</a:t>
            </a:r>
            <a:r>
              <a:rPr lang="en-US" sz="1200" baseline="0" dirty="0" smtClean="0">
                <a:latin typeface="Century Gothic" charset="0"/>
                <a:ea typeface="Century Gothic" charset="0"/>
                <a:cs typeface="Century Gothic" charset="0"/>
              </a:rPr>
              <a:t> of third party risk with Rogers Photo Archive (USA) </a:t>
            </a:r>
            <a:r>
              <a:rPr lang="en-US" sz="1200" dirty="0" smtClean="0">
                <a:latin typeface="Century Gothic" charset="0"/>
                <a:ea typeface="Century Gothic" charset="0"/>
                <a:cs typeface="Century Gothic" charset="0"/>
              </a:rPr>
              <a:t>http://</a:t>
            </a:r>
            <a:r>
              <a:rPr lang="en-US" sz="1200" dirty="0" err="1" smtClean="0">
                <a:latin typeface="Century Gothic" charset="0"/>
                <a:ea typeface="Century Gothic" charset="0"/>
                <a:cs typeface="Century Gothic" charset="0"/>
              </a:rPr>
              <a:t>www.abc.net.au</a:t>
            </a:r>
            <a:r>
              <a:rPr lang="en-US" sz="1200" dirty="0" smtClean="0">
                <a:latin typeface="Century Gothic" charset="0"/>
                <a:ea typeface="Century Gothic" charset="0"/>
                <a:cs typeface="Century Gothic" charset="0"/>
              </a:rPr>
              <a:t>/news/2015-06-07/</a:t>
            </a:r>
            <a:r>
              <a:rPr lang="en-US" sz="1200" dirty="0" err="1" smtClean="0">
                <a:latin typeface="Century Gothic" charset="0"/>
                <a:ea typeface="Century Gothic" charset="0"/>
                <a:cs typeface="Century Gothic" charset="0"/>
              </a:rPr>
              <a:t>fairfax</a:t>
            </a:r>
            <a:r>
              <a:rPr lang="en-US" sz="1200" dirty="0" smtClean="0">
                <a:latin typeface="Century Gothic" charset="0"/>
                <a:ea typeface="Century Gothic" charset="0"/>
                <a:cs typeface="Century Gothic" charset="0"/>
              </a:rPr>
              <a:t>-archive-photos-under-threat-from-us-company/6527162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16</a:t>
            </a:fld>
            <a:endParaRPr lang="en-US"/>
          </a:p>
        </p:txBody>
      </p:sp>
    </p:spTree>
    <p:extLst>
      <p:ext uri="{BB962C8B-B14F-4D97-AF65-F5344CB8AC3E}">
        <p14:creationId xmlns:p14="http://schemas.microsoft.com/office/powerpoint/2010/main" val="1078006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Three legged stool of</a:t>
            </a:r>
            <a:r>
              <a:rPr lang="en-US" baseline="0" dirty="0" smtClean="0"/>
              <a:t> digital preservation – in 2003 by Nancy McGovern and Anne Kenney</a:t>
            </a:r>
          </a:p>
          <a:p>
            <a:endParaRPr lang="en-US" baseline="0" dirty="0" smtClean="0"/>
          </a:p>
          <a:p>
            <a:r>
              <a:rPr lang="en-GB" dirty="0" smtClean="0"/>
              <a:t>There are many other models for digital</a:t>
            </a:r>
            <a:r>
              <a:rPr lang="en-GB" baseline="0" dirty="0" smtClean="0"/>
              <a:t> preservation.</a:t>
            </a:r>
          </a:p>
          <a:p>
            <a:r>
              <a:rPr lang="en-GB" baseline="0" dirty="0" smtClean="0"/>
              <a:t>Three legged stool reminds you it’s not all about technology – though OAIS is very focused on technology because it is the model of how a digital repository should operate. Three legged stool steps back to consider the OTHER operational aspects – that include organisational and resource requirements</a:t>
            </a:r>
          </a:p>
          <a:p>
            <a:pPr marL="171450" indent="-171450">
              <a:buFontTx/>
              <a:buChar char="-"/>
            </a:pPr>
            <a:r>
              <a:rPr lang="en-GB" baseline="0" dirty="0" smtClean="0"/>
              <a:t>there’s the technology portion</a:t>
            </a:r>
          </a:p>
          <a:p>
            <a:pPr marL="171450" indent="-171450">
              <a:buFontTx/>
              <a:buChar char="-"/>
            </a:pPr>
            <a:r>
              <a:rPr lang="en-GB" baseline="0" dirty="0" smtClean="0"/>
              <a:t>There’s the organisational part – policy, strategy, staffing and actual procedures/workflows</a:t>
            </a:r>
          </a:p>
          <a:p>
            <a:pPr marL="171450" indent="-171450">
              <a:buFontTx/>
              <a:buChar char="-"/>
            </a:pPr>
            <a:r>
              <a:rPr lang="en-GB" baseline="0" dirty="0" smtClean="0"/>
              <a:t>Resources are important – the funding in order to undertake DP, the organisational commitment, planning and skills for an ongoing programme (hard to get, requires consistent advocacy)</a:t>
            </a:r>
            <a:endParaRPr lang="en-GB"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17</a:t>
            </a:fld>
            <a:endParaRPr lang="en-US"/>
          </a:p>
        </p:txBody>
      </p:sp>
    </p:spTree>
    <p:extLst>
      <p:ext uri="{BB962C8B-B14F-4D97-AF65-F5344CB8AC3E}">
        <p14:creationId xmlns:p14="http://schemas.microsoft.com/office/powerpoint/2010/main" val="142160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Digital</a:t>
            </a:r>
            <a:r>
              <a:rPr lang="en-US" baseline="0" dirty="0" smtClean="0"/>
              <a:t> curation lifecycle model – from the Digital Curation Centre</a:t>
            </a:r>
          </a:p>
          <a:p>
            <a:endParaRPr lang="en-GB"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18</a:t>
            </a:fld>
            <a:endParaRPr lang="en-US"/>
          </a:p>
        </p:txBody>
      </p:sp>
    </p:spTree>
    <p:extLst>
      <p:ext uri="{BB962C8B-B14F-4D97-AF65-F5344CB8AC3E}">
        <p14:creationId xmlns:p14="http://schemas.microsoft.com/office/powerpoint/2010/main" val="1039254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Either</a:t>
            </a:r>
            <a:r>
              <a:rPr lang="en-US" baseline="0" dirty="0" smtClean="0"/>
              <a:t> on a flipchart, or sticky notes on the wall/board – depend on group</a:t>
            </a:r>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19</a:t>
            </a:fld>
            <a:endParaRPr lang="en-US"/>
          </a:p>
        </p:txBody>
      </p:sp>
    </p:spTree>
    <p:extLst>
      <p:ext uri="{BB962C8B-B14F-4D97-AF65-F5344CB8AC3E}">
        <p14:creationId xmlns:p14="http://schemas.microsoft.com/office/powerpoint/2010/main" val="242198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2CA5A2E-5BB3-4CB9-93D8-99F24B64FCB7}" type="slidenum">
              <a:rPr lang="en-GB" smtClean="0"/>
              <a:t>2</a:t>
            </a:fld>
            <a:endParaRPr lang="en-GB"/>
          </a:p>
        </p:txBody>
      </p:sp>
    </p:spTree>
    <p:extLst>
      <p:ext uri="{BB962C8B-B14F-4D97-AF65-F5344CB8AC3E}">
        <p14:creationId xmlns:p14="http://schemas.microsoft.com/office/powerpoint/2010/main" val="21210357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smtClean="0">
                <a:solidFill>
                  <a:schemeClr val="tx1"/>
                </a:solidFill>
                <a:effectLst/>
                <a:latin typeface="+mn-lt"/>
                <a:ea typeface="+mn-ea"/>
                <a:cs typeface="+mn-cs"/>
              </a:rPr>
              <a:t>I’ve</a:t>
            </a:r>
            <a:r>
              <a:rPr lang="en-AU" sz="1200" kern="1200" baseline="0" dirty="0" smtClean="0">
                <a:solidFill>
                  <a:schemeClr val="tx1"/>
                </a:solidFill>
                <a:effectLst/>
                <a:latin typeface="+mn-lt"/>
                <a:ea typeface="+mn-ea"/>
                <a:cs typeface="+mn-cs"/>
              </a:rPr>
              <a:t> been using a fair few terms for digital materials &amp; t</a:t>
            </a:r>
            <a:r>
              <a:rPr lang="en-AU" sz="1200" kern="1200" dirty="0" smtClean="0">
                <a:solidFill>
                  <a:schemeClr val="tx1"/>
                </a:solidFill>
                <a:effectLst/>
                <a:latin typeface="+mn-lt"/>
                <a:ea typeface="+mn-ea"/>
                <a:cs typeface="+mn-cs"/>
              </a:rPr>
              <a:t>here are a lot of</a:t>
            </a:r>
            <a:r>
              <a:rPr lang="en-AU" sz="1200" kern="1200" baseline="0" dirty="0" smtClean="0">
                <a:solidFill>
                  <a:schemeClr val="tx1"/>
                </a:solidFill>
                <a:effectLst/>
                <a:latin typeface="+mn-lt"/>
                <a:ea typeface="+mn-ea"/>
                <a:cs typeface="+mn-cs"/>
              </a:rPr>
              <a:t> terms used – data, digital file and countless others.</a:t>
            </a:r>
          </a:p>
          <a:p>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Bit</a:t>
            </a:r>
            <a:r>
              <a:rPr lang="en-AU" sz="1200" kern="1200" baseline="0" dirty="0" smtClean="0">
                <a:solidFill>
                  <a:schemeClr val="tx1"/>
                </a:solidFill>
                <a:effectLst/>
                <a:latin typeface="+mn-lt"/>
                <a:ea typeface="+mn-ea"/>
                <a:cs typeface="+mn-cs"/>
              </a:rPr>
              <a:t> stream</a:t>
            </a:r>
            <a:r>
              <a:rPr lang="en-AU" sz="1200" kern="1200" dirty="0" smtClean="0">
                <a:solidFill>
                  <a:schemeClr val="tx1"/>
                </a:solidFill>
                <a:effectLst/>
                <a:latin typeface="+mn-lt"/>
                <a:ea typeface="+mn-ea"/>
                <a:cs typeface="+mn-cs"/>
              </a:rPr>
              <a:t> - </a:t>
            </a:r>
            <a:r>
              <a:rPr lang="en-US" sz="1200" kern="120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rPr>
              <a:t>A stream of data in binary form. A bit stream may be a digital file or a component of a digital file</a:t>
            </a:r>
            <a:r>
              <a:rPr lang="en-US" sz="1200" b="0" i="0" u="none" strike="noStrike" kern="1200" baseline="0" dirty="0" smtClean="0">
                <a:solidFill>
                  <a:schemeClr val="tx1"/>
                </a:solidFill>
                <a:effectLst/>
                <a:latin typeface="+mn-lt"/>
                <a:ea typeface="+mn-ea"/>
                <a:cs typeface="+mn-cs"/>
              </a:rPr>
              <a:t> (can be multiple bit streams in one digital file).</a:t>
            </a:r>
            <a:r>
              <a:rPr lang="en-US" sz="1200" b="0" i="0" u="none" strike="noStrike" kern="1200" dirty="0" smtClean="0">
                <a:solidFill>
                  <a:schemeClr val="tx1"/>
                </a:solidFill>
                <a:effectLst/>
                <a:latin typeface="+mn-lt"/>
                <a:ea typeface="+mn-ea"/>
                <a:cs typeface="+mn-cs"/>
              </a:rPr>
              <a:t> The term bit stream is particularly important in fields such as audiovisual archiving</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Digital file – </a:t>
            </a:r>
            <a:r>
              <a:rPr lang="en-US" sz="1200" b="0" i="0" u="none" strike="noStrike" kern="1200" dirty="0" smtClean="0">
                <a:solidFill>
                  <a:schemeClr val="tx1"/>
                </a:solidFill>
                <a:effectLst/>
                <a:latin typeface="+mn-lt"/>
                <a:ea typeface="+mn-ea"/>
                <a:cs typeface="+mn-cs"/>
              </a:rPr>
              <a:t>a digital file is a stored segment or block of information that is available to a computer program</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Digital object – conceptual</a:t>
            </a:r>
            <a:r>
              <a:rPr lang="en-US" sz="1200" kern="1200" baseline="0" dirty="0" smtClean="0">
                <a:solidFill>
                  <a:schemeClr val="tx1"/>
                </a:solidFill>
                <a:effectLst/>
                <a:latin typeface="+mn-lt"/>
                <a:ea typeface="+mn-ea"/>
                <a:cs typeface="+mn-cs"/>
              </a:rPr>
              <a:t> term that I will go over in just a moment</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Digital materials – can mean any of these things – it is a bit of a catch all phrase. </a:t>
            </a:r>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20</a:t>
            </a:fld>
            <a:endParaRPr lang="en-US"/>
          </a:p>
        </p:txBody>
      </p:sp>
    </p:spTree>
    <p:extLst>
      <p:ext uri="{BB962C8B-B14F-4D97-AF65-F5344CB8AC3E}">
        <p14:creationId xmlns:p14="http://schemas.microsoft.com/office/powerpoint/2010/main" val="16819129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Authentic</a:t>
            </a:r>
            <a:r>
              <a:rPr lang="en-US" baseline="0" dirty="0" smtClean="0"/>
              <a:t> – that the digital material in question is what is appears to be - this is about the integrity of the digital object – how faithful is it to the original, how complete is it, how confident we are that this is what was intended by the original creator</a:t>
            </a:r>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Includes: </a:t>
            </a:r>
          </a:p>
          <a:p>
            <a:r>
              <a:rPr lang="en-US" sz="1200" b="1" i="0" kern="1200" baseline="0" dirty="0" smtClean="0">
                <a:solidFill>
                  <a:schemeClr val="tx1"/>
                </a:solidFill>
                <a:effectLst/>
                <a:latin typeface="+mn-lt"/>
                <a:ea typeface="+mn-ea"/>
                <a:cs typeface="+mn-cs"/>
              </a:rPr>
              <a:t>PROVENANCE</a:t>
            </a:r>
            <a:r>
              <a:rPr lang="en-US" sz="1200" b="0" i="0" kern="1200" baseline="0" dirty="0" smtClean="0">
                <a:solidFill>
                  <a:schemeClr val="tx1"/>
                </a:solidFill>
                <a:effectLst/>
                <a:latin typeface="+mn-lt"/>
                <a:ea typeface="+mn-ea"/>
                <a:cs typeface="+mn-cs"/>
              </a:rPr>
              <a:t> – establishes authenticity by providing clear evidence of original, authorship, context of generation – part of is is that</a:t>
            </a:r>
            <a:r>
              <a:rPr lang="is-IS" sz="1200" b="0" i="0" kern="1200" baseline="0" dirty="0" smtClean="0">
                <a:solidFill>
                  <a:schemeClr val="tx1"/>
                </a:solidFill>
                <a:effectLst/>
                <a:latin typeface="+mn-lt"/>
                <a:ea typeface="+mn-ea"/>
                <a:cs typeface="+mn-cs"/>
              </a:rPr>
              <a:t>….</a:t>
            </a:r>
          </a:p>
          <a:p>
            <a:r>
              <a:rPr lang="is-IS" sz="1200" b="0" i="0" kern="1200" baseline="0" dirty="0" smtClean="0">
                <a:solidFill>
                  <a:schemeClr val="tx1"/>
                </a:solidFill>
                <a:effectLst/>
                <a:latin typeface="+mn-lt"/>
                <a:ea typeface="+mn-ea"/>
                <a:cs typeface="+mn-cs"/>
              </a:rPr>
              <a:t>It provides </a:t>
            </a:r>
            <a:r>
              <a:rPr lang="is-IS" sz="1200" b="1" i="0" kern="1200" baseline="0" dirty="0" smtClean="0">
                <a:solidFill>
                  <a:schemeClr val="tx1"/>
                </a:solidFill>
                <a:effectLst/>
                <a:latin typeface="+mn-lt"/>
                <a:ea typeface="+mn-ea"/>
                <a:cs typeface="+mn-cs"/>
              </a:rPr>
              <a:t>CHAIN OF CUSTODY </a:t>
            </a:r>
            <a:r>
              <a:rPr lang="is-IS" sz="1200" b="0" i="0" kern="1200" baseline="0" dirty="0" smtClean="0">
                <a:solidFill>
                  <a:schemeClr val="tx1"/>
                </a:solidFill>
                <a:effectLst/>
                <a:latin typeface="+mn-lt"/>
                <a:ea typeface="+mn-ea"/>
                <a:cs typeface="+mn-cs"/>
              </a:rPr>
              <a:t>that is unbroken  - it also preserves the context of the digital object, by keep the relationships of the all of the files together as well as relationships to other objects (important to understand it)</a:t>
            </a:r>
          </a:p>
          <a:p>
            <a:endParaRPr lang="is-IS" sz="1200" b="0" i="0" kern="1200" baseline="0" dirty="0" smtClean="0">
              <a:solidFill>
                <a:schemeClr val="tx1"/>
              </a:solidFill>
              <a:effectLst/>
              <a:latin typeface="+mn-lt"/>
              <a:ea typeface="+mn-ea"/>
              <a:cs typeface="+mn-cs"/>
            </a:endParaRPr>
          </a:p>
          <a:p>
            <a:r>
              <a:rPr lang="is-IS" sz="1200" b="0" i="0" kern="1200" baseline="0" dirty="0" smtClean="0">
                <a:solidFill>
                  <a:schemeClr val="tx1"/>
                </a:solidFill>
                <a:effectLst/>
                <a:latin typeface="+mn-lt"/>
                <a:ea typeface="+mn-ea"/>
                <a:cs typeface="+mn-cs"/>
              </a:rPr>
              <a:t>Authenticity can be difficult with digital files because of how easy transfer, access and alter– and it is why have documentation or audit logs to show the history of the item (things like when it was last accessed or changed in any way) are so important – I will talk more about this kind of documentation later (preservation metadata)</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Reliable </a:t>
            </a:r>
            <a:r>
              <a:rPr lang="en-US" sz="1200" b="0" i="0" kern="1200" dirty="0" smtClean="0">
                <a:solidFill>
                  <a:schemeClr val="tx1"/>
                </a:solidFill>
                <a:effectLst/>
                <a:latin typeface="+mn-lt"/>
                <a:ea typeface="+mn-ea"/>
                <a:cs typeface="+mn-cs"/>
              </a:rPr>
              <a:t>– might be authentic, but is it a reliable source</a:t>
            </a:r>
            <a:r>
              <a:rPr lang="en-US" sz="1200" b="0" i="0" kern="1200" baseline="0" dirty="0" smtClean="0">
                <a:solidFill>
                  <a:schemeClr val="tx1"/>
                </a:solidFill>
                <a:effectLst/>
                <a:latin typeface="+mn-lt"/>
                <a:ea typeface="+mn-ea"/>
                <a:cs typeface="+mn-cs"/>
              </a:rPr>
              <a:t> of information? What was the purpose of it when it was created? Are there biases? When was it last altered? Provenance metadata, such as the chain of custody can help to prove it’s reliability - again, it comes to down the metadata preserved with the digital files that can help to maintain its reliability</a:t>
            </a:r>
          </a:p>
          <a:p>
            <a:endParaRPr lang="en-US" sz="1200" b="0" i="0" kern="1200" baseline="0" dirty="0" smtClean="0">
              <a:solidFill>
                <a:schemeClr val="tx1"/>
              </a:solidFill>
              <a:effectLst/>
              <a:latin typeface="+mn-lt"/>
              <a:ea typeface="+mn-ea"/>
              <a:cs typeface="+mn-cs"/>
            </a:endParaRPr>
          </a:p>
          <a:p>
            <a:r>
              <a:rPr lang="en-US" sz="1200" b="1" i="0" kern="1200" baseline="0" dirty="0" smtClean="0">
                <a:solidFill>
                  <a:schemeClr val="tx1"/>
                </a:solidFill>
                <a:effectLst/>
                <a:latin typeface="+mn-lt"/>
                <a:ea typeface="+mn-ea"/>
                <a:cs typeface="+mn-cs"/>
              </a:rPr>
              <a:t>Useable – (word perfect demo – open the file in word and show it does not render correctly, it is not useable) </a:t>
            </a:r>
            <a:endParaRPr lang="en-US" b="1" i="0" dirty="0"/>
          </a:p>
        </p:txBody>
      </p:sp>
      <p:sp>
        <p:nvSpPr>
          <p:cNvPr id="4" name="Slide Number Placeholder 3"/>
          <p:cNvSpPr>
            <a:spLocks noGrp="1"/>
          </p:cNvSpPr>
          <p:nvPr>
            <p:ph type="sldNum" sz="quarter" idx="10"/>
          </p:nvPr>
        </p:nvSpPr>
        <p:spPr/>
        <p:txBody>
          <a:bodyPr/>
          <a:lstStyle/>
          <a:p>
            <a:fld id="{A4C29C2E-4EF6-104F-B510-2BE7883CD966}" type="slidenum">
              <a:rPr lang="en-US" smtClean="0"/>
              <a:t>21</a:t>
            </a:fld>
            <a:endParaRPr lang="en-US"/>
          </a:p>
        </p:txBody>
      </p:sp>
    </p:spTree>
    <p:extLst>
      <p:ext uri="{BB962C8B-B14F-4D97-AF65-F5344CB8AC3E}">
        <p14:creationId xmlns:p14="http://schemas.microsoft.com/office/powerpoint/2010/main" val="7975375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Digital content, digital assets,</a:t>
            </a:r>
            <a:r>
              <a:rPr lang="en-US" baseline="0" dirty="0" smtClean="0"/>
              <a:t> data, digital objects – what are they exactly?</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Digital object - </a:t>
            </a:r>
            <a:r>
              <a:rPr lang="en-US" sz="1200" kern="1200" dirty="0" smtClean="0">
                <a:solidFill>
                  <a:schemeClr val="tx1"/>
                </a:solidFill>
                <a:effectLst/>
                <a:latin typeface="+mn-lt"/>
                <a:ea typeface="+mn-ea"/>
                <a:cs typeface="+mn-cs"/>
              </a:rPr>
              <a:t>A conceptual term that describes an aggregated unit of digital content comprised of one or more related digital files. These related files might include metadata, master files and/or a wrapper to bind the pieces together</a:t>
            </a:r>
            <a:endParaRPr lang="en-US" b="1" baseline="0" dirty="0" smtClean="0"/>
          </a:p>
          <a:p>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FF0000"/>
                </a:solidFill>
              </a:rPr>
              <a:t>DEMO: Word</a:t>
            </a:r>
            <a:r>
              <a:rPr lang="en-US" b="1" baseline="0" dirty="0" smtClean="0">
                <a:solidFill>
                  <a:srgbClr val="FF0000"/>
                </a:solidFill>
              </a:rPr>
              <a:t> Document example of a digital object</a:t>
            </a:r>
          </a:p>
          <a:p>
            <a:endParaRPr lang="en-US" b="1" baseline="0" dirty="0" smtClean="0"/>
          </a:p>
          <a:p>
            <a:r>
              <a:rPr lang="en-US" b="1" i="1" baseline="0" dirty="0" smtClean="0"/>
              <a:t>You’ll notice that the digital object sometimes includes this fingerprint here – what is it? It’s called the “fixity information” for the digital object – and what is that?</a:t>
            </a:r>
          </a:p>
        </p:txBody>
      </p:sp>
      <p:sp>
        <p:nvSpPr>
          <p:cNvPr id="4" name="Slide Number Placeholder 3"/>
          <p:cNvSpPr>
            <a:spLocks noGrp="1"/>
          </p:cNvSpPr>
          <p:nvPr>
            <p:ph type="sldNum" sz="quarter" idx="10"/>
          </p:nvPr>
        </p:nvSpPr>
        <p:spPr/>
        <p:txBody>
          <a:bodyPr/>
          <a:lstStyle/>
          <a:p>
            <a:fld id="{A4C29C2E-4EF6-104F-B510-2BE7883CD966}" type="slidenum">
              <a:rPr lang="en-US" smtClean="0"/>
              <a:t>22</a:t>
            </a:fld>
            <a:endParaRPr lang="en-US"/>
          </a:p>
        </p:txBody>
      </p:sp>
    </p:spTree>
    <p:extLst>
      <p:ext uri="{BB962C8B-B14F-4D97-AF65-F5344CB8AC3E}">
        <p14:creationId xmlns:p14="http://schemas.microsoft.com/office/powerpoint/2010/main" val="13434676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state of a digital</a:t>
            </a:r>
            <a:r>
              <a:rPr lang="en-US" baseline="0" dirty="0" smtClean="0"/>
              <a:t> file or really any bit stream being unchanged or permanent – </a:t>
            </a:r>
          </a:p>
          <a:p>
            <a:endParaRPr lang="en-US" baseline="0" dirty="0" smtClean="0"/>
          </a:p>
          <a:p>
            <a:r>
              <a:rPr lang="en-US" baseline="0" dirty="0" smtClean="0"/>
              <a:t>Fixity checking (sometimes called integrity checking) is the process to verify that a digital object has not been altered or corrupted.</a:t>
            </a:r>
          </a:p>
          <a:p>
            <a:endParaRPr lang="en-US" baseline="0" dirty="0" smtClean="0"/>
          </a:p>
          <a:p>
            <a:r>
              <a:rPr lang="en-US" baseline="0" dirty="0" smtClean="0"/>
              <a:t>Monitoring fixity is important for digital preservation and for the authenticity of the digital object and its various bit streams. We’ll come back to methods for monitoring and confirming fixity later</a:t>
            </a:r>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23</a:t>
            </a:fld>
            <a:endParaRPr lang="en-US"/>
          </a:p>
        </p:txBody>
      </p:sp>
    </p:spTree>
    <p:extLst>
      <p:ext uri="{BB962C8B-B14F-4D97-AF65-F5344CB8AC3E}">
        <p14:creationId xmlns:p14="http://schemas.microsoft.com/office/powerpoint/2010/main" val="9026786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Two</a:t>
            </a:r>
            <a:r>
              <a:rPr lang="en-US" baseline="0" dirty="0" smtClean="0"/>
              <a:t> ways to think about the digital object conceptually </a:t>
            </a:r>
          </a:p>
          <a:p>
            <a:endParaRPr lang="en-US" baseline="0" dirty="0" smtClean="0"/>
          </a:p>
          <a:p>
            <a:r>
              <a:rPr lang="en-US" sz="3200" dirty="0" smtClean="0">
                <a:latin typeface="Cambria" charset="0"/>
                <a:ea typeface="Cambria" charset="0"/>
                <a:cs typeface="Cambria" charset="0"/>
              </a:rPr>
              <a:t>Physically joining data and metadata</a:t>
            </a:r>
          </a:p>
          <a:p>
            <a:pPr lvl="1"/>
            <a:r>
              <a:rPr lang="en-US" dirty="0" smtClean="0">
                <a:latin typeface="Cambria" charset="0"/>
                <a:ea typeface="Cambria" charset="0"/>
                <a:cs typeface="Cambria" charset="0"/>
              </a:rPr>
              <a:t>Stored in close association – possibly in some form of a container like a ZIP file – like that DOCX</a:t>
            </a:r>
            <a:r>
              <a:rPr lang="en-US" baseline="0" dirty="0" smtClean="0">
                <a:latin typeface="Cambria" charset="0"/>
                <a:ea typeface="Cambria" charset="0"/>
                <a:cs typeface="Cambria" charset="0"/>
              </a:rPr>
              <a:t> file I showed you – sometimes just in the same location in a digital repository, like having in the same folder on your computer</a:t>
            </a:r>
            <a:endParaRPr lang="en-US" dirty="0" smtClean="0">
              <a:latin typeface="Cambria" charset="0"/>
              <a:ea typeface="Cambria" charset="0"/>
              <a:cs typeface="Cambria" charset="0"/>
            </a:endParaRPr>
          </a:p>
          <a:p>
            <a:pPr lvl="1"/>
            <a:endParaRPr lang="en-US" dirty="0" smtClean="0">
              <a:latin typeface="Cambria" charset="0"/>
              <a:ea typeface="Cambria" charset="0"/>
              <a:cs typeface="Cambria" charset="0"/>
            </a:endParaRPr>
          </a:p>
          <a:p>
            <a:r>
              <a:rPr lang="en-US" sz="3200" dirty="0" smtClean="0">
                <a:latin typeface="Cambria" charset="0"/>
                <a:ea typeface="Cambria" charset="0"/>
                <a:cs typeface="Cambria" charset="0"/>
              </a:rPr>
              <a:t>Creating a persistent link between them</a:t>
            </a:r>
          </a:p>
          <a:p>
            <a:pPr lvl="1"/>
            <a:r>
              <a:rPr lang="en-US" dirty="0" smtClean="0">
                <a:latin typeface="Cambria" charset="0"/>
                <a:ea typeface="Cambria" charset="0"/>
                <a:cs typeface="Cambria" charset="0"/>
              </a:rPr>
              <a:t>Using a well documented scheme for persistent identifiers</a:t>
            </a:r>
          </a:p>
          <a:p>
            <a:pPr lvl="1"/>
            <a:r>
              <a:rPr lang="en-US" dirty="0" smtClean="0">
                <a:latin typeface="Cambria" charset="0"/>
                <a:ea typeface="Cambria" charset="0"/>
                <a:cs typeface="Cambria" charset="0"/>
              </a:rPr>
              <a:t>Flexible, but requires managing the metadata well</a:t>
            </a:r>
          </a:p>
          <a:p>
            <a:pPr lvl="1"/>
            <a:r>
              <a:rPr lang="en-US" dirty="0" smtClean="0">
                <a:latin typeface="Cambria" charset="0"/>
                <a:ea typeface="Cambria" charset="0"/>
                <a:cs typeface="Cambria" charset="0"/>
              </a:rPr>
              <a:t>This works</a:t>
            </a:r>
            <a:r>
              <a:rPr lang="en-US" baseline="0" dirty="0" smtClean="0">
                <a:latin typeface="Cambria" charset="0"/>
                <a:ea typeface="Cambria" charset="0"/>
                <a:cs typeface="Cambria" charset="0"/>
              </a:rPr>
              <a:t> when descriptive information is held in a </a:t>
            </a:r>
            <a:r>
              <a:rPr lang="en-US" baseline="0" dirty="0" err="1" smtClean="0">
                <a:latin typeface="Cambria" charset="0"/>
                <a:ea typeface="Cambria" charset="0"/>
                <a:cs typeface="Cambria" charset="0"/>
              </a:rPr>
              <a:t>catalgoue</a:t>
            </a:r>
            <a:r>
              <a:rPr lang="en-US" baseline="0" dirty="0" smtClean="0">
                <a:latin typeface="Cambria" charset="0"/>
                <a:ea typeface="Cambria" charset="0"/>
                <a:cs typeface="Cambria" charset="0"/>
              </a:rPr>
              <a:t>, like SOLO – we won’t duplicate it all in the digital repository, but we want a close association – in this case might rely on the catalogue number and the persistent identifier for each digital file associated with it</a:t>
            </a:r>
            <a:endParaRPr lang="en-US" dirty="0" smtClean="0">
              <a:latin typeface="Cambria" charset="0"/>
              <a:ea typeface="Cambria" charset="0"/>
              <a:cs typeface="Cambria" charset="0"/>
            </a:endParaRPr>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24</a:t>
            </a:fld>
            <a:endParaRPr lang="en-US"/>
          </a:p>
        </p:txBody>
      </p:sp>
    </p:spTree>
    <p:extLst>
      <p:ext uri="{BB962C8B-B14F-4D97-AF65-F5344CB8AC3E}">
        <p14:creationId xmlns:p14="http://schemas.microsoft.com/office/powerpoint/2010/main" val="13060076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Perhaps the most well known (and the most</a:t>
            </a:r>
            <a:r>
              <a:rPr lang="en-US" baseline="0" dirty="0" smtClean="0"/>
              <a:t> hated</a:t>
            </a:r>
            <a:r>
              <a:rPr lang="is-IS" baseline="0" dirty="0" smtClean="0"/>
              <a:t>…or not depending on who you speak to) model used in Digital Preservation: The Open Archival Information Systems (OAIS) Reference Model – the terms used in it have become the lingua franca of digital preservation, no matter how people might feel about the model it is an important foundation.</a:t>
            </a:r>
          </a:p>
          <a:p>
            <a:endParaRPr lang="is-IS" baseline="0" dirty="0" smtClean="0"/>
          </a:p>
          <a:p>
            <a:r>
              <a:rPr lang="is-IS" baseline="0" dirty="0" smtClean="0"/>
              <a:t>It is a conceptual model for what a digital repository, bit and a framework for describing digital materials – it is not perscriptive and the implementation of OAIS are varied as you drill further into it</a:t>
            </a:r>
          </a:p>
          <a:p>
            <a:endParaRPr lang="is-IS" baseline="0" dirty="0" smtClean="0"/>
          </a:p>
          <a:p>
            <a:r>
              <a:rPr lang="en-US" dirty="0" smtClean="0"/>
              <a:t>The Consultative Committee for Space Data Systems,</a:t>
            </a:r>
            <a:r>
              <a:rPr lang="en-US" baseline="0" dirty="0" smtClean="0"/>
              <a:t> made up the major national space agencies of the world (including NASA and ESA) created the OASI framework – releasing draft versions in 1997 and 1999 – it was later published as an ISO standard in 2003 with a revision in 2012 – it is currently undergoing another revision (ISO 14721:2012)</a:t>
            </a:r>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25</a:t>
            </a:fld>
            <a:endParaRPr lang="en-US"/>
          </a:p>
        </p:txBody>
      </p:sp>
    </p:spTree>
    <p:extLst>
      <p:ext uri="{BB962C8B-B14F-4D97-AF65-F5344CB8AC3E}">
        <p14:creationId xmlns:p14="http://schemas.microsoft.com/office/powerpoint/2010/main" val="18171135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r>
              <a:rPr lang="en-AU" sz="1200" i="1" kern="1200" dirty="0" smtClean="0">
                <a:solidFill>
                  <a:schemeClr val="tx1"/>
                </a:solidFill>
                <a:effectLst/>
                <a:latin typeface="Arial Narrow"/>
                <a:ea typeface="Arial Narrow"/>
                <a:cs typeface="Arial Narrow"/>
              </a:rPr>
              <a:t>(use some kind of offsite storage facility</a:t>
            </a:r>
            <a:r>
              <a:rPr lang="en-AU" sz="1200" i="1" kern="1200" baseline="0" dirty="0" smtClean="0">
                <a:solidFill>
                  <a:schemeClr val="tx1"/>
                </a:solidFill>
                <a:effectLst/>
                <a:latin typeface="Arial Narrow"/>
                <a:ea typeface="Arial Narrow"/>
                <a:cs typeface="Arial Narrow"/>
              </a:rPr>
              <a:t> as an example, or equivalent) </a:t>
            </a:r>
          </a:p>
          <a:p>
            <a:endParaRPr lang="en-AU" sz="1200" kern="1200" baseline="0" dirty="0" smtClean="0">
              <a:solidFill>
                <a:schemeClr val="tx1"/>
              </a:solidFill>
              <a:effectLst/>
              <a:latin typeface="Arial Narrow"/>
              <a:ea typeface="Arial Narrow"/>
              <a:cs typeface="Arial Narrow"/>
            </a:endParaRPr>
          </a:p>
          <a:p>
            <a:r>
              <a:rPr lang="en-AU" sz="1200" kern="1200" baseline="0" dirty="0" smtClean="0">
                <a:solidFill>
                  <a:schemeClr val="tx1"/>
                </a:solidFill>
                <a:effectLst/>
                <a:latin typeface="Arial Narrow"/>
                <a:ea typeface="Arial Narrow"/>
                <a:cs typeface="Arial Narrow"/>
              </a:rPr>
              <a:t>See it from a physical sense</a:t>
            </a:r>
            <a:endParaRPr lang="en-AU" sz="1200" kern="1200" dirty="0">
              <a:solidFill>
                <a:schemeClr val="tx1"/>
              </a:solidFill>
              <a:effectLst/>
              <a:latin typeface="Arial Narrow"/>
              <a:ea typeface="Arial Narrow"/>
              <a:cs typeface="Arial Narrow"/>
            </a:endParaRPr>
          </a:p>
        </p:txBody>
      </p:sp>
      <p:sp>
        <p:nvSpPr>
          <p:cNvPr id="4" name="Slide Number Placeholder 3"/>
          <p:cNvSpPr>
            <a:spLocks noGrp="1"/>
          </p:cNvSpPr>
          <p:nvPr>
            <p:ph type="sldNum" sz="quarter" idx="10"/>
          </p:nvPr>
        </p:nvSpPr>
        <p:spPr/>
        <p:txBody>
          <a:bodyPr/>
          <a:lstStyle/>
          <a:p>
            <a:pPr>
              <a:defRPr/>
            </a:pPr>
            <a:fld id="{4AF6F981-3242-40DA-B0D7-12B4635AA8A8}" type="slidenum">
              <a:rPr lang="en-AU" smtClean="0"/>
              <a:pPr>
                <a:defRPr/>
              </a:pPr>
              <a:t>26</a:t>
            </a:fld>
            <a:endParaRPr lang="en-AU" dirty="0"/>
          </a:p>
        </p:txBody>
      </p:sp>
    </p:spTree>
    <p:extLst>
      <p:ext uri="{BB962C8B-B14F-4D97-AF65-F5344CB8AC3E}">
        <p14:creationId xmlns:p14="http://schemas.microsoft.com/office/powerpoint/2010/main" val="11485668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charset="0"/>
              <a:buNone/>
            </a:pPr>
            <a:r>
              <a:rPr lang="en-US" dirty="0" err="1" smtClean="0"/>
              <a:t>Formalised</a:t>
            </a:r>
            <a:r>
              <a:rPr lang="en-US" dirty="0" smtClean="0"/>
              <a:t> terms in OAIS to describe things that are quite familiar already –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1" dirty="0" smtClean="0"/>
              <a:t>Management</a:t>
            </a:r>
            <a:r>
              <a:rPr lang="en-US" dirty="0" smtClean="0"/>
              <a:t> – the staff</a:t>
            </a:r>
            <a:r>
              <a:rPr lang="en-US" baseline="0" dirty="0" smtClean="0"/>
              <a:t> responsible for enforcing, writing policies -  this includes strategic planning, defining collection scope and providing oversight and periodic review of policies, performance &amp; risk assessment </a:t>
            </a:r>
            <a:endParaRPr lang="en-US" dirty="0" smtClean="0"/>
          </a:p>
          <a:p>
            <a:pPr marL="171450" indent="-171450">
              <a:buFont typeface="Arial" charset="0"/>
              <a:buChar char="•"/>
            </a:pPr>
            <a:r>
              <a:rPr lang="en-US" b="1" dirty="0" smtClean="0"/>
              <a:t>Producers</a:t>
            </a:r>
            <a:r>
              <a:rPr lang="en-US" dirty="0" smtClean="0"/>
              <a:t> – individuals</a:t>
            </a:r>
            <a:r>
              <a:rPr lang="en-US" baseline="0" dirty="0" smtClean="0"/>
              <a:t> &amp; </a:t>
            </a:r>
            <a:r>
              <a:rPr lang="en-US" baseline="0" dirty="0" err="1" smtClean="0"/>
              <a:t>organisations</a:t>
            </a:r>
            <a:r>
              <a:rPr lang="en-US" baseline="0" dirty="0" smtClean="0"/>
              <a:t> that transfer digital materials to the OAIS for long-term preservation </a:t>
            </a:r>
            <a:r>
              <a:rPr lang="en-US" dirty="0" smtClean="0"/>
              <a:t>when</a:t>
            </a:r>
            <a:r>
              <a:rPr lang="en-US" baseline="0" dirty="0" smtClean="0"/>
              <a:t> the digital materials are accepted, they are put through the ingest process to prepare for archival storage – generally this is staff</a:t>
            </a:r>
          </a:p>
          <a:p>
            <a:pPr marL="171450" indent="-171450">
              <a:buFont typeface="Arial" charset="0"/>
              <a:buChar char="•"/>
            </a:pPr>
            <a:r>
              <a:rPr lang="en-US" b="1" dirty="0" smtClean="0"/>
              <a:t>Consumers </a:t>
            </a:r>
            <a:r>
              <a:rPr lang="en-US" dirty="0" smtClean="0"/>
              <a:t>– these</a:t>
            </a:r>
            <a:r>
              <a:rPr lang="en-US" baseline="0" dirty="0" smtClean="0"/>
              <a:t> are your users – people who access our digital materials</a:t>
            </a:r>
          </a:p>
          <a:p>
            <a:pPr marL="171450" indent="-171450">
              <a:buFont typeface="Arial" charset="0"/>
              <a:buChar char="•"/>
            </a:pPr>
            <a:r>
              <a:rPr lang="en-US" b="1" dirty="0" smtClean="0"/>
              <a:t>Designated community </a:t>
            </a:r>
            <a:r>
              <a:rPr lang="en-US" dirty="0" smtClean="0"/>
              <a:t>– subset of</a:t>
            </a:r>
            <a:r>
              <a:rPr lang="en-US" baseline="0" dirty="0" smtClean="0"/>
              <a:t> consumers defined in OAIS, our super users– they are the ones most likely to understand the digital materials in the form made available without requiring additional assistance or interpretation – this community is the one that determines how digital materials are provided to consumers </a:t>
            </a:r>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27</a:t>
            </a:fld>
            <a:endParaRPr lang="en-US"/>
          </a:p>
        </p:txBody>
      </p:sp>
    </p:spTree>
    <p:extLst>
      <p:ext uri="{BB962C8B-B14F-4D97-AF65-F5344CB8AC3E}">
        <p14:creationId xmlns:p14="http://schemas.microsoft.com/office/powerpoint/2010/main" val="12544459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a:t>
            </a:r>
            <a:r>
              <a:rPr lang="is-IS" baseline="0" dirty="0" smtClean="0"/>
              <a:t>here are 6 functional entities within OAIS – will go into them now....</a:t>
            </a:r>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28</a:t>
            </a:fld>
            <a:endParaRPr lang="en-US"/>
          </a:p>
        </p:txBody>
      </p:sp>
    </p:spTree>
    <p:extLst>
      <p:ext uri="{BB962C8B-B14F-4D97-AF65-F5344CB8AC3E}">
        <p14:creationId xmlns:p14="http://schemas.microsoft.com/office/powerpoint/2010/main" val="6646757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INGEST</a:t>
            </a:r>
            <a:endParaRPr lang="is-IS" baseline="0" dirty="0" smtClean="0"/>
          </a:p>
          <a:p>
            <a:r>
              <a:rPr lang="en-US" dirty="0" smtClean="0"/>
              <a:t>Processes</a:t>
            </a:r>
            <a:r>
              <a:rPr lang="en-US" baseline="0" dirty="0" smtClean="0"/>
              <a:t> responsible for accepting information by Producers – preparing it for inclusion in the archival store </a:t>
            </a:r>
          </a:p>
          <a:p>
            <a:r>
              <a:rPr lang="en-US" baseline="0" dirty="0" smtClean="0"/>
              <a:t>Includes:</a:t>
            </a:r>
          </a:p>
          <a:p>
            <a:pPr marL="171450" indent="-171450">
              <a:buFontTx/>
              <a:buChar char="-"/>
            </a:pPr>
            <a:r>
              <a:rPr lang="en-US" baseline="0" dirty="0" smtClean="0"/>
              <a:t>Receipt of information</a:t>
            </a:r>
          </a:p>
          <a:p>
            <a:pPr marL="171450" indent="-171450">
              <a:buFontTx/>
              <a:buChar char="-"/>
            </a:pPr>
            <a:r>
              <a:rPr lang="en-US" baseline="0" dirty="0" smtClean="0"/>
              <a:t>Validation that it is uncorrupted and complete</a:t>
            </a:r>
          </a:p>
          <a:p>
            <a:pPr marL="171450" indent="-171450">
              <a:buFontTx/>
              <a:buChar char="-"/>
            </a:pPr>
            <a:r>
              <a:rPr lang="en-US" baseline="0" dirty="0" smtClean="0"/>
              <a:t>Transformation (also known as </a:t>
            </a:r>
            <a:r>
              <a:rPr lang="en-US" baseline="0" dirty="0" err="1" smtClean="0"/>
              <a:t>normalisation</a:t>
            </a:r>
            <a:r>
              <a:rPr lang="en-US" baseline="0" dirty="0" smtClean="0"/>
              <a:t>) into a form suitable for storage &amp; management (if that’s the policy/practice)</a:t>
            </a:r>
          </a:p>
          <a:p>
            <a:pPr marL="171450" indent="-171450">
              <a:buFontTx/>
              <a:buChar char="-"/>
            </a:pPr>
            <a:r>
              <a:rPr lang="en-US" baseline="0" dirty="0" smtClean="0"/>
              <a:t>Extraction/creation of description metadata/creation of descriptive metadata for search and retrieval tools</a:t>
            </a:r>
          </a:p>
          <a:p>
            <a:pPr marL="171450" indent="-171450">
              <a:buFontTx/>
              <a:buChar char="-"/>
            </a:pPr>
            <a:r>
              <a:rPr lang="en-US" baseline="0" dirty="0" smtClean="0"/>
              <a:t>Transfer of info and metadata to the archival store</a:t>
            </a:r>
          </a:p>
          <a:p>
            <a:pPr marL="171450" indent="-171450">
              <a:buFontTx/>
              <a:buChar char="-"/>
            </a:pPr>
            <a:r>
              <a:rPr lang="en-US" baseline="0" dirty="0" smtClean="0"/>
              <a:t>The external interface with Producers (this stage often will involve staff, not just the repository)</a:t>
            </a:r>
          </a:p>
          <a:p>
            <a:pPr marL="171450" indent="-171450">
              <a:buFontTx/>
              <a:buChar char="-"/>
            </a:pPr>
            <a:endParaRPr lang="en-US" baseline="0" dirty="0" smtClean="0"/>
          </a:p>
        </p:txBody>
      </p:sp>
      <p:sp>
        <p:nvSpPr>
          <p:cNvPr id="4" name="Slide Number Placeholder 3"/>
          <p:cNvSpPr>
            <a:spLocks noGrp="1"/>
          </p:cNvSpPr>
          <p:nvPr>
            <p:ph type="sldNum" sz="quarter" idx="10"/>
          </p:nvPr>
        </p:nvSpPr>
        <p:spPr/>
        <p:txBody>
          <a:bodyPr/>
          <a:lstStyle/>
          <a:p>
            <a:fld id="{A4C29C2E-4EF6-104F-B510-2BE7883CD966}" type="slidenum">
              <a:rPr lang="en-US" smtClean="0"/>
              <a:t>29</a:t>
            </a:fld>
            <a:endParaRPr lang="en-US"/>
          </a:p>
        </p:txBody>
      </p:sp>
    </p:spTree>
    <p:extLst>
      <p:ext uri="{BB962C8B-B14F-4D97-AF65-F5344CB8AC3E}">
        <p14:creationId xmlns:p14="http://schemas.microsoft.com/office/powerpoint/2010/main" val="1852190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3</a:t>
            </a:fld>
            <a:endParaRPr lang="en-US"/>
          </a:p>
        </p:txBody>
      </p:sp>
    </p:spTree>
    <p:extLst>
      <p:ext uri="{BB962C8B-B14F-4D97-AF65-F5344CB8AC3E}">
        <p14:creationId xmlns:p14="http://schemas.microsoft.com/office/powerpoint/2010/main" val="3500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ARCHIVAL STORE:</a:t>
            </a:r>
          </a:p>
          <a:p>
            <a:pPr marL="171450" indent="-171450">
              <a:buFont typeface="Arial" charset="0"/>
              <a:buChar char="•"/>
            </a:pPr>
            <a:r>
              <a:rPr lang="en-GB" dirty="0" smtClean="0"/>
              <a:t>Manages the long-term storage and maintainence of digital materials</a:t>
            </a:r>
          </a:p>
          <a:p>
            <a:pPr marL="171450" indent="-171450">
              <a:buFont typeface="Arial" charset="0"/>
              <a:buChar char="•"/>
            </a:pPr>
            <a:r>
              <a:rPr lang="en-GB" dirty="0" smtClean="0"/>
              <a:t>Responsible for ensuring that archived content resided in right form or storage</a:t>
            </a:r>
          </a:p>
          <a:p>
            <a:pPr marL="171450" indent="-171450">
              <a:buFont typeface="Arial" charset="0"/>
              <a:buChar char="•"/>
            </a:pPr>
            <a:r>
              <a:rPr lang="en-GB" dirty="0" smtClean="0"/>
              <a:t>Bit </a:t>
            </a:r>
            <a:r>
              <a:rPr lang="en-GB" dirty="0" smtClean="0"/>
              <a:t>steams remain complete and render-able over time</a:t>
            </a:r>
          </a:p>
          <a:p>
            <a:pPr marL="171450" indent="-171450">
              <a:buFont typeface="Arial" charset="0"/>
              <a:buChar char="•"/>
            </a:pPr>
            <a:r>
              <a:rPr lang="en-GB" dirty="0" smtClean="0"/>
              <a:t>Media refreshment</a:t>
            </a:r>
            <a:r>
              <a:rPr lang="en-GB" baseline="0" dirty="0" smtClean="0"/>
              <a:t> or format migration (this will be covered later)</a:t>
            </a:r>
          </a:p>
          <a:p>
            <a:pPr marL="171450" indent="-171450">
              <a:buFont typeface="Arial" charset="0"/>
              <a:buChar char="•"/>
            </a:pPr>
            <a:r>
              <a:rPr lang="en-GB" baseline="0" dirty="0" smtClean="0"/>
              <a:t>Error checking procedures and disaster recovery policies</a:t>
            </a:r>
          </a:p>
          <a:p>
            <a:pPr marL="171450" indent="-171450">
              <a:buFont typeface="Arial" charset="0"/>
              <a:buChar char="•"/>
            </a:pPr>
            <a:r>
              <a:rPr lang="en-GB" baseline="0" dirty="0" smtClean="0"/>
              <a:t>Retrieve item from the store to support aces</a:t>
            </a:r>
            <a:endParaRPr lang="en-GB" dirty="0" smtClean="0"/>
          </a:p>
          <a:p>
            <a:endParaRPr lang="is-IS" baseline="0"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30</a:t>
            </a:fld>
            <a:endParaRPr lang="en-US"/>
          </a:p>
        </p:txBody>
      </p:sp>
    </p:spTree>
    <p:extLst>
      <p:ext uri="{BB962C8B-B14F-4D97-AF65-F5344CB8AC3E}">
        <p14:creationId xmlns:p14="http://schemas.microsoft.com/office/powerpoint/2010/main" val="9312913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DATA MANAGEMENT:</a:t>
            </a:r>
          </a:p>
          <a:p>
            <a:pPr marL="171450" indent="-171450">
              <a:buFont typeface="Arial" charset="0"/>
              <a:buChar char="•"/>
            </a:pPr>
            <a:r>
              <a:rPr lang="en-GB" dirty="0" smtClean="0"/>
              <a:t>Maintains the databases of descriptive metadata identifying and describing the archived </a:t>
            </a:r>
            <a:r>
              <a:rPr lang="en-GB" dirty="0" smtClean="0"/>
              <a:t>info</a:t>
            </a:r>
            <a:endParaRPr lang="en-GB" dirty="0" smtClean="0"/>
          </a:p>
          <a:p>
            <a:pPr marL="171450" indent="-171450">
              <a:buFont typeface="Arial" charset="0"/>
              <a:buChar char="•"/>
            </a:pPr>
            <a:r>
              <a:rPr lang="en-GB" dirty="0" smtClean="0"/>
              <a:t>Also manages the administrative data supporting system operations such as performances data or statistics</a:t>
            </a:r>
          </a:p>
          <a:p>
            <a:pPr marL="171450" indent="-171450">
              <a:buFont typeface="Arial" charset="0"/>
              <a:buChar char="•"/>
            </a:pPr>
            <a:r>
              <a:rPr lang="en-GB" dirty="0" smtClean="0"/>
              <a:t>Aside</a:t>
            </a:r>
            <a:r>
              <a:rPr lang="en-GB" baseline="0" dirty="0" smtClean="0"/>
              <a:t> from maintaining databases – performs queries and generating reports for other functional entities– so it keeps stats on use/access &amp; preservation activities</a:t>
            </a:r>
          </a:p>
          <a:p>
            <a:pPr marL="171450" indent="-171450">
              <a:buFont typeface="Arial" charset="0"/>
              <a:buChar char="•"/>
            </a:pPr>
            <a:r>
              <a:rPr lang="en-GB" baseline="0" dirty="0" smtClean="0"/>
              <a:t>Updates to the databases – new, modify and delete</a:t>
            </a:r>
          </a:p>
          <a:p>
            <a:pPr marL="171450" indent="-171450">
              <a:buFont typeface="Arial" charset="0"/>
              <a:buChar char="•"/>
            </a:pPr>
            <a:r>
              <a:rPr lang="en-GB" baseline="0" dirty="0" smtClean="0"/>
              <a:t>Support search and retrieval for access function</a:t>
            </a:r>
            <a:endParaRPr lang="en-GB" dirty="0" smtClean="0"/>
          </a:p>
          <a:p>
            <a:endParaRPr lang="is-IS" baseline="0"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31</a:t>
            </a:fld>
            <a:endParaRPr lang="en-US"/>
          </a:p>
        </p:txBody>
      </p:sp>
    </p:spTree>
    <p:extLst>
      <p:ext uri="{BB962C8B-B14F-4D97-AF65-F5344CB8AC3E}">
        <p14:creationId xmlns:p14="http://schemas.microsoft.com/office/powerpoint/2010/main" val="14664970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ACCESS:</a:t>
            </a:r>
          </a:p>
          <a:p>
            <a:pPr marL="171450" indent="-171450">
              <a:buFont typeface="Arial" charset="0"/>
              <a:buChar char="•"/>
            </a:pPr>
            <a:r>
              <a:rPr lang="en-GB" baseline="0" dirty="0" smtClean="0"/>
              <a:t>Manages the process and services where consumers (users) locate, requests and received delivery of items from the archival store</a:t>
            </a:r>
          </a:p>
          <a:p>
            <a:pPr marL="171450" indent="-171450">
              <a:buFont typeface="Arial" charset="0"/>
              <a:buChar char="•"/>
            </a:pPr>
            <a:r>
              <a:rPr lang="en-GB" baseline="0" dirty="0" smtClean="0"/>
              <a:t>Processes queries from the consumer – forwards them to data management and returns a result to the consumer</a:t>
            </a:r>
          </a:p>
          <a:p>
            <a:pPr marL="171450" indent="-171450">
              <a:buFont typeface="Arial" charset="0"/>
              <a:buChar char="•"/>
            </a:pPr>
            <a:r>
              <a:rPr lang="en-GB" baseline="0" dirty="0" smtClean="0"/>
              <a:t>Coordinates the retrieval and delivery of requested digital materials – forwards it to the archival store</a:t>
            </a:r>
          </a:p>
          <a:p>
            <a:pPr marL="171450" indent="-171450">
              <a:buFont typeface="Arial" charset="0"/>
              <a:buChar char="•"/>
            </a:pPr>
            <a:r>
              <a:rPr lang="en-GB" baseline="0" dirty="0" smtClean="0"/>
              <a:t>Delivers the digital material to the consumer</a:t>
            </a:r>
          </a:p>
          <a:p>
            <a:pPr marL="171450" indent="-171450">
              <a:buFont typeface="Arial" charset="0"/>
              <a:buChar char="•"/>
            </a:pPr>
            <a:r>
              <a:rPr lang="en-GB" baseline="0" dirty="0" smtClean="0"/>
              <a:t>Also implements any security or access control mechanisms</a:t>
            </a:r>
          </a:p>
          <a:p>
            <a:pPr marL="171450" indent="-171450">
              <a:buFont typeface="Arial" charset="0"/>
              <a:buChar char="•"/>
            </a:pPr>
            <a:endParaRPr lang="en-GB" dirty="0" smtClean="0"/>
          </a:p>
          <a:p>
            <a:endParaRPr lang="is-IS" baseline="0"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32</a:t>
            </a:fld>
            <a:endParaRPr lang="en-US"/>
          </a:p>
        </p:txBody>
      </p:sp>
    </p:spTree>
    <p:extLst>
      <p:ext uri="{BB962C8B-B14F-4D97-AF65-F5344CB8AC3E}">
        <p14:creationId xmlns:p14="http://schemas.microsoft.com/office/powerpoint/2010/main" val="11447038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PRESERVATION PLANNING:</a:t>
            </a:r>
          </a:p>
          <a:p>
            <a:pPr marL="171450" indent="-171450">
              <a:buFont typeface="Arial" charset="0"/>
              <a:buChar char="•"/>
            </a:pPr>
            <a:r>
              <a:rPr lang="en-GB" dirty="0" smtClean="0"/>
              <a:t>Maps out preservation strategy, recommends appropriate revisions in response to</a:t>
            </a:r>
            <a:r>
              <a:rPr lang="en-GB" baseline="0" dirty="0" smtClean="0"/>
              <a:t> changing conditions</a:t>
            </a:r>
          </a:p>
          <a:p>
            <a:pPr marL="171450" indent="-171450">
              <a:buFont typeface="Arial" charset="0"/>
              <a:buChar char="•"/>
            </a:pPr>
            <a:r>
              <a:rPr lang="en-GB" baseline="0" dirty="0" smtClean="0"/>
              <a:t>Monitors external environment for changes and risks that could impact the ability to preserve or maintain access (this includes: changes to storage, access technology, change in scope of users)</a:t>
            </a:r>
          </a:p>
          <a:p>
            <a:pPr marL="171450" indent="-171450">
              <a:buFont typeface="Arial" charset="0"/>
              <a:buChar char="•"/>
            </a:pPr>
            <a:r>
              <a:rPr lang="en-GB" baseline="0" dirty="0" smtClean="0"/>
              <a:t>Updates to polices and procedures in response to changing landscape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GB" baseline="0" dirty="0" smtClean="0"/>
              <a:t>This is the safeguard function as technology is always changing and will always be used in new ways</a:t>
            </a:r>
          </a:p>
          <a:p>
            <a:pPr marL="171450" indent="-171450">
              <a:buFont typeface="Arial" charset="0"/>
              <a:buChar char="•"/>
            </a:pPr>
            <a:endParaRPr lang="en-GB" dirty="0" smtClean="0"/>
          </a:p>
          <a:p>
            <a:endParaRPr lang="is-IS" baseline="0"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33</a:t>
            </a:fld>
            <a:endParaRPr lang="en-US"/>
          </a:p>
        </p:txBody>
      </p:sp>
    </p:spTree>
    <p:extLst>
      <p:ext uri="{BB962C8B-B14F-4D97-AF65-F5344CB8AC3E}">
        <p14:creationId xmlns:p14="http://schemas.microsoft.com/office/powerpoint/2010/main" val="2147888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ADMINISTRATION:</a:t>
            </a:r>
          </a:p>
          <a:p>
            <a:pPr marL="171450" indent="-171450">
              <a:buFont typeface="Arial" charset="0"/>
              <a:buChar char="•"/>
            </a:pPr>
            <a:r>
              <a:rPr lang="en-GB" baseline="0" dirty="0" smtClean="0"/>
              <a:t>Function that manages the day to day operations and coordinates the activities of the other functional entities</a:t>
            </a:r>
          </a:p>
          <a:p>
            <a:pPr marL="171450" indent="-171450">
              <a:buFont typeface="Arial" charset="0"/>
              <a:buChar char="•"/>
            </a:pPr>
            <a:r>
              <a:rPr lang="en-GB" baseline="0" dirty="0" smtClean="0"/>
              <a:t>Interacts with Producers to negotiate agreements</a:t>
            </a:r>
          </a:p>
          <a:p>
            <a:pPr marL="171450" indent="-171450">
              <a:buFont typeface="Arial" charset="0"/>
              <a:buChar char="•"/>
            </a:pPr>
            <a:r>
              <a:rPr lang="en-GB" baseline="0" dirty="0" smtClean="0"/>
              <a:t>Interacts with consumers to provide service support</a:t>
            </a:r>
          </a:p>
          <a:p>
            <a:pPr marL="171450" indent="-171450">
              <a:buFont typeface="Arial" charset="0"/>
              <a:buChar char="•"/>
            </a:pPr>
            <a:r>
              <a:rPr lang="en-GB" baseline="0" dirty="0" smtClean="0"/>
              <a:t>Interacts with management to maintain and implement policies and standards</a:t>
            </a:r>
          </a:p>
          <a:p>
            <a:pPr marL="171450" indent="-171450">
              <a:buFont typeface="Arial" charset="0"/>
              <a:buChar char="•"/>
            </a:pPr>
            <a:r>
              <a:rPr lang="en-GB" baseline="0" dirty="0" smtClean="0"/>
              <a:t>Oversea the operation of systems</a:t>
            </a:r>
          </a:p>
          <a:p>
            <a:pPr marL="171450" indent="-171450">
              <a:buFont typeface="Arial" charset="0"/>
              <a:buChar char="•"/>
            </a:pPr>
            <a:r>
              <a:rPr lang="en-GB" baseline="0" dirty="0" smtClean="0"/>
              <a:t>Monitors system performance and coordinates systems updates</a:t>
            </a:r>
          </a:p>
          <a:p>
            <a:pPr marL="171450" indent="-171450">
              <a:buFont typeface="Arial" charset="0"/>
              <a:buChar char="•"/>
            </a:pPr>
            <a:r>
              <a:rPr lang="en-GB" baseline="0" dirty="0" smtClean="0"/>
              <a:t>It is the central hub that deals with all entities and external stakeholders – Producers, Consumers, Management</a:t>
            </a:r>
            <a:endParaRPr lang="en-GB" dirty="0" smtClean="0"/>
          </a:p>
          <a:p>
            <a:endParaRPr lang="is-IS" baseline="0"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34</a:t>
            </a:fld>
            <a:endParaRPr lang="en-US"/>
          </a:p>
        </p:txBody>
      </p:sp>
    </p:spTree>
    <p:extLst>
      <p:ext uri="{BB962C8B-B14F-4D97-AF65-F5344CB8AC3E}">
        <p14:creationId xmlns:p14="http://schemas.microsoft.com/office/powerpoint/2010/main" val="7220705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another view of the OAIS</a:t>
            </a:r>
            <a:r>
              <a:rPr lang="is-IS" baseline="0" dirty="0" smtClean="0"/>
              <a:t>…. </a:t>
            </a:r>
            <a:r>
              <a:rPr lang="en-US" baseline="0" dirty="0" smtClean="0"/>
              <a:t>B</a:t>
            </a:r>
            <a:r>
              <a:rPr lang="is-IS" baseline="0" dirty="0" smtClean="0"/>
              <a:t>ut you’ll notice some additions to it</a:t>
            </a:r>
          </a:p>
          <a:p>
            <a:endParaRPr lang="en-US" dirty="0" smtClean="0"/>
          </a:p>
          <a:p>
            <a:r>
              <a:rPr lang="en-US" dirty="0" smtClean="0"/>
              <a:t>Digital</a:t>
            </a:r>
            <a:r>
              <a:rPr lang="en-US" baseline="0" dirty="0" smtClean="0"/>
              <a:t> objects change as they go through the repository – they are added to, new files are made, new metadata added – they are not just statics things, but in a way are living – while there are changes we do NOT want to happen - there are things we do throughout the lifecycle of the digital object, we added metadata about the object, we might create new manifestations of the digital files in the object</a:t>
            </a:r>
          </a:p>
          <a:p>
            <a:endParaRPr lang="en-US" baseline="0" dirty="0" smtClean="0"/>
          </a:p>
          <a:p>
            <a:r>
              <a:rPr lang="en-US" baseline="0" dirty="0" smtClean="0"/>
              <a:t>The OAIS has a way to look at how digital objects change from ingest to storage to delivery – they are called information packages</a:t>
            </a:r>
          </a:p>
          <a:p>
            <a:endParaRPr lang="en-US" baseline="0" dirty="0" smtClean="0"/>
          </a:p>
          <a:p>
            <a:r>
              <a:rPr lang="en-US" baseline="0" dirty="0" smtClean="0"/>
              <a:t>These information packages basically reflect the idea that what we receive is not just what we preserve and what we give to consumers is not everything we preserve</a:t>
            </a:r>
          </a:p>
        </p:txBody>
      </p:sp>
      <p:sp>
        <p:nvSpPr>
          <p:cNvPr id="4" name="Slide Number Placeholder 3"/>
          <p:cNvSpPr>
            <a:spLocks noGrp="1"/>
          </p:cNvSpPr>
          <p:nvPr>
            <p:ph type="sldNum" sz="quarter" idx="10"/>
          </p:nvPr>
        </p:nvSpPr>
        <p:spPr/>
        <p:txBody>
          <a:bodyPr/>
          <a:lstStyle/>
          <a:p>
            <a:fld id="{A4C29C2E-4EF6-104F-B510-2BE7883CD966}" type="slidenum">
              <a:rPr lang="en-US" smtClean="0"/>
              <a:t>35</a:t>
            </a:fld>
            <a:endParaRPr lang="en-US"/>
          </a:p>
        </p:txBody>
      </p:sp>
    </p:spTree>
    <p:extLst>
      <p:ext uri="{BB962C8B-B14F-4D97-AF65-F5344CB8AC3E}">
        <p14:creationId xmlns:p14="http://schemas.microsoft.com/office/powerpoint/2010/main" val="19593865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SIP</a:t>
            </a:r>
            <a:r>
              <a:rPr lang="en-US" baseline="0" dirty="0" smtClean="0"/>
              <a:t>: what is transferred from the Producer – it is not all of the information that will be preserved by the archive – metadata will be added to the SIP during ingest, other file types might be added as well – there will be fixity information added</a:t>
            </a:r>
          </a:p>
          <a:p>
            <a:endParaRPr lang="en-US" baseline="0" dirty="0" smtClean="0"/>
          </a:p>
          <a:p>
            <a:r>
              <a:rPr lang="en-US" baseline="0" dirty="0" smtClean="0"/>
              <a:t>EXAMPLE: Digitization</a:t>
            </a:r>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36</a:t>
            </a:fld>
            <a:endParaRPr lang="en-US"/>
          </a:p>
        </p:txBody>
      </p:sp>
    </p:spTree>
    <p:extLst>
      <p:ext uri="{BB962C8B-B14F-4D97-AF65-F5344CB8AC3E}">
        <p14:creationId xmlns:p14="http://schemas.microsoft.com/office/powerpoint/2010/main" val="12984456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AIP: this is the version</a:t>
            </a:r>
            <a:r>
              <a:rPr lang="en-US" baseline="0" dirty="0" smtClean="0"/>
              <a:t> of the information package that is stored and preserved by the OAIS archive. It contains everything needed for preservation and the metadata will be added to regularly throughout its life – new files might even be made that will become part of the AIP</a:t>
            </a:r>
          </a:p>
          <a:p>
            <a:endParaRPr lang="en-US" baseline="0" dirty="0" smtClean="0"/>
          </a:p>
          <a:p>
            <a:r>
              <a:rPr lang="en-US" baseline="0" dirty="0" smtClean="0"/>
              <a:t>The exact way an AIP is stored is up to the to the OAIS implementers – what matters is that the relationship is maintained between the files and metadata</a:t>
            </a:r>
          </a:p>
          <a:p>
            <a:endParaRPr lang="en-US" baseline="0" dirty="0" smtClean="0"/>
          </a:p>
          <a:p>
            <a:r>
              <a:rPr lang="en-US" baseline="0" dirty="0" smtClean="0"/>
              <a:t>The TIFF is known as the </a:t>
            </a:r>
            <a:r>
              <a:rPr lang="en-US" b="1" baseline="0" dirty="0" smtClean="0"/>
              <a:t>MASTER FILE</a:t>
            </a:r>
            <a:r>
              <a:rPr lang="en-US" baseline="0" dirty="0" smtClean="0"/>
              <a:t>, since it was the </a:t>
            </a:r>
            <a:r>
              <a:rPr lang="en-US" b="1" baseline="0" dirty="0" smtClean="0"/>
              <a:t>originally created file</a:t>
            </a:r>
            <a:r>
              <a:rPr lang="en-US" baseline="0" dirty="0" smtClean="0"/>
              <a:t>. This is the authentic version and is what was originally intended by the creator. Especially important concept for born-digital. </a:t>
            </a:r>
          </a:p>
          <a:p>
            <a:r>
              <a:rPr lang="en-US" baseline="0" dirty="0" smtClean="0"/>
              <a:t>The JP2 is what is called a derivative of this TIFF, meaning that it was created directly from the TIFF – derivative files are often created for </a:t>
            </a:r>
            <a:r>
              <a:rPr lang="en-US" b="1" baseline="0" dirty="0" smtClean="0"/>
              <a:t>access purposes – like this one was – but it can also be created for preservation purposes, such as file format or software obsolescence. What if current software can no longer open the file? It’s no longer useable is it? This means we will need to create a new derivative file for access.</a:t>
            </a:r>
          </a:p>
          <a:p>
            <a:endParaRPr lang="en-US" baseline="0" dirty="0" smtClean="0"/>
          </a:p>
          <a:p>
            <a:r>
              <a:rPr lang="en-US" baseline="0" dirty="0" smtClean="0"/>
              <a:t>For preservation it also is important to know which file is the master and which files were created from it. This is in case there are any issues with derivatives down the track, you know which file to go back to to see not only the original intent of the creator, but to create new derivative files.</a:t>
            </a:r>
          </a:p>
        </p:txBody>
      </p:sp>
      <p:sp>
        <p:nvSpPr>
          <p:cNvPr id="4" name="Slide Number Placeholder 3"/>
          <p:cNvSpPr>
            <a:spLocks noGrp="1"/>
          </p:cNvSpPr>
          <p:nvPr>
            <p:ph type="sldNum" sz="quarter" idx="10"/>
          </p:nvPr>
        </p:nvSpPr>
        <p:spPr/>
        <p:txBody>
          <a:bodyPr/>
          <a:lstStyle/>
          <a:p>
            <a:fld id="{A4C29C2E-4EF6-104F-B510-2BE7883CD966}" type="slidenum">
              <a:rPr lang="en-US" smtClean="0"/>
              <a:t>37</a:t>
            </a:fld>
            <a:endParaRPr lang="en-US"/>
          </a:p>
        </p:txBody>
      </p:sp>
    </p:spTree>
    <p:extLst>
      <p:ext uri="{BB962C8B-B14F-4D97-AF65-F5344CB8AC3E}">
        <p14:creationId xmlns:p14="http://schemas.microsoft.com/office/powerpoint/2010/main" val="17966876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be a confusing concept to grasp at first – that the intention of the</a:t>
            </a:r>
            <a:r>
              <a:rPr lang="en-US" baseline="0" dirty="0" smtClean="0"/>
              <a:t> digital object can change when a derivative is made. So looking at a few examples can be helpful.</a:t>
            </a:r>
          </a:p>
          <a:p>
            <a:endParaRPr lang="en-US" baseline="0" dirty="0" smtClean="0"/>
          </a:p>
          <a:p>
            <a:r>
              <a:rPr lang="en-US" baseline="0" dirty="0" smtClean="0"/>
              <a:t>Knowing the Master file means we can see clearly what was intended originally by the creator – this is also the digital file we are most concerned with preserving.</a:t>
            </a:r>
          </a:p>
          <a:p>
            <a:endParaRPr lang="en-US" baseline="0" dirty="0" smtClean="0"/>
          </a:p>
          <a:p>
            <a:r>
              <a:rPr lang="en-US" baseline="0" dirty="0" smtClean="0"/>
              <a:t>You can see something is wrong with the derivative. Is that what the creator intended do you think?</a:t>
            </a:r>
          </a:p>
          <a:p>
            <a:endParaRPr lang="en-US" baseline="0" dirty="0" smtClean="0"/>
          </a:p>
          <a:p>
            <a:r>
              <a:rPr lang="en-US" baseline="0" dirty="0" smtClean="0"/>
              <a:t>So we can go back to the master and create a derivative file that does. </a:t>
            </a:r>
            <a:r>
              <a:rPr lang="en-US" b="1" baseline="0" dirty="0" smtClean="0"/>
              <a:t>(CLICK)</a:t>
            </a:r>
            <a:endParaRPr lang="en-US" b="1" dirty="0"/>
          </a:p>
        </p:txBody>
      </p:sp>
      <p:sp>
        <p:nvSpPr>
          <p:cNvPr id="4" name="Slide Number Placeholder 3"/>
          <p:cNvSpPr>
            <a:spLocks noGrp="1"/>
          </p:cNvSpPr>
          <p:nvPr>
            <p:ph type="sldNum" sz="quarter" idx="10"/>
          </p:nvPr>
        </p:nvSpPr>
        <p:spPr/>
        <p:txBody>
          <a:bodyPr/>
          <a:lstStyle/>
          <a:p>
            <a:fld id="{A4C29C2E-4EF6-104F-B510-2BE7883CD966}" type="slidenum">
              <a:rPr lang="en-US" smtClean="0"/>
              <a:t>38</a:t>
            </a:fld>
            <a:endParaRPr lang="en-US"/>
          </a:p>
        </p:txBody>
      </p:sp>
    </p:spTree>
    <p:extLst>
      <p:ext uri="{BB962C8B-B14F-4D97-AF65-F5344CB8AC3E}">
        <p14:creationId xmlns:p14="http://schemas.microsoft.com/office/powerpoint/2010/main" val="20428057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textual example is slightly different. This shows a WordPerfect</a:t>
            </a:r>
            <a:r>
              <a:rPr lang="en-US" baseline="0" dirty="0" smtClean="0"/>
              <a:t> file as the Master File – on the </a:t>
            </a:r>
            <a:r>
              <a:rPr lang="en-US" b="1" baseline="0" dirty="0" smtClean="0"/>
              <a:t>right is also the Master file, but this time opened in Microsoft Word</a:t>
            </a:r>
            <a:r>
              <a:rPr lang="en-US" b="0" baseline="0" dirty="0" smtClean="0"/>
              <a:t> – this highlights software obsolescence – modern text processing software can no longer interpret older file formats like Word Perfect – instead they render them incorrectly like this one. We know this is not the intention of the creator and this does not represent the original – in short, it is </a:t>
            </a:r>
            <a:r>
              <a:rPr lang="en-US" b="1" baseline="0" dirty="0" smtClean="0"/>
              <a:t>not usable.</a:t>
            </a:r>
            <a:endParaRPr lang="en-US" baseline="0" dirty="0" smtClean="0"/>
          </a:p>
          <a:p>
            <a:endParaRPr lang="en-US" baseline="0" dirty="0" smtClean="0"/>
          </a:p>
          <a:p>
            <a:r>
              <a:rPr lang="en-US" baseline="0" dirty="0" smtClean="0"/>
              <a:t>So we can use the Master File and create a derivative file that does represent the the master – like this PDF – this PDF is now an accurate representation of the Master File and it is also now a usable file format (</a:t>
            </a:r>
            <a:r>
              <a:rPr lang="en-US" b="1" baseline="0" dirty="0" smtClean="0"/>
              <a:t>CLICK)</a:t>
            </a:r>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39</a:t>
            </a:fld>
            <a:endParaRPr lang="en-US"/>
          </a:p>
        </p:txBody>
      </p:sp>
    </p:spTree>
    <p:extLst>
      <p:ext uri="{BB962C8B-B14F-4D97-AF65-F5344CB8AC3E}">
        <p14:creationId xmlns:p14="http://schemas.microsoft.com/office/powerpoint/2010/main" val="139942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There</a:t>
            </a:r>
            <a:r>
              <a:rPr lang="en-US" baseline="0" dirty="0" smtClean="0"/>
              <a:t> will be a lot of concepts and terms today – I do not expect you to remember them all</a:t>
            </a:r>
          </a:p>
          <a:p>
            <a:pPr marL="171450" indent="-171450">
              <a:buFont typeface="Arial" panose="020B0604020202020204" pitchFamily="34" charset="0"/>
              <a:buChar char="•"/>
            </a:pPr>
            <a:r>
              <a:rPr lang="en-US" baseline="0" dirty="0" smtClean="0"/>
              <a:t>You might find that they are very IT-focused – and that might be new to some of you – that’s fine as well. When it comes to digital collections, we are occupying a very Information technology space – and learning to adapt to that is important </a:t>
            </a:r>
          </a:p>
          <a:p>
            <a:pPr marL="171450" indent="-171450">
              <a:buFont typeface="Arial" panose="020B0604020202020204" pitchFamily="34" charset="0"/>
              <a:buChar char="•"/>
            </a:pPr>
            <a:r>
              <a:rPr lang="en-US" baseline="0" dirty="0" smtClean="0"/>
              <a:t>If some of the terms seem overwhelming that’s okay too, you don’t have to learn everything – what’s important is that you’ve heard it and when you hear it mentioned again you’ll have a memory of having heard it - there will also be resources for you to use again, so don’t worry if you can’t remember it.</a:t>
            </a:r>
          </a:p>
          <a:p>
            <a:pPr marL="171450" indent="-171450">
              <a:buFont typeface="Arial" panose="020B0604020202020204" pitchFamily="34" charset="0"/>
              <a:buChar char="•"/>
            </a:pPr>
            <a:r>
              <a:rPr lang="en-US" baseline="0" dirty="0" smtClean="0"/>
              <a:t>This is a huge topic, so what I will be covering will only be scratching the surface of the field, but it will help with your next encounter – maybe inspire you to find out some more</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4</a:t>
            </a:fld>
            <a:endParaRPr lang="en-US"/>
          </a:p>
        </p:txBody>
      </p:sp>
    </p:spTree>
    <p:extLst>
      <p:ext uri="{BB962C8B-B14F-4D97-AF65-F5344CB8AC3E}">
        <p14:creationId xmlns:p14="http://schemas.microsoft.com/office/powerpoint/2010/main" val="17755413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LASTLY – there is a metadata that forms part of the AIP</a:t>
            </a:r>
          </a:p>
          <a:p>
            <a:endParaRPr lang="en-US" baseline="0" dirty="0" smtClean="0"/>
          </a:p>
          <a:p>
            <a:r>
              <a:rPr lang="en-US" baseline="0" dirty="0" smtClean="0"/>
              <a:t>Metadata included would also be: descriptive and additional metadata (IIIF manifest, structural metadata) preservation metadata</a:t>
            </a:r>
            <a:r>
              <a:rPr lang="en-US" baseline="0" dirty="0"/>
              <a:t> </a:t>
            </a:r>
            <a:r>
              <a:rPr lang="en-US" baseline="0" dirty="0" smtClean="0"/>
              <a:t>(will go over that in a little bit) which includes something OAIS refers to as representation information</a:t>
            </a:r>
          </a:p>
          <a:p>
            <a:endParaRPr lang="en-US" baseline="0" dirty="0" smtClean="0"/>
          </a:p>
          <a:p>
            <a:r>
              <a:rPr lang="en-US" baseline="0" dirty="0" smtClean="0"/>
              <a:t>Also, you can see that both files have fixity information – this is also a metadata, but unique to each individual file</a:t>
            </a:r>
          </a:p>
        </p:txBody>
      </p:sp>
      <p:sp>
        <p:nvSpPr>
          <p:cNvPr id="4" name="Slide Number Placeholder 3"/>
          <p:cNvSpPr>
            <a:spLocks noGrp="1"/>
          </p:cNvSpPr>
          <p:nvPr>
            <p:ph type="sldNum" sz="quarter" idx="10"/>
          </p:nvPr>
        </p:nvSpPr>
        <p:spPr/>
        <p:txBody>
          <a:bodyPr/>
          <a:lstStyle/>
          <a:p>
            <a:fld id="{A4C29C2E-4EF6-104F-B510-2BE7883CD966}" type="slidenum">
              <a:rPr lang="en-US" smtClean="0"/>
              <a:t>40</a:t>
            </a:fld>
            <a:endParaRPr lang="en-US"/>
          </a:p>
        </p:txBody>
      </p:sp>
    </p:spTree>
    <p:extLst>
      <p:ext uri="{BB962C8B-B14F-4D97-AF65-F5344CB8AC3E}">
        <p14:creationId xmlns:p14="http://schemas.microsoft.com/office/powerpoint/2010/main" val="3194016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DIP: what is delivered</a:t>
            </a:r>
            <a:r>
              <a:rPr lang="en-US" baseline="0" dirty="0" smtClean="0"/>
              <a:t> to the consumer – it will be a subset of the AIP, but not all of the files or metadata – what is deemed most useful to the user</a:t>
            </a:r>
          </a:p>
          <a:p>
            <a:pPr marL="171450" indent="-171450">
              <a:buFontTx/>
              <a:buChar char="-"/>
            </a:pPr>
            <a:r>
              <a:rPr lang="en-US" baseline="0" dirty="0" smtClean="0"/>
              <a:t>Format may differ</a:t>
            </a:r>
          </a:p>
          <a:p>
            <a:pPr marL="171450" indent="-171450">
              <a:buFontTx/>
              <a:buChar char="-"/>
            </a:pPr>
            <a:r>
              <a:rPr lang="en-US" baseline="0" dirty="0" smtClean="0"/>
              <a:t>Might only be part of the AIP or it might be </a:t>
            </a:r>
            <a:r>
              <a:rPr lang="en-US" baseline="0" dirty="0" smtClean="0"/>
              <a:t>multiple </a:t>
            </a:r>
            <a:r>
              <a:rPr lang="en-US" baseline="0" dirty="0" smtClean="0"/>
              <a:t>AIPs</a:t>
            </a:r>
          </a:p>
          <a:p>
            <a:pPr marL="171450" indent="-171450">
              <a:buFontTx/>
              <a:buChar char="-"/>
            </a:pPr>
            <a:r>
              <a:rPr lang="en-US" baseline="0" dirty="0" smtClean="0"/>
              <a:t>The amount of metadata supplied will only be a subset</a:t>
            </a:r>
          </a:p>
          <a:p>
            <a:endParaRPr lang="en-US" baseline="0" dirty="0" smtClean="0"/>
          </a:p>
        </p:txBody>
      </p:sp>
      <p:sp>
        <p:nvSpPr>
          <p:cNvPr id="4" name="Slide Number Placeholder 3"/>
          <p:cNvSpPr>
            <a:spLocks noGrp="1"/>
          </p:cNvSpPr>
          <p:nvPr>
            <p:ph type="sldNum" sz="quarter" idx="10"/>
          </p:nvPr>
        </p:nvSpPr>
        <p:spPr/>
        <p:txBody>
          <a:bodyPr/>
          <a:lstStyle/>
          <a:p>
            <a:fld id="{A4C29C2E-4EF6-104F-B510-2BE7883CD966}" type="slidenum">
              <a:rPr lang="en-US" smtClean="0"/>
              <a:t>41</a:t>
            </a:fld>
            <a:endParaRPr lang="en-US"/>
          </a:p>
        </p:txBody>
      </p:sp>
    </p:spTree>
    <p:extLst>
      <p:ext uri="{BB962C8B-B14F-4D97-AF65-F5344CB8AC3E}">
        <p14:creationId xmlns:p14="http://schemas.microsoft.com/office/powerpoint/2010/main" val="5955200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Either</a:t>
            </a:r>
            <a:r>
              <a:rPr lang="en-US" baseline="0" dirty="0" smtClean="0"/>
              <a:t> on a flipchart, or sticky notes on the wall/board – depend on group</a:t>
            </a:r>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42</a:t>
            </a:fld>
            <a:endParaRPr lang="en-US"/>
          </a:p>
        </p:txBody>
      </p:sp>
    </p:spTree>
    <p:extLst>
      <p:ext uri="{BB962C8B-B14F-4D97-AF65-F5344CB8AC3E}">
        <p14:creationId xmlns:p14="http://schemas.microsoft.com/office/powerpoint/2010/main" val="13868623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not a comprehensive list of everything that digital preservation encompasses. Rather, this is just some of the basics- some of the best things to have an idea about.</a:t>
            </a:r>
          </a:p>
          <a:p>
            <a:endParaRPr lang="en-US" baseline="0" dirty="0" smtClean="0"/>
          </a:p>
          <a:p>
            <a:r>
              <a:rPr lang="en-US" baseline="0" dirty="0" smtClean="0"/>
              <a:t>Some of this will be done by a digital preservation system – without human intervention – but you still need to know that the system is doing it, so that you know when it’s not – particularly the first three activities – often done by a system, but it is the metadata they generate that is important for preservation</a:t>
            </a:r>
          </a:p>
        </p:txBody>
      </p:sp>
      <p:sp>
        <p:nvSpPr>
          <p:cNvPr id="4" name="Slide Number Placeholder 3"/>
          <p:cNvSpPr>
            <a:spLocks noGrp="1"/>
          </p:cNvSpPr>
          <p:nvPr>
            <p:ph type="sldNum" sz="quarter" idx="10"/>
          </p:nvPr>
        </p:nvSpPr>
        <p:spPr/>
        <p:txBody>
          <a:bodyPr/>
          <a:lstStyle/>
          <a:p>
            <a:fld id="{A4C29C2E-4EF6-104F-B510-2BE7883CD966}" type="slidenum">
              <a:rPr lang="en-US" smtClean="0"/>
              <a:t>43</a:t>
            </a:fld>
            <a:endParaRPr lang="en-US"/>
          </a:p>
        </p:txBody>
      </p:sp>
    </p:spTree>
    <p:extLst>
      <p:ext uri="{BB962C8B-B14F-4D97-AF65-F5344CB8AC3E}">
        <p14:creationId xmlns:p14="http://schemas.microsoft.com/office/powerpoint/2010/main" val="10910696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Both file format identification and file format it validation are characterization methods</a:t>
            </a:r>
          </a:p>
          <a:p>
            <a:endParaRPr lang="en-US" dirty="0" smtClean="0"/>
          </a:p>
          <a:p>
            <a:r>
              <a:rPr lang="en-US" dirty="0" smtClean="0"/>
              <a:t>Important for preservation planning and is a very important part of digital preservation</a:t>
            </a:r>
            <a:r>
              <a:rPr lang="en-US" baseline="0" dirty="0" smtClean="0"/>
              <a:t> because it helps us identify risks</a:t>
            </a:r>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44</a:t>
            </a:fld>
            <a:endParaRPr lang="en-US"/>
          </a:p>
        </p:txBody>
      </p:sp>
    </p:spTree>
    <p:extLst>
      <p:ext uri="{BB962C8B-B14F-4D97-AF65-F5344CB8AC3E}">
        <p14:creationId xmlns:p14="http://schemas.microsoft.com/office/powerpoint/2010/main" val="3389258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File format identification and characterization</a:t>
            </a:r>
            <a:r>
              <a:rPr lang="en-US" baseline="0" dirty="0" smtClean="0"/>
              <a:t> </a:t>
            </a:r>
            <a:r>
              <a:rPr lang="en-US" dirty="0" smtClean="0"/>
              <a:t>is important for</a:t>
            </a:r>
            <a:r>
              <a:rPr lang="en-US" baseline="0" dirty="0" smtClean="0"/>
              <a:t> future preservation planning – which I will get to in a little bit. Essentially, this is valuable information, knowing the file type and characteristics about the file will help with making decisions about what to do with the file, change the file type now? Later? Do we need extra metadata to manage it? – knowing that we don’t know what a file is means we need to do some research so we know how best to manage it over time</a:t>
            </a:r>
          </a:p>
          <a:p>
            <a:endParaRPr lang="en-US" dirty="0" smtClean="0"/>
          </a:p>
          <a:p>
            <a:r>
              <a:rPr lang="en-US" dirty="0" smtClean="0"/>
              <a:t>DROID (Digital Record</a:t>
            </a:r>
            <a:r>
              <a:rPr lang="en-US" baseline="0" dirty="0" smtClean="0"/>
              <a:t> Object Identification)</a:t>
            </a:r>
            <a:r>
              <a:rPr lang="en-US" dirty="0" smtClean="0"/>
              <a:t> – </a:t>
            </a:r>
            <a:r>
              <a:rPr lang="en-US" sz="1200" b="0" i="0" kern="1200" dirty="0" smtClean="0">
                <a:solidFill>
                  <a:schemeClr val="tx1"/>
                </a:solidFill>
                <a:effectLst/>
                <a:latin typeface="+mn-lt"/>
                <a:ea typeface="+mn-ea"/>
                <a:cs typeface="+mn-cs"/>
              </a:rPr>
              <a:t>is a software tool developed by The National Archives to perform automated batch identification of file formats.</a:t>
            </a:r>
            <a:r>
              <a:rPr lang="en-US" sz="1200" b="0" i="0" kern="1200" baseline="0" dirty="0" smtClean="0">
                <a:solidFill>
                  <a:schemeClr val="tx1"/>
                </a:solidFill>
                <a:effectLst/>
                <a:latin typeface="+mn-lt"/>
                <a:ea typeface="+mn-ea"/>
                <a:cs typeface="+mn-cs"/>
              </a:rPr>
              <a:t> It can identify formats based on extension, signature or container – </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File signature (which looks at the file header and other defining characteristics in a file) is a better identification than extension – since it can sometimes be wrong – DROID can point out mismatches – it provides </a:t>
            </a:r>
            <a:r>
              <a:rPr lang="en-US" sz="1200" b="0" i="0" kern="1200" baseline="0" dirty="0" err="1" smtClean="0">
                <a:solidFill>
                  <a:schemeClr val="tx1"/>
                </a:solidFill>
                <a:effectLst/>
                <a:latin typeface="+mn-lt"/>
                <a:ea typeface="+mn-ea"/>
                <a:cs typeface="+mn-cs"/>
              </a:rPr>
              <a:t>characterisation</a:t>
            </a:r>
            <a:r>
              <a:rPr lang="en-US" sz="1200" b="0" i="0" kern="1200" baseline="0" dirty="0" smtClean="0">
                <a:solidFill>
                  <a:schemeClr val="tx1"/>
                </a:solidFill>
                <a:effectLst/>
                <a:latin typeface="+mn-lt"/>
                <a:ea typeface="+mn-ea"/>
                <a:cs typeface="+mn-cs"/>
              </a:rPr>
              <a:t> details, such as file size, format id (PUID) – which can help not only with planning, but identifying duplicates</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DROID is run off the National Archive’s file format signature registry – PRONOM – contains information on file formats and supporting software products – DROID accesses the file &amp; container signatures in PRONOM to identify files – constantly being updated and you can submit a new file format signature to PRONOM – we have for research data -  https://</a:t>
            </a:r>
            <a:r>
              <a:rPr lang="en-US" sz="1200" b="0" i="0" kern="1200" baseline="0" dirty="0" err="1" smtClean="0">
                <a:solidFill>
                  <a:schemeClr val="tx1"/>
                </a:solidFill>
                <a:effectLst/>
                <a:latin typeface="+mn-lt"/>
                <a:ea typeface="+mn-ea"/>
                <a:cs typeface="+mn-cs"/>
              </a:rPr>
              <a:t>www.nationalarchives.gov.uk</a:t>
            </a:r>
            <a:r>
              <a:rPr lang="en-US" sz="1200" b="0" i="0" kern="1200" baseline="0" dirty="0" smtClean="0">
                <a:solidFill>
                  <a:schemeClr val="tx1"/>
                </a:solidFill>
                <a:effectLst/>
                <a:latin typeface="+mn-lt"/>
                <a:ea typeface="+mn-ea"/>
                <a:cs typeface="+mn-cs"/>
              </a:rPr>
              <a:t>/PRONOM/</a:t>
            </a:r>
            <a:r>
              <a:rPr lang="en-US" sz="1200" b="0" i="0" kern="1200" baseline="0" dirty="0" err="1" smtClean="0">
                <a:solidFill>
                  <a:schemeClr val="tx1"/>
                </a:solidFill>
                <a:effectLst/>
                <a:latin typeface="+mn-lt"/>
                <a:ea typeface="+mn-ea"/>
                <a:cs typeface="+mn-cs"/>
              </a:rPr>
              <a:t>Default.aspx</a:t>
            </a:r>
            <a:r>
              <a:rPr lang="en-US" sz="1200" b="0" i="0" kern="1200" baseline="0" dirty="0" smtClean="0">
                <a:solidFill>
                  <a:schemeClr val="tx1"/>
                </a:solidFill>
                <a:effectLst/>
                <a:latin typeface="+mn-lt"/>
                <a:ea typeface="+mn-ea"/>
                <a:cs typeface="+mn-cs"/>
              </a:rPr>
              <a:t> (</a:t>
            </a:r>
            <a:r>
              <a:rPr lang="en-US" sz="1200" b="1" i="0" kern="1200" baseline="0" dirty="0" smtClean="0">
                <a:solidFill>
                  <a:schemeClr val="tx1"/>
                </a:solidFill>
                <a:effectLst/>
                <a:latin typeface="+mn-lt"/>
                <a:ea typeface="+mn-ea"/>
                <a:cs typeface="+mn-cs"/>
              </a:rPr>
              <a:t>DEMO of PRONOM)</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4C29C2E-4EF6-104F-B510-2BE7883CD966}" type="slidenum">
              <a:rPr lang="en-US" smtClean="0"/>
              <a:t>45</a:t>
            </a:fld>
            <a:endParaRPr lang="en-US"/>
          </a:p>
        </p:txBody>
      </p:sp>
    </p:spTree>
    <p:extLst>
      <p:ext uri="{BB962C8B-B14F-4D97-AF65-F5344CB8AC3E}">
        <p14:creationId xmlns:p14="http://schemas.microsoft.com/office/powerpoint/2010/main" val="7299398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Output of a DROID</a:t>
            </a:r>
            <a:r>
              <a:rPr lang="en-US" baseline="0" dirty="0" smtClean="0"/>
              <a:t> report I did over some files</a:t>
            </a:r>
          </a:p>
          <a:p>
            <a:endParaRPr lang="en-US" baseline="0" dirty="0" smtClean="0"/>
          </a:p>
          <a:p>
            <a:pPr marL="171450" indent="-171450">
              <a:buFont typeface="Arial" charset="0"/>
              <a:buChar char="•"/>
            </a:pPr>
            <a:r>
              <a:rPr lang="en-US" baseline="0" dirty="0" smtClean="0"/>
              <a:t>Explain what is output in the the report: PUID, file extension, file size, format and version number, how it is identified (container, signature, extension)</a:t>
            </a:r>
          </a:p>
          <a:p>
            <a:pPr marL="171450" indent="-171450">
              <a:buFont typeface="Arial" charset="0"/>
              <a:buChar char="•"/>
            </a:pPr>
            <a:r>
              <a:rPr lang="en-US" baseline="0" dirty="0" smtClean="0"/>
              <a:t>Discuss some of the errors with the extension, multiple Ids</a:t>
            </a:r>
          </a:p>
          <a:p>
            <a:pPr marL="171450" indent="-171450">
              <a:buFont typeface="Arial" charset="0"/>
              <a:buChar char="•"/>
            </a:pPr>
            <a:r>
              <a:rPr lang="en-US" baseline="0" dirty="0" smtClean="0"/>
              <a:t>The case of the curious .TXT file – which is the unidentified file (last one)</a:t>
            </a:r>
          </a:p>
          <a:p>
            <a:pPr marL="171450" indent="-171450">
              <a:buFont typeface="Arial" charset="0"/>
              <a:buChar char="•"/>
            </a:pPr>
            <a:endParaRPr lang="en-US" baseline="0" dirty="0" smtClean="0"/>
          </a:p>
          <a:p>
            <a:pPr marL="0" indent="0">
              <a:buFont typeface="Arial" charset="0"/>
              <a:buNone/>
            </a:pPr>
            <a:r>
              <a:rPr lang="en-US" i="1" baseline="0" dirty="0" smtClean="0"/>
              <a:t>(you may want to run your own DROID report over your own files and use that to discuss findings and what DROID can tell you)</a:t>
            </a:r>
          </a:p>
          <a:p>
            <a:pPr marL="171450" indent="-171450">
              <a:buFont typeface="Arial" charset="0"/>
              <a:buChar char="•"/>
            </a:pPr>
            <a:endParaRPr lang="en-US" baseline="0" dirty="0" smtClean="0"/>
          </a:p>
          <a:p>
            <a:pPr marL="171450" indent="-171450">
              <a:buFont typeface="Arial" charset="0"/>
              <a:buChar char="•"/>
            </a:pPr>
            <a:endParaRPr lang="en-US"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46</a:t>
            </a:fld>
            <a:endParaRPr lang="en-US"/>
          </a:p>
        </p:txBody>
      </p:sp>
    </p:spTree>
    <p:extLst>
      <p:ext uri="{BB962C8B-B14F-4D97-AF65-F5344CB8AC3E}">
        <p14:creationId xmlns:p14="http://schemas.microsoft.com/office/powerpoint/2010/main" val="11977255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others:</a:t>
            </a:r>
          </a:p>
          <a:p>
            <a:endParaRPr lang="en-US" dirty="0" smtClean="0"/>
          </a:p>
          <a:p>
            <a:r>
              <a:rPr lang="en-US" dirty="0" smtClean="0"/>
              <a:t>FIDO – format identification for digital objects</a:t>
            </a:r>
            <a:r>
              <a:rPr lang="en-US" baseline="0" dirty="0" smtClean="0"/>
              <a:t> -- uses PRONOM and is maintained by OPF</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SIGFRIED uses three different technical registries that have file format</a:t>
            </a:r>
            <a:r>
              <a:rPr lang="en-US" baseline="0" dirty="0" smtClean="0"/>
              <a:t> signatures – I will show you an example now</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DEMO:</a:t>
            </a:r>
            <a:r>
              <a:rPr lang="en-US" b="1" baseline="0" dirty="0" smtClean="0"/>
              <a:t> </a:t>
            </a:r>
            <a:r>
              <a:rPr lang="en-US" dirty="0" smtClean="0"/>
              <a:t>https://</a:t>
            </a:r>
            <a:r>
              <a:rPr lang="en-US" dirty="0" err="1" smtClean="0"/>
              <a:t>www.itforarchivists.com</a:t>
            </a:r>
            <a:r>
              <a:rPr lang="en-US" dirty="0" smtClean="0"/>
              <a:t>/</a:t>
            </a:r>
            <a:r>
              <a:rPr lang="en-US" dirty="0" err="1" smtClean="0"/>
              <a:t>siegfried</a:t>
            </a:r>
            <a:r>
              <a:rPr lang="en-US" dirty="0" smtClean="0"/>
              <a:t> </a:t>
            </a:r>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47</a:t>
            </a:fld>
            <a:endParaRPr lang="en-US"/>
          </a:p>
        </p:txBody>
      </p:sp>
    </p:spTree>
    <p:extLst>
      <p:ext uri="{BB962C8B-B14F-4D97-AF65-F5344CB8AC3E}">
        <p14:creationId xmlns:p14="http://schemas.microsoft.com/office/powerpoint/2010/main" val="13285745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File format validation is where you:</a:t>
            </a:r>
          </a:p>
          <a:p>
            <a:pPr marL="342900" indent="-342900">
              <a:buFont typeface="Arial" panose="020B0604020202020204" pitchFamily="34" charset="0"/>
              <a:buChar char="•"/>
            </a:pPr>
            <a:r>
              <a:rPr lang="en-GB" dirty="0" smtClean="0">
                <a:latin typeface="Cambria" charset="0"/>
                <a:ea typeface="Cambria" charset="0"/>
                <a:cs typeface="Cambria" charset="0"/>
              </a:rPr>
              <a:t>Confirm that files conform to format specification  - every file format has a file format specification – a large document that lists the standards it must follow to be a DOCX</a:t>
            </a:r>
            <a:r>
              <a:rPr lang="en-GB" baseline="0" dirty="0" smtClean="0">
                <a:latin typeface="Cambria" charset="0"/>
                <a:ea typeface="Cambria" charset="0"/>
                <a:cs typeface="Cambria" charset="0"/>
              </a:rPr>
              <a:t> file or a TIFF – this includes information like the file format signature – what you saw in PRONOM before</a:t>
            </a:r>
            <a:endParaRPr lang="en-GB" dirty="0" smtClean="0">
              <a:latin typeface="Cambria" charset="0"/>
              <a:ea typeface="Cambria" charset="0"/>
              <a:cs typeface="Cambria" charset="0"/>
            </a:endParaRPr>
          </a:p>
          <a:p>
            <a:pPr marL="342900" indent="-342900">
              <a:buFont typeface="Arial" panose="020B0604020202020204" pitchFamily="34" charset="0"/>
              <a:buChar char="•"/>
            </a:pPr>
            <a:r>
              <a:rPr lang="en-GB" dirty="0" smtClean="0">
                <a:latin typeface="Century" charset="0"/>
                <a:ea typeface="Century" charset="0"/>
                <a:cs typeface="Century" charset="0"/>
              </a:rPr>
              <a:t>Find non-conformances to file specification</a:t>
            </a:r>
          </a:p>
          <a:p>
            <a:pPr marL="342900" indent="-342900">
              <a:buFont typeface="Arial" panose="020B0604020202020204" pitchFamily="34" charset="0"/>
              <a:buChar char="•"/>
            </a:pPr>
            <a:r>
              <a:rPr lang="en-GB" dirty="0" smtClean="0">
                <a:latin typeface="Cambria" charset="0"/>
                <a:ea typeface="Cambria" charset="0"/>
                <a:cs typeface="Cambria" charset="0"/>
              </a:rPr>
              <a:t>What is good is that it ensure that files can be read by future readers – a valid file format is easier</a:t>
            </a:r>
            <a:r>
              <a:rPr lang="en-GB" baseline="0" dirty="0" smtClean="0">
                <a:latin typeface="Cambria" charset="0"/>
                <a:ea typeface="Cambria" charset="0"/>
                <a:cs typeface="Cambria" charset="0"/>
              </a:rPr>
              <a:t> to manage over time than one that doesn’t conform – there can be issues down the track when trying to change the file type – access issues will be harder to diagnose and treat if the file no longer opens – might be software issues with </a:t>
            </a:r>
            <a:r>
              <a:rPr lang="en-GB" baseline="0" dirty="0" err="1" smtClean="0">
                <a:latin typeface="Cambria" charset="0"/>
                <a:ea typeface="Cambria" charset="0"/>
                <a:cs typeface="Cambria" charset="0"/>
              </a:rPr>
              <a:t>renderability</a:t>
            </a:r>
            <a:r>
              <a:rPr lang="en-GB" baseline="0" dirty="0" smtClean="0">
                <a:latin typeface="Cambria" charset="0"/>
                <a:ea typeface="Cambria" charset="0"/>
                <a:cs typeface="Cambria" charset="0"/>
              </a:rPr>
              <a:t> </a:t>
            </a:r>
            <a:endParaRPr lang="en-US" dirty="0" smtClean="0"/>
          </a:p>
          <a:p>
            <a:endParaRPr lang="en-US" dirty="0" smtClean="0"/>
          </a:p>
          <a:p>
            <a:r>
              <a:rPr lang="en-US" dirty="0" smtClean="0"/>
              <a:t>It</a:t>
            </a:r>
            <a:r>
              <a:rPr lang="en-US" baseline="0" dirty="0" smtClean="0"/>
              <a:t> is especially useful when you are in control of the creation of the digital object – validation is especially important </a:t>
            </a:r>
          </a:p>
        </p:txBody>
      </p:sp>
      <p:sp>
        <p:nvSpPr>
          <p:cNvPr id="4" name="Slide Number Placeholder 3"/>
          <p:cNvSpPr>
            <a:spLocks noGrp="1"/>
          </p:cNvSpPr>
          <p:nvPr>
            <p:ph type="sldNum" sz="quarter" idx="10"/>
          </p:nvPr>
        </p:nvSpPr>
        <p:spPr/>
        <p:txBody>
          <a:bodyPr/>
          <a:lstStyle/>
          <a:p>
            <a:fld id="{A4C29C2E-4EF6-104F-B510-2BE7883CD966}" type="slidenum">
              <a:rPr lang="en-US" smtClean="0"/>
              <a:t>48</a:t>
            </a:fld>
            <a:endParaRPr lang="en-US"/>
          </a:p>
        </p:txBody>
      </p:sp>
    </p:spTree>
    <p:extLst>
      <p:ext uri="{BB962C8B-B14F-4D97-AF65-F5344CB8AC3E}">
        <p14:creationId xmlns:p14="http://schemas.microsoft.com/office/powerpoint/2010/main" val="13349798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LIMITATIONS: </a:t>
            </a:r>
          </a:p>
          <a:p>
            <a:pPr marL="171450" indent="-171450">
              <a:buFont typeface="Arial" charset="0"/>
              <a:buChar char="•"/>
            </a:pPr>
            <a:r>
              <a:rPr lang="en-GB" dirty="0" smtClean="0">
                <a:latin typeface="Cambria" charset="0"/>
                <a:ea typeface="Cambria" charset="0"/>
                <a:cs typeface="Cambria" charset="0"/>
              </a:rPr>
              <a:t>Not every file type has a validation module – no PNG validation</a:t>
            </a:r>
            <a:r>
              <a:rPr lang="en-GB" baseline="0" dirty="0" smtClean="0">
                <a:latin typeface="Cambria" charset="0"/>
                <a:ea typeface="Cambria" charset="0"/>
                <a:cs typeface="Cambria" charset="0"/>
              </a:rPr>
              <a:t> in JHOVE for example – </a:t>
            </a:r>
            <a:r>
              <a:rPr lang="en-GB" baseline="0" dirty="0" err="1" smtClean="0">
                <a:latin typeface="Cambria" charset="0"/>
                <a:ea typeface="Cambria" charset="0"/>
                <a:cs typeface="Cambria" charset="0"/>
              </a:rPr>
              <a:t>VeraPDF</a:t>
            </a:r>
            <a:r>
              <a:rPr lang="en-GB" baseline="0" dirty="0" smtClean="0">
                <a:latin typeface="Cambria" charset="0"/>
                <a:ea typeface="Cambria" charset="0"/>
                <a:cs typeface="Cambria" charset="0"/>
              </a:rPr>
              <a:t> is only for PDF/A despite having many, many versions of PDF in existence –JHOVE does validate all PDFs though, just not quite as robust</a:t>
            </a:r>
            <a:endParaRPr lang="en-GB" dirty="0" smtClean="0">
              <a:latin typeface="Cambria" charset="0"/>
              <a:ea typeface="Cambria" charset="0"/>
              <a:cs typeface="Cambria" charset="0"/>
            </a:endParaRPr>
          </a:p>
          <a:p>
            <a:pPr marL="171450" indent="-171450">
              <a:buFont typeface="Arial" charset="0"/>
              <a:buChar char="•"/>
            </a:pPr>
            <a:r>
              <a:rPr lang="en-GB" dirty="0" smtClean="0">
                <a:latin typeface="Cambria" charset="0"/>
                <a:ea typeface="Cambria" charset="0"/>
                <a:cs typeface="Cambria" charset="0"/>
              </a:rPr>
              <a:t>Validation software will not find issues with files which do not relate to rules set within the file format specification</a:t>
            </a:r>
            <a:endParaRPr lang="en-US" dirty="0" smtClean="0">
              <a:latin typeface="Cambria" charset="0"/>
              <a:ea typeface="Cambria" charset="0"/>
              <a:cs typeface="Cambria" charset="0"/>
            </a:endParaRPr>
          </a:p>
          <a:p>
            <a:endParaRPr lang="en-US" dirty="0" smtClean="0"/>
          </a:p>
          <a:p>
            <a:pPr lvl="0"/>
            <a:r>
              <a:rPr lang="en-GB" sz="1200" b="1" kern="1200" dirty="0" smtClean="0">
                <a:solidFill>
                  <a:schemeClr val="tx1"/>
                </a:solidFill>
                <a:effectLst/>
                <a:latin typeface="+mn-lt"/>
                <a:ea typeface="+mn-ea"/>
                <a:cs typeface="+mn-cs"/>
              </a:rPr>
              <a:t>Example image (please add):</a:t>
            </a:r>
            <a:r>
              <a:rPr lang="en-GB" sz="1200" kern="1200" dirty="0" smtClean="0">
                <a:solidFill>
                  <a:schemeClr val="tx1"/>
                </a:solidFill>
                <a:effectLst/>
                <a:latin typeface="+mn-lt"/>
                <a:ea typeface="+mn-ea"/>
                <a:cs typeface="+mn-cs"/>
              </a:rPr>
              <a:t> of TIFF files which have had bits flipped within it, which clearly changes the look of the file, but does not affect its ability to be rendered in a viewer. IT also still validates in JHOVE</a:t>
            </a:r>
            <a:r>
              <a:rPr lang="en-GB" sz="1200" kern="1200" baseline="0" dirty="0" smtClean="0">
                <a:solidFill>
                  <a:schemeClr val="tx1"/>
                </a:solidFill>
                <a:effectLst/>
                <a:latin typeface="+mn-lt"/>
                <a:ea typeface="+mn-ea"/>
                <a:cs typeface="+mn-cs"/>
              </a:rPr>
              <a:t> </a:t>
            </a:r>
            <a:r>
              <a:rPr lang="en-GB" sz="1200" i="1" kern="1200" baseline="0" dirty="0" smtClean="0">
                <a:solidFill>
                  <a:schemeClr val="tx1"/>
                </a:solidFill>
                <a:effectLst/>
                <a:latin typeface="+mn-lt"/>
                <a:ea typeface="+mn-ea"/>
                <a:cs typeface="+mn-cs"/>
              </a:rPr>
              <a:t>(</a:t>
            </a:r>
            <a:r>
              <a:rPr lang="en-GB" sz="1200" i="1" kern="1200" dirty="0" smtClean="0">
                <a:solidFill>
                  <a:schemeClr val="tx1"/>
                </a:solidFill>
                <a:effectLst/>
                <a:latin typeface="+mn-lt"/>
                <a:ea typeface="+mn-ea"/>
                <a:cs typeface="+mn-cs"/>
              </a:rPr>
              <a:t>Note: insert your own example of a visually corrupted</a:t>
            </a:r>
            <a:r>
              <a:rPr lang="en-GB" sz="1200" i="1" kern="1200" baseline="0" dirty="0" smtClean="0">
                <a:solidFill>
                  <a:schemeClr val="tx1"/>
                </a:solidFill>
                <a:effectLst/>
                <a:latin typeface="+mn-lt"/>
                <a:ea typeface="+mn-ea"/>
                <a:cs typeface="+mn-cs"/>
              </a:rPr>
              <a:t> TIFF that validates in JHOVE, along with the JHOVE report)</a:t>
            </a:r>
            <a:endParaRPr lang="en-GB" sz="1200" i="1"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US" dirty="0" smtClean="0"/>
          </a:p>
          <a:p>
            <a:r>
              <a:rPr lang="en-US" dirty="0" smtClean="0"/>
              <a:t>This is why we have a two-prong</a:t>
            </a:r>
            <a:r>
              <a:rPr lang="en-US" baseline="0" dirty="0" smtClean="0"/>
              <a:t> method in preservation: validation, but also checksums so that we can be sure something has not changed</a:t>
            </a:r>
            <a:r>
              <a:rPr lang="is-IS" baseline="0" dirty="0" smtClean="0"/>
              <a:t>….</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A4C29C2E-4EF6-104F-B510-2BE7883CD966}" type="slidenum">
              <a:rPr lang="en-US" smtClean="0"/>
              <a:t>49</a:t>
            </a:fld>
            <a:endParaRPr lang="en-US"/>
          </a:p>
        </p:txBody>
      </p:sp>
    </p:spTree>
    <p:extLst>
      <p:ext uri="{BB962C8B-B14F-4D97-AF65-F5344CB8AC3E}">
        <p14:creationId xmlns:p14="http://schemas.microsoft.com/office/powerpoint/2010/main" val="333559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aseline="0" dirty="0" smtClean="0"/>
              <a:t>We are quite experienced in understanding their worth and assigning value to such objects – first editions are often worth more, the rarer something is, the more unique increases the value – the value is derived not only from the content of the item, but the version of it (it is the original) </a:t>
            </a:r>
          </a:p>
          <a:p>
            <a:pPr marL="171450" indent="-171450">
              <a:buFont typeface="Arial" panose="020B0604020202020204" pitchFamily="34" charset="0"/>
              <a:buChar char="•"/>
            </a:pPr>
            <a:endParaRPr lang="en-GB" baseline="0" dirty="0" smtClean="0"/>
          </a:p>
        </p:txBody>
      </p:sp>
      <p:sp>
        <p:nvSpPr>
          <p:cNvPr id="4" name="Slide Number Placeholder 3"/>
          <p:cNvSpPr>
            <a:spLocks noGrp="1"/>
          </p:cNvSpPr>
          <p:nvPr>
            <p:ph type="sldNum" sz="quarter" idx="10"/>
          </p:nvPr>
        </p:nvSpPr>
        <p:spPr/>
        <p:txBody>
          <a:bodyPr/>
          <a:lstStyle/>
          <a:p>
            <a:fld id="{A4C29C2E-4EF6-104F-B510-2BE7883CD966}" type="slidenum">
              <a:rPr lang="en-US" smtClean="0"/>
              <a:t>5</a:t>
            </a:fld>
            <a:endParaRPr lang="en-US"/>
          </a:p>
        </p:txBody>
      </p:sp>
    </p:spTree>
    <p:extLst>
      <p:ext uri="{BB962C8B-B14F-4D97-AF65-F5344CB8AC3E}">
        <p14:creationId xmlns:p14="http://schemas.microsoft.com/office/powerpoint/2010/main" val="19578305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Checksums have three main uses:</a:t>
            </a:r>
          </a:p>
          <a:p>
            <a:pPr marL="628650" lvl="1" indent="-171450">
              <a:buFont typeface="Arial" charset="0"/>
              <a:buChar char="•"/>
            </a:pPr>
            <a:r>
              <a:rPr lang="en-US" sz="1200" b="0" i="0" kern="1200" dirty="0" smtClean="0">
                <a:solidFill>
                  <a:schemeClr val="tx1"/>
                </a:solidFill>
                <a:effectLst/>
                <a:latin typeface="+mn-lt"/>
                <a:ea typeface="+mn-ea"/>
                <a:cs typeface="+mn-cs"/>
              </a:rPr>
              <a:t>To know that a file has been correctly received from a content owner or source and then transferred successfully to preservation storage</a:t>
            </a:r>
          </a:p>
          <a:p>
            <a:pPr marL="628650" lvl="1" indent="-171450">
              <a:buFont typeface="Arial" charset="0"/>
              <a:buChar char="•"/>
            </a:pPr>
            <a:r>
              <a:rPr lang="en-US" sz="1200" b="0" i="0" kern="1200" dirty="0" smtClean="0">
                <a:solidFill>
                  <a:schemeClr val="tx1"/>
                </a:solidFill>
                <a:effectLst/>
                <a:latin typeface="+mn-lt"/>
                <a:ea typeface="+mn-ea"/>
                <a:cs typeface="+mn-cs"/>
              </a:rPr>
              <a:t>To know that file fixity has been maintained when that file is being stored.</a:t>
            </a:r>
          </a:p>
          <a:p>
            <a:pPr marL="628650" lvl="1" indent="-171450">
              <a:buFont typeface="Arial" charset="0"/>
              <a:buChar char="•"/>
            </a:pPr>
            <a:r>
              <a:rPr lang="en-US" sz="1200" b="0" i="0" kern="1200" dirty="0" smtClean="0">
                <a:solidFill>
                  <a:schemeClr val="tx1"/>
                </a:solidFill>
                <a:effectLst/>
                <a:latin typeface="+mn-lt"/>
                <a:ea typeface="+mn-ea"/>
                <a:cs typeface="+mn-cs"/>
              </a:rPr>
              <a:t>To be given to users of the file in the future so they know that the file has been correctly retrieved from storage and delivered to them.</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 are three common types used in digital preservation: </a:t>
            </a:r>
            <a:r>
              <a:rPr lang="en-US" baseline="0" dirty="0" smtClean="0"/>
              <a:t>MD5, sha-256 and the less popular SHA-1 – they are like a digital fingerprint, because they are usually unique to the file or bit stream in question - You can see they are each different – they are each a different algorithm – all that you really need to know is which type of checksum you have, or else you will be unable to check the fixity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Checksums</a:t>
            </a:r>
            <a:r>
              <a:rPr lang="en-US" baseline="0" dirty="0" smtClean="0"/>
              <a:t> are useful because over time they can be used for integrity checking across the files in the digital repository and the copies of those files to ensure they had been no bit rot. </a:t>
            </a:r>
            <a:r>
              <a:rPr lang="en-US" sz="1200" b="0" i="0" kern="1200" dirty="0" smtClean="0">
                <a:solidFill>
                  <a:schemeClr val="tx1"/>
                </a:solidFill>
                <a:effectLst/>
                <a:latin typeface="+mn-lt"/>
                <a:ea typeface="+mn-ea"/>
                <a:cs typeface="+mn-cs"/>
              </a:rPr>
              <a:t>If a deviation is found then the file is known to have been corrupted in some way and will need replacing with a new good copy. </a:t>
            </a:r>
            <a:r>
              <a:rPr lang="en-US" sz="1200" b="1" i="0" kern="1200" dirty="0" smtClean="0">
                <a:solidFill>
                  <a:schemeClr val="tx1"/>
                </a:solidFill>
                <a:effectLst/>
                <a:latin typeface="+mn-lt"/>
                <a:ea typeface="+mn-ea"/>
                <a:cs typeface="+mn-cs"/>
              </a:rPr>
              <a:t>It is important to note that a checksum will flag</a:t>
            </a:r>
            <a:r>
              <a:rPr lang="en-US" sz="1200" b="1" i="0" kern="1200" baseline="0" dirty="0" smtClean="0">
                <a:solidFill>
                  <a:schemeClr val="tx1"/>
                </a:solidFill>
                <a:effectLst/>
                <a:latin typeface="+mn-lt"/>
                <a:ea typeface="+mn-ea"/>
                <a:cs typeface="+mn-cs"/>
              </a:rPr>
              <a:t> a problem or change in a file, but it cannot tell you what went wrong – that you have to figure out.</a:t>
            </a:r>
          </a:p>
          <a:p>
            <a:endParaRPr lang="en-US" sz="1200" b="1" i="0" kern="1200" baseline="0" dirty="0" smtClean="0">
              <a:solidFill>
                <a:schemeClr val="tx1"/>
              </a:solidFill>
              <a:effectLst/>
              <a:latin typeface="+mn-lt"/>
              <a:ea typeface="+mn-ea"/>
              <a:cs typeface="+mn-cs"/>
            </a:endParaRPr>
          </a:p>
          <a:p>
            <a:r>
              <a:rPr lang="en-US" sz="1200" b="1" i="0" kern="1200" baseline="0" dirty="0" smtClean="0">
                <a:solidFill>
                  <a:schemeClr val="tx1"/>
                </a:solidFill>
                <a:effectLst/>
                <a:latin typeface="+mn-lt"/>
                <a:ea typeface="+mn-ea"/>
                <a:cs typeface="+mn-cs"/>
              </a:rPr>
              <a:t>DEMO with </a:t>
            </a:r>
            <a:r>
              <a:rPr lang="en-US" sz="1200" b="1" i="0" kern="1200" baseline="0" dirty="0" err="1" smtClean="0">
                <a:solidFill>
                  <a:schemeClr val="tx1"/>
                </a:solidFill>
                <a:effectLst/>
                <a:latin typeface="+mn-lt"/>
                <a:ea typeface="+mn-ea"/>
                <a:cs typeface="+mn-cs"/>
              </a:rPr>
              <a:t>docx</a:t>
            </a:r>
            <a:r>
              <a:rPr lang="en-US" sz="1200" b="1" i="0" kern="1200" baseline="0" dirty="0" smtClean="0">
                <a:solidFill>
                  <a:schemeClr val="tx1"/>
                </a:solidFill>
                <a:effectLst/>
                <a:latin typeface="+mn-lt"/>
                <a:ea typeface="+mn-ea"/>
                <a:cs typeface="+mn-cs"/>
              </a:rPr>
              <a:t> file from earlier – verify &amp; then change &amp; show discrepancy: http://onlinemd5.com/</a:t>
            </a:r>
          </a:p>
          <a:p>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4C29C2E-4EF6-104F-B510-2BE7883CD966}" type="slidenum">
              <a:rPr lang="en-US" smtClean="0"/>
              <a:t>50</a:t>
            </a:fld>
            <a:endParaRPr lang="en-US"/>
          </a:p>
        </p:txBody>
      </p:sp>
    </p:spTree>
    <p:extLst>
      <p:ext uri="{BB962C8B-B14F-4D97-AF65-F5344CB8AC3E}">
        <p14:creationId xmlns:p14="http://schemas.microsoft.com/office/powerpoint/2010/main" val="16166099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should</a:t>
            </a:r>
            <a:r>
              <a:rPr lang="en-US" baseline="0" dirty="0" smtClean="0"/>
              <a:t> be clear is that these activities – Characterization, file format identification, validation and verifying fixity create a lot of metadata. And this metadata is important to preserving digital objects.</a:t>
            </a:r>
          </a:p>
          <a:p>
            <a:endParaRPr lang="en-US" dirty="0" smtClean="0"/>
          </a:p>
          <a:p>
            <a:r>
              <a:rPr lang="en-US" dirty="0" smtClean="0"/>
              <a:t>While the Open Archival Information System (OAIS) reference model defines a framework with a common vocabulary and provides a functional and information model for the preservation community, it does not define which specific metadata should be collected or how it should be implemented in order to support preservation goals.</a:t>
            </a:r>
          </a:p>
          <a:p>
            <a:endParaRPr lang="en-US" dirty="0" smtClean="0"/>
          </a:p>
          <a:p>
            <a:r>
              <a:rPr lang="en-US" dirty="0" smtClean="0"/>
              <a:t>However,</a:t>
            </a:r>
            <a:r>
              <a:rPr lang="en-US" baseline="0" dirty="0" smtClean="0"/>
              <a:t> t</a:t>
            </a:r>
            <a:r>
              <a:rPr lang="en-US" dirty="0" smtClean="0"/>
              <a:t>here are other standards</a:t>
            </a:r>
            <a:r>
              <a:rPr lang="en-US" baseline="0" dirty="0" smtClean="0"/>
              <a:t> that support what is termed preservation metadata – preservation metadata is less of a thing and more a container or idea – lots of metadata you might be familiar with supports digital preservation – and there is other metadata we aren’t yet collecting, but are aiming to</a:t>
            </a:r>
          </a:p>
          <a:p>
            <a:endParaRPr lang="en-US" b="1" dirty="0" smtClean="0"/>
          </a:p>
          <a:p>
            <a:r>
              <a:rPr lang="en-US" sz="1200" b="1" i="0" u="none" strike="noStrike" kern="1200" dirty="0" smtClean="0">
                <a:solidFill>
                  <a:schemeClr val="tx1"/>
                </a:solidFill>
                <a:effectLst/>
                <a:latin typeface="+mn-lt"/>
                <a:ea typeface="+mn-ea"/>
                <a:cs typeface="+mn-cs"/>
              </a:rPr>
              <a:t>Preservation metadata </a:t>
            </a:r>
            <a:r>
              <a:rPr lang="en-US" sz="1200" b="0" i="0" u="none" strike="noStrike" kern="1200" dirty="0" smtClean="0">
                <a:solidFill>
                  <a:schemeClr val="tx1"/>
                </a:solidFill>
                <a:effectLst/>
                <a:latin typeface="+mn-lt"/>
                <a:ea typeface="+mn-ea"/>
                <a:cs typeface="+mn-cs"/>
              </a:rPr>
              <a:t>– preservation metadata is information which supports and records digital preservation activities. It is an umbrella term which refers to </a:t>
            </a:r>
            <a:r>
              <a:rPr lang="en-US" sz="1200" b="1" i="0" u="none" strike="noStrike" kern="1200" dirty="0" smtClean="0">
                <a:solidFill>
                  <a:schemeClr val="tx1"/>
                </a:solidFill>
                <a:effectLst/>
                <a:latin typeface="+mn-lt"/>
                <a:ea typeface="+mn-ea"/>
                <a:cs typeface="+mn-cs"/>
              </a:rPr>
              <a:t>four subsets of metadata</a:t>
            </a:r>
            <a:r>
              <a:rPr lang="en-US" sz="1200" b="0" i="0" u="none" strike="noStrike" kern="1200" dirty="0" smtClean="0">
                <a:solidFill>
                  <a:schemeClr val="tx1"/>
                </a:solidFill>
                <a:effectLst/>
                <a:latin typeface="+mn-lt"/>
                <a:ea typeface="+mn-ea"/>
                <a:cs typeface="+mn-cs"/>
              </a:rPr>
              <a:t>: </a:t>
            </a:r>
          </a:p>
          <a:p>
            <a:r>
              <a:rPr lang="en-US" sz="1200" b="0" i="0" u="none" strike="noStrike" kern="1200" dirty="0" smtClean="0">
                <a:solidFill>
                  <a:schemeClr val="tx1"/>
                </a:solidFill>
                <a:effectLst/>
                <a:latin typeface="+mn-lt"/>
                <a:ea typeface="+mn-ea"/>
                <a:cs typeface="+mn-cs"/>
              </a:rPr>
              <a:t>provenance metadata, </a:t>
            </a:r>
          </a:p>
          <a:p>
            <a:r>
              <a:rPr lang="en-US" sz="1200" b="0" i="0" u="none" strike="noStrike" kern="1200" dirty="0" smtClean="0">
                <a:solidFill>
                  <a:schemeClr val="tx1"/>
                </a:solidFill>
                <a:effectLst/>
                <a:latin typeface="+mn-lt"/>
                <a:ea typeface="+mn-ea"/>
                <a:cs typeface="+mn-cs"/>
              </a:rPr>
              <a:t>technical metadata, </a:t>
            </a:r>
          </a:p>
          <a:p>
            <a:r>
              <a:rPr lang="en-US" sz="1200" b="0" i="0" u="none" strike="noStrike" kern="1200" dirty="0" smtClean="0">
                <a:solidFill>
                  <a:schemeClr val="tx1"/>
                </a:solidFill>
                <a:effectLst/>
                <a:latin typeface="+mn-lt"/>
                <a:ea typeface="+mn-ea"/>
                <a:cs typeface="+mn-cs"/>
              </a:rPr>
              <a:t>rights metadata, </a:t>
            </a:r>
          </a:p>
          <a:p>
            <a:r>
              <a:rPr lang="en-US" sz="1200" b="0" i="0" u="none" strike="noStrike" kern="1200" dirty="0" smtClean="0">
                <a:solidFill>
                  <a:schemeClr val="tx1"/>
                </a:solidFill>
                <a:effectLst/>
                <a:latin typeface="+mn-lt"/>
                <a:ea typeface="+mn-ea"/>
                <a:cs typeface="+mn-cs"/>
              </a:rPr>
              <a:t>and structural metadata  </a:t>
            </a:r>
          </a:p>
          <a:p>
            <a:endParaRPr lang="en-US" sz="1200" b="0" i="0" u="none" strike="noStrike" kern="1200" dirty="0" smtClean="0">
              <a:solidFill>
                <a:schemeClr val="tx1"/>
              </a:solidFill>
              <a:effectLst/>
              <a:latin typeface="+mn-lt"/>
              <a:ea typeface="+mn-ea"/>
              <a:cs typeface="+mn-cs"/>
            </a:endParaRPr>
          </a:p>
          <a:p>
            <a:endParaRPr lang="en-US" sz="1200" b="0"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4C29C2E-4EF6-104F-B510-2BE7883CD966}" type="slidenum">
              <a:rPr lang="en-US" smtClean="0"/>
              <a:t>51</a:t>
            </a:fld>
            <a:endParaRPr lang="en-US"/>
          </a:p>
        </p:txBody>
      </p:sp>
    </p:spTree>
    <p:extLst>
      <p:ext uri="{BB962C8B-B14F-4D97-AF65-F5344CB8AC3E}">
        <p14:creationId xmlns:p14="http://schemas.microsoft.com/office/powerpoint/2010/main" val="19653985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dirty="0" smtClean="0">
                <a:solidFill>
                  <a:schemeClr val="tx1"/>
                </a:solidFill>
                <a:effectLst/>
                <a:latin typeface="+mn-lt"/>
                <a:ea typeface="+mn-ea"/>
                <a:cs typeface="+mn-cs"/>
              </a:rPr>
              <a:t>Provenance metadata -</a:t>
            </a:r>
            <a:r>
              <a:rPr lang="en-US" sz="1200" b="0" i="0" u="none" strike="noStrike" kern="1200" dirty="0" smtClean="0">
                <a:solidFill>
                  <a:schemeClr val="tx1"/>
                </a:solidFill>
                <a:effectLst/>
                <a:latin typeface="+mn-lt"/>
                <a:ea typeface="+mn-ea"/>
                <a:cs typeface="+mn-cs"/>
              </a:rPr>
              <a:t> Information about the origin of a digital object and about any changes to it that has occurred while under management of the digital repository.  </a:t>
            </a:r>
          </a:p>
          <a:p>
            <a:endParaRPr lang="en-US" sz="1200" b="0" i="0" u="none" strike="noStrike" kern="1200" dirty="0" smtClean="0">
              <a:solidFill>
                <a:schemeClr val="tx1"/>
              </a:solidFill>
              <a:effectLst/>
              <a:latin typeface="+mn-lt"/>
              <a:ea typeface="+mn-ea"/>
              <a:cs typeface="+mn-cs"/>
            </a:endParaRPr>
          </a:p>
          <a:p>
            <a:r>
              <a:rPr lang="en-US" sz="1200" b="0" i="0" u="none" strike="noStrike" kern="1200" dirty="0" smtClean="0">
                <a:solidFill>
                  <a:schemeClr val="tx1"/>
                </a:solidFill>
                <a:effectLst/>
                <a:latin typeface="+mn-lt"/>
                <a:ea typeface="+mn-ea"/>
                <a:cs typeface="+mn-cs"/>
              </a:rPr>
              <a:t>Provenance metadata includes (but is not limited to) information about file format migration, date of creation, the generation of checksums, and file format validation </a:t>
            </a:r>
          </a:p>
        </p:txBody>
      </p:sp>
      <p:sp>
        <p:nvSpPr>
          <p:cNvPr id="4" name="Slide Number Placeholder 3"/>
          <p:cNvSpPr>
            <a:spLocks noGrp="1"/>
          </p:cNvSpPr>
          <p:nvPr>
            <p:ph type="sldNum" sz="quarter" idx="10"/>
          </p:nvPr>
        </p:nvSpPr>
        <p:spPr/>
        <p:txBody>
          <a:bodyPr/>
          <a:lstStyle/>
          <a:p>
            <a:fld id="{A4C29C2E-4EF6-104F-B510-2BE7883CD966}" type="slidenum">
              <a:rPr lang="en-US" smtClean="0"/>
              <a:t>52</a:t>
            </a:fld>
            <a:endParaRPr lang="en-US"/>
          </a:p>
        </p:txBody>
      </p:sp>
    </p:spTree>
    <p:extLst>
      <p:ext uri="{BB962C8B-B14F-4D97-AF65-F5344CB8AC3E}">
        <p14:creationId xmlns:p14="http://schemas.microsoft.com/office/powerpoint/2010/main" val="9894737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dirty="0" smtClean="0">
                <a:solidFill>
                  <a:schemeClr val="tx1"/>
                </a:solidFill>
                <a:effectLst/>
                <a:latin typeface="+mn-lt"/>
                <a:ea typeface="+mn-ea"/>
                <a:cs typeface="+mn-cs"/>
              </a:rPr>
              <a:t>Technical metadata</a:t>
            </a:r>
            <a:r>
              <a:rPr lang="en-US" sz="1200" b="0" i="0" u="none" strike="noStrike" kern="1200" dirty="0" smtClean="0">
                <a:solidFill>
                  <a:schemeClr val="tx1"/>
                </a:solidFill>
                <a:effectLst/>
                <a:latin typeface="+mn-lt"/>
                <a:ea typeface="+mn-ea"/>
                <a:cs typeface="+mn-cs"/>
              </a:rPr>
              <a:t> - The term technical metadata is contested and has has many different definitions (sometimes being used synonymously with provenance metadata and “digital preservation metadata”). However,  it has been given a more narrow definition in the context of GLAM.  When referring to technical metadata in GLAM, we refer exclusively to information which can be automatically extracted from a digital file.  I.e.  metadata which has been embedded into a digital a digital file (such as EXIF metadata for 2D image files), as well as attributes such as the length and size of a digital file. As such, it is closely related to and compliments </a:t>
            </a:r>
            <a:r>
              <a:rPr lang="en-US" sz="1200" b="0" i="1" u="none" strike="noStrike" kern="1200" dirty="0" smtClean="0">
                <a:solidFill>
                  <a:schemeClr val="tx1"/>
                </a:solidFill>
                <a:effectLst/>
                <a:latin typeface="+mn-lt"/>
                <a:ea typeface="+mn-ea"/>
                <a:cs typeface="+mn-cs"/>
              </a:rPr>
              <a:t>Provenance metadata </a:t>
            </a:r>
            <a:r>
              <a:rPr lang="en-US" sz="1200" b="0" i="0" u="none" strike="noStrike" kern="1200" dirty="0" smtClean="0">
                <a:solidFill>
                  <a:schemeClr val="tx1"/>
                </a:solidFill>
                <a:effectLst/>
                <a:latin typeface="+mn-lt"/>
                <a:ea typeface="+mn-ea"/>
                <a:cs typeface="+mn-cs"/>
              </a:rPr>
              <a:t>collected by the digital repository.</a:t>
            </a:r>
          </a:p>
        </p:txBody>
      </p:sp>
      <p:sp>
        <p:nvSpPr>
          <p:cNvPr id="4" name="Slide Number Placeholder 3"/>
          <p:cNvSpPr>
            <a:spLocks noGrp="1"/>
          </p:cNvSpPr>
          <p:nvPr>
            <p:ph type="sldNum" sz="quarter" idx="10"/>
          </p:nvPr>
        </p:nvSpPr>
        <p:spPr/>
        <p:txBody>
          <a:bodyPr/>
          <a:lstStyle/>
          <a:p>
            <a:fld id="{A4C29C2E-4EF6-104F-B510-2BE7883CD966}" type="slidenum">
              <a:rPr lang="en-US" smtClean="0"/>
              <a:t>53</a:t>
            </a:fld>
            <a:endParaRPr lang="en-US"/>
          </a:p>
        </p:txBody>
      </p:sp>
    </p:spTree>
    <p:extLst>
      <p:ext uri="{BB962C8B-B14F-4D97-AF65-F5344CB8AC3E}">
        <p14:creationId xmlns:p14="http://schemas.microsoft.com/office/powerpoint/2010/main" val="85752071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dirty="0" smtClean="0">
                <a:solidFill>
                  <a:schemeClr val="tx1"/>
                </a:solidFill>
                <a:effectLst/>
                <a:latin typeface="+mn-lt"/>
                <a:ea typeface="+mn-ea"/>
                <a:cs typeface="+mn-cs"/>
              </a:rPr>
              <a:t>Rights metadata - </a:t>
            </a:r>
            <a:r>
              <a:rPr lang="en-US" sz="1200" b="0" i="0" u="none" strike="noStrike" kern="1200" dirty="0" smtClean="0">
                <a:solidFill>
                  <a:schemeClr val="tx1"/>
                </a:solidFill>
                <a:effectLst/>
                <a:latin typeface="+mn-lt"/>
                <a:ea typeface="+mn-ea"/>
                <a:cs typeface="+mn-cs"/>
              </a:rPr>
              <a:t>In the context of digital preservation, rights metadata records information about the intellectual rights to a digital object and system rights to access, view, and edit content </a:t>
            </a:r>
          </a:p>
          <a:p>
            <a:endParaRPr lang="en-US" sz="1200" b="0" i="0" u="none" strike="noStrike" kern="1200" dirty="0" smtClean="0">
              <a:solidFill>
                <a:schemeClr val="tx1"/>
              </a:solidFill>
              <a:effectLst/>
              <a:latin typeface="+mn-lt"/>
              <a:ea typeface="+mn-ea"/>
              <a:cs typeface="+mn-cs"/>
            </a:endParaRPr>
          </a:p>
          <a:p>
            <a:r>
              <a:rPr lang="en-US" sz="1200" b="0" i="0" u="none" strike="noStrike" kern="1200" dirty="0" smtClean="0">
                <a:solidFill>
                  <a:schemeClr val="tx1"/>
                </a:solidFill>
                <a:effectLst/>
                <a:latin typeface="+mn-lt"/>
                <a:ea typeface="+mn-ea"/>
                <a:cs typeface="+mn-cs"/>
              </a:rPr>
              <a:t>Rights information for the digital object is separate from the physical object  - if</a:t>
            </a:r>
            <a:r>
              <a:rPr lang="en-US" sz="1200" b="0" i="0" u="none" strike="noStrike" kern="1200" baseline="0" dirty="0" smtClean="0">
                <a:solidFill>
                  <a:schemeClr val="tx1"/>
                </a:solidFill>
                <a:effectLst/>
                <a:latin typeface="+mn-lt"/>
                <a:ea typeface="+mn-ea"/>
                <a:cs typeface="+mn-cs"/>
              </a:rPr>
              <a:t> digitized</a:t>
            </a:r>
            <a:endParaRPr lang="en-US" sz="1200" b="0"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4C29C2E-4EF6-104F-B510-2BE7883CD966}" type="slidenum">
              <a:rPr lang="en-US" smtClean="0"/>
              <a:t>54</a:t>
            </a:fld>
            <a:endParaRPr lang="en-US"/>
          </a:p>
        </p:txBody>
      </p:sp>
    </p:spTree>
    <p:extLst>
      <p:ext uri="{BB962C8B-B14F-4D97-AF65-F5344CB8AC3E}">
        <p14:creationId xmlns:p14="http://schemas.microsoft.com/office/powerpoint/2010/main" val="11646902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dirty="0" smtClean="0">
                <a:solidFill>
                  <a:schemeClr val="tx1"/>
                </a:solidFill>
                <a:effectLst/>
                <a:latin typeface="+mn-lt"/>
                <a:ea typeface="+mn-ea"/>
                <a:cs typeface="+mn-cs"/>
              </a:rPr>
              <a:t>Structural metadata</a:t>
            </a:r>
            <a:r>
              <a:rPr lang="en-US" sz="1200" b="0" i="0" u="none" strike="noStrike" kern="1200" dirty="0" smtClean="0">
                <a:solidFill>
                  <a:schemeClr val="tx1"/>
                </a:solidFill>
                <a:effectLst/>
                <a:latin typeface="+mn-lt"/>
                <a:ea typeface="+mn-ea"/>
                <a:cs typeface="+mn-cs"/>
              </a:rPr>
              <a:t> – Metadata used to describe relationships between digital files or other digital material which comprising a complex digital object. A simple example of structural metadata is mapping of page numbers within a digitized manuscript to corresponding image files</a:t>
            </a:r>
          </a:p>
          <a:p>
            <a:endParaRPr lang="en-US" sz="1200" b="0" i="0" u="none" strike="noStrike" kern="1200" dirty="0" smtClean="0">
              <a:solidFill>
                <a:schemeClr val="tx1"/>
              </a:solidFill>
              <a:effectLst/>
              <a:latin typeface="+mn-lt"/>
              <a:ea typeface="+mn-ea"/>
              <a:cs typeface="+mn-cs"/>
            </a:endParaRPr>
          </a:p>
          <a:p>
            <a:r>
              <a:rPr lang="en-US" sz="1200" b="0" i="0" u="none" strike="noStrike" kern="1200" dirty="0" smtClean="0">
                <a:solidFill>
                  <a:schemeClr val="tx1"/>
                </a:solidFill>
                <a:effectLst/>
                <a:latin typeface="+mn-lt"/>
                <a:ea typeface="+mn-ea"/>
                <a:cs typeface="+mn-cs"/>
              </a:rPr>
              <a:t>This is very much</a:t>
            </a:r>
            <a:r>
              <a:rPr lang="en-US" sz="1200" b="0" i="0" u="none" strike="noStrike" kern="1200" baseline="0" dirty="0" smtClean="0">
                <a:solidFill>
                  <a:schemeClr val="tx1"/>
                </a:solidFill>
                <a:effectLst/>
                <a:latin typeface="+mn-lt"/>
                <a:ea typeface="+mn-ea"/>
                <a:cs typeface="+mn-cs"/>
              </a:rPr>
              <a:t> related to the digital files only – relationships to the physical item would be in provenance metadata</a:t>
            </a:r>
            <a:endParaRPr lang="en-US" sz="1200" b="0" i="0" u="none" strike="noStrike" kern="1200" dirty="0" smtClean="0">
              <a:solidFill>
                <a:schemeClr val="tx1"/>
              </a:solidFill>
              <a:effectLst/>
              <a:latin typeface="+mn-lt"/>
              <a:ea typeface="+mn-ea"/>
              <a:cs typeface="+mn-cs"/>
            </a:endParaRPr>
          </a:p>
          <a:p>
            <a:endParaRPr lang="en-US" sz="1200" b="0"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4C29C2E-4EF6-104F-B510-2BE7883CD966}" type="slidenum">
              <a:rPr lang="en-US" smtClean="0"/>
              <a:t>55</a:t>
            </a:fld>
            <a:endParaRPr lang="en-US"/>
          </a:p>
        </p:txBody>
      </p:sp>
    </p:spTree>
    <p:extLst>
      <p:ext uri="{BB962C8B-B14F-4D97-AF65-F5344CB8AC3E}">
        <p14:creationId xmlns:p14="http://schemas.microsoft.com/office/powerpoint/2010/main" val="9930001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There are many different kinds of metadata schemas</a:t>
            </a:r>
            <a:r>
              <a:rPr lang="en-GB" baseline="0" dirty="0" smtClean="0"/>
              <a:t> in use for different types of metadata – </a:t>
            </a:r>
            <a:r>
              <a:rPr lang="en-GB" i="1" baseline="0" dirty="0" smtClean="0"/>
              <a:t>(consider explaining some examples from your organisation here)</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PREMIS </a:t>
            </a:r>
            <a:r>
              <a:rPr lang="en-US" dirty="0" smtClean="0"/>
              <a:t>– Preservation Metadata</a:t>
            </a:r>
            <a:r>
              <a:rPr lang="en-US" baseline="0" dirty="0" smtClean="0"/>
              <a:t> Implementation Strategies – is maintained by the LOC for the types of preservation metadata just described – ways to express all of them and capture them so that we have a clear audit trail of the actions on a digital file and can understand its relationships to other digital files and other digital objects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A4C29C2E-4EF6-104F-B510-2BE7883CD966}" type="slidenum">
              <a:rPr lang="en-US" smtClean="0"/>
              <a:t>56</a:t>
            </a:fld>
            <a:endParaRPr lang="en-US"/>
          </a:p>
        </p:txBody>
      </p:sp>
    </p:spTree>
    <p:extLst>
      <p:ext uri="{BB962C8B-B14F-4D97-AF65-F5344CB8AC3E}">
        <p14:creationId xmlns:p14="http://schemas.microsoft.com/office/powerpoint/2010/main" val="112637845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There are 4</a:t>
            </a:r>
            <a:r>
              <a:rPr lang="en-US" b="1" baseline="0" dirty="0" smtClean="0"/>
              <a:t> questions only – there is an optional 5</a:t>
            </a:r>
            <a:r>
              <a:rPr lang="en-US" b="1" baseline="30000" dirty="0" smtClean="0"/>
              <a:t>th</a:t>
            </a:r>
            <a:r>
              <a:rPr lang="en-US" b="1" baseline="0" dirty="0" smtClean="0"/>
              <a:t> one if you finish before the other groups</a:t>
            </a:r>
          </a:p>
          <a:p>
            <a:endParaRPr lang="en-US" b="0" i="1" baseline="0" dirty="0" smtClean="0"/>
          </a:p>
          <a:p>
            <a:r>
              <a:rPr lang="en-US" b="0" i="1" baseline="0" dirty="0" smtClean="0"/>
              <a:t>10 minutes and go over questions (another 5+ minutes)</a:t>
            </a:r>
          </a:p>
          <a:p>
            <a:endParaRPr lang="en-US" b="1"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57</a:t>
            </a:fld>
            <a:endParaRPr lang="en-US"/>
          </a:p>
        </p:txBody>
      </p:sp>
    </p:spTree>
    <p:extLst>
      <p:ext uri="{BB962C8B-B14F-4D97-AF65-F5344CB8AC3E}">
        <p14:creationId xmlns:p14="http://schemas.microsoft.com/office/powerpoint/2010/main" val="16804929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Often considered the main thing for digital preservation – as you can see it is a part of it, but BACK UP IS NOT DIGITAL PRESERVATION!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Ideally you want to follow a rule of thumb that says – 2</a:t>
            </a:r>
            <a:r>
              <a:rPr lang="en-US" sz="1200" kern="1200" baseline="0" dirty="0" smtClean="0">
                <a:solidFill>
                  <a:schemeClr val="tx1"/>
                </a:solidFill>
                <a:effectLst/>
                <a:latin typeface="+mn-lt"/>
                <a:ea typeface="+mn-ea"/>
                <a:cs typeface="+mn-cs"/>
              </a:rPr>
              <a:t> online</a:t>
            </a:r>
            <a:r>
              <a:rPr lang="en-US" sz="1200" kern="1200" dirty="0" smtClean="0">
                <a:solidFill>
                  <a:schemeClr val="tx1"/>
                </a:solidFill>
                <a:effectLst/>
                <a:latin typeface="+mn-lt"/>
                <a:ea typeface="+mn-ea"/>
                <a:cs typeface="+mn-cs"/>
              </a:rPr>
              <a:t> copies and two tape copies in distributed</a:t>
            </a:r>
            <a:r>
              <a:rPr lang="en-US" sz="1200" kern="1200" baseline="0" dirty="0" smtClean="0">
                <a:solidFill>
                  <a:schemeClr val="tx1"/>
                </a:solidFill>
                <a:effectLst/>
                <a:latin typeface="+mn-lt"/>
                <a:ea typeface="+mn-ea"/>
                <a:cs typeface="+mn-cs"/>
              </a:rPr>
              <a:t> locations, using different technologies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Also key to diversify – not all the same type of hardware and same supplier – this protects against failure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Need to decide on the type of storage most suitable – important with large data sets (spinning disk is costly, tape is much cheaper but harder to access) – many institutions are looking at more tiered storage solutions – not putting everything on spinning disk but looking at a range of near line and offline solutions with tape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And this is just the basics of storage – this does not include the preservation systems that should sit on top of it* (those systems should facilitate the actions described)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We often refer to storage as intelligent storage because it needs to be flexible, it needs to be scalable and it needs </a:t>
            </a:r>
            <a:r>
              <a:rPr lang="en-US" sz="1200" b="1" kern="1200" baseline="0" dirty="0" smtClean="0">
                <a:solidFill>
                  <a:schemeClr val="tx1"/>
                </a:solidFill>
                <a:effectLst/>
                <a:latin typeface="+mn-lt"/>
                <a:ea typeface="+mn-ea"/>
                <a:cs typeface="+mn-cs"/>
              </a:rPr>
              <a:t>humans to manage it, the same with our preservation systems </a:t>
            </a:r>
            <a:r>
              <a:rPr lang="en-US" sz="1200" kern="1200" baseline="0" dirty="0" smtClean="0">
                <a:solidFill>
                  <a:schemeClr val="tx1"/>
                </a:solidFill>
                <a:effectLst/>
                <a:latin typeface="+mn-lt"/>
                <a:ea typeface="+mn-ea"/>
                <a:cs typeface="+mn-cs"/>
              </a:rPr>
              <a:t>– if we keep copies on tape the we should occasionally check those tapes – do the checksums still match (integrity checking)? Can the tape be read? Can we restore the data to spinning disk? It is important to test storage systems &amp; monitors the data you are storing on them – important to check how often hardware/software are replaced because that is also important to protect against failure – these things have lifespans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4C29C2E-4EF6-104F-B510-2BE7883CD966}"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694191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it and why does</a:t>
            </a:r>
            <a:r>
              <a:rPr lang="en-US" baseline="0" dirty="0" smtClean="0"/>
              <a:t> preservation planning even matter? An important part of an active, ongoing digital preservation </a:t>
            </a:r>
            <a:r>
              <a:rPr lang="en-US" baseline="0" dirty="0" err="1" smtClean="0"/>
              <a:t>programme</a:t>
            </a:r>
            <a:endParaRPr lang="en-US" baseline="0" dirty="0" smtClean="0"/>
          </a:p>
          <a:p>
            <a:endParaRPr lang="en-US" baseline="0" dirty="0" smtClean="0"/>
          </a:p>
          <a:p>
            <a:pPr marL="171450" indent="-171450">
              <a:buFont typeface="Arial" charset="0"/>
              <a:buChar char="•"/>
            </a:pPr>
            <a:r>
              <a:rPr lang="en-US" baseline="0" dirty="0" smtClean="0"/>
              <a:t>In physical collections we have pest inspections – a professional checks the traps, counts the bugs and keeps track in case of possible infestation</a:t>
            </a:r>
          </a:p>
          <a:p>
            <a:pPr marL="171450" indent="-171450">
              <a:buFont typeface="Arial" charset="0"/>
              <a:buChar char="•"/>
            </a:pPr>
            <a:r>
              <a:rPr lang="en-US" baseline="0" dirty="0" smtClean="0"/>
              <a:t>Items are occasionally condition reported – either when used, prepared for loan or for </a:t>
            </a:r>
            <a:r>
              <a:rPr lang="en-US" baseline="0" dirty="0" smtClean="0"/>
              <a:t>digitization </a:t>
            </a:r>
            <a:r>
              <a:rPr lang="en-US" baseline="0" dirty="0" smtClean="0"/>
              <a:t>– notes are made </a:t>
            </a:r>
          </a:p>
          <a:p>
            <a:pPr marL="171450" indent="-171450">
              <a:buFont typeface="Arial" charset="0"/>
              <a:buChar char="•"/>
            </a:pPr>
            <a:r>
              <a:rPr lang="en-US" baseline="0" dirty="0" smtClean="0"/>
              <a:t>The housing that objects are stored in is checked to make sure it is not damaged</a:t>
            </a:r>
          </a:p>
          <a:p>
            <a:endParaRPr lang="en-US" baseline="0" dirty="0" smtClean="0"/>
          </a:p>
          <a:p>
            <a:r>
              <a:rPr lang="en-US" baseline="0" dirty="0" smtClean="0"/>
              <a:t>Physical preservation is a process and over the years the science and methods have changed. Monitoring these changes and being able to respond to them is incredible important for the survival of our physical collections.</a:t>
            </a:r>
          </a:p>
          <a:p>
            <a:endParaRPr lang="en-US" baseline="0" dirty="0" smtClean="0"/>
          </a:p>
          <a:p>
            <a:r>
              <a:rPr lang="en-US" baseline="0" dirty="0" smtClean="0"/>
              <a:t>Fast forward to the digital world. How fast does technology change? How fast has had changed in your working lives? In your personal lives? This is what we are responding to and therefore being able to monitor these changes and test ways to respond to them is crucial. </a:t>
            </a:r>
          </a:p>
          <a:p>
            <a:endParaRPr lang="en-US" baseline="0" dirty="0" smtClean="0"/>
          </a:p>
          <a:p>
            <a:r>
              <a:rPr lang="en-US" baseline="0" dirty="0" smtClean="0"/>
              <a:t>This monitoring extends to legal obligations (think of the upcoming GDPR), our users and our own changing </a:t>
            </a:r>
            <a:r>
              <a:rPr lang="en-US" baseline="0" dirty="0" err="1" smtClean="0"/>
              <a:t>organisational</a:t>
            </a:r>
            <a:r>
              <a:rPr lang="en-US" baseline="0" dirty="0" smtClean="0"/>
              <a:t> context and digital collections. We have to respond to all of it in a way that reduces the risks to our digital materials. And this is where preservation planning is really important for digital preservation – because it allows us to respond to all of these rapidly changing conditions and make decisions for the long-term preservation of these digital materials.</a:t>
            </a:r>
          </a:p>
          <a:p>
            <a:endParaRPr lang="en-US" baseline="0" dirty="0" smtClean="0"/>
          </a:p>
          <a:p>
            <a:r>
              <a:rPr lang="en-US" dirty="0" smtClean="0"/>
              <a:t>So</a:t>
            </a:r>
            <a:r>
              <a:rPr lang="en-US" baseline="0" dirty="0" smtClean="0"/>
              <a:t> m</a:t>
            </a:r>
            <a:r>
              <a:rPr lang="en-US" dirty="0" smtClean="0"/>
              <a:t>uch of digital preservation</a:t>
            </a:r>
            <a:r>
              <a:rPr lang="en-US" baseline="0" dirty="0" smtClean="0"/>
              <a:t> is about monitoring your digital collections and making plans – remember “neglect is benign” and planning means we are being proactive not reactive to changes. This is why all of the </a:t>
            </a:r>
            <a:r>
              <a:rPr lang="en-US" baseline="0" dirty="0" smtClean="0"/>
              <a:t>characterization </a:t>
            </a:r>
            <a:r>
              <a:rPr lang="en-US" baseline="0" dirty="0" smtClean="0"/>
              <a:t>done – identification, validation – was important – this is the information necessary to make decisions about what preservation actions we need to take</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59</a:t>
            </a:fld>
            <a:endParaRPr lang="en-US"/>
          </a:p>
        </p:txBody>
      </p:sp>
    </p:spTree>
    <p:extLst>
      <p:ext uri="{BB962C8B-B14F-4D97-AF65-F5344CB8AC3E}">
        <p14:creationId xmlns:p14="http://schemas.microsoft.com/office/powerpoint/2010/main" val="415194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Digital objects are</a:t>
            </a:r>
            <a:r>
              <a:rPr lang="en-GB" baseline="0" dirty="0" smtClean="0"/>
              <a:t> ephemeral by their very nature – they are easy to create, copy, delete and alter – there are right and privacy issues</a:t>
            </a:r>
          </a:p>
          <a:p>
            <a:pPr marL="171450" indent="-171450">
              <a:buFont typeface="Arial" panose="020B0604020202020204" pitchFamily="34" charset="0"/>
              <a:buChar char="•"/>
            </a:pPr>
            <a:r>
              <a:rPr lang="en-GB" baseline="0" dirty="0" smtClean="0"/>
              <a:t>They very susceptible to obsolescence as they are entirely dependent on the media they are stored on, the accessibility of their file format and often require documentation to use and understand them</a:t>
            </a:r>
          </a:p>
          <a:p>
            <a:pPr marL="171450" indent="-171450">
              <a:buFont typeface="Arial" panose="020B0604020202020204" pitchFamily="34" charset="0"/>
              <a:buChar char="•"/>
            </a:pPr>
            <a:r>
              <a:rPr lang="en-GB" baseline="0" dirty="0" smtClean="0"/>
              <a:t>They require us to gain new skills to care for them, or for us to work with new groups of colleagues with different skills groups (particularly IT specialists)</a:t>
            </a:r>
          </a:p>
          <a:p>
            <a:pPr marL="171450" indent="-171450">
              <a:buFont typeface="Arial" panose="020B0604020202020204" pitchFamily="34" charset="0"/>
              <a:buChar char="•"/>
            </a:pPr>
            <a:r>
              <a:rPr lang="en-GB" baseline="0" dirty="0" smtClean="0"/>
              <a:t>Value is tricky to asses, unlike physical media, what value lies in the original? Value lies in the CONTENT (show 3.5 inch floppy) – is this valuable? Or is it the files on it? But they do also bring a whole host of new benefits, in particular the ability to make content accessible to users (without geographical or other access constraints)</a:t>
            </a:r>
          </a:p>
          <a:p>
            <a:pPr marL="171450" indent="-171450">
              <a:buFont typeface="Arial" panose="020B0604020202020204" pitchFamily="34" charset="0"/>
              <a:buChar char="•"/>
            </a:pPr>
            <a:endParaRPr lang="en-GB" baseline="0" dirty="0" smtClean="0"/>
          </a:p>
          <a:p>
            <a:pPr marL="171450" indent="-171450">
              <a:buFont typeface="Arial" panose="020B0604020202020204" pitchFamily="34" charset="0"/>
              <a:buChar char="•"/>
            </a:pPr>
            <a:r>
              <a:rPr lang="en-GB" b="1" baseline="0" dirty="0" smtClean="0"/>
              <a:t>Digital materials deteriorate like traditional materials, but they will likely show no signs until it is too late and no longer usable</a:t>
            </a:r>
          </a:p>
          <a:p>
            <a:pPr marL="171450" indent="-171450">
              <a:buFont typeface="Arial" panose="020B0604020202020204" pitchFamily="34" charset="0"/>
              <a:buChar char="•"/>
            </a:pPr>
            <a:r>
              <a:rPr lang="en-GB" b="0" baseline="0" dirty="0" smtClean="0"/>
              <a:t>In the digital world, the 80s is incredibly old and if you get to the 60s</a:t>
            </a:r>
            <a:r>
              <a:rPr lang="is-IS" b="0" baseline="0" dirty="0" smtClean="0"/>
              <a:t>….well then that’s ancient (as you’ll see in a few minutes)</a:t>
            </a:r>
            <a:endParaRPr lang="en-GB" b="0" baseline="0"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6</a:t>
            </a:fld>
            <a:endParaRPr lang="en-US"/>
          </a:p>
        </p:txBody>
      </p:sp>
    </p:spTree>
    <p:extLst>
      <p:ext uri="{BB962C8B-B14F-4D97-AF65-F5344CB8AC3E}">
        <p14:creationId xmlns:p14="http://schemas.microsoft.com/office/powerpoint/2010/main" val="71378109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a lot</a:t>
            </a:r>
            <a:r>
              <a:rPr lang="en-US" baseline="0" dirty="0" smtClean="0"/>
              <a:t> to consider in preservation planning</a:t>
            </a:r>
          </a:p>
          <a:p>
            <a:pPr marL="171450" indent="-171450">
              <a:buFont typeface="Arial" panose="020B0604020202020204" pitchFamily="34" charset="0"/>
              <a:buChar char="•"/>
            </a:pPr>
            <a:r>
              <a:rPr lang="en-US" baseline="0" dirty="0" smtClean="0"/>
              <a:t>from the range of digital materials in our collections to the changing digital technologies</a:t>
            </a:r>
          </a:p>
          <a:p>
            <a:pPr marL="171450" indent="-171450">
              <a:buFont typeface="Arial" panose="020B0604020202020204" pitchFamily="34" charset="0"/>
              <a:buChar char="•"/>
            </a:pPr>
            <a:r>
              <a:rPr lang="en-US" baseline="0" dirty="0" smtClean="0"/>
              <a:t>things must be regularly reviewed </a:t>
            </a:r>
          </a:p>
          <a:p>
            <a:endParaRPr lang="en-US" baseline="0" dirty="0" smtClean="0"/>
          </a:p>
          <a:p>
            <a:r>
              <a:rPr lang="en-US" baseline="0" dirty="0" smtClean="0"/>
              <a:t>Reviewing the landscape means we can come up with actionable strategies that fit the collection, so we know not only our storage needs, but to make sure nothing as been lost – collection growth also means keeping track of those file types (that we identified earlier with DROID) – this can help us flag at risk formats and the percentage of the collection at risk. This will help us allocate resources to the problem.</a:t>
            </a:r>
          </a:p>
          <a:p>
            <a:endParaRPr lang="en-US" baseline="0" dirty="0" smtClean="0"/>
          </a:p>
          <a:p>
            <a:r>
              <a:rPr lang="en-US" baseline="0" dirty="0" smtClean="0"/>
              <a:t>This is a seemingly managerial responsibility and for a large part it is, though practitioners will certainly provide input on preservation context and will be the ones to often evaluate the suitability of potential strategies, but it is such a crucial part of digital preservation and the most overlooked area. </a:t>
            </a:r>
          </a:p>
        </p:txBody>
      </p:sp>
      <p:sp>
        <p:nvSpPr>
          <p:cNvPr id="4" name="Slide Number Placeholder 3"/>
          <p:cNvSpPr>
            <a:spLocks noGrp="1"/>
          </p:cNvSpPr>
          <p:nvPr>
            <p:ph type="sldNum" sz="quarter" idx="10"/>
          </p:nvPr>
        </p:nvSpPr>
        <p:spPr/>
        <p:txBody>
          <a:bodyPr/>
          <a:lstStyle/>
          <a:p>
            <a:fld id="{A4C29C2E-4EF6-104F-B510-2BE7883CD966}" type="slidenum">
              <a:rPr lang="en-US" smtClean="0"/>
              <a:t>60</a:t>
            </a:fld>
            <a:endParaRPr lang="en-US"/>
          </a:p>
        </p:txBody>
      </p:sp>
    </p:spTree>
    <p:extLst>
      <p:ext uri="{BB962C8B-B14F-4D97-AF65-F5344CB8AC3E}">
        <p14:creationId xmlns:p14="http://schemas.microsoft.com/office/powerpoint/2010/main" val="5637352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preservation planning will set out</a:t>
            </a:r>
            <a:r>
              <a:rPr lang="en-US" baseline="0" dirty="0" smtClean="0"/>
              <a:t> a number of potential </a:t>
            </a:r>
            <a:r>
              <a:rPr lang="en-US" baseline="0" dirty="0" smtClean="0"/>
              <a:t>actions </a:t>
            </a:r>
            <a:r>
              <a:rPr lang="en-US" baseline="0" dirty="0" smtClean="0"/>
              <a:t>that will be taken on certain file types and on certain collections </a:t>
            </a:r>
          </a:p>
          <a:p>
            <a:endParaRPr lang="en-US" baseline="0" dirty="0" smtClean="0"/>
          </a:p>
          <a:p>
            <a:r>
              <a:rPr lang="en-US" baseline="0" dirty="0" smtClean="0"/>
              <a:t>There are a range of actions that can be taken, and you can apply several strategies to one digital object. </a:t>
            </a:r>
          </a:p>
          <a:p>
            <a:endParaRPr lang="en-US" baseline="0" dirty="0" smtClean="0"/>
          </a:p>
          <a:p>
            <a:r>
              <a:rPr lang="en-US" baseline="0" dirty="0" smtClean="0"/>
              <a:t>However, today I am only going to cover two of the most commonly used and discussed ones: file format migration and emulation</a:t>
            </a:r>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61</a:t>
            </a:fld>
            <a:endParaRPr lang="en-US"/>
          </a:p>
        </p:txBody>
      </p:sp>
    </p:spTree>
    <p:extLst>
      <p:ext uri="{BB962C8B-B14F-4D97-AF65-F5344CB8AC3E}">
        <p14:creationId xmlns:p14="http://schemas.microsoft.com/office/powerpoint/2010/main" val="8217697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Format migration is different from storage media migration. It involves transferring or transforming (i.e. migrating) data from an ageing/obsolete format to a new format, possibly using new applications systems at each stage to interpret information. Moving from one version of a format standard to a later standard is a version of this method; for example moving from MS Word Version 6 (from 1993) to MS Word for Windows 2013</a:t>
            </a:r>
            <a:r>
              <a:rPr lang="en-US" sz="1200" b="0" i="0" kern="1200" baseline="0" dirty="0" smtClean="0">
                <a:solidFill>
                  <a:schemeClr val="tx1"/>
                </a:solidFill>
                <a:effectLst/>
                <a:latin typeface="+mn-lt"/>
                <a:ea typeface="+mn-ea"/>
                <a:cs typeface="+mn-cs"/>
              </a:rPr>
              <a:t> and so on</a:t>
            </a:r>
            <a:r>
              <a:rPr lang="en-US" sz="1200" b="0" i="0" kern="1200" dirty="0" smtClean="0">
                <a:solidFill>
                  <a:schemeClr val="tx1"/>
                </a:solidFill>
                <a:effectLst/>
                <a:latin typeface="+mn-lt"/>
                <a:ea typeface="+mn-ea"/>
                <a:cs typeface="+mn-cs"/>
              </a:rPr>
              <a:t>.</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Some practical issues involved in this process include when to migrate:</a:t>
            </a:r>
          </a:p>
          <a:p>
            <a:pPr marL="171450" indent="-171450">
              <a:buFont typeface="Arial" panose="020B0604020202020204" pitchFamily="34" charset="0"/>
              <a:buChar char="•"/>
            </a:pPr>
            <a:r>
              <a:rPr lang="en-US" sz="1200" b="0" i="0" kern="1200" dirty="0" smtClean="0">
                <a:solidFill>
                  <a:schemeClr val="tx1"/>
                </a:solidFill>
                <a:effectLst/>
                <a:latin typeface="+mn-lt"/>
                <a:ea typeface="+mn-ea"/>
                <a:cs typeface="+mn-cs"/>
              </a:rPr>
              <a:t>is it better to migrate from generation to generation, or should some generations be skipped? You will need to keep a record of all transformations, their results and to document detected losses of information so as to maintain evidence of authenticity and authority. PREMIS can be a useful tool for this.</a:t>
            </a:r>
          </a:p>
        </p:txBody>
      </p:sp>
      <p:sp>
        <p:nvSpPr>
          <p:cNvPr id="4" name="Slide Number Placeholder 3"/>
          <p:cNvSpPr>
            <a:spLocks noGrp="1"/>
          </p:cNvSpPr>
          <p:nvPr>
            <p:ph type="sldNum" sz="quarter" idx="10"/>
          </p:nvPr>
        </p:nvSpPr>
        <p:spPr/>
        <p:txBody>
          <a:bodyPr/>
          <a:lstStyle/>
          <a:p>
            <a:fld id="{A4C29C2E-4EF6-104F-B510-2BE7883CD966}" type="slidenum">
              <a:rPr lang="en-US" smtClean="0"/>
              <a:t>62</a:t>
            </a:fld>
            <a:endParaRPr lang="en-US"/>
          </a:p>
        </p:txBody>
      </p:sp>
    </p:spTree>
    <p:extLst>
      <p:ext uri="{BB962C8B-B14F-4D97-AF65-F5344CB8AC3E}">
        <p14:creationId xmlns:p14="http://schemas.microsoft.com/office/powerpoint/2010/main" val="12720141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Useful</a:t>
            </a:r>
            <a:r>
              <a:rPr lang="en-US" sz="1200" b="0" i="0" kern="1200" baseline="0" dirty="0" smtClean="0">
                <a:solidFill>
                  <a:schemeClr val="tx1"/>
                </a:solidFill>
                <a:effectLst/>
                <a:latin typeface="+mn-lt"/>
                <a:ea typeface="+mn-ea"/>
                <a:cs typeface="+mn-cs"/>
              </a:rPr>
              <a:t> when software is obsolete – examples are a </a:t>
            </a:r>
            <a:r>
              <a:rPr lang="en-US" sz="1200" b="1" i="0" kern="1200" dirty="0" smtClean="0">
                <a:solidFill>
                  <a:schemeClr val="tx1"/>
                </a:solidFill>
                <a:effectLst/>
                <a:latin typeface="+mn-lt"/>
                <a:ea typeface="+mn-ea"/>
                <a:cs typeface="+mn-cs"/>
              </a:rPr>
              <a:t>Corel WordPerfect version 7 file </a:t>
            </a:r>
            <a:r>
              <a:rPr lang="en-US" sz="1200" b="0" i="0" kern="1200" dirty="0" smtClean="0">
                <a:solidFill>
                  <a:schemeClr val="tx1"/>
                </a:solidFill>
                <a:effectLst/>
                <a:latin typeface="+mn-lt"/>
                <a:ea typeface="+mn-ea"/>
                <a:cs typeface="+mn-cs"/>
              </a:rPr>
              <a:t>that</a:t>
            </a:r>
            <a:r>
              <a:rPr lang="en-US" sz="1200" b="0" i="0" kern="1200" baseline="0" dirty="0" smtClean="0">
                <a:solidFill>
                  <a:schemeClr val="tx1"/>
                </a:solidFill>
                <a:effectLst/>
                <a:latin typeface="+mn-lt"/>
                <a:ea typeface="+mn-ea"/>
                <a:cs typeface="+mn-cs"/>
              </a:rPr>
              <a:t> have been</a:t>
            </a:r>
            <a:r>
              <a:rPr lang="en-US" sz="1200" b="0" i="0" kern="1200" dirty="0" smtClean="0">
                <a:solidFill>
                  <a:schemeClr val="tx1"/>
                </a:solidFill>
                <a:effectLst/>
                <a:latin typeface="+mn-lt"/>
                <a:ea typeface="+mn-ea"/>
                <a:cs typeface="+mn-cs"/>
              </a:rPr>
              <a:t> rendered in LibreOffice</a:t>
            </a:r>
            <a:r>
              <a:rPr lang="en-US" sz="1200" b="0" i="0" kern="1200" baseline="0" dirty="0" smtClean="0">
                <a:solidFill>
                  <a:schemeClr val="tx1"/>
                </a:solidFill>
                <a:effectLst/>
                <a:latin typeface="+mn-lt"/>
                <a:ea typeface="+mn-ea"/>
                <a:cs typeface="+mn-cs"/>
              </a:rPr>
              <a:t> writer and Microsoft Word 2007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They look very different from the original rendering – which one was done in an emulated environment of Corel WordPerfect Version 7 because both the program and operating system it ran on are now obsolete software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Which brings us to the other preservation strategy….</a:t>
            </a:r>
            <a:endParaRPr lang="en-US" sz="1200" b="0"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63</a:t>
            </a:fld>
            <a:endParaRPr lang="en-US"/>
          </a:p>
        </p:txBody>
      </p:sp>
    </p:spTree>
    <p:extLst>
      <p:ext uri="{BB962C8B-B14F-4D97-AF65-F5344CB8AC3E}">
        <p14:creationId xmlns:p14="http://schemas.microsoft.com/office/powerpoint/2010/main" val="14154926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original file in an emulated program of Corel WordPerfect version 7.0 this is how it should look – how it was intended to look</a:t>
            </a:r>
            <a:r>
              <a:rPr lang="en-US" baseline="0" dirty="0" smtClean="0"/>
              <a:t> at the time of creation</a:t>
            </a:r>
          </a:p>
          <a:p>
            <a:endParaRPr lang="en-US" baseline="0" dirty="0" smtClean="0"/>
          </a:p>
          <a:p>
            <a:r>
              <a:rPr lang="en-US" baseline="0" dirty="0" smtClean="0"/>
              <a:t>Migration might still achieve the look at feel of the original document – those previous images were the Corel WordPerfect document opened in other kinds of software – the file type had not been migrated and it might not always be the most suitable option – migration might cause a loss of certain properties and characteristics that might change the entire meaning of the document – why testing is important</a:t>
            </a:r>
          </a:p>
          <a:p>
            <a:endParaRPr lang="en-US" baseline="0" dirty="0" smtClean="0"/>
          </a:p>
          <a:p>
            <a:r>
              <a:rPr lang="en-US" baseline="0" dirty="0" smtClean="0"/>
              <a:t>But emulation allows you and your consumers/users to access the document in the original software environment from the program to the operating system - though on modern hardware - </a:t>
            </a:r>
            <a:r>
              <a:rPr lang="en-US" sz="1200" b="0" i="0" kern="1200" dirty="0" smtClean="0">
                <a:solidFill>
                  <a:schemeClr val="tx1"/>
                </a:solidFill>
                <a:effectLst/>
                <a:latin typeface="+mn-lt"/>
                <a:ea typeface="+mn-ea"/>
                <a:cs typeface="+mn-cs"/>
              </a:rPr>
              <a:t>this is particularly useful for complex objects with multiple interdependencies, such as games or interactive apps (GAME EMULATION</a:t>
            </a:r>
            <a:r>
              <a:rPr lang="en-US" sz="1200" b="0" i="0" kern="1200" baseline="0" dirty="0" smtClean="0">
                <a:solidFill>
                  <a:schemeClr val="tx1"/>
                </a:solidFill>
                <a:effectLst/>
                <a:latin typeface="+mn-lt"/>
                <a:ea typeface="+mn-ea"/>
                <a:cs typeface="+mn-cs"/>
              </a:rPr>
              <a:t> IS VERY POPULAR)</a:t>
            </a:r>
          </a:p>
          <a:p>
            <a:endParaRPr lang="en-US" sz="1200" b="0" i="0" kern="1200" baseline="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Of course emulators have to be built and maintained, requiring a pool of expertise to be available and this cannot always be assumed. New emulators will be needed as computer architectures become obsolete, and both of these present costs and resource needs.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DEMO: https://</a:t>
            </a:r>
            <a:r>
              <a:rPr lang="en-US" sz="1200" b="0" i="0" kern="1200" dirty="0" err="1" smtClean="0">
                <a:solidFill>
                  <a:schemeClr val="tx1"/>
                </a:solidFill>
                <a:effectLst/>
                <a:latin typeface="+mn-lt"/>
                <a:ea typeface="+mn-ea"/>
                <a:cs typeface="+mn-cs"/>
              </a:rPr>
              <a:t>archive.org</a:t>
            </a:r>
            <a:r>
              <a:rPr lang="en-US" sz="1200" b="0" i="0" kern="1200" dirty="0" smtClean="0">
                <a:solidFill>
                  <a:schemeClr val="tx1"/>
                </a:solidFill>
                <a:effectLst/>
                <a:latin typeface="+mn-lt"/>
                <a:ea typeface="+mn-ea"/>
                <a:cs typeface="+mn-cs"/>
              </a:rPr>
              <a:t>/details/mac_MacOS_7.0.1_compilation </a:t>
            </a:r>
            <a:r>
              <a:rPr lang="en-US" sz="1200" b="0" i="0" kern="1200" baseline="0" dirty="0" smtClean="0">
                <a:solidFill>
                  <a:schemeClr val="tx1"/>
                </a:solidFill>
                <a:effectLst/>
                <a:latin typeface="+mn-lt"/>
                <a:ea typeface="+mn-ea"/>
                <a:cs typeface="+mn-cs"/>
              </a:rPr>
              <a:t> </a:t>
            </a: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4C29C2E-4EF6-104F-B510-2BE7883CD966}" type="slidenum">
              <a:rPr lang="en-US" smtClean="0"/>
              <a:t>64</a:t>
            </a:fld>
            <a:endParaRPr lang="en-US"/>
          </a:p>
        </p:txBody>
      </p:sp>
    </p:spTree>
    <p:extLst>
      <p:ext uri="{BB962C8B-B14F-4D97-AF65-F5344CB8AC3E}">
        <p14:creationId xmlns:p14="http://schemas.microsoft.com/office/powerpoint/2010/main" val="192594937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If we do not treat</a:t>
            </a:r>
            <a:r>
              <a:rPr lang="en-GB" baseline="0" dirty="0" smtClean="0"/>
              <a:t> preservation as an afterthought, then we will be able to have sustained access to our digital collections</a:t>
            </a:r>
          </a:p>
          <a:p>
            <a:pPr marL="171450" indent="-171450">
              <a:buFont typeface="Arial" panose="020B0604020202020204" pitchFamily="34" charset="0"/>
              <a:buChar char="•"/>
            </a:pPr>
            <a:r>
              <a:rPr lang="en-GB" baseline="0" dirty="0" smtClean="0"/>
              <a:t>And if we keep preservation and access separate – it means we can continue to develop new ways for users to interact and reuse our collections –</a:t>
            </a:r>
          </a:p>
          <a:p>
            <a:pPr marL="171450" indent="-171450">
              <a:buFont typeface="Arial" panose="020B0604020202020204" pitchFamily="34" charset="0"/>
              <a:buChar char="•"/>
            </a:pPr>
            <a:r>
              <a:rPr lang="en-GB" baseline="0" dirty="0" smtClean="0"/>
              <a:t>But if we put unique metadata in a website’s database – and that website goes down – then we lose the metadata about the digital content</a:t>
            </a:r>
          </a:p>
          <a:p>
            <a:pPr marL="171450" indent="-171450">
              <a:buFont typeface="Arial" panose="020B0604020202020204" pitchFamily="34" charset="0"/>
              <a:buChar char="•"/>
            </a:pPr>
            <a:r>
              <a:rPr lang="en-GB" baseline="0" dirty="0" smtClean="0"/>
              <a:t>If the digital materials are also embedded in the website – then we lose them as well</a:t>
            </a:r>
          </a:p>
          <a:p>
            <a:pPr marL="171450" indent="-171450">
              <a:buFont typeface="Arial" panose="020B0604020202020204" pitchFamily="34" charset="0"/>
              <a:buChar char="•"/>
            </a:pPr>
            <a:r>
              <a:rPr lang="en-GB" baseline="0" dirty="0" smtClean="0"/>
              <a:t>Keeping them separate</a:t>
            </a:r>
          </a:p>
        </p:txBody>
      </p:sp>
      <p:sp>
        <p:nvSpPr>
          <p:cNvPr id="4" name="Slide Number Placeholder 3"/>
          <p:cNvSpPr>
            <a:spLocks noGrp="1"/>
          </p:cNvSpPr>
          <p:nvPr>
            <p:ph type="sldNum" sz="quarter" idx="10"/>
          </p:nvPr>
        </p:nvSpPr>
        <p:spPr/>
        <p:txBody>
          <a:bodyPr/>
          <a:lstStyle/>
          <a:p>
            <a:fld id="{A4C29C2E-4EF6-104F-B510-2BE7883CD966}" type="slidenum">
              <a:rPr lang="en-US" smtClean="0"/>
              <a:t>65</a:t>
            </a:fld>
            <a:endParaRPr lang="en-US"/>
          </a:p>
        </p:txBody>
      </p:sp>
    </p:spTree>
    <p:extLst>
      <p:ext uri="{BB962C8B-B14F-4D97-AF65-F5344CB8AC3E}">
        <p14:creationId xmlns:p14="http://schemas.microsoft.com/office/powerpoint/2010/main" val="194879855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ALL</a:t>
            </a:r>
            <a:r>
              <a:rPr lang="en-US" b="1" baseline="0" dirty="0" smtClean="0"/>
              <a:t> OF YOURS.</a:t>
            </a:r>
          </a:p>
          <a:p>
            <a:endParaRPr lang="en-US" baseline="0" dirty="0" smtClean="0"/>
          </a:p>
          <a:p>
            <a:r>
              <a:rPr lang="en-US" i="1" baseline="0" dirty="0" smtClean="0"/>
              <a:t>(this is a good place for an advocacy plea. Remind them of their responsibilities or advocate for the need of an ongoing </a:t>
            </a:r>
            <a:r>
              <a:rPr lang="en-US" i="1" baseline="0" dirty="0" err="1" smtClean="0"/>
              <a:t>programme</a:t>
            </a:r>
            <a:r>
              <a:rPr lang="en-US" i="1" baseline="0" dirty="0" smtClean="0"/>
              <a:t> if there isn’t one. It is best to start with a story of loss either in the </a:t>
            </a:r>
            <a:r>
              <a:rPr lang="en-US" i="1" baseline="0" dirty="0" err="1" smtClean="0"/>
              <a:t>organisation</a:t>
            </a:r>
            <a:r>
              <a:rPr lang="en-US" i="1" baseline="0" dirty="0" smtClean="0"/>
              <a:t> or personal – or refer to one from the beginning of the course – to help drive home your plea and make it more personal and emotive)</a:t>
            </a:r>
          </a:p>
          <a:p>
            <a:endParaRPr lang="en-US" baseline="0" dirty="0" smtClean="0"/>
          </a:p>
        </p:txBody>
      </p:sp>
      <p:sp>
        <p:nvSpPr>
          <p:cNvPr id="4" name="Slide Number Placeholder 3"/>
          <p:cNvSpPr>
            <a:spLocks noGrp="1"/>
          </p:cNvSpPr>
          <p:nvPr>
            <p:ph type="sldNum" sz="quarter" idx="10"/>
          </p:nvPr>
        </p:nvSpPr>
        <p:spPr/>
        <p:txBody>
          <a:bodyPr/>
          <a:lstStyle/>
          <a:p>
            <a:fld id="{A4C29C2E-4EF6-104F-B510-2BE7883CD966}" type="slidenum">
              <a:rPr lang="en-US" smtClean="0"/>
              <a:t>66</a:t>
            </a:fld>
            <a:endParaRPr lang="en-US"/>
          </a:p>
        </p:txBody>
      </p:sp>
    </p:spTree>
    <p:extLst>
      <p:ext uri="{BB962C8B-B14F-4D97-AF65-F5344CB8AC3E}">
        <p14:creationId xmlns:p14="http://schemas.microsoft.com/office/powerpoint/2010/main" val="10551090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b="1" dirty="0"/>
          </a:p>
        </p:txBody>
      </p:sp>
      <p:sp>
        <p:nvSpPr>
          <p:cNvPr id="4" name="Slide Number Placeholder 3"/>
          <p:cNvSpPr>
            <a:spLocks noGrp="1"/>
          </p:cNvSpPr>
          <p:nvPr>
            <p:ph type="sldNum" sz="quarter" idx="10"/>
          </p:nvPr>
        </p:nvSpPr>
        <p:spPr/>
        <p:txBody>
          <a:bodyPr/>
          <a:lstStyle/>
          <a:p>
            <a:fld id="{A4C29C2E-4EF6-104F-B510-2BE7883CD966}" type="slidenum">
              <a:rPr lang="en-US" smtClean="0"/>
              <a:t>67</a:t>
            </a:fld>
            <a:endParaRPr lang="en-US"/>
          </a:p>
        </p:txBody>
      </p:sp>
    </p:spTree>
    <p:extLst>
      <p:ext uri="{BB962C8B-B14F-4D97-AF65-F5344CB8AC3E}">
        <p14:creationId xmlns:p14="http://schemas.microsoft.com/office/powerpoint/2010/main" val="13997981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of you has a set up papers with the letters A, B or </a:t>
            </a:r>
            <a:r>
              <a:rPr lang="en-US" baseline="0" dirty="0" smtClean="0"/>
              <a:t> C. </a:t>
            </a:r>
            <a:r>
              <a:rPr lang="en-US" dirty="0" smtClean="0"/>
              <a:t>I’ll read out a question and hold up what</a:t>
            </a:r>
            <a:r>
              <a:rPr lang="en-US" baseline="0" dirty="0" smtClean="0"/>
              <a:t> you think the answer is </a:t>
            </a:r>
          </a:p>
          <a:p>
            <a:endParaRPr lang="en-US" baseline="0" dirty="0" smtClean="0"/>
          </a:p>
          <a:p>
            <a:r>
              <a:rPr lang="en-US" i="1" baseline="0" dirty="0" smtClean="0"/>
              <a:t>(each participant needs three pieces of paper with A, B, C written on both sides – see hand out)</a:t>
            </a:r>
            <a:endParaRPr lang="en-US" i="1" dirty="0"/>
          </a:p>
        </p:txBody>
      </p:sp>
      <p:sp>
        <p:nvSpPr>
          <p:cNvPr id="4" name="Slide Number Placeholder 3"/>
          <p:cNvSpPr>
            <a:spLocks noGrp="1"/>
          </p:cNvSpPr>
          <p:nvPr>
            <p:ph type="sldNum" sz="quarter" idx="10"/>
          </p:nvPr>
        </p:nvSpPr>
        <p:spPr/>
        <p:txBody>
          <a:bodyPr/>
          <a:lstStyle/>
          <a:p>
            <a:fld id="{A4C29C2E-4EF6-104F-B510-2BE7883CD966}" type="slidenum">
              <a:rPr lang="en-US" smtClean="0"/>
              <a:t>68</a:t>
            </a:fld>
            <a:endParaRPr lang="en-US"/>
          </a:p>
        </p:txBody>
      </p:sp>
    </p:spTree>
    <p:extLst>
      <p:ext uri="{BB962C8B-B14F-4D97-AF65-F5344CB8AC3E}">
        <p14:creationId xmlns:p14="http://schemas.microsoft.com/office/powerpoint/2010/main" val="52672330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69</a:t>
            </a:fld>
            <a:endParaRPr lang="en-US"/>
          </a:p>
        </p:txBody>
      </p:sp>
    </p:spTree>
    <p:extLst>
      <p:ext uri="{BB962C8B-B14F-4D97-AF65-F5344CB8AC3E}">
        <p14:creationId xmlns:p14="http://schemas.microsoft.com/office/powerpoint/2010/main" val="2140015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aseline="0" dirty="0" smtClean="0"/>
              <a:t>SO  what is the PROBLEM with digital then? In some ways it seems to provide new opportunities, but it’s not that simple.</a:t>
            </a:r>
          </a:p>
          <a:p>
            <a:pPr marL="0" indent="0">
              <a:buFont typeface="Arial" panose="020B0604020202020204" pitchFamily="34" charset="0"/>
              <a:buNone/>
            </a:pPr>
            <a:endParaRPr lang="en-GB" baseline="0" dirty="0" smtClean="0"/>
          </a:p>
          <a:p>
            <a:pPr marL="0" indent="0">
              <a:buFont typeface="Arial" panose="020B0604020202020204" pitchFamily="34" charset="0"/>
              <a:buNone/>
            </a:pPr>
            <a:r>
              <a:rPr lang="en-GB" baseline="0" dirty="0" smtClean="0"/>
              <a:t>Digital data (images, documents etc.) have value and create opportunities for use and reuse, but access depends on software, hardware and people</a:t>
            </a:r>
          </a:p>
          <a:p>
            <a:pPr marL="0" indent="0">
              <a:buFont typeface="Arial" panose="020B0604020202020204" pitchFamily="34" charset="0"/>
              <a:buNone/>
            </a:pPr>
            <a:r>
              <a:rPr lang="en-GB" baseline="0" dirty="0" smtClean="0"/>
              <a:t>Technology and people change, creating barriers to reuse, so we need to </a:t>
            </a:r>
            <a:r>
              <a:rPr lang="en-GB" b="1" baseline="0" dirty="0" smtClean="0"/>
              <a:t>actively manage </a:t>
            </a:r>
            <a:r>
              <a:rPr lang="en-GB" baseline="0" dirty="0" smtClean="0"/>
              <a:t>data </a:t>
            </a:r>
            <a:r>
              <a:rPr lang="en-GB" b="1" baseline="0" dirty="0" smtClean="0"/>
              <a:t>to protect </a:t>
            </a:r>
            <a:r>
              <a:rPr lang="en-GB" baseline="0" dirty="0" smtClean="0"/>
              <a:t>and </a:t>
            </a:r>
            <a:r>
              <a:rPr lang="en-GB" b="1" baseline="0" dirty="0" smtClean="0"/>
              <a:t>create</a:t>
            </a:r>
            <a:r>
              <a:rPr lang="en-GB" baseline="0" dirty="0" smtClean="0"/>
              <a:t> these opportunities for using data and </a:t>
            </a:r>
            <a:r>
              <a:rPr lang="en-GB" baseline="0" dirty="0" err="1" smtClean="0"/>
              <a:t>collectionds</a:t>
            </a:r>
            <a:r>
              <a:rPr lang="en-GB" baseline="0" dirty="0" smtClean="0"/>
              <a:t> in new ways</a:t>
            </a:r>
            <a:r>
              <a:rPr lang="is-IS" baseline="0" dirty="0" smtClean="0"/>
              <a:t>…</a:t>
            </a:r>
            <a:endParaRPr lang="en-GB" baseline="0" dirty="0" smtClean="0"/>
          </a:p>
          <a:p>
            <a:pPr marL="0" indent="0">
              <a:buFont typeface="Arial" panose="020B0604020202020204" pitchFamily="34" charset="0"/>
              <a:buNone/>
            </a:pPr>
            <a:endParaRPr lang="en-GB" baseline="0" dirty="0" smtClean="0"/>
          </a:p>
          <a:p>
            <a:pPr marL="0" indent="0">
              <a:buFont typeface="Arial" panose="020B0604020202020204" pitchFamily="34" charset="0"/>
              <a:buNone/>
            </a:pPr>
            <a:r>
              <a:rPr lang="en-GB" baseline="0" dirty="0" smtClean="0"/>
              <a:t>AND THAT IS WHY WE NEED DIGITAL PRESERVATION</a:t>
            </a:r>
          </a:p>
          <a:p>
            <a:endParaRPr lang="en-US" dirty="0" smtClean="0"/>
          </a:p>
          <a:p>
            <a:r>
              <a:rPr lang="en-US" i="1" dirty="0" smtClean="0"/>
              <a:t>(source: Digital Preservation Coalition)</a:t>
            </a:r>
            <a:endParaRPr lang="en-US" i="1" dirty="0"/>
          </a:p>
        </p:txBody>
      </p:sp>
      <p:sp>
        <p:nvSpPr>
          <p:cNvPr id="4" name="Slide Number Placeholder 3"/>
          <p:cNvSpPr>
            <a:spLocks noGrp="1"/>
          </p:cNvSpPr>
          <p:nvPr>
            <p:ph type="sldNum" sz="quarter" idx="10"/>
          </p:nvPr>
        </p:nvSpPr>
        <p:spPr/>
        <p:txBody>
          <a:bodyPr/>
          <a:lstStyle/>
          <a:p>
            <a:fld id="{A4C29C2E-4EF6-104F-B510-2BE7883CD966}" type="slidenum">
              <a:rPr lang="en-US" smtClean="0"/>
              <a:t>7</a:t>
            </a:fld>
            <a:endParaRPr lang="en-US"/>
          </a:p>
        </p:txBody>
      </p:sp>
    </p:spTree>
    <p:extLst>
      <p:ext uri="{BB962C8B-B14F-4D97-AF65-F5344CB8AC3E}">
        <p14:creationId xmlns:p14="http://schemas.microsoft.com/office/powerpoint/2010/main" val="35831159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70</a:t>
            </a:fld>
            <a:endParaRPr lang="en-US"/>
          </a:p>
        </p:txBody>
      </p:sp>
    </p:spTree>
    <p:extLst>
      <p:ext uri="{BB962C8B-B14F-4D97-AF65-F5344CB8AC3E}">
        <p14:creationId xmlns:p14="http://schemas.microsoft.com/office/powerpoint/2010/main" val="132962733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71</a:t>
            </a:fld>
            <a:endParaRPr lang="en-US"/>
          </a:p>
        </p:txBody>
      </p:sp>
    </p:spTree>
    <p:extLst>
      <p:ext uri="{BB962C8B-B14F-4D97-AF65-F5344CB8AC3E}">
        <p14:creationId xmlns:p14="http://schemas.microsoft.com/office/powerpoint/2010/main" val="4956905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72</a:t>
            </a:fld>
            <a:endParaRPr lang="en-US"/>
          </a:p>
        </p:txBody>
      </p:sp>
    </p:spTree>
    <p:extLst>
      <p:ext uri="{BB962C8B-B14F-4D97-AF65-F5344CB8AC3E}">
        <p14:creationId xmlns:p14="http://schemas.microsoft.com/office/powerpoint/2010/main" val="68239970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73</a:t>
            </a:fld>
            <a:endParaRPr lang="en-US"/>
          </a:p>
        </p:txBody>
      </p:sp>
    </p:spTree>
    <p:extLst>
      <p:ext uri="{BB962C8B-B14F-4D97-AF65-F5344CB8AC3E}">
        <p14:creationId xmlns:p14="http://schemas.microsoft.com/office/powerpoint/2010/main" val="137454660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74</a:t>
            </a:fld>
            <a:endParaRPr lang="en-US"/>
          </a:p>
        </p:txBody>
      </p:sp>
    </p:spTree>
    <p:extLst>
      <p:ext uri="{BB962C8B-B14F-4D97-AF65-F5344CB8AC3E}">
        <p14:creationId xmlns:p14="http://schemas.microsoft.com/office/powerpoint/2010/main" val="189289275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75</a:t>
            </a:fld>
            <a:endParaRPr lang="en-US"/>
          </a:p>
        </p:txBody>
      </p:sp>
    </p:spTree>
    <p:extLst>
      <p:ext uri="{BB962C8B-B14F-4D97-AF65-F5344CB8AC3E}">
        <p14:creationId xmlns:p14="http://schemas.microsoft.com/office/powerpoint/2010/main" val="55048918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76</a:t>
            </a:fld>
            <a:endParaRPr lang="en-US"/>
          </a:p>
        </p:txBody>
      </p:sp>
    </p:spTree>
    <p:extLst>
      <p:ext uri="{BB962C8B-B14F-4D97-AF65-F5344CB8AC3E}">
        <p14:creationId xmlns:p14="http://schemas.microsoft.com/office/powerpoint/2010/main" val="205733934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77</a:t>
            </a:fld>
            <a:endParaRPr lang="en-US"/>
          </a:p>
        </p:txBody>
      </p:sp>
    </p:spTree>
    <p:extLst>
      <p:ext uri="{BB962C8B-B14F-4D97-AF65-F5344CB8AC3E}">
        <p14:creationId xmlns:p14="http://schemas.microsoft.com/office/powerpoint/2010/main" val="196033691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78</a:t>
            </a:fld>
            <a:endParaRPr lang="en-US"/>
          </a:p>
        </p:txBody>
      </p:sp>
    </p:spTree>
    <p:extLst>
      <p:ext uri="{BB962C8B-B14F-4D97-AF65-F5344CB8AC3E}">
        <p14:creationId xmlns:p14="http://schemas.microsoft.com/office/powerpoint/2010/main" val="64012911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79</a:t>
            </a:fld>
            <a:endParaRPr lang="en-US"/>
          </a:p>
        </p:txBody>
      </p:sp>
    </p:spTree>
    <p:extLst>
      <p:ext uri="{BB962C8B-B14F-4D97-AF65-F5344CB8AC3E}">
        <p14:creationId xmlns:p14="http://schemas.microsoft.com/office/powerpoint/2010/main" val="1295445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What is digital preservation and why does it matter?</a:t>
            </a:r>
            <a:r>
              <a:rPr lang="en-US" b="1" baseline="0" dirty="0" smtClean="0"/>
              <a:t> </a:t>
            </a:r>
            <a:r>
              <a:rPr lang="en-US" sz="1200" b="1" i="0" kern="1200" dirty="0" smtClean="0">
                <a:solidFill>
                  <a:schemeClr val="tx1"/>
                </a:solidFill>
                <a:effectLst/>
                <a:latin typeface="+mn-lt"/>
                <a:ea typeface="+mn-ea"/>
                <a:cs typeface="+mn-cs"/>
              </a:rPr>
              <a:t>Digital Preservation</a:t>
            </a:r>
            <a:r>
              <a:rPr lang="en-US" sz="1200" b="0" i="0" kern="1200" dirty="0" smtClean="0">
                <a:solidFill>
                  <a:schemeClr val="tx1"/>
                </a:solidFill>
                <a:effectLst/>
                <a:latin typeface="+mn-lt"/>
                <a:ea typeface="+mn-ea"/>
                <a:cs typeface="+mn-cs"/>
              </a:rPr>
              <a:t> Refers to the series of managed activities necessary to ensure continued access to digital materials for as long as necessary. </a:t>
            </a:r>
          </a:p>
          <a:p>
            <a:endParaRPr lang="en-US" sz="1200" b="0"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It is about the actions  to maintain access to digital materials beyond the limits of media failure or technological and </a:t>
            </a:r>
            <a:r>
              <a:rPr lang="en-US" sz="1200" b="1" i="0" kern="1200" dirty="0" err="1" smtClean="0">
                <a:solidFill>
                  <a:schemeClr val="tx1"/>
                </a:solidFill>
                <a:effectLst/>
                <a:latin typeface="+mn-lt"/>
                <a:ea typeface="+mn-ea"/>
                <a:cs typeface="+mn-cs"/>
              </a:rPr>
              <a:t>organisational</a:t>
            </a:r>
            <a:r>
              <a:rPr lang="en-US" sz="1200" b="1" i="0" kern="1200" dirty="0" smtClean="0">
                <a:solidFill>
                  <a:schemeClr val="tx1"/>
                </a:solidFill>
                <a:effectLst/>
                <a:latin typeface="+mn-lt"/>
                <a:ea typeface="+mn-ea"/>
                <a:cs typeface="+mn-cs"/>
              </a:rPr>
              <a:t> change</a:t>
            </a:r>
            <a:r>
              <a:rPr lang="en-US" sz="1200" b="0" i="0" kern="1200" dirty="0" smtClean="0">
                <a:solidFill>
                  <a:schemeClr val="tx1"/>
                </a:solidFill>
                <a:effectLst/>
                <a:latin typeface="+mn-lt"/>
                <a:ea typeface="+mn-ea"/>
                <a:cs typeface="+mn-cs"/>
              </a:rPr>
              <a:t>.</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These actions can</a:t>
            </a:r>
            <a:r>
              <a:rPr lang="en-US" sz="1200" b="0" i="0" kern="1200" baseline="0" dirty="0" smtClean="0">
                <a:solidFill>
                  <a:schemeClr val="tx1"/>
                </a:solidFill>
                <a:effectLst/>
                <a:latin typeface="+mn-lt"/>
                <a:ea typeface="+mn-ea"/>
                <a:cs typeface="+mn-cs"/>
              </a:rPr>
              <a:t> include: migrating files to new formats, migrating to new hardware and software, creating and capturing metadata that will allow the digital file to be rendered accurately in the future, as well as ensure that it is findable and maintains context and relationships to other digital files, checking that the file is not corrupted over time, validating the file format and so on. </a:t>
            </a:r>
          </a:p>
          <a:p>
            <a:endParaRPr lang="en-US" dirty="0" smtClean="0"/>
          </a:p>
        </p:txBody>
      </p:sp>
      <p:sp>
        <p:nvSpPr>
          <p:cNvPr id="4" name="Slide Number Placeholder 3"/>
          <p:cNvSpPr>
            <a:spLocks noGrp="1"/>
          </p:cNvSpPr>
          <p:nvPr>
            <p:ph type="sldNum" sz="quarter" idx="10"/>
          </p:nvPr>
        </p:nvSpPr>
        <p:spPr/>
        <p:txBody>
          <a:bodyPr/>
          <a:lstStyle/>
          <a:p>
            <a:fld id="{22198C33-0B3E-D04E-8CFE-14A46F5F58F8}" type="slidenum">
              <a:rPr lang="en-US" smtClean="0"/>
              <a:t>8</a:t>
            </a:fld>
            <a:endParaRPr lang="en-US"/>
          </a:p>
        </p:txBody>
      </p:sp>
    </p:spTree>
    <p:extLst>
      <p:ext uri="{BB962C8B-B14F-4D97-AF65-F5344CB8AC3E}">
        <p14:creationId xmlns:p14="http://schemas.microsoft.com/office/powerpoint/2010/main" val="6738516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80</a:t>
            </a:fld>
            <a:endParaRPr lang="en-US"/>
          </a:p>
        </p:txBody>
      </p:sp>
    </p:spTree>
    <p:extLst>
      <p:ext uri="{BB962C8B-B14F-4D97-AF65-F5344CB8AC3E}">
        <p14:creationId xmlns:p14="http://schemas.microsoft.com/office/powerpoint/2010/main" val="26411841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81</a:t>
            </a:fld>
            <a:endParaRPr lang="en-US"/>
          </a:p>
        </p:txBody>
      </p:sp>
    </p:spTree>
    <p:extLst>
      <p:ext uri="{BB962C8B-B14F-4D97-AF65-F5344CB8AC3E}">
        <p14:creationId xmlns:p14="http://schemas.microsoft.com/office/powerpoint/2010/main" val="73403666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82</a:t>
            </a:fld>
            <a:endParaRPr lang="en-US"/>
          </a:p>
        </p:txBody>
      </p:sp>
    </p:spTree>
    <p:extLst>
      <p:ext uri="{BB962C8B-B14F-4D97-AF65-F5344CB8AC3E}">
        <p14:creationId xmlns:p14="http://schemas.microsoft.com/office/powerpoint/2010/main" val="64962570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83</a:t>
            </a:fld>
            <a:endParaRPr lang="en-US"/>
          </a:p>
        </p:txBody>
      </p:sp>
    </p:spTree>
    <p:extLst>
      <p:ext uri="{BB962C8B-B14F-4D97-AF65-F5344CB8AC3E}">
        <p14:creationId xmlns:p14="http://schemas.microsoft.com/office/powerpoint/2010/main" val="81993821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84</a:t>
            </a:fld>
            <a:endParaRPr lang="en-US"/>
          </a:p>
        </p:txBody>
      </p:sp>
    </p:spTree>
    <p:extLst>
      <p:ext uri="{BB962C8B-B14F-4D97-AF65-F5344CB8AC3E}">
        <p14:creationId xmlns:p14="http://schemas.microsoft.com/office/powerpoint/2010/main" val="126363087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85</a:t>
            </a:fld>
            <a:endParaRPr lang="en-US"/>
          </a:p>
        </p:txBody>
      </p:sp>
    </p:spTree>
    <p:extLst>
      <p:ext uri="{BB962C8B-B14F-4D97-AF65-F5344CB8AC3E}">
        <p14:creationId xmlns:p14="http://schemas.microsoft.com/office/powerpoint/2010/main" val="76427693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86</a:t>
            </a:fld>
            <a:endParaRPr lang="en-US"/>
          </a:p>
        </p:txBody>
      </p:sp>
    </p:spTree>
    <p:extLst>
      <p:ext uri="{BB962C8B-B14F-4D97-AF65-F5344CB8AC3E}">
        <p14:creationId xmlns:p14="http://schemas.microsoft.com/office/powerpoint/2010/main" val="135084957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87</a:t>
            </a:fld>
            <a:endParaRPr lang="en-US"/>
          </a:p>
        </p:txBody>
      </p:sp>
    </p:spTree>
    <p:extLst>
      <p:ext uri="{BB962C8B-B14F-4D97-AF65-F5344CB8AC3E}">
        <p14:creationId xmlns:p14="http://schemas.microsoft.com/office/powerpoint/2010/main" val="34023828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88</a:t>
            </a:fld>
            <a:endParaRPr lang="en-US"/>
          </a:p>
        </p:txBody>
      </p:sp>
    </p:spTree>
    <p:extLst>
      <p:ext uri="{BB962C8B-B14F-4D97-AF65-F5344CB8AC3E}">
        <p14:creationId xmlns:p14="http://schemas.microsoft.com/office/powerpoint/2010/main" val="114189342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A4C29C2E-4EF6-104F-B510-2BE7883CD966}" type="slidenum">
              <a:rPr lang="en-US" smtClean="0"/>
              <a:t>89</a:t>
            </a:fld>
            <a:endParaRPr lang="en-US"/>
          </a:p>
        </p:txBody>
      </p:sp>
    </p:spTree>
    <p:extLst>
      <p:ext uri="{BB962C8B-B14F-4D97-AF65-F5344CB8AC3E}">
        <p14:creationId xmlns:p14="http://schemas.microsoft.com/office/powerpoint/2010/main" val="1243992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two kinds</a:t>
            </a:r>
            <a:r>
              <a:rPr lang="en-US" baseline="0" dirty="0" smtClean="0"/>
              <a:t> main types of digital materials we are trying to preserve and how we preserve them will be slightly different: </a:t>
            </a:r>
            <a:r>
              <a:rPr lang="en-US" dirty="0" smtClean="0"/>
              <a:t>Digitized</a:t>
            </a:r>
            <a:r>
              <a:rPr lang="en-US" baseline="0" dirty="0" smtClean="0"/>
              <a:t> vs Born digital</a:t>
            </a:r>
          </a:p>
          <a:p>
            <a:endParaRPr lang="en-US" baseline="0" dirty="0" smtClean="0"/>
          </a:p>
        </p:txBody>
      </p:sp>
      <p:sp>
        <p:nvSpPr>
          <p:cNvPr id="4" name="Slide Number Placeholder 3"/>
          <p:cNvSpPr>
            <a:spLocks noGrp="1"/>
          </p:cNvSpPr>
          <p:nvPr>
            <p:ph type="sldNum" sz="quarter" idx="10"/>
          </p:nvPr>
        </p:nvSpPr>
        <p:spPr/>
        <p:txBody>
          <a:bodyPr/>
          <a:lstStyle/>
          <a:p>
            <a:fld id="{A4C29C2E-4EF6-104F-B510-2BE7883CD966}" type="slidenum">
              <a:rPr lang="en-US" smtClean="0"/>
              <a:t>9</a:t>
            </a:fld>
            <a:endParaRPr lang="en-US"/>
          </a:p>
        </p:txBody>
      </p:sp>
    </p:spTree>
    <p:extLst>
      <p:ext uri="{BB962C8B-B14F-4D97-AF65-F5344CB8AC3E}">
        <p14:creationId xmlns:p14="http://schemas.microsoft.com/office/powerpoint/2010/main" val="184741279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A4C29C2E-4EF6-104F-B510-2BE7883CD966}" type="slidenum">
              <a:rPr lang="en-US" smtClean="0"/>
              <a:t>90</a:t>
            </a:fld>
            <a:endParaRPr lang="en-US"/>
          </a:p>
        </p:txBody>
      </p:sp>
    </p:spTree>
    <p:extLst>
      <p:ext uri="{BB962C8B-B14F-4D97-AF65-F5344CB8AC3E}">
        <p14:creationId xmlns:p14="http://schemas.microsoft.com/office/powerpoint/2010/main" val="430179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C6945F5-2CE8-2543-A129-3CCA10488B11}"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4915E7-A83F-1C4D-A508-E6D2D8F76226}" type="slidenum">
              <a:rPr lang="en-US" smtClean="0"/>
              <a:t>‹#›</a:t>
            </a:fld>
            <a:endParaRPr lang="en-US"/>
          </a:p>
        </p:txBody>
      </p:sp>
    </p:spTree>
    <p:extLst>
      <p:ext uri="{BB962C8B-B14F-4D97-AF65-F5344CB8AC3E}">
        <p14:creationId xmlns:p14="http://schemas.microsoft.com/office/powerpoint/2010/main" val="1676459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6945F5-2CE8-2543-A129-3CCA10488B11}"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4915E7-A83F-1C4D-A508-E6D2D8F76226}" type="slidenum">
              <a:rPr lang="en-US" smtClean="0"/>
              <a:t>‹#›</a:t>
            </a:fld>
            <a:endParaRPr lang="en-US"/>
          </a:p>
        </p:txBody>
      </p:sp>
    </p:spTree>
    <p:extLst>
      <p:ext uri="{BB962C8B-B14F-4D97-AF65-F5344CB8AC3E}">
        <p14:creationId xmlns:p14="http://schemas.microsoft.com/office/powerpoint/2010/main" val="1044625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6945F5-2CE8-2543-A129-3CCA10488B11}"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4915E7-A83F-1C4D-A508-E6D2D8F76226}" type="slidenum">
              <a:rPr lang="en-US" smtClean="0"/>
              <a:t>‹#›</a:t>
            </a:fld>
            <a:endParaRPr lang="en-US"/>
          </a:p>
        </p:txBody>
      </p:sp>
    </p:spTree>
    <p:extLst>
      <p:ext uri="{BB962C8B-B14F-4D97-AF65-F5344CB8AC3E}">
        <p14:creationId xmlns:p14="http://schemas.microsoft.com/office/powerpoint/2010/main" val="1342418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6945F5-2CE8-2543-A129-3CCA10488B11}"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4915E7-A83F-1C4D-A508-E6D2D8F76226}" type="slidenum">
              <a:rPr lang="en-US" smtClean="0"/>
              <a:t>‹#›</a:t>
            </a:fld>
            <a:endParaRPr lang="en-US"/>
          </a:p>
        </p:txBody>
      </p:sp>
    </p:spTree>
    <p:extLst>
      <p:ext uri="{BB962C8B-B14F-4D97-AF65-F5344CB8AC3E}">
        <p14:creationId xmlns:p14="http://schemas.microsoft.com/office/powerpoint/2010/main" val="354524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C6945F5-2CE8-2543-A129-3CCA10488B11}" type="datetimeFigureOut">
              <a:rPr lang="en-US" smtClean="0"/>
              <a:t>7/30/18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4915E7-A83F-1C4D-A508-E6D2D8F76226}" type="slidenum">
              <a:rPr lang="en-US" smtClean="0"/>
              <a:t>‹#›</a:t>
            </a:fld>
            <a:endParaRPr lang="en-US"/>
          </a:p>
        </p:txBody>
      </p:sp>
    </p:spTree>
    <p:extLst>
      <p:ext uri="{BB962C8B-B14F-4D97-AF65-F5344CB8AC3E}">
        <p14:creationId xmlns:p14="http://schemas.microsoft.com/office/powerpoint/2010/main" val="1120271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C6945F5-2CE8-2543-A129-3CCA10488B11}" type="datetimeFigureOut">
              <a:rPr lang="en-US" smtClean="0"/>
              <a:t>7/30/18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4915E7-A83F-1C4D-A508-E6D2D8F76226}" type="slidenum">
              <a:rPr lang="en-US" smtClean="0"/>
              <a:t>‹#›</a:t>
            </a:fld>
            <a:endParaRPr lang="en-US"/>
          </a:p>
        </p:txBody>
      </p:sp>
    </p:spTree>
    <p:extLst>
      <p:ext uri="{BB962C8B-B14F-4D97-AF65-F5344CB8AC3E}">
        <p14:creationId xmlns:p14="http://schemas.microsoft.com/office/powerpoint/2010/main" val="1405647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C6945F5-2CE8-2543-A129-3CCA10488B11}" type="datetimeFigureOut">
              <a:rPr lang="en-US" smtClean="0"/>
              <a:t>7/30/18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4915E7-A83F-1C4D-A508-E6D2D8F76226}" type="slidenum">
              <a:rPr lang="en-US" smtClean="0"/>
              <a:t>‹#›</a:t>
            </a:fld>
            <a:endParaRPr lang="en-US"/>
          </a:p>
        </p:txBody>
      </p:sp>
    </p:spTree>
    <p:extLst>
      <p:ext uri="{BB962C8B-B14F-4D97-AF65-F5344CB8AC3E}">
        <p14:creationId xmlns:p14="http://schemas.microsoft.com/office/powerpoint/2010/main" val="254738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C6945F5-2CE8-2543-A129-3CCA10488B11}" type="datetimeFigureOut">
              <a:rPr lang="en-US" smtClean="0"/>
              <a:t>7/30/18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4915E7-A83F-1C4D-A508-E6D2D8F76226}" type="slidenum">
              <a:rPr lang="en-US" smtClean="0"/>
              <a:t>‹#›</a:t>
            </a:fld>
            <a:endParaRPr lang="en-US"/>
          </a:p>
        </p:txBody>
      </p:sp>
    </p:spTree>
    <p:extLst>
      <p:ext uri="{BB962C8B-B14F-4D97-AF65-F5344CB8AC3E}">
        <p14:creationId xmlns:p14="http://schemas.microsoft.com/office/powerpoint/2010/main" val="1457666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6945F5-2CE8-2543-A129-3CCA10488B11}" type="datetimeFigureOut">
              <a:rPr lang="en-US" smtClean="0"/>
              <a:t>7/30/18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4915E7-A83F-1C4D-A508-E6D2D8F76226}" type="slidenum">
              <a:rPr lang="en-US" smtClean="0"/>
              <a:t>‹#›</a:t>
            </a:fld>
            <a:endParaRPr lang="en-US"/>
          </a:p>
        </p:txBody>
      </p:sp>
    </p:spTree>
    <p:extLst>
      <p:ext uri="{BB962C8B-B14F-4D97-AF65-F5344CB8AC3E}">
        <p14:creationId xmlns:p14="http://schemas.microsoft.com/office/powerpoint/2010/main" val="500933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6945F5-2CE8-2543-A129-3CCA10488B11}" type="datetimeFigureOut">
              <a:rPr lang="en-US" smtClean="0"/>
              <a:t>7/30/18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4915E7-A83F-1C4D-A508-E6D2D8F76226}" type="slidenum">
              <a:rPr lang="en-US" smtClean="0"/>
              <a:t>‹#›</a:t>
            </a:fld>
            <a:endParaRPr lang="en-US"/>
          </a:p>
        </p:txBody>
      </p:sp>
    </p:spTree>
    <p:extLst>
      <p:ext uri="{BB962C8B-B14F-4D97-AF65-F5344CB8AC3E}">
        <p14:creationId xmlns:p14="http://schemas.microsoft.com/office/powerpoint/2010/main" val="1045404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6945F5-2CE8-2543-A129-3CCA10488B11}" type="datetimeFigureOut">
              <a:rPr lang="en-US" smtClean="0"/>
              <a:t>7/30/18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4915E7-A83F-1C4D-A508-E6D2D8F76226}" type="slidenum">
              <a:rPr lang="en-US" smtClean="0"/>
              <a:t>‹#›</a:t>
            </a:fld>
            <a:endParaRPr lang="en-US"/>
          </a:p>
        </p:txBody>
      </p:sp>
    </p:spTree>
    <p:extLst>
      <p:ext uri="{BB962C8B-B14F-4D97-AF65-F5344CB8AC3E}">
        <p14:creationId xmlns:p14="http://schemas.microsoft.com/office/powerpoint/2010/main" val="154995069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6945F5-2CE8-2543-A129-3CCA10488B11}" type="datetimeFigureOut">
              <a:rPr lang="en-US" smtClean="0"/>
              <a:t>7/30/18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4915E7-A83F-1C4D-A508-E6D2D8F76226}" type="slidenum">
              <a:rPr lang="en-US" smtClean="0"/>
              <a:t>‹#›</a:t>
            </a:fld>
            <a:endParaRPr lang="en-US"/>
          </a:p>
        </p:txBody>
      </p:sp>
    </p:spTree>
    <p:extLst>
      <p:ext uri="{BB962C8B-B14F-4D97-AF65-F5344CB8AC3E}">
        <p14:creationId xmlns:p14="http://schemas.microsoft.com/office/powerpoint/2010/main" val="1333796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tiff"/><Relationship Id="rId4" Type="http://schemas.openxmlformats.org/officeDocument/2006/relationships/image" Target="../media/image16.tiff"/><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hyperlink" Target="https://www.flickr.com/photos/wlef70/"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hyperlink" Target="http://wiki.dpconline.org/" TargetMode="External"/><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20.jpeg"/><Relationship Id="rId5" Type="http://schemas.openxmlformats.org/officeDocument/2006/relationships/hyperlink" Target="http://www.theage.com.au/victoria/boy-on-fish-identified-in-age-lost-photo-caption-callout-20151025-gkhv92.html" TargetMode="External"/><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1.gif"/><Relationship Id="rId4" Type="http://schemas.openxmlformats.org/officeDocument/2006/relationships/hyperlink" Target="http://www.dpworkshop.org/dpm-eng/conclusion.html" TargetMode="External"/><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2.tiff"/><Relationship Id="rId4" Type="http://schemas.openxmlformats.org/officeDocument/2006/relationships/hyperlink" Target="http://www.dcc.ac.uk/resources/curation-lifecycle-model" TargetMode="Externa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hyperlink" Target="https://creativecommons.org/licenses/by-nc-sa/4.0/" TargetMode="External"/><Relationship Id="rId4" Type="http://schemas.openxmlformats.org/officeDocument/2006/relationships/hyperlink" Target="http://www.dpoc.ac.uk/" TargetMode="External"/><Relationship Id="rId5" Type="http://schemas.openxmlformats.org/officeDocument/2006/relationships/image" Target="../media/image2.png"/><Relationship Id="rId6" Type="http://schemas.openxmlformats.org/officeDocument/2006/relationships/image" Target="../media/image3.png"/><Relationship Id="rId7" Type="http://schemas.openxmlformats.org/officeDocument/2006/relationships/image" Target="../media/image4.jpeg"/><Relationship Id="rId8"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hyperlink" Target="http://www.dpoc.ac.uk/" TargetMode="External"/><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png"/><Relationship Id="rId7" Type="http://schemas.openxmlformats.org/officeDocument/2006/relationships/image" Target="../media/image29.png"/><Relationship Id="rId8"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1" Type="http://schemas.openxmlformats.org/officeDocument/2006/relationships/image" Target="../media/image39.png"/><Relationship Id="rId12" Type="http://schemas.openxmlformats.org/officeDocument/2006/relationships/image" Target="../media/image40.png"/><Relationship Id="rId13" Type="http://schemas.openxmlformats.org/officeDocument/2006/relationships/image" Target="../media/image41.png"/><Relationship Id="rId14"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1.jpe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7" Type="http://schemas.openxmlformats.org/officeDocument/2006/relationships/image" Target="../media/image35.png"/><Relationship Id="rId8" Type="http://schemas.openxmlformats.org/officeDocument/2006/relationships/image" Target="../media/image36.png"/><Relationship Id="rId9" Type="http://schemas.openxmlformats.org/officeDocument/2006/relationships/image" Target="../media/image37.png"/><Relationship Id="rId10"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jpe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41.png"/><Relationship Id="rId8"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5.tiff"/></Relationships>
</file>

<file path=ppt/slides/_rels/slide26.xml.rels><?xml version="1.0" encoding="UTF-8" standalone="yes"?>
<Relationships xmlns="http://schemas.openxmlformats.org/package/2006/relationships"><Relationship Id="rId3" Type="http://schemas.openxmlformats.org/officeDocument/2006/relationships/image" Target="../media/image45.tiff"/><Relationship Id="rId4" Type="http://schemas.openxmlformats.org/officeDocument/2006/relationships/image" Target="../media/image46.jpe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47.tiff"/><Relationship Id="rId4" Type="http://schemas.openxmlformats.org/officeDocument/2006/relationships/image" Target="../media/image48.png"/><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5.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5.tiff"/></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iki.dpconline.org/" TargetMode="External"/><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5.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5.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5.tif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5.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5.tif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49.jpg"/></Relationships>
</file>

<file path=ppt/slides/_rels/slide36.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jpeg"/><Relationship Id="rId5" Type="http://schemas.openxmlformats.org/officeDocument/2006/relationships/image" Target="../media/image52.tiff"/><Relationship Id="rId6" Type="http://schemas.openxmlformats.org/officeDocument/2006/relationships/image" Target="../media/image53.tiff"/><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jpeg"/><Relationship Id="rId5" Type="http://schemas.openxmlformats.org/officeDocument/2006/relationships/image" Target="../media/image54.tiff"/><Relationship Id="rId6" Type="http://schemas.openxmlformats.org/officeDocument/2006/relationships/image" Target="../media/image53.tiff"/><Relationship Id="rId7" Type="http://schemas.openxmlformats.org/officeDocument/2006/relationships/image" Target="../media/image52.tiff"/><Relationship Id="rId8" Type="http://schemas.openxmlformats.org/officeDocument/2006/relationships/image" Target="../media/image55.jpeg"/><Relationship Id="rId9" Type="http://schemas.openxmlformats.org/officeDocument/2006/relationships/image" Target="../media/image56.jpe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jp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image" Target="../media/image59.jpeg"/><Relationship Id="rId4" Type="http://schemas.openxmlformats.org/officeDocument/2006/relationships/image" Target="../media/image60.jpeg"/><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54.tiff"/><Relationship Id="rId4" Type="http://schemas.openxmlformats.org/officeDocument/2006/relationships/image" Target="../media/image50.jpeg"/><Relationship Id="rId5" Type="http://schemas.openxmlformats.org/officeDocument/2006/relationships/image" Target="../media/image51.jpeg"/><Relationship Id="rId6" Type="http://schemas.openxmlformats.org/officeDocument/2006/relationships/image" Target="../media/image53.tiff"/><Relationship Id="rId7" Type="http://schemas.openxmlformats.org/officeDocument/2006/relationships/image" Target="../media/image52.tiff"/><Relationship Id="rId8" Type="http://schemas.openxmlformats.org/officeDocument/2006/relationships/image" Target="../media/image55.jpeg"/><Relationship Id="rId9" Type="http://schemas.openxmlformats.org/officeDocument/2006/relationships/image" Target="../media/image56.jpe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jpeg"/><Relationship Id="rId5" Type="http://schemas.openxmlformats.org/officeDocument/2006/relationships/image" Target="../media/image55.jpeg"/><Relationship Id="rId6" Type="http://schemas.openxmlformats.org/officeDocument/2006/relationships/image" Target="../media/image61.tiff"/><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image" Target="../media/image64.tiff"/><Relationship Id="rId4" Type="http://schemas.openxmlformats.org/officeDocument/2006/relationships/image" Target="../media/image65.tiff"/><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66.tiff"/></Relationships>
</file>

<file path=ppt/slides/_rels/slide47.xml.rels><?xml version="1.0" encoding="UTF-8" standalone="yes"?>
<Relationships xmlns="http://schemas.openxmlformats.org/package/2006/relationships"><Relationship Id="rId3" Type="http://schemas.openxmlformats.org/officeDocument/2006/relationships/image" Target="../media/image67.tiff"/><Relationship Id="rId4" Type="http://schemas.openxmlformats.org/officeDocument/2006/relationships/image" Target="../media/image68.tiff"/><Relationship Id="rId5" Type="http://schemas.openxmlformats.org/officeDocument/2006/relationships/hyperlink" Target="https://www.itforarchivists.com/siegfried" TargetMode="External"/><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image" Target="../media/image69.tiff"/><Relationship Id="rId4" Type="http://schemas.openxmlformats.org/officeDocument/2006/relationships/image" Target="../media/image70.tiff"/><Relationship Id="rId1" Type="http://schemas.openxmlformats.org/officeDocument/2006/relationships/slideLayout" Target="../slideLayouts/slideLayout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71.jpg"/></Relationships>
</file>

<file path=ppt/slides/_rels/slide51.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11.png"/><Relationship Id="rId5" Type="http://schemas.openxmlformats.org/officeDocument/2006/relationships/image" Target="../media/image73.png"/><Relationship Id="rId6"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hyperlink" Target="http://wiki.dpconline.org/" TargetMode="External"/><Relationship Id="rId4" Type="http://schemas.openxmlformats.org/officeDocument/2006/relationships/image" Target="../media/image72.png"/><Relationship Id="rId5" Type="http://schemas.openxmlformats.org/officeDocument/2006/relationships/image" Target="../media/image11.png"/><Relationship Id="rId6" Type="http://schemas.openxmlformats.org/officeDocument/2006/relationships/image" Target="../media/image73.png"/><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hyperlink" Target="http://wiki.dpconline.org/" TargetMode="External"/><Relationship Id="rId4" Type="http://schemas.openxmlformats.org/officeDocument/2006/relationships/image" Target="../media/image72.png"/><Relationship Id="rId5" Type="http://schemas.openxmlformats.org/officeDocument/2006/relationships/image" Target="../media/image11.png"/><Relationship Id="rId6" Type="http://schemas.openxmlformats.org/officeDocument/2006/relationships/image" Target="../media/image73.png"/><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11.png"/><Relationship Id="rId5" Type="http://schemas.openxmlformats.org/officeDocument/2006/relationships/image" Target="../media/image73.png"/><Relationship Id="rId6"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hyperlink" Target="http://wiki.dpconline.org/" TargetMode="External"/><Relationship Id="rId4" Type="http://schemas.openxmlformats.org/officeDocument/2006/relationships/image" Target="../media/image72.png"/><Relationship Id="rId5" Type="http://schemas.openxmlformats.org/officeDocument/2006/relationships/image" Target="../media/image11.png"/><Relationship Id="rId6" Type="http://schemas.openxmlformats.org/officeDocument/2006/relationships/image" Target="../media/image73.png"/><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74.jpg"/></Relationships>
</file>

<file path=ppt/slides/_rels/slide57.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tiff"/><Relationship Id="rId5" Type="http://schemas.openxmlformats.org/officeDocument/2006/relationships/image" Target="../media/image78.tiff"/><Relationship Id="rId6" Type="http://schemas.openxmlformats.org/officeDocument/2006/relationships/image" Target="../media/image79.tiff"/><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hyperlink" Target="http://wiki.dpconline.org/" TargetMode="External"/><Relationship Id="rId1" Type="http://schemas.openxmlformats.org/officeDocument/2006/relationships/slideLayout" Target="../slideLayouts/slideLayout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statelibrarync.org/news/2015/04/preservation-week-quiz-tuesdays-question-of-the-day/" TargetMode="External"/><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3" Type="http://schemas.openxmlformats.org/officeDocument/2006/relationships/image" Target="../media/image82.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3" Type="http://schemas.openxmlformats.org/officeDocument/2006/relationships/image" Target="../media/image83.jpeg"/><Relationship Id="rId4" Type="http://schemas.openxmlformats.org/officeDocument/2006/relationships/image" Target="../media/image84.jpeg"/><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4.xml"/><Relationship Id="rId3" Type="http://schemas.openxmlformats.org/officeDocument/2006/relationships/image" Target="../media/image85.jpg"/></Relationships>
</file>

<file path=ppt/slides/_rels/slide65.xml.rels><?xml version="1.0" encoding="UTF-8" standalone="yes"?>
<Relationships xmlns="http://schemas.openxmlformats.org/package/2006/relationships"><Relationship Id="rId3" Type="http://schemas.openxmlformats.org/officeDocument/2006/relationships/image" Target="../media/image86.tiff"/><Relationship Id="rId4" Type="http://schemas.openxmlformats.org/officeDocument/2006/relationships/hyperlink" Target="https://iiif.bodleian.ox.ac.uk/iiif/mirador/e50a556f-fae7-4d8c-a12b-dc8affb7fe97" TargetMode="External"/><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87.jpeg"/></Relationships>
</file>

<file path=ppt/slides/_rels/slide67.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89.png"/><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9.jpeg"/></Relationships>
</file>

<file path=ppt/slides/_rels/slide70.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 Id="rId3" Type="http://schemas.openxmlformats.org/officeDocument/2006/relationships/hyperlink" Target="http://wiki.dpconline.org/"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 Id="rId3" Type="http://schemas.openxmlformats.org/officeDocument/2006/relationships/hyperlink" Target="http://wiki.dpconline.org/"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1.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iki.dpconline.org/" TargetMode="External"/><Relationship Id="rId1" Type="http://schemas.openxmlformats.org/officeDocument/2006/relationships/slideLayout" Target="../slideLayouts/slideLayout4.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hyperlink" Target="http://wiki.dpconline.org/"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hyperlink" Target="http://wiki.dpconline.org/" TargetMode="External"/><Relationship Id="rId1" Type="http://schemas.openxmlformats.org/officeDocument/2006/relationships/slideLayout" Target="../slideLayouts/slideLayout3.xml"/><Relationship Id="rId2" Type="http://schemas.openxmlformats.org/officeDocument/2006/relationships/notesSlide" Target="../notesSlides/notesSlide9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latin typeface="+mn-lt"/>
                <a:ea typeface="Century Gothic" charset="0"/>
                <a:cs typeface="Century Gothic" charset="0"/>
              </a:rPr>
              <a:t>Digital Preservation: An introduction</a:t>
            </a:r>
            <a:endParaRPr lang="en-US" b="1" dirty="0">
              <a:latin typeface="+mn-lt"/>
              <a:ea typeface="Century Gothic" charset="0"/>
              <a:cs typeface="Century Gothic" charset="0"/>
            </a:endParaRPr>
          </a:p>
        </p:txBody>
      </p:sp>
      <p:sp>
        <p:nvSpPr>
          <p:cNvPr id="3" name="Subtitle 2"/>
          <p:cNvSpPr>
            <a:spLocks noGrp="1"/>
          </p:cNvSpPr>
          <p:nvPr>
            <p:ph type="subTitle" idx="1"/>
          </p:nvPr>
        </p:nvSpPr>
        <p:spPr>
          <a:xfrm>
            <a:off x="2529840" y="4865688"/>
            <a:ext cx="9144000" cy="1655762"/>
          </a:xfrm>
        </p:spPr>
        <p:txBody>
          <a:bodyPr>
            <a:normAutofit lnSpcReduction="10000"/>
          </a:bodyPr>
          <a:lstStyle/>
          <a:p>
            <a:pPr algn="r"/>
            <a:endParaRPr lang="en-US" dirty="0" smtClean="0">
              <a:latin typeface="Century Gothic" charset="0"/>
              <a:ea typeface="Century Gothic" charset="0"/>
              <a:cs typeface="Century Gothic" charset="0"/>
            </a:endParaRPr>
          </a:p>
          <a:p>
            <a:pPr algn="r"/>
            <a:endParaRPr lang="en-US" dirty="0">
              <a:latin typeface="Century Gothic" charset="0"/>
              <a:ea typeface="Century Gothic" charset="0"/>
              <a:cs typeface="Century Gothic" charset="0"/>
            </a:endParaRPr>
          </a:p>
          <a:p>
            <a:pPr algn="r"/>
            <a:r>
              <a:rPr lang="en-US" dirty="0" smtClean="0">
                <a:ea typeface="Century Gothic" charset="0"/>
                <a:cs typeface="Century Gothic" charset="0"/>
              </a:rPr>
              <a:t>[insert name, title]</a:t>
            </a:r>
          </a:p>
          <a:p>
            <a:pPr algn="r"/>
            <a:r>
              <a:rPr lang="en-US" dirty="0" smtClean="0">
                <a:ea typeface="Century Gothic" charset="0"/>
                <a:cs typeface="Century Gothic" charset="0"/>
              </a:rPr>
              <a:t>[insert date, location]</a:t>
            </a:r>
            <a:endParaRPr lang="en-US"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3388" y="3328988"/>
            <a:ext cx="3724539" cy="3192462"/>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2709645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What digital preservation isn’t</a:t>
            </a:r>
            <a:endParaRPr lang="en-US" sz="4800" b="1" dirty="0">
              <a:ea typeface="Century Gothic" charset="0"/>
              <a:cs typeface="Century Gothic" charset="0"/>
            </a:endParaRPr>
          </a:p>
        </p:txBody>
      </p:sp>
      <p:sp>
        <p:nvSpPr>
          <p:cNvPr id="3" name="Content Placeholder 2"/>
          <p:cNvSpPr>
            <a:spLocks noGrp="1"/>
          </p:cNvSpPr>
          <p:nvPr>
            <p:ph idx="1"/>
          </p:nvPr>
        </p:nvSpPr>
        <p:spPr/>
        <p:txBody>
          <a:bodyPr>
            <a:normAutofit/>
          </a:bodyPr>
          <a:lstStyle/>
          <a:p>
            <a:pPr marL="0" indent="0" algn="ctr">
              <a:buNone/>
            </a:pPr>
            <a:endParaRPr lang="en-US" sz="4800" dirty="0" smtClean="0">
              <a:ea typeface="Cambria" charset="0"/>
              <a:cs typeface="Cambria" charset="0"/>
            </a:endParaRPr>
          </a:p>
          <a:p>
            <a:pPr marL="0" indent="0" algn="ctr">
              <a:buNone/>
            </a:pPr>
            <a:r>
              <a:rPr lang="en-US" sz="4800" dirty="0" smtClean="0">
                <a:solidFill>
                  <a:schemeClr val="accent6">
                    <a:lumMod val="75000"/>
                  </a:schemeClr>
                </a:solidFill>
                <a:ea typeface="Cambria" charset="0"/>
                <a:cs typeface="Cambria" charset="0"/>
              </a:rPr>
              <a:t>Digitization is </a:t>
            </a:r>
            <a:r>
              <a:rPr lang="en-US" sz="4800" b="1" dirty="0" smtClean="0">
                <a:solidFill>
                  <a:schemeClr val="accent6">
                    <a:lumMod val="75000"/>
                  </a:schemeClr>
                </a:solidFill>
                <a:ea typeface="Cambria" charset="0"/>
                <a:cs typeface="Cambria" charset="0"/>
              </a:rPr>
              <a:t>NOT </a:t>
            </a:r>
            <a:r>
              <a:rPr lang="en-US" sz="4800" dirty="0" smtClean="0">
                <a:solidFill>
                  <a:schemeClr val="accent6">
                    <a:lumMod val="75000"/>
                  </a:schemeClr>
                </a:solidFill>
                <a:ea typeface="Cambria" charset="0"/>
                <a:cs typeface="Cambria" charset="0"/>
              </a:rPr>
              <a:t>digital preservation</a:t>
            </a:r>
          </a:p>
          <a:p>
            <a:pPr marL="0" indent="0" algn="ctr">
              <a:buNone/>
            </a:pPr>
            <a:endParaRPr lang="en-US" sz="4800" dirty="0">
              <a:ea typeface="Cambria" charset="0"/>
              <a:cs typeface="Cambria" charset="0"/>
            </a:endParaRPr>
          </a:p>
          <a:p>
            <a:pPr marL="0" indent="0" algn="ctr">
              <a:buNone/>
            </a:pPr>
            <a:r>
              <a:rPr lang="en-US" sz="4800" dirty="0" smtClean="0">
                <a:solidFill>
                  <a:schemeClr val="accent1">
                    <a:lumMod val="75000"/>
                  </a:schemeClr>
                </a:solidFill>
                <a:ea typeface="Cambria" charset="0"/>
                <a:cs typeface="Cambria" charset="0"/>
              </a:rPr>
              <a:t>Digital preservation is </a:t>
            </a:r>
            <a:r>
              <a:rPr lang="en-US" sz="4800" b="1" dirty="0" smtClean="0">
                <a:solidFill>
                  <a:schemeClr val="accent1">
                    <a:lumMod val="75000"/>
                  </a:schemeClr>
                </a:solidFill>
                <a:ea typeface="Cambria" charset="0"/>
                <a:cs typeface="Cambria" charset="0"/>
              </a:rPr>
              <a:t>NOT </a:t>
            </a:r>
            <a:r>
              <a:rPr lang="en-US" sz="4800" dirty="0" smtClean="0">
                <a:solidFill>
                  <a:schemeClr val="accent1">
                    <a:lumMod val="75000"/>
                  </a:schemeClr>
                </a:solidFill>
                <a:ea typeface="Cambria" charset="0"/>
                <a:cs typeface="Cambria" charset="0"/>
              </a:rPr>
              <a:t>access, but</a:t>
            </a:r>
            <a:r>
              <a:rPr lang="is-IS" sz="4800" dirty="0" smtClean="0">
                <a:solidFill>
                  <a:schemeClr val="accent1">
                    <a:lumMod val="75000"/>
                  </a:schemeClr>
                </a:solidFill>
                <a:ea typeface="Cambria" charset="0"/>
                <a:cs typeface="Cambria" charset="0"/>
              </a:rPr>
              <a:t>….</a:t>
            </a:r>
          </a:p>
          <a:p>
            <a:pPr marL="0" indent="0" algn="ctr">
              <a:buNone/>
            </a:pPr>
            <a:r>
              <a:rPr lang="is-IS" sz="4800" dirty="0">
                <a:solidFill>
                  <a:schemeClr val="accent1">
                    <a:lumMod val="75000"/>
                  </a:schemeClr>
                </a:solidFill>
                <a:ea typeface="Cambria" charset="0"/>
                <a:cs typeface="Cambria" charset="0"/>
              </a:rPr>
              <a:t>i</a:t>
            </a:r>
            <a:r>
              <a:rPr lang="is-IS" sz="4800" dirty="0" smtClean="0">
                <a:solidFill>
                  <a:schemeClr val="accent1">
                    <a:lumMod val="75000"/>
                  </a:schemeClr>
                </a:solidFill>
                <a:ea typeface="Cambria" charset="0"/>
                <a:cs typeface="Cambria" charset="0"/>
              </a:rPr>
              <a:t>t does facilitate it.</a:t>
            </a:r>
            <a:endParaRPr lang="en-US" sz="4800" dirty="0">
              <a:solidFill>
                <a:schemeClr val="accent1">
                  <a:lumMod val="75000"/>
                </a:schemeClr>
              </a:solidFill>
              <a:ea typeface="Cambria" charset="0"/>
              <a:cs typeface="Cambria" charset="0"/>
            </a:endParaRPr>
          </a:p>
        </p:txBody>
      </p:sp>
    </p:spTree>
    <p:extLst>
      <p:ext uri="{BB962C8B-B14F-4D97-AF65-F5344CB8AC3E}">
        <p14:creationId xmlns:p14="http://schemas.microsoft.com/office/powerpoint/2010/main" val="206687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ea typeface="Century Gothic" charset="0"/>
                <a:cs typeface="Century Gothic" charset="0"/>
              </a:rPr>
              <a:t>Preservation makes long-term access possible…</a:t>
            </a:r>
            <a:endParaRPr lang="en-US" sz="4800" b="1" dirty="0">
              <a:ea typeface="Century Gothic" charset="0"/>
              <a:cs typeface="Century Gothic" charset="0"/>
            </a:endParaRPr>
          </a:p>
        </p:txBody>
      </p:sp>
      <p:sp>
        <p:nvSpPr>
          <p:cNvPr id="3" name="Content Placeholder 2"/>
          <p:cNvSpPr>
            <a:spLocks noGrp="1"/>
          </p:cNvSpPr>
          <p:nvPr>
            <p:ph sz="half" idx="1"/>
          </p:nvPr>
        </p:nvSpPr>
        <p:spPr>
          <a:xfrm>
            <a:off x="838200" y="1825625"/>
            <a:ext cx="5181600" cy="4727576"/>
          </a:xfrm>
        </p:spPr>
        <p:txBody>
          <a:bodyPr>
            <a:normAutofit fontScale="92500" lnSpcReduction="10000"/>
          </a:bodyPr>
          <a:lstStyle/>
          <a:p>
            <a:pPr marL="0" indent="0">
              <a:spcBef>
                <a:spcPts val="600"/>
              </a:spcBef>
              <a:buNone/>
              <a:defRPr/>
            </a:pPr>
            <a:r>
              <a:rPr lang="en-US" sz="3600" b="1" dirty="0" smtClean="0">
                <a:ea typeface="Cambria" charset="0"/>
                <a:cs typeface="Cambria" charset="0"/>
              </a:rPr>
              <a:t>Preservation </a:t>
            </a:r>
          </a:p>
          <a:p>
            <a:pPr>
              <a:spcBef>
                <a:spcPts val="600"/>
              </a:spcBef>
              <a:buFont typeface="Arial" pitchFamily="34" charset="0"/>
              <a:buChar char="•"/>
              <a:defRPr/>
            </a:pPr>
            <a:r>
              <a:rPr lang="en-US" dirty="0" smtClean="0">
                <a:ea typeface="Cambria" charset="0"/>
                <a:cs typeface="Cambria" charset="0"/>
              </a:rPr>
              <a:t>relies </a:t>
            </a:r>
            <a:r>
              <a:rPr lang="en-US" dirty="0">
                <a:ea typeface="Cambria" charset="0"/>
                <a:cs typeface="Cambria" charset="0"/>
              </a:rPr>
              <a:t>upon </a:t>
            </a:r>
            <a:r>
              <a:rPr lang="en-US" b="1" dirty="0">
                <a:ea typeface="Cambria" charset="0"/>
                <a:cs typeface="Cambria" charset="0"/>
              </a:rPr>
              <a:t>proven</a:t>
            </a:r>
            <a:r>
              <a:rPr lang="en-US" dirty="0">
                <a:ea typeface="Cambria" charset="0"/>
                <a:cs typeface="Cambria" charset="0"/>
              </a:rPr>
              <a:t> technologies to preserve digital objects across generations of technology</a:t>
            </a:r>
          </a:p>
          <a:p>
            <a:pPr>
              <a:spcBef>
                <a:spcPts val="600"/>
              </a:spcBef>
              <a:buFont typeface="Arial" pitchFamily="34" charset="0"/>
              <a:buChar char="•"/>
              <a:defRPr/>
            </a:pPr>
            <a:r>
              <a:rPr lang="en-US" b="1" dirty="0">
                <a:ea typeface="Cambria" charset="0"/>
                <a:cs typeface="Cambria" charset="0"/>
              </a:rPr>
              <a:t>accumulates</a:t>
            </a:r>
            <a:r>
              <a:rPr lang="en-US" dirty="0">
                <a:ea typeface="Cambria" charset="0"/>
                <a:cs typeface="Cambria" charset="0"/>
              </a:rPr>
              <a:t> metadata over the life cycle to trace preserve content</a:t>
            </a:r>
          </a:p>
          <a:p>
            <a:pPr>
              <a:spcBef>
                <a:spcPts val="600"/>
              </a:spcBef>
              <a:buFont typeface="Arial" pitchFamily="34" charset="0"/>
              <a:buChar char="•"/>
              <a:defRPr/>
            </a:pPr>
            <a:r>
              <a:rPr lang="en-US" dirty="0">
                <a:ea typeface="Cambria" charset="0"/>
                <a:cs typeface="Cambria" charset="0"/>
              </a:rPr>
              <a:t>preservation systems </a:t>
            </a:r>
            <a:r>
              <a:rPr lang="en-US" b="1" dirty="0">
                <a:ea typeface="Cambria" charset="0"/>
                <a:cs typeface="Cambria" charset="0"/>
              </a:rPr>
              <a:t>create</a:t>
            </a:r>
            <a:r>
              <a:rPr lang="en-US" dirty="0">
                <a:ea typeface="Cambria" charset="0"/>
                <a:cs typeface="Cambria" charset="0"/>
              </a:rPr>
              <a:t> new versions of digital objects for access to deliver as needs change over time</a:t>
            </a:r>
          </a:p>
          <a:p>
            <a:pPr>
              <a:spcBef>
                <a:spcPts val="600"/>
              </a:spcBef>
              <a:buFont typeface="Arial" pitchFamily="34" charset="0"/>
              <a:buChar char="•"/>
              <a:defRPr/>
            </a:pPr>
            <a:r>
              <a:rPr lang="en-US" dirty="0">
                <a:ea typeface="Cambria" charset="0"/>
                <a:cs typeface="Cambria" charset="0"/>
              </a:rPr>
              <a:t>purpose: ensure long-term access</a:t>
            </a:r>
          </a:p>
          <a:p>
            <a:pPr>
              <a:spcBef>
                <a:spcPts val="600"/>
              </a:spcBef>
              <a:buFont typeface="Arial" pitchFamily="34" charset="0"/>
              <a:buChar char="•"/>
              <a:defRPr/>
            </a:pPr>
            <a:r>
              <a:rPr lang="en-US" dirty="0">
                <a:ea typeface="Cambria" charset="0"/>
                <a:cs typeface="Cambria" charset="0"/>
              </a:rPr>
              <a:t>focus: future </a:t>
            </a:r>
            <a:r>
              <a:rPr lang="en-US" dirty="0" smtClean="0">
                <a:ea typeface="Cambria" charset="0"/>
                <a:cs typeface="Cambria" charset="0"/>
              </a:rPr>
              <a:t>users</a:t>
            </a:r>
            <a:endParaRPr lang="en-US" dirty="0">
              <a:ea typeface="Cambria" charset="0"/>
              <a:cs typeface="Cambria" charset="0"/>
            </a:endParaRPr>
          </a:p>
        </p:txBody>
      </p:sp>
      <p:sp>
        <p:nvSpPr>
          <p:cNvPr id="4" name="Content Placeholder 3"/>
          <p:cNvSpPr>
            <a:spLocks noGrp="1"/>
          </p:cNvSpPr>
          <p:nvPr>
            <p:ph sz="half" idx="2"/>
          </p:nvPr>
        </p:nvSpPr>
        <p:spPr>
          <a:xfrm>
            <a:off x="6350092" y="1825625"/>
            <a:ext cx="5527964" cy="4351338"/>
          </a:xfrm>
        </p:spPr>
        <p:txBody>
          <a:bodyPr>
            <a:normAutofit fontScale="92500" lnSpcReduction="10000"/>
          </a:bodyPr>
          <a:lstStyle/>
          <a:p>
            <a:pPr marL="0" indent="0">
              <a:spcBef>
                <a:spcPts val="600"/>
              </a:spcBef>
              <a:buNone/>
              <a:defRPr/>
            </a:pPr>
            <a:r>
              <a:rPr lang="en-US" sz="3600" b="1" dirty="0">
                <a:ea typeface="Cambria" charset="0"/>
                <a:cs typeface="Cambria" charset="0"/>
              </a:rPr>
              <a:t>Access</a:t>
            </a:r>
          </a:p>
          <a:p>
            <a:pPr>
              <a:spcBef>
                <a:spcPts val="600"/>
              </a:spcBef>
              <a:defRPr/>
            </a:pPr>
            <a:r>
              <a:rPr lang="en-US" dirty="0">
                <a:ea typeface="Cambria" charset="0"/>
                <a:cs typeface="Cambria" charset="0"/>
              </a:rPr>
              <a:t>relies on </a:t>
            </a:r>
            <a:r>
              <a:rPr lang="en-US" b="1" dirty="0">
                <a:ea typeface="Cambria" charset="0"/>
                <a:cs typeface="Cambria" charset="0"/>
              </a:rPr>
              <a:t>cutting edge </a:t>
            </a:r>
            <a:r>
              <a:rPr lang="en-US" dirty="0">
                <a:ea typeface="Cambria" charset="0"/>
                <a:cs typeface="Cambria" charset="0"/>
              </a:rPr>
              <a:t>technologies to provide best and fastest access at a point in time</a:t>
            </a:r>
          </a:p>
          <a:p>
            <a:pPr>
              <a:spcBef>
                <a:spcPts val="600"/>
              </a:spcBef>
              <a:defRPr/>
            </a:pPr>
            <a:r>
              <a:rPr lang="en-US" b="1" dirty="0">
                <a:ea typeface="Cambria" charset="0"/>
                <a:cs typeface="Cambria" charset="0"/>
              </a:rPr>
              <a:t>selects</a:t>
            </a:r>
            <a:r>
              <a:rPr lang="en-US" dirty="0">
                <a:ea typeface="Cambria" charset="0"/>
                <a:cs typeface="Cambria" charset="0"/>
              </a:rPr>
              <a:t> metadata needed to use and understand content</a:t>
            </a:r>
          </a:p>
          <a:p>
            <a:pPr>
              <a:spcBef>
                <a:spcPts val="600"/>
              </a:spcBef>
              <a:defRPr/>
            </a:pPr>
            <a:r>
              <a:rPr lang="en-US" dirty="0">
                <a:ea typeface="Cambria" charset="0"/>
                <a:cs typeface="Cambria" charset="0"/>
              </a:rPr>
              <a:t>access systems </a:t>
            </a:r>
            <a:r>
              <a:rPr lang="en-US" b="1" dirty="0">
                <a:ea typeface="Cambria" charset="0"/>
                <a:cs typeface="Cambria" charset="0"/>
              </a:rPr>
              <a:t>deliver</a:t>
            </a:r>
            <a:r>
              <a:rPr lang="en-US" dirty="0">
                <a:ea typeface="Cambria" charset="0"/>
                <a:cs typeface="Cambria" charset="0"/>
              </a:rPr>
              <a:t> objects with user-oriented services to make the objects</a:t>
            </a:r>
          </a:p>
          <a:p>
            <a:pPr>
              <a:spcBef>
                <a:spcPts val="600"/>
              </a:spcBef>
              <a:defRPr/>
            </a:pPr>
            <a:r>
              <a:rPr lang="en-US" dirty="0">
                <a:ea typeface="Cambria" charset="0"/>
                <a:cs typeface="Cambria" charset="0"/>
              </a:rPr>
              <a:t>purpose: provide content to users</a:t>
            </a:r>
          </a:p>
          <a:p>
            <a:pPr>
              <a:spcBef>
                <a:spcPts val="600"/>
              </a:spcBef>
              <a:defRPr/>
            </a:pPr>
            <a:r>
              <a:rPr lang="en-US" dirty="0">
                <a:ea typeface="Cambria" charset="0"/>
                <a:cs typeface="Cambria" charset="0"/>
              </a:rPr>
              <a:t>focus: current users</a:t>
            </a:r>
          </a:p>
          <a:p>
            <a:endParaRPr lang="en-US" dirty="0"/>
          </a:p>
        </p:txBody>
      </p:sp>
      <p:pic>
        <p:nvPicPr>
          <p:cNvPr id="5" name="Picture 5" descr="LOClogo1_c_thumb"/>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125456" y="6176963"/>
            <a:ext cx="1752600" cy="376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Box 5"/>
          <p:cNvSpPr txBox="1"/>
          <p:nvPr/>
        </p:nvSpPr>
        <p:spPr>
          <a:xfrm>
            <a:off x="10981657" y="6553201"/>
            <a:ext cx="896399" cy="246221"/>
          </a:xfrm>
          <a:prstGeom prst="rect">
            <a:avLst/>
          </a:prstGeom>
          <a:noFill/>
        </p:spPr>
        <p:txBody>
          <a:bodyPr wrap="none" rtlCol="0">
            <a:spAutoFit/>
          </a:bodyPr>
          <a:lstStyle/>
          <a:p>
            <a:r>
              <a:rPr lang="en-GB" sz="1000" dirty="0" smtClean="0"/>
              <a:t>Source: DPOE</a:t>
            </a:r>
            <a:endParaRPr lang="en-GB" sz="1000" dirty="0"/>
          </a:p>
        </p:txBody>
      </p:sp>
    </p:spTree>
    <p:extLst>
      <p:ext uri="{BB962C8B-B14F-4D97-AF65-F5344CB8AC3E}">
        <p14:creationId xmlns:p14="http://schemas.microsoft.com/office/powerpoint/2010/main" val="15529065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Why does digital preservation matter?</a:t>
            </a:r>
            <a:endParaRPr lang="en-US" sz="4800" b="1" dirty="0">
              <a:ea typeface="Century Gothic" charset="0"/>
              <a:cs typeface="Century Gothic" charset="0"/>
            </a:endParaRPr>
          </a:p>
        </p:txBody>
      </p:sp>
      <p:sp>
        <p:nvSpPr>
          <p:cNvPr id="3" name="Content Placeholder 2"/>
          <p:cNvSpPr>
            <a:spLocks noGrp="1"/>
          </p:cNvSpPr>
          <p:nvPr>
            <p:ph idx="1"/>
          </p:nvPr>
        </p:nvSpPr>
        <p:spPr/>
        <p:txBody>
          <a:bodyPr/>
          <a:lstStyle/>
          <a:p>
            <a:pPr marL="171450" indent="-171450">
              <a:buFont typeface="Arial" charset="0"/>
              <a:buChar char="•"/>
            </a:pPr>
            <a:r>
              <a:rPr lang="en-US" sz="3600" dirty="0">
                <a:ea typeface="Cambria" charset="0"/>
                <a:cs typeface="Cambria" charset="0"/>
              </a:rPr>
              <a:t>To ensure that future library users can access our material</a:t>
            </a:r>
          </a:p>
          <a:p>
            <a:pPr marL="171450" indent="-171450">
              <a:buFont typeface="Arial" charset="0"/>
              <a:buChar char="•"/>
            </a:pPr>
            <a:r>
              <a:rPr lang="en-US" sz="3600" dirty="0">
                <a:ea typeface="Cambria" charset="0"/>
                <a:cs typeface="Cambria" charset="0"/>
              </a:rPr>
              <a:t>Accountability </a:t>
            </a:r>
          </a:p>
          <a:p>
            <a:pPr marL="171450" indent="-171450">
              <a:buFont typeface="Arial" charset="0"/>
              <a:buChar char="•"/>
            </a:pPr>
            <a:r>
              <a:rPr lang="en-US" sz="3600" dirty="0">
                <a:ea typeface="Cambria" charset="0"/>
                <a:cs typeface="Cambria" charset="0"/>
              </a:rPr>
              <a:t>Legal obligations </a:t>
            </a:r>
          </a:p>
          <a:p>
            <a:pPr marL="171450" indent="-171450">
              <a:buFont typeface="Arial" charset="0"/>
              <a:buChar char="•"/>
            </a:pPr>
            <a:r>
              <a:rPr lang="en-US" sz="3600" dirty="0">
                <a:ea typeface="Cambria" charset="0"/>
                <a:cs typeface="Cambria" charset="0"/>
              </a:rPr>
              <a:t>Protect our financial investments</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32054">
            <a:off x="9095997" y="3617834"/>
            <a:ext cx="2727960" cy="2901696"/>
          </a:xfrm>
          <a:prstGeom prst="rect">
            <a:avLst/>
          </a:prstGeom>
        </p:spPr>
      </p:pic>
      <p:sp>
        <p:nvSpPr>
          <p:cNvPr id="5" name="TextBox 4"/>
          <p:cNvSpPr txBox="1"/>
          <p:nvPr/>
        </p:nvSpPr>
        <p:spPr>
          <a:xfrm>
            <a:off x="7684036" y="6611779"/>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20053172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37534"/>
            <a:ext cx="10515600" cy="1325563"/>
          </a:xfrm>
        </p:spPr>
        <p:txBody>
          <a:bodyPr>
            <a:normAutofit/>
          </a:bodyPr>
          <a:lstStyle/>
          <a:p>
            <a:r>
              <a:rPr lang="en-US" sz="4800" b="1" dirty="0" smtClean="0">
                <a:ea typeface="Century Gothic" charset="0"/>
                <a:cs typeface="Century Gothic" charset="0"/>
              </a:rPr>
              <a:t>Why does digital preservation matter?</a:t>
            </a:r>
            <a:endParaRPr lang="en-US" sz="4800" b="1" dirty="0">
              <a:ea typeface="Century Gothic" charset="0"/>
              <a:cs typeface="Century Gothic" charset="0"/>
            </a:endParaRPr>
          </a:p>
        </p:txBody>
      </p:sp>
      <p:pic>
        <p:nvPicPr>
          <p:cNvPr id="6" name="Content Placeholder 5"/>
          <p:cNvPicPr>
            <a:picLocks noGrp="1" noChangeAspect="1"/>
          </p:cNvPicPr>
          <p:nvPr>
            <p:ph idx="1"/>
          </p:nvPr>
        </p:nvPicPr>
        <p:blipFill>
          <a:blip r:embed="rId3"/>
          <a:stretch>
            <a:fillRect/>
          </a:stretch>
        </p:blipFill>
        <p:spPr>
          <a:xfrm>
            <a:off x="2395970" y="1386742"/>
            <a:ext cx="3958708" cy="5281277"/>
          </a:xfrm>
          <a:prstGeom prst="rect">
            <a:avLst/>
          </a:prstGeom>
        </p:spPr>
      </p:pic>
      <p:sp>
        <p:nvSpPr>
          <p:cNvPr id="7" name="TextBox 6"/>
          <p:cNvSpPr txBox="1"/>
          <p:nvPr/>
        </p:nvSpPr>
        <p:spPr>
          <a:xfrm>
            <a:off x="587244" y="6193487"/>
            <a:ext cx="1605494" cy="461665"/>
          </a:xfrm>
          <a:prstGeom prst="rect">
            <a:avLst/>
          </a:prstGeom>
          <a:noFill/>
        </p:spPr>
        <p:txBody>
          <a:bodyPr wrap="square" rtlCol="0">
            <a:spAutoFit/>
          </a:bodyPr>
          <a:lstStyle/>
          <a:p>
            <a:r>
              <a:rPr lang="en-US" sz="1200" dirty="0">
                <a:ea typeface="Cambria" charset="0"/>
                <a:cs typeface="Cambria" charset="0"/>
              </a:rPr>
              <a:t>One of the FR-900 tape drives</a:t>
            </a: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36656" y="1386742"/>
            <a:ext cx="2524419" cy="5329965"/>
          </a:xfrm>
          <a:prstGeom prst="rect">
            <a:avLst/>
          </a:prstGeom>
        </p:spPr>
      </p:pic>
      <p:sp>
        <p:nvSpPr>
          <p:cNvPr id="9" name="TextBox 8"/>
          <p:cNvSpPr txBox="1"/>
          <p:nvPr/>
        </p:nvSpPr>
        <p:spPr>
          <a:xfrm>
            <a:off x="9904335" y="6439708"/>
            <a:ext cx="1975104" cy="276999"/>
          </a:xfrm>
          <a:prstGeom prst="rect">
            <a:avLst/>
          </a:prstGeom>
          <a:noFill/>
        </p:spPr>
        <p:txBody>
          <a:bodyPr wrap="square" rtlCol="0">
            <a:spAutoFit/>
          </a:bodyPr>
          <a:lstStyle/>
          <a:p>
            <a:r>
              <a:rPr lang="en-US" sz="1200" dirty="0" smtClean="0">
                <a:ea typeface="Cambria" charset="0"/>
                <a:cs typeface="Cambria" charset="0"/>
              </a:rPr>
              <a:t>Image from the lunar orbiter</a:t>
            </a:r>
            <a:endParaRPr lang="en-US" sz="1200" dirty="0">
              <a:ea typeface="Cambria" charset="0"/>
              <a:cs typeface="Cambria" charset="0"/>
            </a:endParaRPr>
          </a:p>
        </p:txBody>
      </p:sp>
    </p:spTree>
    <p:extLst>
      <p:ext uri="{BB962C8B-B14F-4D97-AF65-F5344CB8AC3E}">
        <p14:creationId xmlns:p14="http://schemas.microsoft.com/office/powerpoint/2010/main" val="263094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solidFill>
                  <a:schemeClr val="accent6">
                    <a:lumMod val="75000"/>
                  </a:schemeClr>
                </a:solidFill>
                <a:ea typeface="Century Gothic" charset="0"/>
                <a:cs typeface="Century Gothic" charset="0"/>
              </a:rPr>
              <a:t>Activity: Stories of loss</a:t>
            </a:r>
            <a:endParaRPr lang="en-US" sz="4800" b="1" dirty="0">
              <a:solidFill>
                <a:schemeClr val="accent6">
                  <a:lumMod val="75000"/>
                </a:schemeClr>
              </a:solidFill>
              <a:ea typeface="Century Gothic" charset="0"/>
              <a:cs typeface="Century Gothic"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03735" y="1690688"/>
            <a:ext cx="6926053" cy="4588510"/>
          </a:xfrm>
          <a:prstGeom prst="rect">
            <a:avLst/>
          </a:prstGeom>
        </p:spPr>
      </p:pic>
      <p:sp>
        <p:nvSpPr>
          <p:cNvPr id="6" name="TextBox 5"/>
          <p:cNvSpPr txBox="1"/>
          <p:nvPr/>
        </p:nvSpPr>
        <p:spPr>
          <a:xfrm>
            <a:off x="5123761" y="6279198"/>
            <a:ext cx="2286000" cy="430887"/>
          </a:xfrm>
          <a:prstGeom prst="rect">
            <a:avLst/>
          </a:prstGeom>
          <a:noFill/>
        </p:spPr>
        <p:txBody>
          <a:bodyPr wrap="square" rtlCol="0">
            <a:spAutoFit/>
          </a:bodyPr>
          <a:lstStyle/>
          <a:p>
            <a:r>
              <a:rPr lang="pt-BR" sz="1100" dirty="0" err="1" smtClean="0"/>
              <a:t>Image</a:t>
            </a:r>
            <a:r>
              <a:rPr lang="pt-BR" sz="1100" dirty="0" smtClean="0"/>
              <a:t> </a:t>
            </a:r>
            <a:r>
              <a:rPr lang="pt-BR" sz="1100" dirty="0" err="1" smtClean="0"/>
              <a:t>by</a:t>
            </a:r>
            <a:r>
              <a:rPr lang="pt-BR" sz="1100" dirty="0" smtClean="0"/>
              <a:t>: </a:t>
            </a:r>
            <a:r>
              <a:rPr lang="pt-BR" sz="1100" dirty="0" smtClean="0">
                <a:hlinkClick r:id="rId4" tooltip="Go to wlef70's photostream"/>
              </a:rPr>
              <a:t>wlef70</a:t>
            </a:r>
            <a:r>
              <a:rPr lang="pt-BR" sz="1100" dirty="0" smtClean="0"/>
              <a:t>, CC BY-NC-SA 2.0</a:t>
            </a:r>
          </a:p>
          <a:p>
            <a:endParaRPr lang="en-US" sz="1100" dirty="0"/>
          </a:p>
        </p:txBody>
      </p:sp>
    </p:spTree>
    <p:extLst>
      <p:ext uri="{BB962C8B-B14F-4D97-AF65-F5344CB8AC3E}">
        <p14:creationId xmlns:p14="http://schemas.microsoft.com/office/powerpoint/2010/main" val="2741801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Risks to digital materials</a:t>
            </a:r>
            <a:endParaRPr lang="en-US" sz="4800" b="1" dirty="0">
              <a:ea typeface="Century Gothic" charset="0"/>
              <a:cs typeface="Century Gothic" charset="0"/>
            </a:endParaRPr>
          </a:p>
        </p:txBody>
      </p:sp>
      <p:pic>
        <p:nvPicPr>
          <p:cNvPr id="4" name="Content Placeholder 3"/>
          <p:cNvPicPr>
            <a:picLocks noGrp="1" noChangeAspect="1"/>
          </p:cNvPicPr>
          <p:nvPr>
            <p:ph sz="half" idx="1"/>
          </p:nvPr>
        </p:nvPicPr>
        <p:blipFill>
          <a:blip r:embed="rId3" cstate="screen">
            <a:extLst>
              <a:ext uri="{28A0092B-C50C-407E-A947-70E740481C1C}">
                <a14:useLocalDpi xmlns:a14="http://schemas.microsoft.com/office/drawing/2010/main"/>
              </a:ext>
            </a:extLst>
          </a:blip>
          <a:stretch>
            <a:fillRect/>
          </a:stretch>
        </p:blipFill>
        <p:spPr>
          <a:xfrm>
            <a:off x="1022234" y="1825625"/>
            <a:ext cx="4813532" cy="4351338"/>
          </a:xfrm>
          <a:prstGeom prst="rect">
            <a:avLst/>
          </a:prstGeom>
        </p:spPr>
      </p:pic>
      <p:sp>
        <p:nvSpPr>
          <p:cNvPr id="5" name="Content Placeholder 4"/>
          <p:cNvSpPr>
            <a:spLocks noGrp="1"/>
          </p:cNvSpPr>
          <p:nvPr>
            <p:ph sz="half" idx="2"/>
          </p:nvPr>
        </p:nvSpPr>
        <p:spPr>
          <a:xfrm>
            <a:off x="6172200" y="1825625"/>
            <a:ext cx="5550408" cy="4351338"/>
          </a:xfrm>
        </p:spPr>
        <p:txBody>
          <a:bodyPr>
            <a:normAutofit/>
          </a:bodyPr>
          <a:lstStyle/>
          <a:p>
            <a:pPr>
              <a:spcAft>
                <a:spcPts val="1200"/>
              </a:spcAft>
            </a:pPr>
            <a:r>
              <a:rPr lang="en-US" sz="3600" dirty="0" smtClean="0">
                <a:ea typeface="Cambria" charset="0"/>
                <a:cs typeface="Cambria" charset="0"/>
              </a:rPr>
              <a:t>Obsolescence </a:t>
            </a:r>
          </a:p>
          <a:p>
            <a:pPr>
              <a:spcAft>
                <a:spcPts val="1200"/>
              </a:spcAft>
            </a:pPr>
            <a:r>
              <a:rPr lang="en-US" sz="3600" b="1" dirty="0">
                <a:ea typeface="Cambria" charset="0"/>
                <a:cs typeface="Cambria" charset="0"/>
              </a:rPr>
              <a:t>Transfer failure </a:t>
            </a:r>
            <a:r>
              <a:rPr lang="en-US" sz="3600" dirty="0">
                <a:ea typeface="Cambria" charset="0"/>
                <a:cs typeface="Cambria" charset="0"/>
              </a:rPr>
              <a:t>&amp; corruption</a:t>
            </a:r>
          </a:p>
          <a:p>
            <a:pPr>
              <a:spcAft>
                <a:spcPts val="1200"/>
              </a:spcAft>
            </a:pPr>
            <a:r>
              <a:rPr lang="en-US" sz="3600" dirty="0" smtClean="0">
                <a:ea typeface="Cambria" charset="0"/>
                <a:cs typeface="Cambria" charset="0"/>
              </a:rPr>
              <a:t>File formats &amp; complex digital objects</a:t>
            </a:r>
          </a:p>
          <a:p>
            <a:pPr>
              <a:spcAft>
                <a:spcPts val="1200"/>
              </a:spcAft>
            </a:pPr>
            <a:r>
              <a:rPr lang="en-US" sz="3600" baseline="0" dirty="0" smtClean="0">
                <a:ea typeface="Cambria" charset="0"/>
                <a:cs typeface="Cambria" charset="0"/>
              </a:rPr>
              <a:t>Storage media failure</a:t>
            </a:r>
            <a:endParaRPr lang="en-US" sz="3600" dirty="0">
              <a:ea typeface="Cambria" charset="0"/>
              <a:cs typeface="Cambria" charset="0"/>
            </a:endParaRPr>
          </a:p>
        </p:txBody>
      </p:sp>
      <p:sp>
        <p:nvSpPr>
          <p:cNvPr id="6" name="TextBox 5"/>
          <p:cNvSpPr txBox="1"/>
          <p:nvPr/>
        </p:nvSpPr>
        <p:spPr>
          <a:xfrm>
            <a:off x="838200" y="6311900"/>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20548702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a typeface="Century Gothic" charset="0"/>
                <a:cs typeface="Century Gothic" charset="0"/>
              </a:rPr>
              <a:t>Risks to digital materials</a:t>
            </a:r>
            <a:endParaRPr lang="en-US" b="1" dirty="0">
              <a:ea typeface="Century Gothic" charset="0"/>
              <a:cs typeface="Century Gothic" charset="0"/>
            </a:endParaRPr>
          </a:p>
        </p:txBody>
      </p:sp>
      <p:sp>
        <p:nvSpPr>
          <p:cNvPr id="4" name="Content Placeholder 3"/>
          <p:cNvSpPr>
            <a:spLocks noGrp="1"/>
          </p:cNvSpPr>
          <p:nvPr>
            <p:ph sz="half" idx="1"/>
          </p:nvPr>
        </p:nvSpPr>
        <p:spPr/>
        <p:txBody>
          <a:bodyPr>
            <a:normAutofit/>
          </a:bodyPr>
          <a:lstStyle/>
          <a:p>
            <a:r>
              <a:rPr lang="en-US" sz="3600" dirty="0" smtClean="0">
                <a:ea typeface="Cambria" charset="0"/>
                <a:cs typeface="Cambria" charset="0"/>
              </a:rPr>
              <a:t>Human error</a:t>
            </a:r>
          </a:p>
          <a:p>
            <a:r>
              <a:rPr lang="en-US" sz="3600" dirty="0" smtClean="0">
                <a:ea typeface="Cambria" charset="0"/>
                <a:cs typeface="Cambria" charset="0"/>
              </a:rPr>
              <a:t>Non-compliance</a:t>
            </a:r>
            <a:endParaRPr lang="en-US" sz="3600" dirty="0">
              <a:ea typeface="Cambria" charset="0"/>
              <a:cs typeface="Cambria" charset="0"/>
            </a:endParaRPr>
          </a:p>
          <a:p>
            <a:r>
              <a:rPr lang="en-US" sz="3600" dirty="0" smtClean="0">
                <a:ea typeface="Cambria" charset="0"/>
                <a:cs typeface="Cambria" charset="0"/>
              </a:rPr>
              <a:t>Institutional risk</a:t>
            </a:r>
          </a:p>
          <a:p>
            <a:pPr lvl="1"/>
            <a:r>
              <a:rPr lang="en-US" sz="3200" dirty="0" smtClean="0">
                <a:ea typeface="Cambria" charset="0"/>
                <a:cs typeface="Cambria" charset="0"/>
              </a:rPr>
              <a:t>Funding</a:t>
            </a:r>
          </a:p>
          <a:p>
            <a:pPr lvl="1"/>
            <a:r>
              <a:rPr lang="en-US" sz="3200" dirty="0" smtClean="0">
                <a:ea typeface="Cambria" charset="0"/>
                <a:cs typeface="Cambria" charset="0"/>
              </a:rPr>
              <a:t>Political climate</a:t>
            </a:r>
          </a:p>
          <a:p>
            <a:pPr lvl="1"/>
            <a:r>
              <a:rPr lang="en-US" sz="3200" dirty="0" smtClean="0">
                <a:ea typeface="Cambria" charset="0"/>
                <a:cs typeface="Cambria" charset="0"/>
              </a:rPr>
              <a:t>Third-party institutional failure</a:t>
            </a:r>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a:ext>
            </a:extLst>
          </a:blip>
          <a:stretch>
            <a:fillRect/>
          </a:stretch>
        </p:blipFill>
        <p:spPr>
          <a:xfrm>
            <a:off x="6587331" y="1825625"/>
            <a:ext cx="4351338" cy="4351338"/>
          </a:xfrm>
          <a:prstGeom prst="rect">
            <a:avLst/>
          </a:prstGeom>
          <a:blipFill>
            <a:blip r:embed="rId4"/>
            <a:tile tx="0" ty="0" sx="100000" sy="100000" flip="none" algn="tl"/>
          </a:blipFill>
        </p:spPr>
      </p:pic>
      <p:sp>
        <p:nvSpPr>
          <p:cNvPr id="7" name="Rectangle 6"/>
          <p:cNvSpPr/>
          <p:nvPr/>
        </p:nvSpPr>
        <p:spPr>
          <a:xfrm>
            <a:off x="8463311" y="6181095"/>
            <a:ext cx="2475358" cy="261610"/>
          </a:xfrm>
          <a:prstGeom prst="rect">
            <a:avLst/>
          </a:prstGeom>
        </p:spPr>
        <p:txBody>
          <a:bodyPr wrap="none">
            <a:spAutoFit/>
          </a:bodyPr>
          <a:lstStyle/>
          <a:p>
            <a:pPr>
              <a:spcBef>
                <a:spcPct val="30000"/>
              </a:spcBef>
              <a:spcAft>
                <a:spcPct val="0"/>
              </a:spcAft>
              <a:buClrTx/>
              <a:buSzTx/>
              <a:buNone/>
              <a:defRPr/>
            </a:pPr>
            <a:r>
              <a:rPr lang="en-US" sz="1100" i="1" dirty="0" smtClean="0">
                <a:solidFill>
                  <a:srgbClr val="B3A89B"/>
                </a:solidFill>
                <a:latin typeface="Arial Narrow" panose="020B0606020202030204" pitchFamily="34" charset="0"/>
              </a:rPr>
              <a:t>Who is the boy on the giant fish? </a:t>
            </a:r>
            <a:r>
              <a:rPr lang="en-US" sz="1100" dirty="0" smtClean="0">
                <a:solidFill>
                  <a:srgbClr val="B3A89B"/>
                </a:solidFill>
                <a:latin typeface="Arial Narrow" panose="020B0606020202030204" pitchFamily="34" charset="0"/>
              </a:rPr>
              <a:t>© </a:t>
            </a:r>
            <a:r>
              <a:rPr lang="en-US" sz="1100" dirty="0" smtClean="0">
                <a:solidFill>
                  <a:srgbClr val="B3A89B"/>
                </a:solidFill>
                <a:latin typeface="Arial Narrow" panose="020B0606020202030204" pitchFamily="34" charset="0"/>
                <a:hlinkClick r:id="rId5"/>
              </a:rPr>
              <a:t>The Age </a:t>
            </a:r>
            <a:endParaRPr lang="en-US" sz="1100" dirty="0">
              <a:solidFill>
                <a:srgbClr val="B3A89B"/>
              </a:solidFill>
              <a:latin typeface="Arial Narrow" panose="020B0606020202030204" pitchFamily="34" charset="0"/>
            </a:endParaRPr>
          </a:p>
        </p:txBody>
      </p:sp>
    </p:spTree>
    <p:extLst>
      <p:ext uri="{BB962C8B-B14F-4D97-AF65-F5344CB8AC3E}">
        <p14:creationId xmlns:p14="http://schemas.microsoft.com/office/powerpoint/2010/main" val="9346991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ea typeface="Century Gothic" charset="0"/>
                <a:cs typeface="Century Gothic" charset="0"/>
              </a:rPr>
              <a:t>Digital preservation is more than technology</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3506133" y="1927726"/>
            <a:ext cx="4723468" cy="3344215"/>
          </a:xfrm>
        </p:spPr>
      </p:pic>
      <p:sp>
        <p:nvSpPr>
          <p:cNvPr id="5" name="TextBox 4"/>
          <p:cNvSpPr txBox="1"/>
          <p:nvPr/>
        </p:nvSpPr>
        <p:spPr>
          <a:xfrm>
            <a:off x="1364159" y="2286508"/>
            <a:ext cx="3110346" cy="2616101"/>
          </a:xfrm>
          <a:prstGeom prst="rect">
            <a:avLst/>
          </a:prstGeom>
          <a:noFill/>
        </p:spPr>
        <p:txBody>
          <a:bodyPr wrap="square" rtlCol="0">
            <a:spAutoFit/>
          </a:bodyPr>
          <a:lstStyle/>
          <a:p>
            <a:pPr marL="285750" indent="-285750">
              <a:buFont typeface="Arial" panose="020B0604020202020204" pitchFamily="34" charset="0"/>
              <a:buChar char="•"/>
            </a:pPr>
            <a:r>
              <a:rPr lang="en-GB" sz="2400" dirty="0">
                <a:solidFill>
                  <a:srgbClr val="0070C0"/>
                </a:solidFill>
                <a:ea typeface="Cambria" charset="0"/>
                <a:cs typeface="Cambria" charset="0"/>
              </a:rPr>
              <a:t>Storage and Back-Up</a:t>
            </a:r>
          </a:p>
          <a:p>
            <a:pPr marL="285750" indent="-285750">
              <a:buFont typeface="Arial" panose="020B0604020202020204" pitchFamily="34" charset="0"/>
              <a:buChar char="•"/>
            </a:pPr>
            <a:r>
              <a:rPr lang="en-GB" sz="2400" dirty="0" smtClean="0">
                <a:solidFill>
                  <a:srgbClr val="0070C0"/>
                </a:solidFill>
                <a:ea typeface="Cambria" charset="0"/>
                <a:cs typeface="Cambria" charset="0"/>
              </a:rPr>
              <a:t>Repository &amp; preservation  </a:t>
            </a:r>
            <a:r>
              <a:rPr lang="en-GB" sz="2400" dirty="0">
                <a:solidFill>
                  <a:srgbClr val="0070C0"/>
                </a:solidFill>
                <a:ea typeface="Cambria" charset="0"/>
                <a:cs typeface="Cambria" charset="0"/>
              </a:rPr>
              <a:t>Systems</a:t>
            </a:r>
          </a:p>
          <a:p>
            <a:pPr marL="285750" indent="-285750">
              <a:buFont typeface="Arial" panose="020B0604020202020204" pitchFamily="34" charset="0"/>
              <a:buChar char="•"/>
            </a:pPr>
            <a:r>
              <a:rPr lang="en-GB" sz="2400" dirty="0">
                <a:solidFill>
                  <a:srgbClr val="0070C0"/>
                </a:solidFill>
                <a:ea typeface="Cambria" charset="0"/>
                <a:cs typeface="Cambria" charset="0"/>
              </a:rPr>
              <a:t>Tools</a:t>
            </a:r>
          </a:p>
          <a:p>
            <a:pPr marL="285750" indent="-285750">
              <a:buFont typeface="Arial" panose="020B0604020202020204" pitchFamily="34" charset="0"/>
              <a:buChar char="•"/>
            </a:pPr>
            <a:r>
              <a:rPr lang="en-GB" sz="2400" dirty="0">
                <a:solidFill>
                  <a:srgbClr val="0070C0"/>
                </a:solidFill>
                <a:ea typeface="Cambria" charset="0"/>
                <a:cs typeface="Cambria" charset="0"/>
              </a:rPr>
              <a:t>Security</a:t>
            </a:r>
          </a:p>
          <a:p>
            <a:endParaRPr lang="en-GB" sz="2000" dirty="0"/>
          </a:p>
        </p:txBody>
      </p:sp>
      <p:sp>
        <p:nvSpPr>
          <p:cNvPr id="6" name="TextBox 5"/>
          <p:cNvSpPr txBox="1"/>
          <p:nvPr/>
        </p:nvSpPr>
        <p:spPr>
          <a:xfrm>
            <a:off x="2396326" y="5011341"/>
            <a:ext cx="2718629" cy="1846659"/>
          </a:xfrm>
          <a:prstGeom prst="rect">
            <a:avLst/>
          </a:prstGeom>
          <a:noFill/>
        </p:spPr>
        <p:txBody>
          <a:bodyPr wrap="none" rtlCol="0">
            <a:spAutoFit/>
          </a:bodyPr>
          <a:lstStyle/>
          <a:p>
            <a:pPr marL="285750" indent="-285750">
              <a:buFont typeface="Arial" panose="020B0604020202020204" pitchFamily="34" charset="0"/>
              <a:buChar char="•"/>
            </a:pPr>
            <a:r>
              <a:rPr lang="en-GB" sz="2400" dirty="0" smtClean="0">
                <a:solidFill>
                  <a:srgbClr val="C00000"/>
                </a:solidFill>
                <a:ea typeface="Cambria" charset="0"/>
                <a:cs typeface="Cambria" charset="0"/>
              </a:rPr>
              <a:t>Policy &amp; Strategy</a:t>
            </a:r>
            <a:endParaRPr lang="en-GB" sz="2400" dirty="0">
              <a:solidFill>
                <a:srgbClr val="C00000"/>
              </a:solidFill>
              <a:ea typeface="Cambria" charset="0"/>
              <a:cs typeface="Cambria" charset="0"/>
            </a:endParaRPr>
          </a:p>
          <a:p>
            <a:pPr marL="285750" indent="-285750">
              <a:buFont typeface="Arial" panose="020B0604020202020204" pitchFamily="34" charset="0"/>
              <a:buChar char="•"/>
            </a:pPr>
            <a:r>
              <a:rPr lang="en-GB" sz="2400" dirty="0">
                <a:solidFill>
                  <a:srgbClr val="C00000"/>
                </a:solidFill>
                <a:ea typeface="Cambria" charset="0"/>
                <a:cs typeface="Cambria" charset="0"/>
              </a:rPr>
              <a:t>Procedures</a:t>
            </a:r>
          </a:p>
          <a:p>
            <a:pPr marL="285750" indent="-285750">
              <a:buFont typeface="Arial" panose="020B0604020202020204" pitchFamily="34" charset="0"/>
              <a:buChar char="•"/>
            </a:pPr>
            <a:r>
              <a:rPr lang="en-GB" sz="2400" dirty="0">
                <a:solidFill>
                  <a:srgbClr val="C00000"/>
                </a:solidFill>
                <a:ea typeface="Cambria" charset="0"/>
                <a:cs typeface="Cambria" charset="0"/>
              </a:rPr>
              <a:t>Risks and Benefits</a:t>
            </a:r>
          </a:p>
          <a:p>
            <a:pPr marL="285750" indent="-285750">
              <a:buFont typeface="Arial" panose="020B0604020202020204" pitchFamily="34" charset="0"/>
              <a:buChar char="•"/>
            </a:pPr>
            <a:r>
              <a:rPr lang="en-GB" sz="2400" dirty="0">
                <a:solidFill>
                  <a:srgbClr val="C00000"/>
                </a:solidFill>
                <a:ea typeface="Cambria" charset="0"/>
                <a:cs typeface="Cambria" charset="0"/>
              </a:rPr>
              <a:t>Staffing</a:t>
            </a:r>
          </a:p>
          <a:p>
            <a:endParaRPr lang="en-GB" dirty="0"/>
          </a:p>
        </p:txBody>
      </p:sp>
      <p:sp>
        <p:nvSpPr>
          <p:cNvPr id="7" name="TextBox 6"/>
          <p:cNvSpPr txBox="1"/>
          <p:nvPr/>
        </p:nvSpPr>
        <p:spPr>
          <a:xfrm>
            <a:off x="8437692" y="2687320"/>
            <a:ext cx="2694969" cy="2215991"/>
          </a:xfrm>
          <a:prstGeom prst="rect">
            <a:avLst/>
          </a:prstGeom>
          <a:noFill/>
        </p:spPr>
        <p:txBody>
          <a:bodyPr wrap="none" rtlCol="0">
            <a:spAutoFit/>
          </a:bodyPr>
          <a:lstStyle/>
          <a:p>
            <a:pPr marL="285750" indent="-285750">
              <a:buFont typeface="Arial" panose="020B0604020202020204" pitchFamily="34" charset="0"/>
              <a:buChar char="•"/>
            </a:pPr>
            <a:r>
              <a:rPr lang="en-GB" sz="2400" dirty="0">
                <a:solidFill>
                  <a:srgbClr val="00B050"/>
                </a:solidFill>
                <a:ea typeface="Cambria" charset="0"/>
                <a:cs typeface="Cambria" charset="0"/>
              </a:rPr>
              <a:t>Business Planning</a:t>
            </a:r>
          </a:p>
          <a:p>
            <a:pPr marL="285750" indent="-285750">
              <a:buFont typeface="Arial" panose="020B0604020202020204" pitchFamily="34" charset="0"/>
              <a:buChar char="•"/>
            </a:pPr>
            <a:r>
              <a:rPr lang="en-GB" sz="2400" dirty="0">
                <a:solidFill>
                  <a:srgbClr val="00B050"/>
                </a:solidFill>
                <a:ea typeface="Cambria" charset="0"/>
                <a:cs typeface="Cambria" charset="0"/>
              </a:rPr>
              <a:t>Cost modelling</a:t>
            </a:r>
          </a:p>
          <a:p>
            <a:pPr marL="285750" indent="-285750">
              <a:buFont typeface="Arial" panose="020B0604020202020204" pitchFamily="34" charset="0"/>
              <a:buChar char="•"/>
            </a:pPr>
            <a:r>
              <a:rPr lang="en-GB" sz="2400" dirty="0">
                <a:solidFill>
                  <a:srgbClr val="00B050"/>
                </a:solidFill>
                <a:ea typeface="Cambria" charset="0"/>
                <a:cs typeface="Cambria" charset="0"/>
              </a:rPr>
              <a:t>Funding</a:t>
            </a:r>
          </a:p>
          <a:p>
            <a:pPr marL="285750" indent="-285750">
              <a:buFont typeface="Arial" panose="020B0604020202020204" pitchFamily="34" charset="0"/>
              <a:buChar char="•"/>
            </a:pPr>
            <a:r>
              <a:rPr lang="en-GB" sz="2400" dirty="0">
                <a:solidFill>
                  <a:srgbClr val="00B050"/>
                </a:solidFill>
                <a:ea typeface="Cambria" charset="0"/>
                <a:cs typeface="Cambria" charset="0"/>
              </a:rPr>
              <a:t>Sustainability</a:t>
            </a:r>
          </a:p>
          <a:p>
            <a:pPr marL="285750" indent="-285750">
              <a:buFont typeface="Arial" panose="020B0604020202020204" pitchFamily="34" charset="0"/>
              <a:buChar char="•"/>
            </a:pPr>
            <a:r>
              <a:rPr lang="en-GB" sz="2400" dirty="0">
                <a:solidFill>
                  <a:srgbClr val="00B050"/>
                </a:solidFill>
                <a:ea typeface="Cambria" charset="0"/>
                <a:cs typeface="Cambria" charset="0"/>
              </a:rPr>
              <a:t>Staff skills</a:t>
            </a:r>
          </a:p>
          <a:p>
            <a:endParaRPr lang="en-GB" dirty="0"/>
          </a:p>
        </p:txBody>
      </p:sp>
      <p:sp>
        <p:nvSpPr>
          <p:cNvPr id="3" name="TextBox 2"/>
          <p:cNvSpPr txBox="1"/>
          <p:nvPr/>
        </p:nvSpPr>
        <p:spPr>
          <a:xfrm>
            <a:off x="6866503" y="6611779"/>
            <a:ext cx="5325497" cy="246221"/>
          </a:xfrm>
          <a:prstGeom prst="rect">
            <a:avLst/>
          </a:prstGeom>
          <a:noFill/>
        </p:spPr>
        <p:txBody>
          <a:bodyPr wrap="none" rtlCol="0">
            <a:spAutoFit/>
          </a:bodyPr>
          <a:lstStyle/>
          <a:p>
            <a:r>
              <a:rPr lang="en-GB" sz="1000" dirty="0" smtClean="0"/>
              <a:t>Image Source: Kenney </a:t>
            </a:r>
            <a:r>
              <a:rPr lang="en-GB" sz="1000" dirty="0"/>
              <a:t>&amp; McGovern, 2003, </a:t>
            </a:r>
            <a:r>
              <a:rPr lang="en-GB" sz="1000" dirty="0">
                <a:hlinkClick r:id="rId4"/>
              </a:rPr>
              <a:t>http://</a:t>
            </a:r>
            <a:r>
              <a:rPr lang="en-GB" sz="1000" dirty="0" smtClean="0">
                <a:hlinkClick r:id="rId4"/>
              </a:rPr>
              <a:t>www.dpworkshop.org/dpm-eng/conclusion.html</a:t>
            </a:r>
            <a:r>
              <a:rPr lang="en-GB" sz="1000" dirty="0" smtClean="0"/>
              <a:t> </a:t>
            </a:r>
            <a:endParaRPr lang="en-GB" sz="1000" dirty="0"/>
          </a:p>
        </p:txBody>
      </p:sp>
    </p:spTree>
    <p:extLst>
      <p:ext uri="{BB962C8B-B14F-4D97-AF65-F5344CB8AC3E}">
        <p14:creationId xmlns:p14="http://schemas.microsoft.com/office/powerpoint/2010/main" val="1078940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ea typeface="Century Gothic" charset="0"/>
                <a:cs typeface="Century Gothic" charset="0"/>
              </a:rPr>
              <a:t>Digital preservation </a:t>
            </a:r>
            <a:br>
              <a:rPr lang="en-US" sz="4800" b="1" dirty="0" smtClean="0">
                <a:ea typeface="Century Gothic" charset="0"/>
                <a:cs typeface="Century Gothic" charset="0"/>
              </a:rPr>
            </a:br>
            <a:r>
              <a:rPr lang="en-US" sz="4800" b="1" dirty="0" smtClean="0">
                <a:ea typeface="Century Gothic" charset="0"/>
                <a:cs typeface="Century Gothic" charset="0"/>
              </a:rPr>
              <a:t>as a lifecycle</a:t>
            </a:r>
            <a:endParaRPr lang="en-US" sz="4800" b="1" dirty="0">
              <a:ea typeface="Century Gothic" charset="0"/>
              <a:cs typeface="Century Gothic" charset="0"/>
            </a:endParaRPr>
          </a:p>
        </p:txBody>
      </p:sp>
      <p:pic>
        <p:nvPicPr>
          <p:cNvPr id="3" name="Picture 2"/>
          <p:cNvPicPr>
            <a:picLocks noChangeAspect="1"/>
          </p:cNvPicPr>
          <p:nvPr/>
        </p:nvPicPr>
        <p:blipFill>
          <a:blip r:embed="rId3"/>
          <a:stretch>
            <a:fillRect/>
          </a:stretch>
        </p:blipFill>
        <p:spPr>
          <a:xfrm>
            <a:off x="4561367" y="811690"/>
            <a:ext cx="6560289" cy="5876926"/>
          </a:xfrm>
          <a:prstGeom prst="rect">
            <a:avLst/>
          </a:prstGeom>
        </p:spPr>
      </p:pic>
      <p:sp>
        <p:nvSpPr>
          <p:cNvPr id="4" name="TextBox 3"/>
          <p:cNvSpPr txBox="1"/>
          <p:nvPr/>
        </p:nvSpPr>
        <p:spPr>
          <a:xfrm>
            <a:off x="78713" y="6565505"/>
            <a:ext cx="5242141" cy="246221"/>
          </a:xfrm>
          <a:prstGeom prst="rect">
            <a:avLst/>
          </a:prstGeom>
          <a:noFill/>
        </p:spPr>
        <p:txBody>
          <a:bodyPr wrap="none" rtlCol="0">
            <a:spAutoFit/>
          </a:bodyPr>
          <a:lstStyle/>
          <a:p>
            <a:r>
              <a:rPr lang="en-GB" sz="1000" dirty="0" smtClean="0"/>
              <a:t>Image Source: </a:t>
            </a:r>
            <a:r>
              <a:rPr lang="en-GB" sz="1000" dirty="0"/>
              <a:t>Digital Curation Centre, </a:t>
            </a:r>
            <a:r>
              <a:rPr lang="en-GB" sz="1000" dirty="0">
                <a:hlinkClick r:id="rId4"/>
              </a:rPr>
              <a:t>http://</a:t>
            </a:r>
            <a:r>
              <a:rPr lang="en-GB" sz="1000" dirty="0" smtClean="0">
                <a:hlinkClick r:id="rId4"/>
              </a:rPr>
              <a:t>www.dcc.ac.uk/resources/curation-lifecycle-model</a:t>
            </a:r>
            <a:r>
              <a:rPr lang="en-GB" sz="1000" dirty="0" smtClean="0"/>
              <a:t> </a:t>
            </a:r>
            <a:endParaRPr lang="en-GB" sz="1000" dirty="0"/>
          </a:p>
        </p:txBody>
      </p:sp>
    </p:spTree>
    <p:extLst>
      <p:ext uri="{BB962C8B-B14F-4D97-AF65-F5344CB8AC3E}">
        <p14:creationId xmlns:p14="http://schemas.microsoft.com/office/powerpoint/2010/main" val="3118137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solidFill>
                  <a:schemeClr val="accent6">
                    <a:lumMod val="75000"/>
                  </a:schemeClr>
                </a:solidFill>
                <a:ea typeface="Century Gothic" charset="0"/>
                <a:cs typeface="Century Gothic" charset="0"/>
              </a:rPr>
              <a:t>Activity: brainst</a:t>
            </a:r>
            <a:r>
              <a:rPr lang="en-US" sz="4800" b="1" dirty="0">
                <a:solidFill>
                  <a:schemeClr val="accent6">
                    <a:lumMod val="75000"/>
                  </a:schemeClr>
                </a:solidFill>
                <a:ea typeface="Century Gothic" charset="0"/>
                <a:cs typeface="Century Gothic" charset="0"/>
              </a:rPr>
              <a:t>o</a:t>
            </a:r>
            <a:r>
              <a:rPr lang="en-US" sz="4800" b="1" dirty="0" smtClean="0">
                <a:solidFill>
                  <a:schemeClr val="accent6">
                    <a:lumMod val="75000"/>
                  </a:schemeClr>
                </a:solidFill>
                <a:ea typeface="Century Gothic" charset="0"/>
                <a:cs typeface="Century Gothic" charset="0"/>
              </a:rPr>
              <a:t>rming</a:t>
            </a:r>
            <a:endParaRPr lang="en-US" sz="4800" b="1" dirty="0">
              <a:solidFill>
                <a:schemeClr val="accent6">
                  <a:lumMod val="75000"/>
                </a:schemeClr>
              </a:solidFill>
              <a:ea typeface="Century Gothic" charset="0"/>
              <a:cs typeface="Century Gothic" charset="0"/>
            </a:endParaRPr>
          </a:p>
        </p:txBody>
      </p:sp>
      <p:sp>
        <p:nvSpPr>
          <p:cNvPr id="3" name="Content Placeholder 2"/>
          <p:cNvSpPr>
            <a:spLocks noGrp="1"/>
          </p:cNvSpPr>
          <p:nvPr>
            <p:ph idx="1"/>
          </p:nvPr>
        </p:nvSpPr>
        <p:spPr>
          <a:xfrm>
            <a:off x="4400549" y="2971800"/>
            <a:ext cx="7053263" cy="3205162"/>
          </a:xfrm>
        </p:spPr>
        <p:txBody>
          <a:bodyPr>
            <a:normAutofit/>
          </a:bodyPr>
          <a:lstStyle/>
          <a:p>
            <a:pPr marL="0" indent="0" algn="ctr">
              <a:buNone/>
            </a:pPr>
            <a:r>
              <a:rPr lang="en-US" sz="4000" i="1" dirty="0" smtClean="0">
                <a:ea typeface="Cambria" charset="0"/>
                <a:cs typeface="Cambria" charset="0"/>
              </a:rPr>
              <a:t>What are all the names you use to refer to digital “stuff”?</a:t>
            </a:r>
          </a:p>
          <a:p>
            <a:pPr marL="0" indent="0" algn="ctr">
              <a:buNone/>
            </a:pPr>
            <a:endParaRPr lang="en-US" sz="4000" i="1" dirty="0" smtClean="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1499" y="1849041"/>
            <a:ext cx="3829050" cy="4546997"/>
          </a:xfrm>
          <a:prstGeom prst="rect">
            <a:avLst/>
          </a:prstGeom>
        </p:spPr>
      </p:pic>
      <p:sp>
        <p:nvSpPr>
          <p:cNvPr id="5" name="TextBox 4"/>
          <p:cNvSpPr txBox="1"/>
          <p:nvPr/>
        </p:nvSpPr>
        <p:spPr>
          <a:xfrm>
            <a:off x="232041" y="6489999"/>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7843667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7582" y="1260450"/>
            <a:ext cx="9307780" cy="4351338"/>
          </a:xfrm>
        </p:spPr>
        <p:txBody>
          <a:bodyPr>
            <a:normAutofit/>
          </a:bodyPr>
          <a:lstStyle/>
          <a:p>
            <a:pPr marL="0" indent="0">
              <a:buNone/>
            </a:pPr>
            <a:r>
              <a:rPr lang="en-GB" sz="1800" b="1" i="1" dirty="0" smtClean="0"/>
              <a:t>Copyright notice</a:t>
            </a:r>
          </a:p>
          <a:p>
            <a:pPr marL="0" indent="0">
              <a:spcBef>
                <a:spcPts val="0"/>
              </a:spcBef>
              <a:buNone/>
            </a:pPr>
            <a:r>
              <a:rPr lang="en-GB" sz="1600" dirty="0" smtClean="0"/>
              <a:t>Unless otherwise stated, the contents </a:t>
            </a:r>
            <a:r>
              <a:rPr lang="en-GB" sz="1600" dirty="0"/>
              <a:t>of this presentation </a:t>
            </a:r>
            <a:r>
              <a:rPr lang="en-GB" sz="1600" dirty="0" smtClean="0"/>
              <a:t>and the </a:t>
            </a:r>
          </a:p>
          <a:p>
            <a:pPr marL="0" indent="0">
              <a:spcBef>
                <a:spcPts val="0"/>
              </a:spcBef>
              <a:buNone/>
            </a:pPr>
            <a:r>
              <a:rPr lang="en-GB" sz="1600" dirty="0"/>
              <a:t>a</a:t>
            </a:r>
            <a:r>
              <a:rPr lang="en-GB" sz="1600" dirty="0" smtClean="0"/>
              <a:t>ccompanying hand outs are is made available by Bodleian Libraries, </a:t>
            </a:r>
          </a:p>
          <a:p>
            <a:pPr marL="0" indent="0">
              <a:spcBef>
                <a:spcPts val="0"/>
              </a:spcBef>
              <a:buNone/>
            </a:pPr>
            <a:r>
              <a:rPr lang="en-GB" sz="1600" dirty="0" smtClean="0"/>
              <a:t>University of Oxford under a </a:t>
            </a:r>
            <a:r>
              <a:rPr lang="en-GB" sz="1600" dirty="0" smtClean="0">
                <a:hlinkClick r:id="rId3"/>
              </a:rPr>
              <a:t>CC-BY-NC-SA</a:t>
            </a:r>
            <a:r>
              <a:rPr lang="en-GB" sz="1600" dirty="0" smtClean="0"/>
              <a:t> license.</a:t>
            </a:r>
          </a:p>
          <a:p>
            <a:pPr marL="0" indent="0">
              <a:buNone/>
            </a:pPr>
            <a:endParaRPr lang="en-GB" sz="200" dirty="0"/>
          </a:p>
          <a:p>
            <a:pPr marL="0" indent="0">
              <a:buNone/>
            </a:pPr>
            <a:r>
              <a:rPr lang="en-GB" sz="1600" dirty="0" smtClean="0"/>
              <a:t>Where </a:t>
            </a:r>
            <a:r>
              <a:rPr lang="en-GB" sz="1600" dirty="0"/>
              <a:t>indicated, this presentation also includes content </a:t>
            </a:r>
            <a:r>
              <a:rPr lang="en-GB" sz="1600" dirty="0" smtClean="0"/>
              <a:t>where </a:t>
            </a:r>
            <a:r>
              <a:rPr lang="en-GB" sz="1600" dirty="0"/>
              <a:t>copyright </a:t>
            </a:r>
            <a:r>
              <a:rPr lang="en-GB" sz="1600" dirty="0" smtClean="0"/>
              <a:t>is held by third </a:t>
            </a:r>
            <a:r>
              <a:rPr lang="en-GB" sz="1600" dirty="0"/>
              <a:t>parties. In these cases, the terms of any licences must be honoured and where required, permission to reuse should be sought. </a:t>
            </a:r>
            <a:endParaRPr lang="en-GB" sz="1600" dirty="0" smtClean="0"/>
          </a:p>
          <a:p>
            <a:pPr marL="0" indent="0">
              <a:buNone/>
            </a:pPr>
            <a:endParaRPr lang="en-GB" sz="1800" b="1" i="1" dirty="0" smtClean="0"/>
          </a:p>
          <a:p>
            <a:pPr marL="0" indent="0">
              <a:lnSpc>
                <a:spcPct val="100000"/>
              </a:lnSpc>
              <a:spcBef>
                <a:spcPts val="0"/>
              </a:spcBef>
              <a:buNone/>
            </a:pPr>
            <a:r>
              <a:rPr lang="en-GB" sz="1800" b="1" i="1" dirty="0" smtClean="0"/>
              <a:t>Background</a:t>
            </a:r>
          </a:p>
          <a:p>
            <a:pPr marL="0" indent="0">
              <a:lnSpc>
                <a:spcPct val="100000"/>
              </a:lnSpc>
              <a:spcBef>
                <a:spcPts val="0"/>
              </a:spcBef>
              <a:buNone/>
            </a:pPr>
            <a:r>
              <a:rPr lang="en-GB" sz="1600" dirty="0" smtClean="0"/>
              <a:t>The following presentation was created by Sarah Mason for the Digital Preservation at Oxford and Cambridge Project (2016-2018). The project was sponsored by the </a:t>
            </a:r>
            <a:r>
              <a:rPr lang="en-GB" sz="1600" dirty="0" err="1" smtClean="0"/>
              <a:t>Polonsky</a:t>
            </a:r>
            <a:r>
              <a:rPr lang="en-GB" sz="1600" dirty="0" smtClean="0"/>
              <a:t> Foundation. For more information visit </a:t>
            </a:r>
            <a:r>
              <a:rPr lang="en-GB" sz="1600" i="1" dirty="0" smtClean="0">
                <a:hlinkClick r:id="rId4"/>
              </a:rPr>
              <a:t>www.dpoc.ac.uk</a:t>
            </a:r>
            <a:r>
              <a:rPr lang="en-GB" sz="1600" i="1" dirty="0" smtClean="0"/>
              <a:t> </a:t>
            </a:r>
            <a:endParaRPr lang="en-GB" sz="1600" i="1" dirty="0"/>
          </a:p>
        </p:txBody>
      </p:sp>
      <p:pic>
        <p:nvPicPr>
          <p:cNvPr id="2" name="Picture 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629796" y="1427003"/>
            <a:ext cx="2252254" cy="790541"/>
          </a:xfrm>
          <a:prstGeom prst="rect">
            <a:avLst/>
          </a:prstGeom>
        </p:spPr>
      </p:pic>
      <p:pic>
        <p:nvPicPr>
          <p:cNvPr id="6" name="Picture 5"/>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5403775" y="6046887"/>
            <a:ext cx="2226021" cy="589801"/>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66100" y="6008454"/>
            <a:ext cx="1062521" cy="738282"/>
          </a:xfrm>
          <a:prstGeom prst="rect">
            <a:avLst/>
          </a:prstGeom>
        </p:spPr>
      </p:pic>
      <p:pic>
        <p:nvPicPr>
          <p:cNvPr id="1030" name="Picture 6" descr="Oxford-University-rectangle-logo.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9614263" y="6039059"/>
            <a:ext cx="2111817" cy="644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91859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lh3.googleusercontent.com/u0_K76rJm9F4RdLVAP-07FjfDq9elL_fCrEtmVFLGdYzNS5ksWHT5TB7elncFsQWsejAz8_1e5uRLNyOaPILAY7jWvwMM4T28vvKqktrHA_Lgsf2wqzhTfciRkDkteBtR_cu2OkB"/>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261307" y="219652"/>
            <a:ext cx="6487477" cy="663834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38200" y="365125"/>
            <a:ext cx="3048000" cy="1650711"/>
          </a:xfrm>
        </p:spPr>
        <p:txBody>
          <a:bodyPr>
            <a:normAutofit/>
          </a:bodyPr>
          <a:lstStyle/>
          <a:p>
            <a:r>
              <a:rPr lang="en-US" sz="4800" b="1" dirty="0" smtClean="0">
                <a:ea typeface="Century Gothic" charset="0"/>
                <a:cs typeface="Century Gothic" charset="0"/>
              </a:rPr>
              <a:t>What’s in a name?</a:t>
            </a:r>
            <a:endParaRPr lang="en-US" sz="4800" b="1" dirty="0">
              <a:ea typeface="Century Gothic" charset="0"/>
              <a:cs typeface="Century Gothic" charset="0"/>
            </a:endParaRPr>
          </a:p>
        </p:txBody>
      </p:sp>
      <p:sp>
        <p:nvSpPr>
          <p:cNvPr id="3" name="TextBox 2"/>
          <p:cNvSpPr txBox="1"/>
          <p:nvPr/>
        </p:nvSpPr>
        <p:spPr>
          <a:xfrm>
            <a:off x="6405224" y="6497053"/>
            <a:ext cx="2199641" cy="246221"/>
          </a:xfrm>
          <a:prstGeom prst="rect">
            <a:avLst/>
          </a:prstGeom>
          <a:noFill/>
        </p:spPr>
        <p:txBody>
          <a:bodyPr wrap="none" rtlCol="0">
            <a:spAutoFit/>
          </a:bodyPr>
          <a:lstStyle/>
          <a:p>
            <a:r>
              <a:rPr lang="en-GB" sz="1000" dirty="0" smtClean="0"/>
              <a:t>Image source: DPOC, </a:t>
            </a:r>
            <a:r>
              <a:rPr lang="en-GB" sz="1000" dirty="0" smtClean="0">
                <a:hlinkClick r:id="rId4"/>
              </a:rPr>
              <a:t>www.dpoc.ac.uk</a:t>
            </a:r>
            <a:r>
              <a:rPr lang="en-GB" sz="1000" dirty="0" smtClean="0"/>
              <a:t> </a:t>
            </a:r>
            <a:endParaRPr lang="en-GB" sz="1000" dirty="0"/>
          </a:p>
        </p:txBody>
      </p:sp>
    </p:spTree>
    <p:extLst>
      <p:ext uri="{BB962C8B-B14F-4D97-AF65-F5344CB8AC3E}">
        <p14:creationId xmlns:p14="http://schemas.microsoft.com/office/powerpoint/2010/main" val="19267079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Digital objects are:</a:t>
            </a:r>
            <a:endParaRPr lang="en-US" sz="4800" b="1" dirty="0">
              <a:ea typeface="Century Gothic" charset="0"/>
              <a:cs typeface="Century Gothic" charset="0"/>
            </a:endParaRPr>
          </a:p>
        </p:txBody>
      </p:sp>
      <p:sp>
        <p:nvSpPr>
          <p:cNvPr id="3" name="Content Placeholder 2"/>
          <p:cNvSpPr>
            <a:spLocks noGrp="1"/>
          </p:cNvSpPr>
          <p:nvPr>
            <p:ph idx="1"/>
          </p:nvPr>
        </p:nvSpPr>
        <p:spPr>
          <a:xfrm>
            <a:off x="838200" y="1825624"/>
            <a:ext cx="10515600" cy="4660235"/>
          </a:xfrm>
        </p:spPr>
        <p:txBody>
          <a:bodyPr>
            <a:normAutofit lnSpcReduction="10000"/>
          </a:bodyPr>
          <a:lstStyle/>
          <a:p>
            <a:pPr>
              <a:buFont typeface="Wingdings" charset="2"/>
              <a:buChar char="ü"/>
            </a:pPr>
            <a:r>
              <a:rPr lang="en-US" sz="4000" b="1" dirty="0" smtClean="0">
                <a:ea typeface="Cambria" charset="0"/>
                <a:cs typeface="Cambria" charset="0"/>
              </a:rPr>
              <a:t>Authentic</a:t>
            </a:r>
          </a:p>
          <a:p>
            <a:pPr marL="914400" lvl="2" indent="0">
              <a:buNone/>
            </a:pPr>
            <a:r>
              <a:rPr lang="en-US" sz="3200" dirty="0" smtClean="0">
                <a:ea typeface="Cambria" charset="0"/>
                <a:cs typeface="Cambria" charset="0"/>
              </a:rPr>
              <a:t>Provenance</a:t>
            </a:r>
          </a:p>
          <a:p>
            <a:pPr marL="914400" lvl="2" indent="0">
              <a:buNone/>
            </a:pPr>
            <a:r>
              <a:rPr lang="en-US" sz="3200" dirty="0" smtClean="0">
                <a:ea typeface="Cambria" charset="0"/>
                <a:cs typeface="Cambria" charset="0"/>
              </a:rPr>
              <a:t>Chain of custody</a:t>
            </a:r>
          </a:p>
          <a:p>
            <a:pPr marL="914400" lvl="2" indent="0">
              <a:buNone/>
            </a:pPr>
            <a:r>
              <a:rPr lang="en-US" sz="3200" dirty="0" smtClean="0">
                <a:ea typeface="Cambria" charset="0"/>
                <a:cs typeface="Cambria" charset="0"/>
              </a:rPr>
              <a:t>Context</a:t>
            </a:r>
          </a:p>
          <a:p>
            <a:pPr marL="914400" lvl="2" indent="0">
              <a:buNone/>
            </a:pPr>
            <a:endParaRPr lang="en-US" sz="3200" dirty="0" smtClean="0">
              <a:ea typeface="Cambria" charset="0"/>
              <a:cs typeface="Cambria" charset="0"/>
            </a:endParaRPr>
          </a:p>
          <a:p>
            <a:pPr>
              <a:buFont typeface="Wingdings" charset="2"/>
              <a:buChar char="ü"/>
            </a:pPr>
            <a:r>
              <a:rPr lang="en-US" sz="4000" b="1" dirty="0" smtClean="0">
                <a:ea typeface="Cambria" charset="0"/>
                <a:cs typeface="Cambria" charset="0"/>
              </a:rPr>
              <a:t>Reliable </a:t>
            </a:r>
          </a:p>
          <a:p>
            <a:pPr>
              <a:buFont typeface="Wingdings" charset="2"/>
              <a:buChar char="ü"/>
            </a:pPr>
            <a:endParaRPr lang="en-US" sz="4000" b="1" dirty="0" smtClean="0">
              <a:ea typeface="Cambria" charset="0"/>
              <a:cs typeface="Cambria" charset="0"/>
            </a:endParaRPr>
          </a:p>
          <a:p>
            <a:pPr>
              <a:buFont typeface="Wingdings" charset="2"/>
              <a:buChar char="ü"/>
            </a:pPr>
            <a:r>
              <a:rPr lang="en-US" sz="4000" b="1" dirty="0" smtClean="0">
                <a:ea typeface="Cambria" charset="0"/>
                <a:cs typeface="Cambria" charset="0"/>
              </a:rPr>
              <a:t>Useable </a:t>
            </a:r>
          </a:p>
        </p:txBody>
      </p:sp>
      <p:grpSp>
        <p:nvGrpSpPr>
          <p:cNvPr id="5" name="Group 4"/>
          <p:cNvGrpSpPr/>
          <p:nvPr/>
        </p:nvGrpSpPr>
        <p:grpSpPr>
          <a:xfrm>
            <a:off x="6636551" y="1825625"/>
            <a:ext cx="3692012" cy="4235650"/>
            <a:chOff x="7750117" y="458424"/>
            <a:chExt cx="5093843" cy="5843895"/>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8455" y="2339919"/>
              <a:ext cx="3962400" cy="3962400"/>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713439">
              <a:off x="9992875" y="2899309"/>
              <a:ext cx="988838" cy="907259"/>
            </a:xfrm>
            <a:prstGeom prst="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179546">
              <a:off x="9474061" y="1888177"/>
              <a:ext cx="1136315" cy="1136315"/>
            </a:xfrm>
            <a:prstGeom prst="rect">
              <a:avLst/>
            </a:prstGeom>
          </p:spPr>
        </p:pic>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998172">
              <a:off x="10297229" y="894615"/>
              <a:ext cx="990600" cy="990600"/>
            </a:xfrm>
            <a:prstGeom prst="rect">
              <a:avLst/>
            </a:prstGeom>
          </p:spPr>
        </p:pic>
        <p:pic>
          <p:nvPicPr>
            <p:cNvPr id="10" name="Picture 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687908">
              <a:off x="9052844" y="458424"/>
              <a:ext cx="1043511" cy="1043511"/>
            </a:xfrm>
            <a:prstGeom prst="rect">
              <a:avLst/>
            </a:prstGeom>
          </p:spPr>
        </p:pic>
        <p:sp>
          <p:nvSpPr>
            <p:cNvPr id="11" name="Oval 10"/>
            <p:cNvSpPr/>
            <p:nvPr/>
          </p:nvSpPr>
          <p:spPr>
            <a:xfrm rot="20967604">
              <a:off x="7750117" y="1351817"/>
              <a:ext cx="1600200" cy="1600200"/>
            </a:xfrm>
            <a:prstGeom prst="ellipse">
              <a:avLst/>
            </a:prstGeom>
            <a:solidFill>
              <a:srgbClr val="F9B23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a:p>
          </p:txBody>
        </p:sp>
        <p:sp>
          <p:nvSpPr>
            <p:cNvPr id="12" name="TextBox 11"/>
            <p:cNvSpPr txBox="1"/>
            <p:nvPr/>
          </p:nvSpPr>
          <p:spPr>
            <a:xfrm rot="20536021">
              <a:off x="7907892" y="1972195"/>
              <a:ext cx="1431077" cy="895387"/>
            </a:xfrm>
            <a:prstGeom prst="rect">
              <a:avLst/>
            </a:prstGeom>
            <a:noFill/>
          </p:spPr>
          <p:txBody>
            <a:bodyPr wrap="square" rtlCol="0">
              <a:spAutoFit/>
            </a:bodyPr>
            <a:lstStyle/>
            <a:p>
              <a:pPr algn="ctr">
                <a:buNone/>
              </a:pPr>
              <a:r>
                <a:rPr lang="en-US" sz="1200" dirty="0" smtClean="0">
                  <a:solidFill>
                    <a:schemeClr val="tx1">
                      <a:lumMod val="75000"/>
                      <a:lumOff val="25000"/>
                    </a:schemeClr>
                  </a:solidFill>
                </a:rPr>
                <a:t>METADATA</a:t>
              </a:r>
              <a:endParaRPr lang="en-US" sz="1200" dirty="0">
                <a:solidFill>
                  <a:schemeClr val="tx1">
                    <a:lumMod val="75000"/>
                    <a:lumOff val="25000"/>
                  </a:schemeClr>
                </a:solidFill>
              </a:endParaRPr>
            </a:p>
            <a:p>
              <a:endParaRPr lang="en-AU" dirty="0">
                <a:solidFill>
                  <a:schemeClr val="bg1"/>
                </a:solidFill>
              </a:endParaRPr>
            </a:p>
          </p:txBody>
        </p:sp>
        <p:pic>
          <p:nvPicPr>
            <p:cNvPr id="13" name="Picture 1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725553">
              <a:off x="11536442" y="1471247"/>
              <a:ext cx="1067797" cy="1547238"/>
            </a:xfrm>
            <a:prstGeom prst="rect">
              <a:avLst/>
            </a:prstGeom>
          </p:spPr>
        </p:pic>
      </p:grpSp>
      <p:sp>
        <p:nvSpPr>
          <p:cNvPr id="14" name="TextBox 13"/>
          <p:cNvSpPr txBox="1"/>
          <p:nvPr/>
        </p:nvSpPr>
        <p:spPr>
          <a:xfrm>
            <a:off x="6968754" y="6163023"/>
            <a:ext cx="3102445" cy="400110"/>
          </a:xfrm>
          <a:prstGeom prst="rect">
            <a:avLst/>
          </a:prstGeom>
          <a:noFill/>
        </p:spPr>
        <p:txBody>
          <a:bodyPr wrap="square" rtlCol="0">
            <a:spAutoFit/>
          </a:bodyPr>
          <a:lstStyle/>
          <a:p>
            <a:r>
              <a:rPr lang="en-GB" sz="1000" dirty="0" smtClean="0"/>
              <a:t>Source: CC-BY National and State Libraries Australasia (NSLA) and Library of Congress DPOE</a:t>
            </a:r>
            <a:endParaRPr lang="en-GB" sz="1000" dirty="0"/>
          </a:p>
        </p:txBody>
      </p:sp>
    </p:spTree>
    <p:extLst>
      <p:ext uri="{BB962C8B-B14F-4D97-AF65-F5344CB8AC3E}">
        <p14:creationId xmlns:p14="http://schemas.microsoft.com/office/powerpoint/2010/main" val="3576845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What is a digital object?</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336922" y="3858649"/>
            <a:ext cx="2414587" cy="2043112"/>
          </a:xfrm>
          <a:prstGeom prst="rect">
            <a:avLst/>
          </a:prstGeom>
        </p:spPr>
      </p:pic>
      <p:grpSp>
        <p:nvGrpSpPr>
          <p:cNvPr id="10" name="Group 9"/>
          <p:cNvGrpSpPr/>
          <p:nvPr/>
        </p:nvGrpSpPr>
        <p:grpSpPr>
          <a:xfrm>
            <a:off x="4396408" y="2486782"/>
            <a:ext cx="2306721" cy="3448225"/>
            <a:chOff x="6396034" y="873931"/>
            <a:chExt cx="3657607" cy="5467610"/>
          </a:xfrm>
        </p:grpSpPr>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96034" y="2683934"/>
              <a:ext cx="3657607" cy="3657607"/>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713439">
              <a:off x="8400674" y="2481128"/>
              <a:ext cx="988838" cy="907259"/>
            </a:xfrm>
            <a:prstGeom prst="rect">
              <a:avLst/>
            </a:prstGeom>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179546">
              <a:off x="7043834" y="2256353"/>
              <a:ext cx="1136315" cy="1136315"/>
            </a:xfrm>
            <a:prstGeom prst="rect">
              <a:avLst/>
            </a:prstGeom>
          </p:spPr>
        </p:pic>
        <p:pic>
          <p:nvPicPr>
            <p:cNvPr id="8" name="Picture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0998172">
              <a:off x="8074936" y="935529"/>
              <a:ext cx="990600" cy="990600"/>
            </a:xfrm>
            <a:prstGeom prst="rect">
              <a:avLst/>
            </a:prstGeom>
          </p:spPr>
        </p:pic>
        <p:pic>
          <p:nvPicPr>
            <p:cNvPr id="9" name="Picture 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687908">
              <a:off x="6794138" y="873931"/>
              <a:ext cx="1043511" cy="1043511"/>
            </a:xfrm>
            <a:prstGeom prst="rect">
              <a:avLst/>
            </a:prstGeom>
          </p:spPr>
        </p:pic>
      </p:grpSp>
      <p:grpSp>
        <p:nvGrpSpPr>
          <p:cNvPr id="19" name="Group 18"/>
          <p:cNvGrpSpPr/>
          <p:nvPr/>
        </p:nvGrpSpPr>
        <p:grpSpPr>
          <a:xfrm>
            <a:off x="8064443" y="2286000"/>
            <a:ext cx="3151685" cy="3615761"/>
            <a:chOff x="7750117" y="458424"/>
            <a:chExt cx="5093843" cy="5843895"/>
          </a:xfrm>
        </p:grpSpPr>
        <p:pic>
          <p:nvPicPr>
            <p:cNvPr id="11" name="Picture 1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08455" y="2339919"/>
              <a:ext cx="3962400" cy="3962400"/>
            </a:xfrm>
            <a:prstGeom prst="rect">
              <a:avLst/>
            </a:prstGeom>
          </p:spPr>
        </p:pic>
        <p:pic>
          <p:nvPicPr>
            <p:cNvPr id="12" name="Picture 1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713439">
              <a:off x="9992875" y="2899309"/>
              <a:ext cx="988838" cy="907259"/>
            </a:xfrm>
            <a:prstGeom prst="rect">
              <a:avLst/>
            </a:prstGeom>
          </p:spPr>
        </p:pic>
        <p:pic>
          <p:nvPicPr>
            <p:cNvPr id="13" name="Picture 12"/>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20179546">
              <a:off x="9474061" y="1888177"/>
              <a:ext cx="1136315" cy="1136315"/>
            </a:xfrm>
            <a:prstGeom prst="rect">
              <a:avLst/>
            </a:prstGeom>
          </p:spPr>
        </p:pic>
        <p:pic>
          <p:nvPicPr>
            <p:cNvPr id="14" name="Picture 13"/>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20998172">
              <a:off x="10297229" y="894615"/>
              <a:ext cx="990600" cy="990600"/>
            </a:xfrm>
            <a:prstGeom prst="rect">
              <a:avLst/>
            </a:prstGeom>
          </p:spPr>
        </p:pic>
        <p:pic>
          <p:nvPicPr>
            <p:cNvPr id="15" name="Picture 14"/>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rot="687908">
              <a:off x="9052844" y="458424"/>
              <a:ext cx="1043511" cy="1043511"/>
            </a:xfrm>
            <a:prstGeom prst="rect">
              <a:avLst/>
            </a:prstGeom>
          </p:spPr>
        </p:pic>
        <p:sp>
          <p:nvSpPr>
            <p:cNvPr id="16" name="Oval 15"/>
            <p:cNvSpPr/>
            <p:nvPr/>
          </p:nvSpPr>
          <p:spPr>
            <a:xfrm rot="20967604">
              <a:off x="7750117" y="1351817"/>
              <a:ext cx="1600200" cy="1600200"/>
            </a:xfrm>
            <a:prstGeom prst="ellipse">
              <a:avLst/>
            </a:prstGeom>
            <a:solidFill>
              <a:srgbClr val="F9B23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a:p>
          </p:txBody>
        </p:sp>
        <p:sp>
          <p:nvSpPr>
            <p:cNvPr id="17" name="TextBox 16"/>
            <p:cNvSpPr txBox="1"/>
            <p:nvPr/>
          </p:nvSpPr>
          <p:spPr>
            <a:xfrm rot="20536021">
              <a:off x="7907892" y="1972195"/>
              <a:ext cx="1431077" cy="895387"/>
            </a:xfrm>
            <a:prstGeom prst="rect">
              <a:avLst/>
            </a:prstGeom>
            <a:noFill/>
          </p:spPr>
          <p:txBody>
            <a:bodyPr wrap="square" rtlCol="0">
              <a:spAutoFit/>
            </a:bodyPr>
            <a:lstStyle/>
            <a:p>
              <a:pPr algn="ctr">
                <a:buNone/>
              </a:pPr>
              <a:r>
                <a:rPr lang="en-US" sz="1200" dirty="0" smtClean="0">
                  <a:solidFill>
                    <a:schemeClr val="tx1">
                      <a:lumMod val="75000"/>
                      <a:lumOff val="25000"/>
                    </a:schemeClr>
                  </a:solidFill>
                </a:rPr>
                <a:t>METADATA</a:t>
              </a:r>
              <a:endParaRPr lang="en-US" sz="1200" dirty="0">
                <a:solidFill>
                  <a:schemeClr val="tx1">
                    <a:lumMod val="75000"/>
                    <a:lumOff val="25000"/>
                  </a:schemeClr>
                </a:solidFill>
              </a:endParaRPr>
            </a:p>
            <a:p>
              <a:endParaRPr lang="en-AU" dirty="0">
                <a:solidFill>
                  <a:schemeClr val="bg1"/>
                </a:solidFill>
              </a:endParaRPr>
            </a:p>
          </p:txBody>
        </p:sp>
        <p:pic>
          <p:nvPicPr>
            <p:cNvPr id="18" name="Picture 17"/>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rot="2725553">
              <a:off x="11536442" y="1471247"/>
              <a:ext cx="1067797" cy="1547238"/>
            </a:xfrm>
            <a:prstGeom prst="rect">
              <a:avLst/>
            </a:prstGeom>
          </p:spPr>
        </p:pic>
      </p:grpSp>
      <p:sp>
        <p:nvSpPr>
          <p:cNvPr id="20" name="Chevron 19"/>
          <p:cNvSpPr/>
          <p:nvPr/>
        </p:nvSpPr>
        <p:spPr>
          <a:xfrm>
            <a:off x="3139478" y="4188305"/>
            <a:ext cx="868311" cy="97527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Chevron 20"/>
          <p:cNvSpPr/>
          <p:nvPr/>
        </p:nvSpPr>
        <p:spPr>
          <a:xfrm>
            <a:off x="7091423" y="4188305"/>
            <a:ext cx="868311" cy="97527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TextBox 21"/>
          <p:cNvSpPr txBox="1"/>
          <p:nvPr/>
        </p:nvSpPr>
        <p:spPr>
          <a:xfrm>
            <a:off x="46477" y="6563488"/>
            <a:ext cx="5410063" cy="246221"/>
          </a:xfrm>
          <a:prstGeom prst="rect">
            <a:avLst/>
          </a:prstGeom>
          <a:noFill/>
        </p:spPr>
        <p:txBody>
          <a:bodyPr wrap="square" rtlCol="0">
            <a:spAutoFit/>
          </a:bodyPr>
          <a:lstStyle/>
          <a:p>
            <a:r>
              <a:rPr lang="en-GB" sz="1000" dirty="0" smtClean="0"/>
              <a:t>Source: CC-BY National and State Libraries Australasia (NSLA) and Library of Congress DPOE</a:t>
            </a:r>
            <a:endParaRPr lang="en-GB" sz="1000" dirty="0"/>
          </a:p>
        </p:txBody>
      </p:sp>
    </p:spTree>
    <p:extLst>
      <p:ext uri="{BB962C8B-B14F-4D97-AF65-F5344CB8AC3E}">
        <p14:creationId xmlns:p14="http://schemas.microsoft.com/office/powerpoint/2010/main" val="7801800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93268"/>
            <a:ext cx="10515600" cy="1325563"/>
          </a:xfrm>
        </p:spPr>
        <p:txBody>
          <a:bodyPr>
            <a:normAutofit/>
          </a:bodyPr>
          <a:lstStyle/>
          <a:p>
            <a:r>
              <a:rPr lang="en-US" sz="4800" b="1" dirty="0" smtClean="0">
                <a:ea typeface="Century Gothic" charset="0"/>
                <a:cs typeface="Century Gothic" charset="0"/>
              </a:rPr>
              <a:t>Fixity </a:t>
            </a:r>
            <a:endParaRPr lang="en-US" sz="4800" b="1" dirty="0">
              <a:ea typeface="Century Gothic" charset="0"/>
              <a:cs typeface="Century Gothic" charset="0"/>
            </a:endParaRPr>
          </a:p>
        </p:txBody>
      </p:sp>
      <p:sp>
        <p:nvSpPr>
          <p:cNvPr id="3" name="Content Placeholder 2"/>
          <p:cNvSpPr>
            <a:spLocks noGrp="1"/>
          </p:cNvSpPr>
          <p:nvPr>
            <p:ph idx="1"/>
          </p:nvPr>
        </p:nvSpPr>
        <p:spPr>
          <a:xfrm>
            <a:off x="838200" y="1718831"/>
            <a:ext cx="11007436" cy="1260330"/>
          </a:xfrm>
        </p:spPr>
        <p:txBody>
          <a:bodyPr>
            <a:normAutofit/>
          </a:bodyPr>
          <a:lstStyle/>
          <a:p>
            <a:pPr marL="0" indent="0" algn="ctr">
              <a:buNone/>
            </a:pPr>
            <a:r>
              <a:rPr lang="en-US" sz="4000" dirty="0" smtClean="0">
                <a:ea typeface="Cambria" charset="0"/>
                <a:cs typeface="Cambria" charset="0"/>
              </a:rPr>
              <a:t>The state of being </a:t>
            </a:r>
            <a:r>
              <a:rPr lang="en-US" sz="4000" b="1" dirty="0" smtClean="0">
                <a:ea typeface="Cambria" charset="0"/>
                <a:cs typeface="Cambria" charset="0"/>
              </a:rPr>
              <a:t>unchanged</a:t>
            </a:r>
            <a:r>
              <a:rPr lang="en-US" sz="4000" dirty="0" smtClean="0">
                <a:ea typeface="Cambria" charset="0"/>
                <a:cs typeface="Cambria" charset="0"/>
              </a:rPr>
              <a:t> or </a:t>
            </a:r>
            <a:r>
              <a:rPr lang="en-US" sz="4000" b="1" dirty="0" smtClean="0">
                <a:ea typeface="Cambria" charset="0"/>
                <a:cs typeface="Cambria" charset="0"/>
              </a:rPr>
              <a:t>permanent</a:t>
            </a:r>
            <a:r>
              <a:rPr lang="en-US" sz="4000" dirty="0" smtClean="0">
                <a:ea typeface="Cambria" charset="0"/>
                <a:cs typeface="Cambria" charset="0"/>
              </a:rPr>
              <a:t>.</a:t>
            </a:r>
          </a:p>
          <a:p>
            <a:pPr marL="0" indent="0" algn="ctr">
              <a:buNone/>
            </a:pPr>
            <a:endParaRPr lang="en-US" sz="4000" dirty="0">
              <a:ea typeface="Cambria" charset="0"/>
              <a:cs typeface="Cambria" charset="0"/>
            </a:endParaRPr>
          </a:p>
          <a:p>
            <a:pPr marL="0" indent="0" algn="ctr">
              <a:buNone/>
            </a:pPr>
            <a:endParaRPr lang="en-US" sz="4000" b="1" dirty="0">
              <a:ea typeface="Cambria" charset="0"/>
              <a:cs typeface="Cambria" charset="0"/>
            </a:endParaRPr>
          </a:p>
          <a:p>
            <a:pPr marL="0" indent="0" algn="ctr">
              <a:buNone/>
            </a:pPr>
            <a:endParaRPr lang="en-US" sz="4000" b="1" dirty="0">
              <a:ea typeface="Cambria" charset="0"/>
              <a:cs typeface="Cambria"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0186" y="2750560"/>
            <a:ext cx="3855450" cy="3671021"/>
          </a:xfrm>
          <a:prstGeom prst="rect">
            <a:avLst/>
          </a:prstGeom>
        </p:spPr>
      </p:pic>
      <p:sp>
        <p:nvSpPr>
          <p:cNvPr id="5" name="TextBox 4"/>
          <p:cNvSpPr txBox="1"/>
          <p:nvPr/>
        </p:nvSpPr>
        <p:spPr>
          <a:xfrm>
            <a:off x="1195687" y="3007304"/>
            <a:ext cx="6860308" cy="2831544"/>
          </a:xfrm>
          <a:prstGeom prst="rect">
            <a:avLst/>
          </a:prstGeom>
          <a:noFill/>
        </p:spPr>
        <p:txBody>
          <a:bodyPr wrap="square" rtlCol="0">
            <a:spAutoFit/>
          </a:bodyPr>
          <a:lstStyle/>
          <a:p>
            <a:r>
              <a:rPr lang="en-US" sz="4000" dirty="0" smtClean="0">
                <a:ea typeface="Cambria" charset="0"/>
                <a:cs typeface="Cambria" charset="0"/>
              </a:rPr>
              <a:t>Fixity checking (integrity checking) is the process to verify that a digital object has </a:t>
            </a:r>
            <a:r>
              <a:rPr lang="en-US" sz="4000" b="1" dirty="0" smtClean="0">
                <a:ea typeface="Cambria" charset="0"/>
                <a:cs typeface="Cambria" charset="0"/>
              </a:rPr>
              <a:t>not been altered or corrupted.</a:t>
            </a:r>
          </a:p>
          <a:p>
            <a:endParaRPr lang="en-US" dirty="0"/>
          </a:p>
        </p:txBody>
      </p:sp>
      <p:sp>
        <p:nvSpPr>
          <p:cNvPr id="7" name="TextBox 6"/>
          <p:cNvSpPr txBox="1"/>
          <p:nvPr/>
        </p:nvSpPr>
        <p:spPr>
          <a:xfrm>
            <a:off x="9449111" y="6394236"/>
            <a:ext cx="1904689" cy="246221"/>
          </a:xfrm>
          <a:prstGeom prst="rect">
            <a:avLst/>
          </a:prstGeom>
          <a:noFill/>
        </p:spPr>
        <p:txBody>
          <a:bodyPr wrap="none" rtlCol="0">
            <a:spAutoFit/>
          </a:bodyPr>
          <a:lstStyle/>
          <a:p>
            <a:r>
              <a:rPr lang="en-GB" sz="1000" dirty="0" smtClean="0"/>
              <a:t>Source: </a:t>
            </a:r>
            <a:r>
              <a:rPr lang="en-GB" sz="1000" dirty="0"/>
              <a:t> </a:t>
            </a:r>
            <a:r>
              <a:rPr lang="en-GB" sz="1000" dirty="0" err="1"/>
              <a:t>Jørgen</a:t>
            </a:r>
            <a:r>
              <a:rPr lang="en-GB" sz="1000" dirty="0"/>
              <a:t> </a:t>
            </a:r>
            <a:r>
              <a:rPr lang="en-GB" sz="1000" dirty="0" smtClean="0"/>
              <a:t>Stamp, CC-BY 2.5</a:t>
            </a:r>
            <a:endParaRPr lang="en-GB" sz="1000" dirty="0"/>
          </a:p>
        </p:txBody>
      </p:sp>
      <p:sp>
        <p:nvSpPr>
          <p:cNvPr id="8" name="TextBox 7"/>
          <p:cNvSpPr txBox="1"/>
          <p:nvPr/>
        </p:nvSpPr>
        <p:spPr>
          <a:xfrm>
            <a:off x="316279" y="6502777"/>
            <a:ext cx="1758815" cy="246221"/>
          </a:xfrm>
          <a:prstGeom prst="rect">
            <a:avLst/>
          </a:prstGeom>
          <a:noFill/>
        </p:spPr>
        <p:txBody>
          <a:bodyPr wrap="none" rtlCol="0">
            <a:spAutoFit/>
          </a:bodyPr>
          <a:lstStyle/>
          <a:p>
            <a:r>
              <a:rPr lang="en-GB" sz="1000" dirty="0"/>
              <a:t>Fingerprint </a:t>
            </a:r>
            <a:r>
              <a:rPr lang="en-GB" sz="1000" dirty="0" smtClean="0"/>
              <a:t>created </a:t>
            </a:r>
            <a:r>
              <a:rPr lang="en-GB" sz="1000" dirty="0"/>
              <a:t>by </a:t>
            </a:r>
            <a:r>
              <a:rPr lang="en-GB" sz="1000" dirty="0" err="1"/>
              <a:t>Freepik</a:t>
            </a:r>
            <a:endParaRPr lang="en-GB" sz="1000" dirty="0"/>
          </a:p>
        </p:txBody>
      </p:sp>
      <p:pic>
        <p:nvPicPr>
          <p:cNvPr id="9" name="Picture 8"/>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rot="1214760">
            <a:off x="2262435" y="343892"/>
            <a:ext cx="941063" cy="1250750"/>
          </a:xfrm>
          <a:prstGeom prst="rect">
            <a:avLst/>
          </a:prstGeom>
        </p:spPr>
      </p:pic>
    </p:spTree>
    <p:extLst>
      <p:ext uri="{BB962C8B-B14F-4D97-AF65-F5344CB8AC3E}">
        <p14:creationId xmlns:p14="http://schemas.microsoft.com/office/powerpoint/2010/main" val="16806560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What is a digital object?</a:t>
            </a:r>
            <a:endParaRPr lang="en-US" sz="4800" b="1" dirty="0">
              <a:ea typeface="Century Gothic" charset="0"/>
              <a:cs typeface="Century Gothic" charset="0"/>
            </a:endParaRPr>
          </a:p>
        </p:txBody>
      </p:sp>
      <p:grpSp>
        <p:nvGrpSpPr>
          <p:cNvPr id="19" name="Group 18"/>
          <p:cNvGrpSpPr/>
          <p:nvPr/>
        </p:nvGrpSpPr>
        <p:grpSpPr>
          <a:xfrm>
            <a:off x="8226734" y="2286000"/>
            <a:ext cx="3151685" cy="3615761"/>
            <a:chOff x="7750117" y="458424"/>
            <a:chExt cx="5093843" cy="5843895"/>
          </a:xfrm>
        </p:grpSpPr>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8455" y="2339919"/>
              <a:ext cx="3962400" cy="3962400"/>
            </a:xfrm>
            <a:prstGeom prst="rect">
              <a:avLst/>
            </a:prstGeom>
          </p:spPr>
        </p:pic>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713439">
              <a:off x="9992875" y="2899309"/>
              <a:ext cx="988838" cy="907259"/>
            </a:xfrm>
            <a:prstGeom prst="rect">
              <a:avLst/>
            </a:prstGeom>
          </p:spPr>
        </p:pic>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179546">
              <a:off x="9474061" y="1888177"/>
              <a:ext cx="1136315" cy="1136315"/>
            </a:xfrm>
            <a:prstGeom prst="rect">
              <a:avLst/>
            </a:prstGeom>
          </p:spPr>
        </p:pic>
        <p:pic>
          <p:nvPicPr>
            <p:cNvPr id="14" name="Picture 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998172">
              <a:off x="10297229" y="894615"/>
              <a:ext cx="990600" cy="990600"/>
            </a:xfrm>
            <a:prstGeom prst="rect">
              <a:avLst/>
            </a:prstGeom>
          </p:spPr>
        </p:pic>
        <p:pic>
          <p:nvPicPr>
            <p:cNvPr id="15" name="Picture 1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687908">
              <a:off x="9052844" y="458424"/>
              <a:ext cx="1043511" cy="1043511"/>
            </a:xfrm>
            <a:prstGeom prst="rect">
              <a:avLst/>
            </a:prstGeom>
          </p:spPr>
        </p:pic>
        <p:sp>
          <p:nvSpPr>
            <p:cNvPr id="16" name="Oval 15"/>
            <p:cNvSpPr/>
            <p:nvPr/>
          </p:nvSpPr>
          <p:spPr>
            <a:xfrm rot="20967604">
              <a:off x="7750117" y="1351817"/>
              <a:ext cx="1600200" cy="1600200"/>
            </a:xfrm>
            <a:prstGeom prst="ellipse">
              <a:avLst/>
            </a:prstGeom>
            <a:solidFill>
              <a:srgbClr val="F9B23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a:p>
          </p:txBody>
        </p:sp>
        <p:sp>
          <p:nvSpPr>
            <p:cNvPr id="17" name="TextBox 16"/>
            <p:cNvSpPr txBox="1"/>
            <p:nvPr/>
          </p:nvSpPr>
          <p:spPr>
            <a:xfrm rot="20536021">
              <a:off x="7907892" y="1972195"/>
              <a:ext cx="1431077" cy="895387"/>
            </a:xfrm>
            <a:prstGeom prst="rect">
              <a:avLst/>
            </a:prstGeom>
            <a:noFill/>
          </p:spPr>
          <p:txBody>
            <a:bodyPr wrap="square" rtlCol="0">
              <a:spAutoFit/>
            </a:bodyPr>
            <a:lstStyle/>
            <a:p>
              <a:pPr algn="ctr">
                <a:buNone/>
              </a:pPr>
              <a:r>
                <a:rPr lang="en-US" sz="1200" dirty="0" smtClean="0">
                  <a:solidFill>
                    <a:schemeClr val="tx1">
                      <a:lumMod val="75000"/>
                      <a:lumOff val="25000"/>
                    </a:schemeClr>
                  </a:solidFill>
                </a:rPr>
                <a:t>METADATA</a:t>
              </a:r>
              <a:endParaRPr lang="en-US" sz="1200" dirty="0">
                <a:solidFill>
                  <a:schemeClr val="tx1">
                    <a:lumMod val="75000"/>
                    <a:lumOff val="25000"/>
                  </a:schemeClr>
                </a:solidFill>
              </a:endParaRPr>
            </a:p>
            <a:p>
              <a:endParaRPr lang="en-AU" dirty="0">
                <a:solidFill>
                  <a:schemeClr val="bg1"/>
                </a:solidFill>
              </a:endParaRPr>
            </a:p>
          </p:txBody>
        </p:sp>
        <p:pic>
          <p:nvPicPr>
            <p:cNvPr id="18" name="Picture 1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725553">
              <a:off x="11536442" y="1471247"/>
              <a:ext cx="1067797" cy="1547238"/>
            </a:xfrm>
            <a:prstGeom prst="rect">
              <a:avLst/>
            </a:prstGeom>
          </p:spPr>
        </p:pic>
      </p:grpSp>
      <p:sp>
        <p:nvSpPr>
          <p:cNvPr id="3" name="Content Placeholder 2"/>
          <p:cNvSpPr>
            <a:spLocks noGrp="1"/>
          </p:cNvSpPr>
          <p:nvPr>
            <p:ph idx="1"/>
          </p:nvPr>
        </p:nvSpPr>
        <p:spPr>
          <a:xfrm>
            <a:off x="838200" y="1825625"/>
            <a:ext cx="6706924" cy="4866120"/>
          </a:xfrm>
        </p:spPr>
        <p:txBody>
          <a:bodyPr>
            <a:normAutofit/>
          </a:bodyPr>
          <a:lstStyle/>
          <a:p>
            <a:pPr marL="0" indent="0">
              <a:buNone/>
            </a:pPr>
            <a:r>
              <a:rPr lang="en-US" sz="3200" b="1" dirty="0" smtClean="0">
                <a:ea typeface="Cambria" charset="0"/>
                <a:cs typeface="Cambria" charset="0"/>
              </a:rPr>
              <a:t>Associating metadata and data</a:t>
            </a:r>
          </a:p>
          <a:p>
            <a:r>
              <a:rPr lang="en-US" sz="3200" dirty="0" smtClean="0">
                <a:ea typeface="Cambria" charset="0"/>
                <a:cs typeface="Cambria" charset="0"/>
              </a:rPr>
              <a:t>Physically joining data and metadata</a:t>
            </a:r>
          </a:p>
          <a:p>
            <a:pPr lvl="1"/>
            <a:r>
              <a:rPr lang="en-US" dirty="0" smtClean="0">
                <a:ea typeface="Cambria" charset="0"/>
                <a:cs typeface="Cambria" charset="0"/>
              </a:rPr>
              <a:t>Stored in close association – possibly in some form of a container like a ZIP file </a:t>
            </a:r>
          </a:p>
          <a:p>
            <a:r>
              <a:rPr lang="en-US" sz="3200" dirty="0" smtClean="0">
                <a:ea typeface="Cambria" charset="0"/>
                <a:cs typeface="Cambria" charset="0"/>
              </a:rPr>
              <a:t>Creating a persistent link between them</a:t>
            </a:r>
          </a:p>
          <a:p>
            <a:pPr lvl="1"/>
            <a:r>
              <a:rPr lang="en-US" dirty="0" smtClean="0">
                <a:ea typeface="Cambria" charset="0"/>
                <a:cs typeface="Cambria" charset="0"/>
              </a:rPr>
              <a:t>Using a well documented scheme for persistent identifiers</a:t>
            </a:r>
          </a:p>
          <a:p>
            <a:pPr lvl="1"/>
            <a:r>
              <a:rPr lang="en-US" dirty="0" smtClean="0">
                <a:ea typeface="Cambria" charset="0"/>
                <a:cs typeface="Cambria" charset="0"/>
              </a:rPr>
              <a:t>Flexible, but requires managing the metadata well</a:t>
            </a:r>
          </a:p>
          <a:p>
            <a:pPr lvl="1"/>
            <a:endParaRPr lang="en-US" dirty="0">
              <a:ea typeface="Cambria" charset="0"/>
              <a:cs typeface="Cambria" charset="0"/>
            </a:endParaRPr>
          </a:p>
        </p:txBody>
      </p:sp>
      <p:sp>
        <p:nvSpPr>
          <p:cNvPr id="4" name="TextBox 3"/>
          <p:cNvSpPr txBox="1"/>
          <p:nvPr/>
        </p:nvSpPr>
        <p:spPr>
          <a:xfrm>
            <a:off x="8369069" y="6011295"/>
            <a:ext cx="3102445" cy="400110"/>
          </a:xfrm>
          <a:prstGeom prst="rect">
            <a:avLst/>
          </a:prstGeom>
          <a:noFill/>
        </p:spPr>
        <p:txBody>
          <a:bodyPr wrap="square" rtlCol="0">
            <a:spAutoFit/>
          </a:bodyPr>
          <a:lstStyle/>
          <a:p>
            <a:r>
              <a:rPr lang="en-GB" sz="1000" dirty="0" smtClean="0"/>
              <a:t>Source: CC-BY National and State Libraries Australasia (NSLA) and Library of Congress DPOE</a:t>
            </a:r>
            <a:endParaRPr lang="en-GB" sz="1000" dirty="0"/>
          </a:p>
        </p:txBody>
      </p:sp>
    </p:spTree>
    <p:extLst>
      <p:ext uri="{BB962C8B-B14F-4D97-AF65-F5344CB8AC3E}">
        <p14:creationId xmlns:p14="http://schemas.microsoft.com/office/powerpoint/2010/main" val="19005758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ea typeface="Century Gothic" charset="0"/>
                <a:cs typeface="Century Gothic" charset="0"/>
              </a:rPr>
              <a:t>Open Archival Information Systems (OAIS) Reference Model</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406761" y="1949132"/>
            <a:ext cx="7378478" cy="4568540"/>
          </a:xfrm>
          <a:prstGeom prst="rect">
            <a:avLst/>
          </a:prstGeom>
        </p:spPr>
      </p:pic>
    </p:spTree>
    <p:extLst>
      <p:ext uri="{BB962C8B-B14F-4D97-AF65-F5344CB8AC3E}">
        <p14:creationId xmlns:p14="http://schemas.microsoft.com/office/powerpoint/2010/main" val="20854027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idx="4294967295"/>
          </p:nvPr>
        </p:nvPicPr>
        <p:blipFill>
          <a:blip r:embed="rId3">
            <a:extLst>
              <a:ext uri="{28A0092B-C50C-407E-A947-70E740481C1C}">
                <a14:useLocalDpi xmlns:a14="http://schemas.microsoft.com/office/drawing/2010/main"/>
              </a:ext>
            </a:extLst>
          </a:blip>
          <a:stretch>
            <a:fillRect/>
          </a:stretch>
        </p:blipFill>
        <p:spPr bwMode="auto">
          <a:xfrm>
            <a:off x="2962814" y="980728"/>
            <a:ext cx="5961671" cy="369129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6" name="Straight Arrow Connector 5"/>
          <p:cNvCxnSpPr/>
          <p:nvPr/>
        </p:nvCxnSpPr>
        <p:spPr>
          <a:xfrm flipV="1">
            <a:off x="5092776" y="2876956"/>
            <a:ext cx="487057" cy="2336275"/>
          </a:xfrm>
          <a:prstGeom prst="straightConnector1">
            <a:avLst/>
          </a:prstGeom>
          <a:ln w="38100">
            <a:solidFill>
              <a:srgbClr val="B3A89B"/>
            </a:solidFill>
            <a:tailEnd type="arrow"/>
          </a:ln>
        </p:spPr>
        <p:style>
          <a:lnRef idx="1">
            <a:schemeClr val="accent3"/>
          </a:lnRef>
          <a:fillRef idx="0">
            <a:schemeClr val="accent3"/>
          </a:fillRef>
          <a:effectRef idx="0">
            <a:schemeClr val="accent3"/>
          </a:effectRef>
          <a:fontRef idx="minor">
            <a:schemeClr val="tx1"/>
          </a:fontRef>
        </p:style>
      </p:cxnSp>
      <p:cxnSp>
        <p:nvCxnSpPr>
          <p:cNvPr id="13" name="Straight Arrow Connector 12"/>
          <p:cNvCxnSpPr/>
          <p:nvPr/>
        </p:nvCxnSpPr>
        <p:spPr>
          <a:xfrm flipH="1">
            <a:off x="6153890" y="692696"/>
            <a:ext cx="14118" cy="549504"/>
          </a:xfrm>
          <a:prstGeom prst="straightConnector1">
            <a:avLst/>
          </a:prstGeom>
          <a:ln w="38100">
            <a:solidFill>
              <a:srgbClr val="B3A89B"/>
            </a:solidFill>
            <a:tailEnd type="arrow"/>
          </a:ln>
        </p:spPr>
        <p:style>
          <a:lnRef idx="1">
            <a:schemeClr val="accent3"/>
          </a:lnRef>
          <a:fillRef idx="0">
            <a:schemeClr val="accent3"/>
          </a:fillRef>
          <a:effectRef idx="0">
            <a:schemeClr val="accent3"/>
          </a:effectRef>
          <a:fontRef idx="minor">
            <a:schemeClr val="tx1"/>
          </a:fontRef>
        </p:style>
      </p:cxnSp>
      <p:sp>
        <p:nvSpPr>
          <p:cNvPr id="17" name="TextBox 16"/>
          <p:cNvSpPr txBox="1"/>
          <p:nvPr/>
        </p:nvSpPr>
        <p:spPr>
          <a:xfrm>
            <a:off x="4286004" y="233413"/>
            <a:ext cx="6225801" cy="400110"/>
          </a:xfrm>
          <a:prstGeom prst="rect">
            <a:avLst/>
          </a:prstGeom>
          <a:noFill/>
        </p:spPr>
        <p:txBody>
          <a:bodyPr wrap="square" rtlCol="0">
            <a:spAutoFit/>
          </a:bodyPr>
          <a:lstStyle/>
          <a:p>
            <a:pPr>
              <a:buNone/>
            </a:pPr>
            <a:r>
              <a:rPr lang="en-AU" sz="2000" dirty="0">
                <a:ea typeface="Cambria" charset="0"/>
                <a:cs typeface="Cambria" charset="0"/>
              </a:rPr>
              <a:t>Preservation checks and monitoring</a:t>
            </a:r>
          </a:p>
        </p:txBody>
      </p:sp>
      <p:sp>
        <p:nvSpPr>
          <p:cNvPr id="19" name="TextBox 18"/>
          <p:cNvSpPr txBox="1"/>
          <p:nvPr/>
        </p:nvSpPr>
        <p:spPr>
          <a:xfrm>
            <a:off x="4329696" y="5153977"/>
            <a:ext cx="1940201" cy="400110"/>
          </a:xfrm>
          <a:prstGeom prst="rect">
            <a:avLst/>
          </a:prstGeom>
          <a:noFill/>
        </p:spPr>
        <p:txBody>
          <a:bodyPr wrap="square" rtlCol="0">
            <a:spAutoFit/>
          </a:bodyPr>
          <a:lstStyle/>
          <a:p>
            <a:pPr>
              <a:buNone/>
            </a:pPr>
            <a:r>
              <a:rPr lang="en-AU" sz="2000" dirty="0">
                <a:ea typeface="Cambria" charset="0"/>
                <a:cs typeface="Cambria" charset="0"/>
              </a:rPr>
              <a:t>The </a:t>
            </a:r>
            <a:r>
              <a:rPr lang="en-AU" sz="2000" dirty="0" smtClean="0">
                <a:ea typeface="Cambria" charset="0"/>
                <a:cs typeface="Cambria" charset="0"/>
              </a:rPr>
              <a:t>store</a:t>
            </a:r>
            <a:endParaRPr lang="en-AU" sz="2000" dirty="0">
              <a:ea typeface="Cambria" charset="0"/>
              <a:cs typeface="Cambria" charset="0"/>
            </a:endParaRPr>
          </a:p>
        </p:txBody>
      </p:sp>
      <p:cxnSp>
        <p:nvCxnSpPr>
          <p:cNvPr id="20" name="Straight Arrow Connector 19"/>
          <p:cNvCxnSpPr/>
          <p:nvPr/>
        </p:nvCxnSpPr>
        <p:spPr>
          <a:xfrm flipH="1" flipV="1">
            <a:off x="7319572" y="2826375"/>
            <a:ext cx="2019685" cy="2096769"/>
          </a:xfrm>
          <a:prstGeom prst="straightConnector1">
            <a:avLst/>
          </a:prstGeom>
          <a:ln w="38100">
            <a:solidFill>
              <a:srgbClr val="B3A89B"/>
            </a:solidFill>
            <a:tailEnd type="arrow"/>
          </a:ln>
        </p:spPr>
        <p:style>
          <a:lnRef idx="1">
            <a:schemeClr val="accent3"/>
          </a:lnRef>
          <a:fillRef idx="0">
            <a:schemeClr val="accent3"/>
          </a:fillRef>
          <a:effectRef idx="0">
            <a:schemeClr val="accent3"/>
          </a:effectRef>
          <a:fontRef idx="minor">
            <a:schemeClr val="tx1"/>
          </a:fontRef>
        </p:style>
      </p:cxnSp>
      <p:sp>
        <p:nvSpPr>
          <p:cNvPr id="23" name="TextBox 22"/>
          <p:cNvSpPr txBox="1"/>
          <p:nvPr/>
        </p:nvSpPr>
        <p:spPr>
          <a:xfrm>
            <a:off x="8328248" y="5013176"/>
            <a:ext cx="3351134" cy="400110"/>
          </a:xfrm>
          <a:prstGeom prst="rect">
            <a:avLst/>
          </a:prstGeom>
          <a:noFill/>
        </p:spPr>
        <p:txBody>
          <a:bodyPr wrap="square" rtlCol="0">
            <a:spAutoFit/>
          </a:bodyPr>
          <a:lstStyle/>
          <a:p>
            <a:pPr>
              <a:buNone/>
            </a:pPr>
            <a:r>
              <a:rPr lang="en-AU" sz="2000" dirty="0">
                <a:ea typeface="Cambria" charset="0"/>
                <a:cs typeface="Cambria" charset="0"/>
              </a:rPr>
              <a:t>Retrieval and delivery</a:t>
            </a:r>
          </a:p>
        </p:txBody>
      </p:sp>
      <p:cxnSp>
        <p:nvCxnSpPr>
          <p:cNvPr id="25" name="Straight Arrow Connector 24"/>
          <p:cNvCxnSpPr/>
          <p:nvPr/>
        </p:nvCxnSpPr>
        <p:spPr>
          <a:xfrm flipV="1">
            <a:off x="2962814" y="2851120"/>
            <a:ext cx="1370304" cy="2362111"/>
          </a:xfrm>
          <a:prstGeom prst="straightConnector1">
            <a:avLst/>
          </a:prstGeom>
          <a:ln w="38100">
            <a:solidFill>
              <a:srgbClr val="B3A89B"/>
            </a:solidFill>
            <a:tailEnd type="arrow"/>
          </a:ln>
        </p:spPr>
        <p:style>
          <a:lnRef idx="1">
            <a:schemeClr val="accent3"/>
          </a:lnRef>
          <a:fillRef idx="0">
            <a:schemeClr val="accent3"/>
          </a:fillRef>
          <a:effectRef idx="0">
            <a:schemeClr val="accent3"/>
          </a:effectRef>
          <a:fontRef idx="minor">
            <a:schemeClr val="tx1"/>
          </a:fontRef>
        </p:style>
      </p:cxnSp>
      <p:sp>
        <p:nvSpPr>
          <p:cNvPr id="26" name="TextBox 25"/>
          <p:cNvSpPr txBox="1"/>
          <p:nvPr/>
        </p:nvSpPr>
        <p:spPr>
          <a:xfrm>
            <a:off x="935182" y="5153977"/>
            <a:ext cx="3271489" cy="400110"/>
          </a:xfrm>
          <a:prstGeom prst="rect">
            <a:avLst/>
          </a:prstGeom>
          <a:noFill/>
        </p:spPr>
        <p:txBody>
          <a:bodyPr wrap="square" rtlCol="0">
            <a:spAutoFit/>
          </a:bodyPr>
          <a:lstStyle/>
          <a:p>
            <a:pPr>
              <a:buNone/>
            </a:pPr>
            <a:r>
              <a:rPr lang="en-AU" sz="2000" dirty="0">
                <a:ea typeface="Cambria" charset="0"/>
                <a:cs typeface="Cambria" charset="0"/>
              </a:rPr>
              <a:t>Placing into storage </a:t>
            </a:r>
          </a:p>
        </p:txBody>
      </p:sp>
      <p:cxnSp>
        <p:nvCxnSpPr>
          <p:cNvPr id="30" name="Straight Arrow Connector 29"/>
          <p:cNvCxnSpPr/>
          <p:nvPr/>
        </p:nvCxnSpPr>
        <p:spPr>
          <a:xfrm flipH="1" flipV="1">
            <a:off x="6328909" y="1995432"/>
            <a:ext cx="409325" cy="3770978"/>
          </a:xfrm>
          <a:prstGeom prst="straightConnector1">
            <a:avLst/>
          </a:prstGeom>
          <a:ln w="38100">
            <a:solidFill>
              <a:srgbClr val="B3A89B"/>
            </a:solidFill>
            <a:tailEnd type="arrow"/>
          </a:ln>
        </p:spPr>
        <p:style>
          <a:lnRef idx="1">
            <a:schemeClr val="accent3"/>
          </a:lnRef>
          <a:fillRef idx="0">
            <a:schemeClr val="accent3"/>
          </a:fillRef>
          <a:effectRef idx="0">
            <a:schemeClr val="accent3"/>
          </a:effectRef>
          <a:fontRef idx="minor">
            <a:schemeClr val="tx1"/>
          </a:fontRef>
        </p:style>
      </p:cxnSp>
      <p:sp>
        <p:nvSpPr>
          <p:cNvPr id="31" name="TextBox 30"/>
          <p:cNvSpPr txBox="1"/>
          <p:nvPr/>
        </p:nvSpPr>
        <p:spPr>
          <a:xfrm>
            <a:off x="3159665" y="5816991"/>
            <a:ext cx="7272808" cy="707886"/>
          </a:xfrm>
          <a:prstGeom prst="rect">
            <a:avLst/>
          </a:prstGeom>
          <a:noFill/>
        </p:spPr>
        <p:txBody>
          <a:bodyPr wrap="square" rtlCol="0">
            <a:spAutoFit/>
          </a:bodyPr>
          <a:lstStyle/>
          <a:p>
            <a:pPr>
              <a:buNone/>
            </a:pPr>
            <a:r>
              <a:rPr lang="en-AU" sz="2000" dirty="0">
                <a:ea typeface="Cambria" charset="0"/>
                <a:cs typeface="Cambria" charset="0"/>
              </a:rPr>
              <a:t>Information about what’s in the store, where it is, who can retrieve it </a:t>
            </a:r>
            <a:r>
              <a:rPr lang="en-AU" sz="2000" dirty="0" smtClean="0">
                <a:ea typeface="Cambria" charset="0"/>
                <a:cs typeface="Cambria" charset="0"/>
              </a:rPr>
              <a:t>… </a:t>
            </a:r>
            <a:endParaRPr lang="en-AU" sz="2000" dirty="0">
              <a:ea typeface="Cambria" charset="0"/>
              <a:cs typeface="Cambria" charset="0"/>
            </a:endParaRPr>
          </a:p>
        </p:txBody>
      </p:sp>
      <p:pic>
        <p:nvPicPr>
          <p:cNvPr id="40" name="Picture 39"/>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97651" y="498773"/>
            <a:ext cx="907866" cy="813574"/>
          </a:xfrm>
          <a:prstGeom prst="rect">
            <a:avLst/>
          </a:prstGeom>
        </p:spPr>
      </p:pic>
      <p:cxnSp>
        <p:nvCxnSpPr>
          <p:cNvPr id="41" name="Straight Arrow Connector 40"/>
          <p:cNvCxnSpPr/>
          <p:nvPr/>
        </p:nvCxnSpPr>
        <p:spPr>
          <a:xfrm>
            <a:off x="2648177" y="1242200"/>
            <a:ext cx="1367732" cy="1189368"/>
          </a:xfrm>
          <a:prstGeom prst="straightConnector1">
            <a:avLst/>
          </a:prstGeom>
          <a:ln w="38100">
            <a:solidFill>
              <a:srgbClr val="B3A89B"/>
            </a:solidFill>
            <a:tailEnd type="arrow"/>
          </a:ln>
        </p:spPr>
        <p:style>
          <a:lnRef idx="1">
            <a:schemeClr val="accent3"/>
          </a:lnRef>
          <a:fillRef idx="0">
            <a:schemeClr val="accent3"/>
          </a:fillRef>
          <a:effectRef idx="0">
            <a:schemeClr val="accent3"/>
          </a:effectRef>
          <a:fontRef idx="minor">
            <a:schemeClr val="tx1"/>
          </a:fontRef>
        </p:style>
      </p:cxnSp>
      <p:cxnSp>
        <p:nvCxnSpPr>
          <p:cNvPr id="15" name="Straight Arrow Connector 14"/>
          <p:cNvCxnSpPr/>
          <p:nvPr/>
        </p:nvCxnSpPr>
        <p:spPr>
          <a:xfrm flipH="1">
            <a:off x="6772086" y="2826375"/>
            <a:ext cx="3060817" cy="743180"/>
          </a:xfrm>
          <a:prstGeom prst="straightConnector1">
            <a:avLst/>
          </a:prstGeom>
          <a:ln w="38100">
            <a:solidFill>
              <a:srgbClr val="B3A89B"/>
            </a:solidFill>
            <a:tailEnd type="arrow"/>
          </a:ln>
        </p:spPr>
        <p:style>
          <a:lnRef idx="1">
            <a:schemeClr val="accent3"/>
          </a:lnRef>
          <a:fillRef idx="0">
            <a:schemeClr val="accent3"/>
          </a:fillRef>
          <a:effectRef idx="0">
            <a:schemeClr val="accent3"/>
          </a:effectRef>
          <a:fontRef idx="minor">
            <a:schemeClr val="tx1"/>
          </a:fontRef>
        </p:style>
      </p:cxnSp>
      <p:sp>
        <p:nvSpPr>
          <p:cNvPr id="21" name="TextBox 20"/>
          <p:cNvSpPr txBox="1"/>
          <p:nvPr/>
        </p:nvSpPr>
        <p:spPr>
          <a:xfrm>
            <a:off x="9832903" y="1812326"/>
            <a:ext cx="2166591" cy="1323439"/>
          </a:xfrm>
          <a:prstGeom prst="rect">
            <a:avLst/>
          </a:prstGeom>
          <a:noFill/>
        </p:spPr>
        <p:txBody>
          <a:bodyPr wrap="square" rtlCol="0">
            <a:spAutoFit/>
          </a:bodyPr>
          <a:lstStyle/>
          <a:p>
            <a:pPr>
              <a:buNone/>
            </a:pPr>
            <a:r>
              <a:rPr lang="en-AU" sz="2000" dirty="0" smtClean="0">
                <a:ea typeface="Cambria" charset="0"/>
                <a:cs typeface="Cambria" charset="0"/>
              </a:rPr>
              <a:t>Day-to-day operations – answering queries, </a:t>
            </a:r>
            <a:r>
              <a:rPr lang="en-AU" sz="2000" smtClean="0">
                <a:ea typeface="Cambria" charset="0"/>
                <a:cs typeface="Cambria" charset="0"/>
              </a:rPr>
              <a:t>monthly reporting </a:t>
            </a:r>
            <a:endParaRPr lang="en-AU" sz="2000" dirty="0">
              <a:ea typeface="Cambria" charset="0"/>
              <a:cs typeface="Cambria" charset="0"/>
            </a:endParaRPr>
          </a:p>
        </p:txBody>
      </p:sp>
      <p:sp>
        <p:nvSpPr>
          <p:cNvPr id="18" name="TextBox 17"/>
          <p:cNvSpPr txBox="1"/>
          <p:nvPr/>
        </p:nvSpPr>
        <p:spPr>
          <a:xfrm>
            <a:off x="2342" y="6542414"/>
            <a:ext cx="5577491" cy="246221"/>
          </a:xfrm>
          <a:prstGeom prst="rect">
            <a:avLst/>
          </a:prstGeom>
          <a:noFill/>
        </p:spPr>
        <p:txBody>
          <a:bodyPr wrap="square" rtlCol="0">
            <a:spAutoFit/>
          </a:bodyPr>
          <a:lstStyle/>
          <a:p>
            <a:r>
              <a:rPr lang="en-GB" sz="1000" dirty="0" smtClean="0"/>
              <a:t>Source: CC-BY National and State Libraries Australasia (NSLA) and Library of Congress DPOE</a:t>
            </a:r>
            <a:endParaRPr lang="en-GB" sz="1000" dirty="0"/>
          </a:p>
        </p:txBody>
      </p:sp>
    </p:spTree>
    <p:extLst>
      <p:ext uri="{BB962C8B-B14F-4D97-AF65-F5344CB8AC3E}">
        <p14:creationId xmlns:p14="http://schemas.microsoft.com/office/powerpoint/2010/main" val="2131197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3" grpId="0"/>
      <p:bldP spid="26" grpId="0"/>
      <p:bldP spid="31"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OAIS: Key stakeholders</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229360" y="1956816"/>
            <a:ext cx="9474216" cy="4160552"/>
          </a:xfr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07168" y="183610"/>
            <a:ext cx="1688592" cy="1688592"/>
          </a:xfrm>
          <a:prstGeom prst="rect">
            <a:avLst/>
          </a:prstGeom>
        </p:spPr>
      </p:pic>
      <p:sp>
        <p:nvSpPr>
          <p:cNvPr id="6" name="TextBox 5"/>
          <p:cNvSpPr txBox="1"/>
          <p:nvPr/>
        </p:nvSpPr>
        <p:spPr>
          <a:xfrm>
            <a:off x="7623877" y="6611779"/>
            <a:ext cx="4507965" cy="246221"/>
          </a:xfrm>
          <a:prstGeom prst="rect">
            <a:avLst/>
          </a:prstGeom>
          <a:noFill/>
        </p:spPr>
        <p:txBody>
          <a:bodyPr wrap="none" rtlCol="0">
            <a:spAutoFit/>
          </a:bodyPr>
          <a:lstStyle/>
          <a:p>
            <a:r>
              <a:rPr lang="en-GB" sz="1000" dirty="0"/>
              <a:t>Digital Preservation Business Case Toolkit </a:t>
            </a:r>
            <a:r>
              <a:rPr lang="en-GB" sz="1000" dirty="0">
                <a:hlinkClick r:id="rId5"/>
              </a:rPr>
              <a:t>http://wiki.dpconline.org</a:t>
            </a:r>
            <a:r>
              <a:rPr lang="en-GB" sz="1000" dirty="0" smtClean="0">
                <a:hlinkClick r:id="rId5"/>
              </a:rPr>
              <a:t>/</a:t>
            </a:r>
            <a:r>
              <a:rPr lang="en-GB" sz="1000" dirty="0" smtClean="0"/>
              <a:t>, CC-BY-NC 3.0 </a:t>
            </a:r>
            <a:endParaRPr lang="en-GB" sz="1000" dirty="0"/>
          </a:p>
        </p:txBody>
      </p:sp>
    </p:spTree>
    <p:extLst>
      <p:ext uri="{BB962C8B-B14F-4D97-AF65-F5344CB8AC3E}">
        <p14:creationId xmlns:p14="http://schemas.microsoft.com/office/powerpoint/2010/main" val="89641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ea typeface="Century Gothic" charset="0"/>
                <a:cs typeface="Century Gothic" charset="0"/>
              </a:rPr>
              <a:t>Open Archival Information Systems (OAIS) Reference Model</a:t>
            </a:r>
            <a:endParaRPr lang="en-US" sz="4800" b="1" dirty="0">
              <a:ea typeface="Century Gothic" charset="0"/>
              <a:cs typeface="Century Gothic" charset="0"/>
            </a:endParaRP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089897" y="1690688"/>
            <a:ext cx="7648282" cy="4735595"/>
          </a:xfrm>
        </p:spPr>
      </p:pic>
    </p:spTree>
    <p:extLst>
      <p:ext uri="{BB962C8B-B14F-4D97-AF65-F5344CB8AC3E}">
        <p14:creationId xmlns:p14="http://schemas.microsoft.com/office/powerpoint/2010/main" val="2123985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ea typeface="Century Gothic" charset="0"/>
                <a:cs typeface="Century Gothic" charset="0"/>
              </a:rPr>
              <a:t>Open Archival Information Systems (OAIS) Reference Model</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406761" y="1981216"/>
            <a:ext cx="7378478" cy="4568540"/>
          </a:xfrm>
          <a:prstGeom prst="rect">
            <a:avLst/>
          </a:prstGeom>
        </p:spPr>
      </p:pic>
      <p:sp>
        <p:nvSpPr>
          <p:cNvPr id="3" name="Oval 2"/>
          <p:cNvSpPr/>
          <p:nvPr/>
        </p:nvSpPr>
        <p:spPr>
          <a:xfrm>
            <a:off x="3676851" y="3509050"/>
            <a:ext cx="1408176" cy="95097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76861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What we are covering today</a:t>
            </a:r>
            <a:r>
              <a:rPr lang="is-IS" sz="4800" b="1" dirty="0" smtClean="0">
                <a:ea typeface="Century Gothic" charset="0"/>
                <a:cs typeface="Century Gothic" charset="0"/>
              </a:rPr>
              <a:t>…</a:t>
            </a:r>
            <a:endParaRPr lang="en-US" sz="4800" b="1" dirty="0">
              <a:ea typeface="Century Gothic" charset="0"/>
              <a:cs typeface="Century Gothic" charset="0"/>
            </a:endParaRPr>
          </a:p>
        </p:txBody>
      </p:sp>
      <p:sp>
        <p:nvSpPr>
          <p:cNvPr id="3" name="Content Placeholder 2"/>
          <p:cNvSpPr>
            <a:spLocks noGrp="1"/>
          </p:cNvSpPr>
          <p:nvPr>
            <p:ph sz="half" idx="1"/>
          </p:nvPr>
        </p:nvSpPr>
        <p:spPr>
          <a:xfrm>
            <a:off x="838199" y="1708295"/>
            <a:ext cx="7006634" cy="5032376"/>
          </a:xfrm>
        </p:spPr>
        <p:txBody>
          <a:bodyPr>
            <a:normAutofit/>
          </a:bodyPr>
          <a:lstStyle/>
          <a:p>
            <a:r>
              <a:rPr lang="en-US" sz="3600" dirty="0" smtClean="0">
                <a:ea typeface="Cambria" charset="0"/>
                <a:cs typeface="Cambria" charset="0"/>
              </a:rPr>
              <a:t>What is digital preservation &amp; why does it matter</a:t>
            </a:r>
          </a:p>
          <a:p>
            <a:r>
              <a:rPr lang="en-US" sz="3600" dirty="0" smtClean="0">
                <a:ea typeface="Cambria" charset="0"/>
                <a:cs typeface="Cambria" charset="0"/>
              </a:rPr>
              <a:t>Risks to digital materials</a:t>
            </a:r>
          </a:p>
          <a:p>
            <a:r>
              <a:rPr lang="en-US" sz="3600" dirty="0" smtClean="0">
                <a:ea typeface="Cambria" charset="0"/>
                <a:cs typeface="Cambria" charset="0"/>
              </a:rPr>
              <a:t>Digital preservation theory &amp; models</a:t>
            </a:r>
          </a:p>
          <a:p>
            <a:r>
              <a:rPr lang="en-US" sz="3600" dirty="0" smtClean="0">
                <a:ea typeface="Cambria" charset="0"/>
                <a:cs typeface="Cambria" charset="0"/>
              </a:rPr>
              <a:t>Preservation activities, including preservation metadata</a:t>
            </a:r>
          </a:p>
          <a:p>
            <a:r>
              <a:rPr lang="en-US" sz="3600" dirty="0" smtClean="0">
                <a:ea typeface="Cambria" charset="0"/>
                <a:cs typeface="Cambria" charset="0"/>
              </a:rPr>
              <a:t>Preservation actions</a:t>
            </a:r>
          </a:p>
          <a:p>
            <a:endParaRPr lang="en-US" dirty="0"/>
          </a:p>
        </p:txBody>
      </p:sp>
      <p:pic>
        <p:nvPicPr>
          <p:cNvPr id="5" name="Content Placeholder 4"/>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7844833" y="1825625"/>
            <a:ext cx="3706695" cy="4351338"/>
          </a:xfrm>
        </p:spPr>
      </p:pic>
      <p:sp>
        <p:nvSpPr>
          <p:cNvPr id="6" name="TextBox 5"/>
          <p:cNvSpPr txBox="1"/>
          <p:nvPr/>
        </p:nvSpPr>
        <p:spPr>
          <a:xfrm>
            <a:off x="7684035" y="629429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8783347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ea typeface="Century Gothic" charset="0"/>
                <a:cs typeface="Century Gothic" charset="0"/>
              </a:rPr>
              <a:t>Open Archival Information Systems (OAIS) Reference Model</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406761" y="1949132"/>
            <a:ext cx="7378478" cy="4568540"/>
          </a:xfrm>
          <a:prstGeom prst="rect">
            <a:avLst/>
          </a:prstGeom>
        </p:spPr>
      </p:pic>
      <p:sp>
        <p:nvSpPr>
          <p:cNvPr id="3" name="Oval 2"/>
          <p:cNvSpPr/>
          <p:nvPr/>
        </p:nvSpPr>
        <p:spPr>
          <a:xfrm>
            <a:off x="5391912" y="3514825"/>
            <a:ext cx="1408176" cy="95097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8293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ea typeface="Century Gothic" charset="0"/>
                <a:cs typeface="Century Gothic" charset="0"/>
              </a:rPr>
              <a:t>Open Archival Information Systems (OAIS) Reference Model</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406761" y="1949132"/>
            <a:ext cx="7378478" cy="4568540"/>
          </a:xfrm>
          <a:prstGeom prst="rect">
            <a:avLst/>
          </a:prstGeom>
        </p:spPr>
      </p:pic>
      <p:sp>
        <p:nvSpPr>
          <p:cNvPr id="3" name="Oval 2"/>
          <p:cNvSpPr/>
          <p:nvPr/>
        </p:nvSpPr>
        <p:spPr>
          <a:xfrm>
            <a:off x="4864607" y="2871537"/>
            <a:ext cx="2290171" cy="67376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03801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ea typeface="Century Gothic" charset="0"/>
                <a:cs typeface="Century Gothic" charset="0"/>
              </a:rPr>
              <a:t>Open Archival Information Systems (OAIS) Reference Model</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406761" y="1949132"/>
            <a:ext cx="7378478" cy="4568540"/>
          </a:xfrm>
          <a:prstGeom prst="rect">
            <a:avLst/>
          </a:prstGeom>
        </p:spPr>
      </p:pic>
      <p:sp>
        <p:nvSpPr>
          <p:cNvPr id="3" name="Oval 2"/>
          <p:cNvSpPr/>
          <p:nvPr/>
        </p:nvSpPr>
        <p:spPr>
          <a:xfrm>
            <a:off x="7257770" y="3432385"/>
            <a:ext cx="1225296" cy="117811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75193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ea typeface="Century Gothic" charset="0"/>
                <a:cs typeface="Century Gothic" charset="0"/>
              </a:rPr>
              <a:t>Open Archival Information Systems (OAIS) Reference Model</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406761" y="1949132"/>
            <a:ext cx="7378478" cy="4568540"/>
          </a:xfrm>
          <a:prstGeom prst="rect">
            <a:avLst/>
          </a:prstGeom>
        </p:spPr>
      </p:pic>
      <p:sp>
        <p:nvSpPr>
          <p:cNvPr id="3" name="Oval 2"/>
          <p:cNvSpPr/>
          <p:nvPr/>
        </p:nvSpPr>
        <p:spPr>
          <a:xfrm>
            <a:off x="4790814" y="2277978"/>
            <a:ext cx="2962656" cy="70233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45558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ea typeface="Century Gothic" charset="0"/>
                <a:cs typeface="Century Gothic" charset="0"/>
              </a:rPr>
              <a:t>Open Archival Information Systems (OAIS) Reference Model</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2406761" y="1949132"/>
            <a:ext cx="7378478" cy="4568540"/>
          </a:xfrm>
          <a:prstGeom prst="rect">
            <a:avLst/>
          </a:prstGeom>
        </p:spPr>
      </p:pic>
      <p:sp>
        <p:nvSpPr>
          <p:cNvPr id="3" name="Oval 2"/>
          <p:cNvSpPr/>
          <p:nvPr/>
        </p:nvSpPr>
        <p:spPr>
          <a:xfrm>
            <a:off x="4957011" y="4860758"/>
            <a:ext cx="2518610" cy="54543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70906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1" dirty="0" smtClean="0">
                <a:ea typeface="Century Gothic" charset="0"/>
                <a:cs typeface="Century Gothic" charset="0"/>
              </a:rPr>
              <a:t>A digital object in the digital preservation system</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541586" y="1947934"/>
            <a:ext cx="9108827" cy="4660683"/>
          </a:xfrm>
          <a:prstGeom prst="rect">
            <a:avLst/>
          </a:prstGeom>
        </p:spPr>
      </p:pic>
      <p:sp>
        <p:nvSpPr>
          <p:cNvPr id="5" name="Oval 4"/>
          <p:cNvSpPr/>
          <p:nvPr/>
        </p:nvSpPr>
        <p:spPr>
          <a:xfrm>
            <a:off x="2096315" y="3950778"/>
            <a:ext cx="1029657" cy="64248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740030" y="4335817"/>
            <a:ext cx="1029657" cy="64248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6453302" y="4357082"/>
            <a:ext cx="1029657" cy="64248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8817274" y="4552800"/>
            <a:ext cx="1029657" cy="64248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00890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A digital object three ways</a:t>
            </a:r>
            <a:endParaRPr lang="en-US" sz="4800" b="1" dirty="0">
              <a:ea typeface="Century Gothic" charset="0"/>
              <a:cs typeface="Century Gothic" charset="0"/>
            </a:endParaRPr>
          </a:p>
        </p:txBody>
      </p:sp>
      <p:sp>
        <p:nvSpPr>
          <p:cNvPr id="3" name="Content Placeholder 2"/>
          <p:cNvSpPr>
            <a:spLocks noGrp="1"/>
          </p:cNvSpPr>
          <p:nvPr>
            <p:ph idx="1"/>
          </p:nvPr>
        </p:nvSpPr>
        <p:spPr/>
        <p:txBody>
          <a:bodyPr/>
          <a:lstStyle/>
          <a:p>
            <a:pPr marL="0" indent="0">
              <a:buNone/>
            </a:pPr>
            <a:r>
              <a:rPr lang="en-US" sz="3600" dirty="0" smtClean="0">
                <a:ea typeface="Cambria" charset="0"/>
                <a:cs typeface="Cambria" charset="0"/>
              </a:rPr>
              <a:t>Submission information package (SIP)</a:t>
            </a:r>
          </a:p>
          <a:p>
            <a:endParaRPr lang="en-US" dirty="0" smtClean="0">
              <a:ea typeface="Cambria" charset="0"/>
              <a:cs typeface="Cambria" charset="0"/>
            </a:endParaRPr>
          </a:p>
          <a:p>
            <a:endParaRPr lang="en-US" dirty="0">
              <a:ea typeface="Cambria" charset="0"/>
              <a:cs typeface="Cambria" charset="0"/>
            </a:endParaRPr>
          </a:p>
          <a:p>
            <a:endParaRPr lang="en-US" dirty="0" smtClean="0">
              <a:ea typeface="Cambria" charset="0"/>
              <a:cs typeface="Cambria" charset="0"/>
            </a:endParaRPr>
          </a:p>
        </p:txBody>
      </p:sp>
      <p:pic>
        <p:nvPicPr>
          <p:cNvPr id="4" name="Content Placeholder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380006">
            <a:off x="9663896" y="77641"/>
            <a:ext cx="2246081" cy="1900530"/>
          </a:xfrm>
          <a:prstGeom prst="rect">
            <a:avLst/>
          </a:prstGeom>
        </p:spPr>
      </p:pic>
      <p:pic>
        <p:nvPicPr>
          <p:cNvPr id="5" name="Content Placeholder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72204" y="2949412"/>
            <a:ext cx="2743210" cy="2321177"/>
          </a:xfrm>
          <a:prstGeom prst="rect">
            <a:avLst/>
          </a:prstGeom>
        </p:spPr>
      </p:pic>
      <p:sp>
        <p:nvSpPr>
          <p:cNvPr id="6" name="Chevron 5"/>
          <p:cNvSpPr/>
          <p:nvPr/>
        </p:nvSpPr>
        <p:spPr>
          <a:xfrm>
            <a:off x="3615414" y="3559283"/>
            <a:ext cx="1080655" cy="110143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p:cNvPicPr>
            <a:picLocks noChangeAspect="1"/>
          </p:cNvPicPr>
          <p:nvPr/>
        </p:nvPicPr>
        <p:blipFill>
          <a:blip r:embed="rId5"/>
          <a:stretch>
            <a:fillRect/>
          </a:stretch>
        </p:blipFill>
        <p:spPr>
          <a:xfrm>
            <a:off x="4864206" y="3127827"/>
            <a:ext cx="1746934" cy="1746934"/>
          </a:xfrm>
          <a:prstGeom prst="rect">
            <a:avLst/>
          </a:prstGeom>
        </p:spPr>
      </p:pic>
      <p:pic>
        <p:nvPicPr>
          <p:cNvPr id="9" name="Picture 8"/>
          <p:cNvPicPr>
            <a:picLocks noChangeAspect="1"/>
          </p:cNvPicPr>
          <p:nvPr/>
        </p:nvPicPr>
        <p:blipFill>
          <a:blip r:embed="rId6"/>
          <a:stretch>
            <a:fillRect/>
          </a:stretch>
        </p:blipFill>
        <p:spPr>
          <a:xfrm>
            <a:off x="6779277" y="3127827"/>
            <a:ext cx="1766235" cy="1766235"/>
          </a:xfrm>
          <a:prstGeom prst="rect">
            <a:avLst/>
          </a:prstGeom>
        </p:spPr>
      </p:pic>
      <p:sp>
        <p:nvSpPr>
          <p:cNvPr id="10" name="TextBox 9"/>
          <p:cNvSpPr txBox="1"/>
          <p:nvPr/>
        </p:nvSpPr>
        <p:spPr>
          <a:xfrm>
            <a:off x="0" y="6540613"/>
            <a:ext cx="5446059" cy="246221"/>
          </a:xfrm>
          <a:prstGeom prst="rect">
            <a:avLst/>
          </a:prstGeom>
          <a:noFill/>
        </p:spPr>
        <p:txBody>
          <a:bodyPr wrap="square" rtlCol="0">
            <a:spAutoFit/>
          </a:bodyPr>
          <a:lstStyle/>
          <a:p>
            <a:r>
              <a:rPr lang="en-GB" sz="1000" dirty="0" smtClean="0"/>
              <a:t>Source: CC-BY National and State Libraries Australasia (NSLA) and Library of Congress DPOE</a:t>
            </a:r>
            <a:endParaRPr lang="en-GB" sz="1000" dirty="0"/>
          </a:p>
        </p:txBody>
      </p:sp>
    </p:spTree>
    <p:extLst>
      <p:ext uri="{BB962C8B-B14F-4D97-AF65-F5344CB8AC3E}">
        <p14:creationId xmlns:p14="http://schemas.microsoft.com/office/powerpoint/2010/main" val="726502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A digital object three ways</a:t>
            </a:r>
            <a:endParaRPr lang="en-US" sz="4800" b="1" dirty="0">
              <a:ea typeface="Century Gothic" charset="0"/>
              <a:cs typeface="Century Gothic" charset="0"/>
            </a:endParaRPr>
          </a:p>
        </p:txBody>
      </p:sp>
      <p:sp>
        <p:nvSpPr>
          <p:cNvPr id="3" name="Content Placeholder 2"/>
          <p:cNvSpPr>
            <a:spLocks noGrp="1"/>
          </p:cNvSpPr>
          <p:nvPr>
            <p:ph idx="1"/>
          </p:nvPr>
        </p:nvSpPr>
        <p:spPr/>
        <p:txBody>
          <a:bodyPr>
            <a:normAutofit/>
          </a:bodyPr>
          <a:lstStyle/>
          <a:p>
            <a:pPr marL="0" indent="0">
              <a:buNone/>
            </a:pPr>
            <a:r>
              <a:rPr lang="en-US" sz="3600" dirty="0" smtClean="0">
                <a:ea typeface="Cambria" charset="0"/>
                <a:cs typeface="Cambria" charset="0"/>
              </a:rPr>
              <a:t>Archival information package (AIP)</a:t>
            </a:r>
          </a:p>
        </p:txBody>
      </p:sp>
      <p:pic>
        <p:nvPicPr>
          <p:cNvPr id="4" name="Content Placeholder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380006">
            <a:off x="9663896" y="77641"/>
            <a:ext cx="2246081" cy="1900530"/>
          </a:xfrm>
          <a:prstGeom prst="rect">
            <a:avLst/>
          </a:prstGeom>
        </p:spPr>
      </p:pic>
      <p:pic>
        <p:nvPicPr>
          <p:cNvPr id="6" name="Content Placeholder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12849" y="2915813"/>
            <a:ext cx="2743210" cy="2321177"/>
          </a:xfrm>
          <a:prstGeom prst="rect">
            <a:avLst/>
          </a:prstGeom>
        </p:spPr>
      </p:pic>
      <p:pic>
        <p:nvPicPr>
          <p:cNvPr id="9" name="Picture 8"/>
          <p:cNvPicPr>
            <a:picLocks noChangeAspect="1"/>
          </p:cNvPicPr>
          <p:nvPr/>
        </p:nvPicPr>
        <p:blipFill>
          <a:blip r:embed="rId5"/>
          <a:stretch>
            <a:fillRect/>
          </a:stretch>
        </p:blipFill>
        <p:spPr>
          <a:xfrm>
            <a:off x="4763953" y="4495543"/>
            <a:ext cx="1745252" cy="1745252"/>
          </a:xfrm>
          <a:prstGeom prst="rect">
            <a:avLst/>
          </a:prstGeom>
        </p:spPr>
      </p:pic>
      <p:pic>
        <p:nvPicPr>
          <p:cNvPr id="10" name="Picture 9"/>
          <p:cNvPicPr>
            <a:picLocks noChangeAspect="1"/>
          </p:cNvPicPr>
          <p:nvPr/>
        </p:nvPicPr>
        <p:blipFill>
          <a:blip r:embed="rId6"/>
          <a:stretch>
            <a:fillRect/>
          </a:stretch>
        </p:blipFill>
        <p:spPr>
          <a:xfrm>
            <a:off x="7045992" y="2616189"/>
            <a:ext cx="1766235" cy="1766235"/>
          </a:xfrm>
          <a:prstGeom prst="rect">
            <a:avLst/>
          </a:prstGeom>
        </p:spPr>
      </p:pic>
      <p:pic>
        <p:nvPicPr>
          <p:cNvPr id="12" name="Picture 11"/>
          <p:cNvPicPr>
            <a:picLocks noChangeAspect="1"/>
          </p:cNvPicPr>
          <p:nvPr/>
        </p:nvPicPr>
        <p:blipFill>
          <a:blip r:embed="rId7"/>
          <a:stretch>
            <a:fillRect/>
          </a:stretch>
        </p:blipFill>
        <p:spPr>
          <a:xfrm>
            <a:off x="4098849" y="2729308"/>
            <a:ext cx="1746934" cy="1746934"/>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8812227" y="2472868"/>
            <a:ext cx="1846296" cy="1846296"/>
          </a:xfrm>
          <a:prstGeom prst="rect">
            <a:avLst/>
          </a:prstGeom>
        </p:spPr>
      </p:pic>
      <p:cxnSp>
        <p:nvCxnSpPr>
          <p:cNvPr id="16" name="Straight Arrow Connector 15"/>
          <p:cNvCxnSpPr/>
          <p:nvPr/>
        </p:nvCxnSpPr>
        <p:spPr>
          <a:xfrm flipV="1">
            <a:off x="3079653" y="4136594"/>
            <a:ext cx="1616504" cy="1328541"/>
          </a:xfrm>
          <a:prstGeom prst="straightConnector1">
            <a:avLst/>
          </a:prstGeom>
          <a:ln w="38100">
            <a:solidFill>
              <a:srgbClr val="B3A89B"/>
            </a:solidFill>
            <a:tailEnd type="arrow"/>
          </a:ln>
        </p:spPr>
        <p:style>
          <a:lnRef idx="1">
            <a:schemeClr val="accent3"/>
          </a:lnRef>
          <a:fillRef idx="0">
            <a:schemeClr val="accent3"/>
          </a:fillRef>
          <a:effectRef idx="0">
            <a:schemeClr val="accent3"/>
          </a:effectRef>
          <a:fontRef idx="minor">
            <a:schemeClr val="tx1"/>
          </a:fontRef>
        </p:style>
      </p:cxnSp>
      <p:sp>
        <p:nvSpPr>
          <p:cNvPr id="18" name="TextBox 17"/>
          <p:cNvSpPr txBox="1"/>
          <p:nvPr/>
        </p:nvSpPr>
        <p:spPr>
          <a:xfrm>
            <a:off x="1104216" y="5280996"/>
            <a:ext cx="1800236" cy="461665"/>
          </a:xfrm>
          <a:prstGeom prst="rect">
            <a:avLst/>
          </a:prstGeom>
          <a:noFill/>
        </p:spPr>
        <p:txBody>
          <a:bodyPr wrap="none" rtlCol="0">
            <a:spAutoFit/>
          </a:bodyPr>
          <a:lstStyle/>
          <a:p>
            <a:r>
              <a:rPr lang="en-US" sz="2400" dirty="0" smtClean="0">
                <a:ea typeface="Cambria" charset="0"/>
                <a:cs typeface="Cambria" charset="0"/>
              </a:rPr>
              <a:t>MASTER FILE</a:t>
            </a:r>
          </a:p>
        </p:txBody>
      </p:sp>
      <p:cxnSp>
        <p:nvCxnSpPr>
          <p:cNvPr id="19" name="Straight Arrow Connector 18"/>
          <p:cNvCxnSpPr/>
          <p:nvPr/>
        </p:nvCxnSpPr>
        <p:spPr>
          <a:xfrm flipV="1">
            <a:off x="4448238" y="5158768"/>
            <a:ext cx="893490" cy="935831"/>
          </a:xfrm>
          <a:prstGeom prst="straightConnector1">
            <a:avLst/>
          </a:prstGeom>
          <a:ln w="38100">
            <a:solidFill>
              <a:srgbClr val="B3A89B"/>
            </a:solidFill>
            <a:tailEnd type="arrow"/>
          </a:ln>
        </p:spPr>
        <p:style>
          <a:lnRef idx="1">
            <a:schemeClr val="accent3"/>
          </a:lnRef>
          <a:fillRef idx="0">
            <a:schemeClr val="accent3"/>
          </a:fillRef>
          <a:effectRef idx="0">
            <a:schemeClr val="accent3"/>
          </a:effectRef>
          <a:fontRef idx="minor">
            <a:schemeClr val="tx1"/>
          </a:fontRef>
        </p:style>
      </p:cxnSp>
      <p:sp>
        <p:nvSpPr>
          <p:cNvPr id="7" name="Chevron 6"/>
          <p:cNvSpPr/>
          <p:nvPr/>
        </p:nvSpPr>
        <p:spPr>
          <a:xfrm>
            <a:off x="3100275" y="3585876"/>
            <a:ext cx="1080655" cy="110143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TextBox 21"/>
          <p:cNvSpPr txBox="1"/>
          <p:nvPr/>
        </p:nvSpPr>
        <p:spPr>
          <a:xfrm>
            <a:off x="2195051" y="6128360"/>
            <a:ext cx="2203167" cy="461665"/>
          </a:xfrm>
          <a:prstGeom prst="rect">
            <a:avLst/>
          </a:prstGeom>
          <a:noFill/>
        </p:spPr>
        <p:txBody>
          <a:bodyPr wrap="none" rtlCol="0">
            <a:spAutoFit/>
          </a:bodyPr>
          <a:lstStyle/>
          <a:p>
            <a:r>
              <a:rPr lang="en-US" sz="2400" dirty="0" smtClean="0">
                <a:ea typeface="Cambria" charset="0"/>
                <a:cs typeface="Cambria" charset="0"/>
              </a:rPr>
              <a:t>DERIVATIVE FILE</a:t>
            </a:r>
            <a:endParaRPr lang="en-US" sz="2400" dirty="0">
              <a:ea typeface="Cambria" charset="0"/>
              <a:cs typeface="Cambria" charset="0"/>
            </a:endParaRPr>
          </a:p>
        </p:txBody>
      </p:sp>
      <p:pic>
        <p:nvPicPr>
          <p:cNvPr id="21" name="Picture 20"/>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5800602" y="2616188"/>
            <a:ext cx="840830" cy="1117533"/>
          </a:xfrm>
          <a:prstGeom prst="rect">
            <a:avLst/>
          </a:prstGeom>
        </p:spPr>
      </p:pic>
      <p:pic>
        <p:nvPicPr>
          <p:cNvPr id="24" name="Picture 23"/>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6465099" y="4476242"/>
            <a:ext cx="840830" cy="1117533"/>
          </a:xfrm>
          <a:prstGeom prst="rect">
            <a:avLst/>
          </a:prstGeom>
        </p:spPr>
      </p:pic>
      <p:sp>
        <p:nvSpPr>
          <p:cNvPr id="23" name="TextBox 22"/>
          <p:cNvSpPr txBox="1"/>
          <p:nvPr/>
        </p:nvSpPr>
        <p:spPr>
          <a:xfrm>
            <a:off x="0" y="6571440"/>
            <a:ext cx="7438962" cy="400110"/>
          </a:xfrm>
          <a:prstGeom prst="rect">
            <a:avLst/>
          </a:prstGeom>
          <a:noFill/>
        </p:spPr>
        <p:txBody>
          <a:bodyPr wrap="square" rtlCol="0">
            <a:spAutoFit/>
          </a:bodyPr>
          <a:lstStyle/>
          <a:p>
            <a:r>
              <a:rPr lang="en-GB" sz="1000" dirty="0" smtClean="0"/>
              <a:t>Source: CC-BY National and State Libraries Australasia (NSLA) and Library of </a:t>
            </a:r>
            <a:r>
              <a:rPr lang="en-GB" sz="1000" dirty="0"/>
              <a:t>Congress DPOE, Fingerprint created by Freepix.com</a:t>
            </a:r>
          </a:p>
          <a:p>
            <a:endParaRPr lang="en-GB" sz="1000" dirty="0"/>
          </a:p>
        </p:txBody>
      </p:sp>
    </p:spTree>
    <p:extLst>
      <p:ext uri="{BB962C8B-B14F-4D97-AF65-F5344CB8AC3E}">
        <p14:creationId xmlns:p14="http://schemas.microsoft.com/office/powerpoint/2010/main" val="2014961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Master files &amp; derivative files</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490349" y="2139444"/>
            <a:ext cx="5406573" cy="3604382"/>
          </a:xfrm>
        </p:spPr>
      </p:pic>
      <p:sp>
        <p:nvSpPr>
          <p:cNvPr id="5" name="TextBox 4"/>
          <p:cNvSpPr txBox="1"/>
          <p:nvPr/>
        </p:nvSpPr>
        <p:spPr>
          <a:xfrm>
            <a:off x="2041301" y="5882880"/>
            <a:ext cx="1959704" cy="400110"/>
          </a:xfrm>
          <a:prstGeom prst="rect">
            <a:avLst/>
          </a:prstGeom>
          <a:noFill/>
        </p:spPr>
        <p:txBody>
          <a:bodyPr wrap="none" rtlCol="0">
            <a:spAutoFit/>
          </a:bodyPr>
          <a:lstStyle/>
          <a:p>
            <a:r>
              <a:rPr lang="en-US" sz="2000" b="1" dirty="0" smtClean="0">
                <a:ea typeface="Cambria" charset="0"/>
                <a:cs typeface="Cambria" charset="0"/>
              </a:rPr>
              <a:t>Master file - TIFF</a:t>
            </a:r>
            <a:endParaRPr lang="en-US" sz="2000" b="1" dirty="0">
              <a:ea typeface="Cambria" charset="0"/>
              <a:cs typeface="Cambria"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53340" y="2139444"/>
            <a:ext cx="5418052" cy="3604382"/>
          </a:xfrm>
          <a:prstGeom prst="rect">
            <a:avLst/>
          </a:prstGeom>
        </p:spPr>
      </p:pic>
      <p:sp>
        <p:nvSpPr>
          <p:cNvPr id="8" name="TextBox 7"/>
          <p:cNvSpPr txBox="1"/>
          <p:nvPr/>
        </p:nvSpPr>
        <p:spPr>
          <a:xfrm>
            <a:off x="7977838" y="5893407"/>
            <a:ext cx="2367379" cy="400110"/>
          </a:xfrm>
          <a:prstGeom prst="rect">
            <a:avLst/>
          </a:prstGeom>
          <a:noFill/>
        </p:spPr>
        <p:txBody>
          <a:bodyPr wrap="none" rtlCol="0">
            <a:spAutoFit/>
          </a:bodyPr>
          <a:lstStyle/>
          <a:p>
            <a:r>
              <a:rPr lang="en-US" sz="2000" b="1" dirty="0" smtClean="0">
                <a:ea typeface="Cambria" charset="0"/>
                <a:cs typeface="Cambria" charset="0"/>
              </a:rPr>
              <a:t>Derivative file - JPEG</a:t>
            </a:r>
            <a:endParaRPr lang="en-US" sz="2000" b="1" dirty="0">
              <a:ea typeface="Cambria" charset="0"/>
              <a:cs typeface="Cambria" charset="0"/>
            </a:endParaRPr>
          </a:p>
        </p:txBody>
      </p:sp>
      <p:pic>
        <p:nvPicPr>
          <p:cNvPr id="9" name="Content Placeholder 3"/>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364819" y="2139444"/>
            <a:ext cx="5406573" cy="3604382"/>
          </a:xfrm>
          <a:prstGeom prst="rect">
            <a:avLst/>
          </a:prstGeom>
        </p:spPr>
      </p:pic>
      <p:sp>
        <p:nvSpPr>
          <p:cNvPr id="3" name="TextBox 2"/>
          <p:cNvSpPr txBox="1"/>
          <p:nvPr/>
        </p:nvSpPr>
        <p:spPr>
          <a:xfrm>
            <a:off x="0" y="6611779"/>
            <a:ext cx="3021981" cy="246221"/>
          </a:xfrm>
          <a:prstGeom prst="rect">
            <a:avLst/>
          </a:prstGeom>
          <a:noFill/>
        </p:spPr>
        <p:txBody>
          <a:bodyPr wrap="none" rtlCol="0">
            <a:spAutoFit/>
          </a:bodyPr>
          <a:lstStyle/>
          <a:p>
            <a:r>
              <a:rPr lang="en-GB" sz="1000" dirty="0" smtClean="0"/>
              <a:t>Image copyright: Ian </a:t>
            </a:r>
            <a:r>
              <a:rPr lang="en-GB" sz="1000" dirty="0" err="1" smtClean="0"/>
              <a:t>Wallman</a:t>
            </a:r>
            <a:r>
              <a:rPr lang="en-GB" sz="1000" dirty="0" smtClean="0"/>
              <a:t>, GLAM Digital Showcase</a:t>
            </a:r>
            <a:endParaRPr lang="en-GB" sz="1000" dirty="0"/>
          </a:p>
        </p:txBody>
      </p:sp>
    </p:spTree>
    <p:extLst>
      <p:ext uri="{BB962C8B-B14F-4D97-AF65-F5344CB8AC3E}">
        <p14:creationId xmlns:p14="http://schemas.microsoft.com/office/powerpoint/2010/main" val="1245670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r>
              <a:rPr lang="en-US" sz="4800" b="1" dirty="0">
                <a:ea typeface="Century Gothic" charset="0"/>
                <a:cs typeface="Century Gothic" charset="0"/>
              </a:rPr>
              <a:t>Master files &amp; derivative files</a:t>
            </a:r>
          </a:p>
        </p:txBody>
      </p:sp>
      <p:pic>
        <p:nvPicPr>
          <p:cNvPr id="4" name="Content Placeholder 3"/>
          <p:cNvPicPr>
            <a:picLocks noGrp="1" noChangeAspect="1"/>
          </p:cNvPicPr>
          <p:nvPr>
            <p:ph idx="1"/>
          </p:nvPr>
        </p:nvPicPr>
        <p:blipFill rotWithShape="1">
          <a:blip r:embed="rId3" cstate="hqprint">
            <a:extLst>
              <a:ext uri="{28A0092B-C50C-407E-A947-70E740481C1C}">
                <a14:useLocalDpi xmlns:a14="http://schemas.microsoft.com/office/drawing/2010/main"/>
              </a:ext>
            </a:extLst>
          </a:blip>
          <a:srcRect/>
          <a:stretch/>
        </p:blipFill>
        <p:spPr>
          <a:xfrm>
            <a:off x="461209" y="1543885"/>
            <a:ext cx="5550569" cy="3785938"/>
          </a:xfrm>
          <a:ln>
            <a:solidFill>
              <a:schemeClr val="bg2"/>
            </a:solidFill>
          </a:ln>
        </p:spPr>
      </p:pic>
      <p:sp>
        <p:nvSpPr>
          <p:cNvPr id="5" name="TextBox 4"/>
          <p:cNvSpPr txBox="1"/>
          <p:nvPr/>
        </p:nvSpPr>
        <p:spPr>
          <a:xfrm>
            <a:off x="1677476" y="5348090"/>
            <a:ext cx="2872709" cy="400110"/>
          </a:xfrm>
          <a:prstGeom prst="rect">
            <a:avLst/>
          </a:prstGeom>
          <a:noFill/>
        </p:spPr>
        <p:txBody>
          <a:bodyPr wrap="none" rtlCol="0">
            <a:spAutoFit/>
          </a:bodyPr>
          <a:lstStyle/>
          <a:p>
            <a:r>
              <a:rPr lang="en-US" sz="2000" b="1" dirty="0" smtClean="0">
                <a:ea typeface="Cambria" charset="0"/>
                <a:cs typeface="Cambria" charset="0"/>
              </a:rPr>
              <a:t>Master file - WordPerfect</a:t>
            </a:r>
            <a:endParaRPr lang="en-US" sz="2000" b="1" dirty="0">
              <a:ea typeface="Cambria" charset="0"/>
              <a:cs typeface="Cambria" charset="0"/>
            </a:endParaRPr>
          </a:p>
        </p:txBody>
      </p:sp>
      <p:pic>
        <p:nvPicPr>
          <p:cNvPr id="7" name="Picture 6"/>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6701935" y="1543886"/>
            <a:ext cx="4860412" cy="3785938"/>
          </a:xfrm>
          <a:prstGeom prst="rect">
            <a:avLst/>
          </a:prstGeom>
          <a:ln>
            <a:solidFill>
              <a:schemeClr val="bg2"/>
            </a:solidFill>
          </a:ln>
        </p:spPr>
      </p:pic>
      <p:sp>
        <p:nvSpPr>
          <p:cNvPr id="8" name="TextBox 7"/>
          <p:cNvSpPr txBox="1"/>
          <p:nvPr/>
        </p:nvSpPr>
        <p:spPr>
          <a:xfrm>
            <a:off x="7843510" y="5422280"/>
            <a:ext cx="2326086" cy="400110"/>
          </a:xfrm>
          <a:prstGeom prst="rect">
            <a:avLst/>
          </a:prstGeom>
          <a:noFill/>
        </p:spPr>
        <p:txBody>
          <a:bodyPr wrap="none" rtlCol="0">
            <a:spAutoFit/>
          </a:bodyPr>
          <a:lstStyle/>
          <a:p>
            <a:r>
              <a:rPr lang="en-US" sz="2000" b="1" dirty="0" smtClean="0">
                <a:ea typeface="Cambria" charset="0"/>
                <a:cs typeface="Cambria" charset="0"/>
              </a:rPr>
              <a:t>Derivative file – PDF</a:t>
            </a:r>
          </a:p>
        </p:txBody>
      </p:sp>
      <p:sp>
        <p:nvSpPr>
          <p:cNvPr id="9" name="TextBox 8"/>
          <p:cNvSpPr txBox="1"/>
          <p:nvPr/>
        </p:nvSpPr>
        <p:spPr>
          <a:xfrm>
            <a:off x="7570198" y="5422280"/>
            <a:ext cx="2872709" cy="400110"/>
          </a:xfrm>
          <a:prstGeom prst="rect">
            <a:avLst/>
          </a:prstGeom>
          <a:noFill/>
        </p:spPr>
        <p:txBody>
          <a:bodyPr wrap="none" rtlCol="0">
            <a:spAutoFit/>
          </a:bodyPr>
          <a:lstStyle/>
          <a:p>
            <a:r>
              <a:rPr lang="en-US" sz="2000" b="1" dirty="0" smtClean="0">
                <a:ea typeface="Cambria" charset="0"/>
                <a:cs typeface="Cambria" charset="0"/>
              </a:rPr>
              <a:t>Master file - WordPerfect</a:t>
            </a:r>
            <a:endParaRPr lang="en-US" sz="2000" b="1" dirty="0">
              <a:ea typeface="Cambria" charset="0"/>
              <a:cs typeface="Cambria" charset="0"/>
            </a:endParaRPr>
          </a:p>
        </p:txBody>
      </p:sp>
      <p:pic>
        <p:nvPicPr>
          <p:cNvPr id="10" name="Content Placeholder 3"/>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342644" y="1543885"/>
            <a:ext cx="5550569" cy="3785938"/>
          </a:xfrm>
          <a:prstGeom prst="rect">
            <a:avLst/>
          </a:prstGeom>
          <a:ln>
            <a:solidFill>
              <a:schemeClr val="bg2"/>
            </a:solidFill>
          </a:ln>
        </p:spPr>
      </p:pic>
      <p:sp>
        <p:nvSpPr>
          <p:cNvPr id="11" name="TextBox 10"/>
          <p:cNvSpPr txBox="1"/>
          <p:nvPr/>
        </p:nvSpPr>
        <p:spPr>
          <a:xfrm>
            <a:off x="9852898" y="6611779"/>
            <a:ext cx="2339102" cy="246221"/>
          </a:xfrm>
          <a:prstGeom prst="rect">
            <a:avLst/>
          </a:prstGeom>
          <a:noFill/>
        </p:spPr>
        <p:txBody>
          <a:bodyPr wrap="none" rtlCol="0">
            <a:spAutoFit/>
          </a:bodyPr>
          <a:lstStyle/>
          <a:p>
            <a:r>
              <a:rPr lang="en-GB" sz="1000" smtClean="0"/>
              <a:t>Images source</a:t>
            </a:r>
            <a:r>
              <a:rPr lang="en-GB" sz="1000" dirty="0" smtClean="0"/>
              <a:t>: </a:t>
            </a:r>
            <a:r>
              <a:rPr lang="en-GB" sz="1000" dirty="0"/>
              <a:t>Euan </a:t>
            </a:r>
            <a:r>
              <a:rPr lang="en-GB" sz="1000" dirty="0" smtClean="0"/>
              <a:t>Cochrane, CC-BY 2.0</a:t>
            </a:r>
            <a:endParaRPr lang="en-GB" sz="1000" dirty="0"/>
          </a:p>
        </p:txBody>
      </p:sp>
    </p:spTree>
    <p:extLst>
      <p:ext uri="{BB962C8B-B14F-4D97-AF65-F5344CB8AC3E}">
        <p14:creationId xmlns:p14="http://schemas.microsoft.com/office/powerpoint/2010/main" val="1599563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7990305" y="1708295"/>
            <a:ext cx="3706695" cy="4351338"/>
          </a:xfrm>
        </p:spPr>
      </p:pic>
      <p:sp>
        <p:nvSpPr>
          <p:cNvPr id="2" name="Title 1"/>
          <p:cNvSpPr>
            <a:spLocks noGrp="1"/>
          </p:cNvSpPr>
          <p:nvPr>
            <p:ph type="title"/>
          </p:nvPr>
        </p:nvSpPr>
        <p:spPr/>
        <p:txBody>
          <a:bodyPr>
            <a:noAutofit/>
          </a:bodyPr>
          <a:lstStyle/>
          <a:p>
            <a:r>
              <a:rPr lang="is-IS" sz="4800" b="1" dirty="0" smtClean="0">
                <a:ea typeface="Century Gothic" charset="0"/>
                <a:cs typeface="Century Gothic" charset="0"/>
              </a:rPr>
              <a:t>….And what you will have learned...</a:t>
            </a:r>
            <a:endParaRPr lang="en-US" sz="4800" b="1" dirty="0">
              <a:ea typeface="Century Gothic" charset="0"/>
              <a:cs typeface="Century Gothic" charset="0"/>
            </a:endParaRPr>
          </a:p>
        </p:txBody>
      </p:sp>
      <p:sp>
        <p:nvSpPr>
          <p:cNvPr id="3" name="Content Placeholder 2"/>
          <p:cNvSpPr>
            <a:spLocks noGrp="1"/>
          </p:cNvSpPr>
          <p:nvPr>
            <p:ph sz="half" idx="1"/>
          </p:nvPr>
        </p:nvSpPr>
        <p:spPr>
          <a:xfrm>
            <a:off x="838198" y="1708295"/>
            <a:ext cx="7370619" cy="5032376"/>
          </a:xfrm>
        </p:spPr>
        <p:txBody>
          <a:bodyPr>
            <a:normAutofit/>
          </a:bodyPr>
          <a:lstStyle/>
          <a:p>
            <a:pPr lvl="0"/>
            <a:r>
              <a:rPr lang="en-GB" sz="3200" dirty="0">
                <a:ea typeface="Cambria" charset="0"/>
                <a:cs typeface="Cambria" charset="0"/>
              </a:rPr>
              <a:t>What digital preservation is, common risks that it mitigates against and why it matters</a:t>
            </a:r>
            <a:endParaRPr lang="en-US" sz="3200" dirty="0">
              <a:ea typeface="Cambria" charset="0"/>
              <a:cs typeface="Cambria" charset="0"/>
            </a:endParaRPr>
          </a:p>
          <a:p>
            <a:pPr lvl="0"/>
            <a:r>
              <a:rPr lang="en-GB" sz="3200" dirty="0">
                <a:ea typeface="Cambria" charset="0"/>
                <a:cs typeface="Cambria" charset="0"/>
              </a:rPr>
              <a:t>Common terms and concepts from the OAIS reference model</a:t>
            </a:r>
            <a:endParaRPr lang="en-US" sz="3200" dirty="0">
              <a:ea typeface="Cambria" charset="0"/>
              <a:cs typeface="Cambria" charset="0"/>
            </a:endParaRPr>
          </a:p>
          <a:p>
            <a:pPr lvl="0"/>
            <a:r>
              <a:rPr lang="en-GB" sz="3200" dirty="0">
                <a:ea typeface="Cambria" charset="0"/>
                <a:cs typeface="Cambria" charset="0"/>
              </a:rPr>
              <a:t>Become familiar with major digital preservation standards </a:t>
            </a:r>
            <a:endParaRPr lang="en-GB" sz="3200" dirty="0" smtClean="0">
              <a:ea typeface="Cambria" charset="0"/>
              <a:cs typeface="Cambria" charset="0"/>
            </a:endParaRPr>
          </a:p>
          <a:p>
            <a:pPr lvl="0"/>
            <a:r>
              <a:rPr lang="en-GB" sz="3200" dirty="0" smtClean="0">
                <a:ea typeface="Cambria" charset="0"/>
                <a:cs typeface="Cambria" charset="0"/>
              </a:rPr>
              <a:t>Understand </a:t>
            </a:r>
            <a:r>
              <a:rPr lang="en-GB" sz="3200">
                <a:ea typeface="Cambria" charset="0"/>
                <a:cs typeface="Cambria" charset="0"/>
              </a:rPr>
              <a:t>what </a:t>
            </a:r>
            <a:r>
              <a:rPr lang="en-GB" sz="3200" smtClean="0">
                <a:ea typeface="Cambria" charset="0"/>
                <a:cs typeface="Cambria" charset="0"/>
              </a:rPr>
              <a:t>are some </a:t>
            </a:r>
            <a:r>
              <a:rPr lang="en-GB" sz="3200" dirty="0">
                <a:ea typeface="Cambria" charset="0"/>
                <a:cs typeface="Cambria" charset="0"/>
              </a:rPr>
              <a:t>of the </a:t>
            </a:r>
            <a:r>
              <a:rPr lang="en-GB" sz="3200" dirty="0" smtClean="0">
                <a:ea typeface="Cambria" charset="0"/>
                <a:cs typeface="Cambria" charset="0"/>
              </a:rPr>
              <a:t>tools </a:t>
            </a:r>
            <a:r>
              <a:rPr lang="en-GB" sz="3200" dirty="0">
                <a:ea typeface="Cambria" charset="0"/>
                <a:cs typeface="Cambria" charset="0"/>
              </a:rPr>
              <a:t>and </a:t>
            </a:r>
            <a:r>
              <a:rPr lang="en-GB" sz="3200" dirty="0" smtClean="0">
                <a:ea typeface="Cambria" charset="0"/>
                <a:cs typeface="Cambria" charset="0"/>
              </a:rPr>
              <a:t>techniques </a:t>
            </a:r>
            <a:r>
              <a:rPr lang="en-GB" sz="3200" dirty="0">
                <a:ea typeface="Cambria" charset="0"/>
                <a:cs typeface="Cambria" charset="0"/>
              </a:rPr>
              <a:t>used to preserve digital objects</a:t>
            </a:r>
            <a:r>
              <a:rPr lang="en-US" sz="3200" dirty="0">
                <a:ea typeface="Cambria" charset="0"/>
                <a:cs typeface="Cambria" charset="0"/>
              </a:rPr>
              <a:t> </a:t>
            </a:r>
            <a:endParaRPr lang="en-US" dirty="0">
              <a:ea typeface="Cambria" charset="0"/>
              <a:cs typeface="Cambria" charset="0"/>
            </a:endParaRPr>
          </a:p>
        </p:txBody>
      </p:sp>
    </p:spTree>
    <p:extLst>
      <p:ext uri="{BB962C8B-B14F-4D97-AF65-F5344CB8AC3E}">
        <p14:creationId xmlns:p14="http://schemas.microsoft.com/office/powerpoint/2010/main" val="13994773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A digital object three ways</a:t>
            </a:r>
            <a:endParaRPr lang="en-US" sz="4800" b="1" dirty="0">
              <a:ea typeface="Century Gothic" charset="0"/>
              <a:cs typeface="Century Gothic" charset="0"/>
            </a:endParaRPr>
          </a:p>
        </p:txBody>
      </p:sp>
      <p:sp>
        <p:nvSpPr>
          <p:cNvPr id="3" name="Content Placeholder 2"/>
          <p:cNvSpPr>
            <a:spLocks noGrp="1"/>
          </p:cNvSpPr>
          <p:nvPr>
            <p:ph idx="1"/>
          </p:nvPr>
        </p:nvSpPr>
        <p:spPr/>
        <p:txBody>
          <a:bodyPr>
            <a:normAutofit/>
          </a:bodyPr>
          <a:lstStyle/>
          <a:p>
            <a:pPr marL="0" indent="0">
              <a:buNone/>
            </a:pPr>
            <a:r>
              <a:rPr lang="en-US" sz="3600" dirty="0" smtClean="0">
                <a:ea typeface="Cambria" charset="0"/>
                <a:cs typeface="Cambria" charset="0"/>
              </a:rPr>
              <a:t>Archival information package (AIP)</a:t>
            </a:r>
          </a:p>
        </p:txBody>
      </p:sp>
      <p:pic>
        <p:nvPicPr>
          <p:cNvPr id="9" name="Picture 8"/>
          <p:cNvPicPr>
            <a:picLocks noChangeAspect="1"/>
          </p:cNvPicPr>
          <p:nvPr/>
        </p:nvPicPr>
        <p:blipFill>
          <a:blip r:embed="rId3"/>
          <a:stretch>
            <a:fillRect/>
          </a:stretch>
        </p:blipFill>
        <p:spPr>
          <a:xfrm>
            <a:off x="4606281" y="4600814"/>
            <a:ext cx="1745252" cy="1745252"/>
          </a:xfrm>
          <a:prstGeom prst="rect">
            <a:avLst/>
          </a:prstGeom>
        </p:spPr>
      </p:pic>
      <p:pic>
        <p:nvPicPr>
          <p:cNvPr id="4" name="Content Placeholder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380006">
            <a:off x="9663896" y="77641"/>
            <a:ext cx="2246081" cy="1900530"/>
          </a:xfrm>
          <a:prstGeom prst="rect">
            <a:avLst/>
          </a:prstGeom>
        </p:spPr>
      </p:pic>
      <p:pic>
        <p:nvPicPr>
          <p:cNvPr id="6" name="Content Placeholder 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12849" y="2915813"/>
            <a:ext cx="2743210" cy="2321177"/>
          </a:xfrm>
          <a:prstGeom prst="rect">
            <a:avLst/>
          </a:prstGeom>
        </p:spPr>
      </p:pic>
      <p:pic>
        <p:nvPicPr>
          <p:cNvPr id="10" name="Picture 9"/>
          <p:cNvPicPr>
            <a:picLocks noChangeAspect="1"/>
          </p:cNvPicPr>
          <p:nvPr/>
        </p:nvPicPr>
        <p:blipFill>
          <a:blip r:embed="rId6"/>
          <a:stretch>
            <a:fillRect/>
          </a:stretch>
        </p:blipFill>
        <p:spPr>
          <a:xfrm>
            <a:off x="7045992" y="2616189"/>
            <a:ext cx="1766235" cy="1766235"/>
          </a:xfrm>
          <a:prstGeom prst="rect">
            <a:avLst/>
          </a:prstGeom>
        </p:spPr>
      </p:pic>
      <p:pic>
        <p:nvPicPr>
          <p:cNvPr id="12" name="Picture 11"/>
          <p:cNvPicPr>
            <a:picLocks noChangeAspect="1"/>
          </p:cNvPicPr>
          <p:nvPr/>
        </p:nvPicPr>
        <p:blipFill>
          <a:blip r:embed="rId7"/>
          <a:stretch>
            <a:fillRect/>
          </a:stretch>
        </p:blipFill>
        <p:spPr>
          <a:xfrm>
            <a:off x="4098849" y="2729308"/>
            <a:ext cx="1746934" cy="1746934"/>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8812227" y="2472868"/>
            <a:ext cx="1846296" cy="1846296"/>
          </a:xfrm>
          <a:prstGeom prst="rect">
            <a:avLst/>
          </a:prstGeom>
        </p:spPr>
      </p:pic>
      <p:cxnSp>
        <p:nvCxnSpPr>
          <p:cNvPr id="14" name="Straight Arrow Connector 13"/>
          <p:cNvCxnSpPr/>
          <p:nvPr/>
        </p:nvCxnSpPr>
        <p:spPr>
          <a:xfrm flipH="1" flipV="1">
            <a:off x="7657061" y="4113773"/>
            <a:ext cx="735835" cy="724937"/>
          </a:xfrm>
          <a:prstGeom prst="straightConnector1">
            <a:avLst/>
          </a:prstGeom>
          <a:ln w="38100">
            <a:solidFill>
              <a:srgbClr val="B3A89B"/>
            </a:solidFill>
            <a:tailEnd type="arrow"/>
          </a:ln>
        </p:spPr>
        <p:style>
          <a:lnRef idx="1">
            <a:schemeClr val="accent3"/>
          </a:lnRef>
          <a:fillRef idx="0">
            <a:schemeClr val="accent3"/>
          </a:fillRef>
          <a:effectRef idx="0">
            <a:schemeClr val="accent3"/>
          </a:effectRef>
          <a:fontRef idx="minor">
            <a:schemeClr val="tx1"/>
          </a:fontRef>
        </p:style>
      </p:cxnSp>
      <p:sp>
        <p:nvSpPr>
          <p:cNvPr id="8" name="TextBox 7"/>
          <p:cNvSpPr txBox="1"/>
          <p:nvPr/>
        </p:nvSpPr>
        <p:spPr>
          <a:xfrm>
            <a:off x="8002476" y="4885214"/>
            <a:ext cx="4172455" cy="1938992"/>
          </a:xfrm>
          <a:prstGeom prst="rect">
            <a:avLst/>
          </a:prstGeom>
          <a:noFill/>
        </p:spPr>
        <p:txBody>
          <a:bodyPr wrap="square" rtlCol="0">
            <a:spAutoFit/>
          </a:bodyPr>
          <a:lstStyle/>
          <a:p>
            <a:pPr marL="342900" indent="-342900">
              <a:buFont typeface="Arial" charset="0"/>
              <a:buChar char="•"/>
            </a:pPr>
            <a:r>
              <a:rPr lang="en-US" sz="2400" dirty="0" smtClean="0">
                <a:ea typeface="Cambria" charset="0"/>
                <a:cs typeface="Cambria" charset="0"/>
              </a:rPr>
              <a:t>Descriptive &amp; other metadata</a:t>
            </a:r>
          </a:p>
          <a:p>
            <a:pPr marL="342900" indent="-342900">
              <a:buFont typeface="Arial" charset="0"/>
              <a:buChar char="•"/>
            </a:pPr>
            <a:r>
              <a:rPr lang="en-US" sz="2400" dirty="0" smtClean="0">
                <a:ea typeface="Cambria" charset="0"/>
                <a:cs typeface="Cambria" charset="0"/>
              </a:rPr>
              <a:t>Preservation metadata – including representation information</a:t>
            </a:r>
          </a:p>
        </p:txBody>
      </p:sp>
      <p:sp>
        <p:nvSpPr>
          <p:cNvPr id="7" name="Chevron 6"/>
          <p:cNvSpPr/>
          <p:nvPr/>
        </p:nvSpPr>
        <p:spPr>
          <a:xfrm>
            <a:off x="3100275" y="3585876"/>
            <a:ext cx="1080655" cy="110143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8" name="Picture 17"/>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5800602" y="2616188"/>
            <a:ext cx="840830" cy="1117533"/>
          </a:xfrm>
          <a:prstGeom prst="rect">
            <a:avLst/>
          </a:prstGeom>
        </p:spPr>
      </p:pic>
      <p:pic>
        <p:nvPicPr>
          <p:cNvPr id="19" name="Picture 18"/>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6338347" y="4476241"/>
            <a:ext cx="840830" cy="1117533"/>
          </a:xfrm>
          <a:prstGeom prst="rect">
            <a:avLst/>
          </a:prstGeom>
        </p:spPr>
      </p:pic>
      <p:sp>
        <p:nvSpPr>
          <p:cNvPr id="20" name="TextBox 19"/>
          <p:cNvSpPr txBox="1"/>
          <p:nvPr/>
        </p:nvSpPr>
        <p:spPr>
          <a:xfrm>
            <a:off x="0" y="6571440"/>
            <a:ext cx="7438962" cy="400110"/>
          </a:xfrm>
          <a:prstGeom prst="rect">
            <a:avLst/>
          </a:prstGeom>
          <a:noFill/>
        </p:spPr>
        <p:txBody>
          <a:bodyPr wrap="square" rtlCol="0">
            <a:spAutoFit/>
          </a:bodyPr>
          <a:lstStyle/>
          <a:p>
            <a:r>
              <a:rPr lang="en-GB" sz="1000" dirty="0" smtClean="0"/>
              <a:t>Source: CC-BY National and State Libraries Australasia (NSLA) and Library of </a:t>
            </a:r>
            <a:r>
              <a:rPr lang="en-GB" sz="1000" dirty="0"/>
              <a:t>Congress DPOE, Fingerprint created by Freepix.com</a:t>
            </a:r>
          </a:p>
          <a:p>
            <a:endParaRPr lang="en-GB" sz="1000" dirty="0"/>
          </a:p>
        </p:txBody>
      </p:sp>
    </p:spTree>
    <p:extLst>
      <p:ext uri="{BB962C8B-B14F-4D97-AF65-F5344CB8AC3E}">
        <p14:creationId xmlns:p14="http://schemas.microsoft.com/office/powerpoint/2010/main" val="1269062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A digital object three ways</a:t>
            </a:r>
            <a:endParaRPr lang="en-US" sz="4800" b="1" dirty="0">
              <a:ea typeface="Century Gothic" charset="0"/>
              <a:cs typeface="Century Gothic" charset="0"/>
            </a:endParaRPr>
          </a:p>
        </p:txBody>
      </p:sp>
      <p:sp>
        <p:nvSpPr>
          <p:cNvPr id="3" name="Content Placeholder 2"/>
          <p:cNvSpPr>
            <a:spLocks noGrp="1"/>
          </p:cNvSpPr>
          <p:nvPr>
            <p:ph idx="1"/>
          </p:nvPr>
        </p:nvSpPr>
        <p:spPr/>
        <p:txBody>
          <a:bodyPr/>
          <a:lstStyle/>
          <a:p>
            <a:pPr marL="0" indent="0">
              <a:buNone/>
            </a:pPr>
            <a:r>
              <a:rPr lang="en-US" sz="3600" dirty="0" smtClean="0">
                <a:ea typeface="Cambria" charset="0"/>
                <a:cs typeface="Cambria" charset="0"/>
              </a:rPr>
              <a:t>Dissemination information package (DIP)</a:t>
            </a:r>
          </a:p>
          <a:p>
            <a:endParaRPr lang="en-US" dirty="0" smtClean="0">
              <a:ea typeface="Cambria" charset="0"/>
              <a:cs typeface="Cambria" charset="0"/>
            </a:endParaRPr>
          </a:p>
          <a:p>
            <a:endParaRPr lang="en-US" dirty="0">
              <a:ea typeface="Cambria" charset="0"/>
              <a:cs typeface="Cambria" charset="0"/>
            </a:endParaRPr>
          </a:p>
          <a:p>
            <a:endParaRPr lang="en-US" dirty="0" smtClean="0">
              <a:ea typeface="Cambria" charset="0"/>
              <a:cs typeface="Cambria" charset="0"/>
            </a:endParaRPr>
          </a:p>
        </p:txBody>
      </p:sp>
      <p:pic>
        <p:nvPicPr>
          <p:cNvPr id="4" name="Content Placeholder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380006">
            <a:off x="9663896" y="77641"/>
            <a:ext cx="2246081" cy="1900530"/>
          </a:xfrm>
          <a:prstGeom prst="rect">
            <a:avLst/>
          </a:prstGeom>
        </p:spPr>
      </p:pic>
      <p:pic>
        <p:nvPicPr>
          <p:cNvPr id="5" name="Content Placeholder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72204" y="2949412"/>
            <a:ext cx="2743210" cy="2321177"/>
          </a:xfrm>
          <a:prstGeom prst="rect">
            <a:avLst/>
          </a:prstGeom>
        </p:spPr>
      </p:pic>
      <p:sp>
        <p:nvSpPr>
          <p:cNvPr id="6" name="Chevron 5"/>
          <p:cNvSpPr/>
          <p:nvPr/>
        </p:nvSpPr>
        <p:spPr>
          <a:xfrm>
            <a:off x="3615414" y="3559283"/>
            <a:ext cx="1080655" cy="110143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023276" y="3249197"/>
            <a:ext cx="1846296" cy="1846296"/>
          </a:xfrm>
          <a:prstGeom prst="rect">
            <a:avLst/>
          </a:prstGeom>
        </p:spPr>
      </p:pic>
      <p:pic>
        <p:nvPicPr>
          <p:cNvPr id="8" name="Picture 7"/>
          <p:cNvPicPr>
            <a:picLocks noChangeAspect="1"/>
          </p:cNvPicPr>
          <p:nvPr/>
        </p:nvPicPr>
        <p:blipFill>
          <a:blip r:embed="rId6"/>
          <a:stretch>
            <a:fillRect/>
          </a:stretch>
        </p:blipFill>
        <p:spPr>
          <a:xfrm>
            <a:off x="4924730" y="3237403"/>
            <a:ext cx="1869884" cy="1869884"/>
          </a:xfrm>
          <a:prstGeom prst="rect">
            <a:avLst/>
          </a:prstGeom>
        </p:spPr>
      </p:pic>
      <p:sp>
        <p:nvSpPr>
          <p:cNvPr id="10" name="TextBox 9"/>
          <p:cNvSpPr txBox="1"/>
          <p:nvPr/>
        </p:nvSpPr>
        <p:spPr>
          <a:xfrm>
            <a:off x="0" y="6571440"/>
            <a:ext cx="7438962" cy="246221"/>
          </a:xfrm>
          <a:prstGeom prst="rect">
            <a:avLst/>
          </a:prstGeom>
          <a:noFill/>
        </p:spPr>
        <p:txBody>
          <a:bodyPr wrap="square" rtlCol="0">
            <a:spAutoFit/>
          </a:bodyPr>
          <a:lstStyle/>
          <a:p>
            <a:r>
              <a:rPr lang="en-GB" sz="1000" dirty="0" smtClean="0"/>
              <a:t>Source: CC-BY National and State Libraries Australasia (NSLA) and Library of </a:t>
            </a:r>
            <a:r>
              <a:rPr lang="en-GB" sz="1000" dirty="0"/>
              <a:t>Congress </a:t>
            </a:r>
            <a:r>
              <a:rPr lang="en-GB" sz="1000" dirty="0" smtClean="0"/>
              <a:t>DPOE</a:t>
            </a:r>
            <a:endParaRPr lang="en-GB" sz="1000" dirty="0"/>
          </a:p>
        </p:txBody>
      </p:sp>
    </p:spTree>
    <p:extLst>
      <p:ext uri="{BB962C8B-B14F-4D97-AF65-F5344CB8AC3E}">
        <p14:creationId xmlns:p14="http://schemas.microsoft.com/office/powerpoint/2010/main" val="9436402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solidFill>
                  <a:schemeClr val="accent6">
                    <a:lumMod val="75000"/>
                  </a:schemeClr>
                </a:solidFill>
                <a:ea typeface="Century Gothic" charset="0"/>
                <a:cs typeface="Century Gothic" charset="0"/>
              </a:rPr>
              <a:t>Activity: brainst</a:t>
            </a:r>
            <a:r>
              <a:rPr lang="en-US" sz="4800" b="1" dirty="0">
                <a:solidFill>
                  <a:schemeClr val="accent6">
                    <a:lumMod val="75000"/>
                  </a:schemeClr>
                </a:solidFill>
                <a:ea typeface="Century Gothic" charset="0"/>
                <a:cs typeface="Century Gothic" charset="0"/>
              </a:rPr>
              <a:t>o</a:t>
            </a:r>
            <a:r>
              <a:rPr lang="en-US" sz="4800" b="1" dirty="0" smtClean="0">
                <a:solidFill>
                  <a:schemeClr val="accent6">
                    <a:lumMod val="75000"/>
                  </a:schemeClr>
                </a:solidFill>
                <a:ea typeface="Century Gothic" charset="0"/>
                <a:cs typeface="Century Gothic" charset="0"/>
              </a:rPr>
              <a:t>rming</a:t>
            </a:r>
            <a:endParaRPr lang="en-US" sz="4800" b="1" dirty="0">
              <a:solidFill>
                <a:schemeClr val="accent6">
                  <a:lumMod val="75000"/>
                </a:schemeClr>
              </a:solidFill>
              <a:ea typeface="Century Gothic" charset="0"/>
              <a:cs typeface="Century Gothic" charset="0"/>
            </a:endParaRPr>
          </a:p>
        </p:txBody>
      </p:sp>
      <p:sp>
        <p:nvSpPr>
          <p:cNvPr id="3" name="Content Placeholder 2"/>
          <p:cNvSpPr>
            <a:spLocks noGrp="1"/>
          </p:cNvSpPr>
          <p:nvPr>
            <p:ph idx="1"/>
          </p:nvPr>
        </p:nvSpPr>
        <p:spPr>
          <a:xfrm>
            <a:off x="4400549" y="2971800"/>
            <a:ext cx="7053263" cy="3205162"/>
          </a:xfrm>
        </p:spPr>
        <p:txBody>
          <a:bodyPr>
            <a:normAutofit/>
          </a:bodyPr>
          <a:lstStyle/>
          <a:p>
            <a:pPr marL="0" indent="0" algn="ctr">
              <a:buNone/>
            </a:pPr>
            <a:r>
              <a:rPr lang="en-US" sz="4000" i="1" dirty="0" smtClean="0">
                <a:ea typeface="Cambria" charset="0"/>
                <a:cs typeface="Cambria" charset="0"/>
              </a:rPr>
              <a:t>What activities do you think are a part of digital preservation?</a:t>
            </a:r>
          </a:p>
          <a:p>
            <a:pPr marL="0" indent="0" algn="ctr">
              <a:buNone/>
            </a:pPr>
            <a:endParaRPr lang="en-US" sz="4000" i="1" dirty="0" smtClean="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1499" y="1849041"/>
            <a:ext cx="3829050" cy="4546997"/>
          </a:xfrm>
          <a:prstGeom prst="rect">
            <a:avLst/>
          </a:prstGeom>
        </p:spPr>
      </p:pic>
      <p:sp>
        <p:nvSpPr>
          <p:cNvPr id="5" name="TextBox 4"/>
          <p:cNvSpPr txBox="1"/>
          <p:nvPr/>
        </p:nvSpPr>
        <p:spPr>
          <a:xfrm>
            <a:off x="232041" y="6469418"/>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3379163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Digital preservation activities</a:t>
            </a:r>
            <a:endParaRPr lang="en-US" sz="4800" b="1" dirty="0">
              <a:ea typeface="Century Gothic" charset="0"/>
              <a:cs typeface="Century Gothic" charset="0"/>
            </a:endParaRPr>
          </a:p>
        </p:txBody>
      </p:sp>
      <p:sp>
        <p:nvSpPr>
          <p:cNvPr id="3" name="Content Placeholder 2"/>
          <p:cNvSpPr>
            <a:spLocks noGrp="1"/>
          </p:cNvSpPr>
          <p:nvPr>
            <p:ph idx="1"/>
          </p:nvPr>
        </p:nvSpPr>
        <p:spPr/>
        <p:txBody>
          <a:bodyPr>
            <a:normAutofit/>
          </a:bodyPr>
          <a:lstStyle/>
          <a:p>
            <a:r>
              <a:rPr lang="en-US" sz="3200" dirty="0" smtClean="0">
                <a:ea typeface="Cambria" charset="0"/>
                <a:cs typeface="Cambria" charset="0"/>
              </a:rPr>
              <a:t>File format identification</a:t>
            </a:r>
          </a:p>
          <a:p>
            <a:r>
              <a:rPr lang="en-US" sz="3200" dirty="0" smtClean="0">
                <a:ea typeface="Cambria" charset="0"/>
                <a:cs typeface="Cambria" charset="0"/>
              </a:rPr>
              <a:t>File format validation</a:t>
            </a:r>
          </a:p>
          <a:p>
            <a:r>
              <a:rPr lang="en-US" sz="3200" dirty="0" smtClean="0">
                <a:ea typeface="Cambria" charset="0"/>
                <a:cs typeface="Cambria" charset="0"/>
              </a:rPr>
              <a:t>Fixity – checksums</a:t>
            </a:r>
          </a:p>
          <a:p>
            <a:r>
              <a:rPr lang="en-US" sz="3200" dirty="0" smtClean="0">
                <a:ea typeface="Cambria" charset="0"/>
                <a:cs typeface="Cambria" charset="0"/>
              </a:rPr>
              <a:t>Digital preservation metadata</a:t>
            </a:r>
          </a:p>
          <a:p>
            <a:r>
              <a:rPr lang="en-US" sz="3200" dirty="0" smtClean="0">
                <a:ea typeface="Cambria" charset="0"/>
                <a:cs typeface="Cambria" charset="0"/>
              </a:rPr>
              <a:t>Storage and backup</a:t>
            </a:r>
          </a:p>
          <a:p>
            <a:r>
              <a:rPr lang="en-US" sz="3200" dirty="0" smtClean="0">
                <a:ea typeface="Cambria" charset="0"/>
                <a:cs typeface="Cambria" charset="0"/>
              </a:rPr>
              <a:t>Preservation planning</a:t>
            </a:r>
          </a:p>
          <a:p>
            <a:pPr lvl="1"/>
            <a:r>
              <a:rPr lang="en-US" sz="2800" dirty="0" smtClean="0">
                <a:ea typeface="Cambria" charset="0"/>
                <a:cs typeface="Cambria" charset="0"/>
              </a:rPr>
              <a:t>Preservation </a:t>
            </a:r>
            <a:r>
              <a:rPr lang="en-US" sz="2800" dirty="0" smtClean="0">
                <a:ea typeface="Cambria" charset="0"/>
                <a:cs typeface="Cambria" charset="0"/>
              </a:rPr>
              <a:t>actions</a:t>
            </a:r>
            <a:endParaRPr lang="en-US" sz="2800" dirty="0" smtClean="0">
              <a:ea typeface="Cambria" charset="0"/>
              <a:cs typeface="Cambria"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43344" y="2172494"/>
            <a:ext cx="4267200" cy="3657600"/>
          </a:xfrm>
          <a:prstGeom prst="rect">
            <a:avLst/>
          </a:prstGeom>
        </p:spPr>
      </p:pic>
      <p:sp>
        <p:nvSpPr>
          <p:cNvPr id="5" name="TextBox 4"/>
          <p:cNvSpPr txBox="1"/>
          <p:nvPr/>
        </p:nvSpPr>
        <p:spPr>
          <a:xfrm>
            <a:off x="6822961" y="5880418"/>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1185851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Characterization</a:t>
            </a:r>
            <a:endParaRPr lang="en-US" sz="4800" b="1" dirty="0">
              <a:ea typeface="Century Gothic" charset="0"/>
              <a:cs typeface="Century Gothic" charset="0"/>
            </a:endParaRPr>
          </a:p>
        </p:txBody>
      </p:sp>
      <p:sp>
        <p:nvSpPr>
          <p:cNvPr id="3" name="Content Placeholder 2"/>
          <p:cNvSpPr>
            <a:spLocks noGrp="1"/>
          </p:cNvSpPr>
          <p:nvPr>
            <p:ph idx="1"/>
          </p:nvPr>
        </p:nvSpPr>
        <p:spPr/>
        <p:txBody>
          <a:bodyPr>
            <a:normAutofit/>
          </a:bodyPr>
          <a:lstStyle/>
          <a:p>
            <a:r>
              <a:rPr lang="en-GB" sz="3200" dirty="0" smtClean="0">
                <a:ea typeface="Cambria" charset="0"/>
                <a:cs typeface="Cambria" charset="0"/>
              </a:rPr>
              <a:t>Understand your data so you can assess risks, plan, take action to preserve</a:t>
            </a:r>
          </a:p>
          <a:p>
            <a:r>
              <a:rPr lang="en-GB" sz="3200" dirty="0" smtClean="0">
                <a:ea typeface="Cambria" charset="0"/>
                <a:cs typeface="Cambria" charset="0"/>
              </a:rPr>
              <a:t>Characterization:</a:t>
            </a:r>
          </a:p>
          <a:p>
            <a:pPr lvl="1"/>
            <a:r>
              <a:rPr lang="en-GB" sz="2800" dirty="0" smtClean="0">
                <a:ea typeface="Cambria" charset="0"/>
                <a:cs typeface="Cambria" charset="0"/>
              </a:rPr>
              <a:t>How many files?</a:t>
            </a:r>
          </a:p>
          <a:p>
            <a:pPr lvl="1"/>
            <a:r>
              <a:rPr lang="en-GB" sz="2800" dirty="0" smtClean="0">
                <a:ea typeface="Cambria" charset="0"/>
                <a:cs typeface="Cambria" charset="0"/>
              </a:rPr>
              <a:t>How big are the files?</a:t>
            </a:r>
          </a:p>
          <a:p>
            <a:pPr lvl="1"/>
            <a:r>
              <a:rPr lang="en-GB" sz="2800" dirty="0" smtClean="0">
                <a:ea typeface="Cambria" charset="0"/>
                <a:cs typeface="Cambria" charset="0"/>
              </a:rPr>
              <a:t>What file formats? </a:t>
            </a:r>
          </a:p>
          <a:p>
            <a:pPr lvl="1"/>
            <a:r>
              <a:rPr lang="en-GB" sz="2800" dirty="0" smtClean="0">
                <a:ea typeface="Cambria" charset="0"/>
                <a:cs typeface="Cambria" charset="0"/>
              </a:rPr>
              <a:t>Does it contain personal information?</a:t>
            </a:r>
          </a:p>
          <a:p>
            <a:pPr lvl="1"/>
            <a:r>
              <a:rPr lang="en-GB" sz="2800" dirty="0" smtClean="0">
                <a:ea typeface="Cambria" charset="0"/>
                <a:cs typeface="Cambria" charset="0"/>
              </a:rPr>
              <a:t>Is it encrypted?</a:t>
            </a:r>
          </a:p>
          <a:p>
            <a:pPr lvl="1"/>
            <a:r>
              <a:rPr lang="en-GB" sz="2800" dirty="0" smtClean="0">
                <a:ea typeface="Cambria" charset="0"/>
                <a:cs typeface="Cambria" charset="0"/>
              </a:rPr>
              <a:t>What risks are associated?</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35900" y="2895283"/>
            <a:ext cx="3853575" cy="3281680"/>
          </a:xfrm>
          <a:prstGeom prst="rect">
            <a:avLst/>
          </a:prstGeom>
        </p:spPr>
      </p:pic>
      <p:sp>
        <p:nvSpPr>
          <p:cNvPr id="5" name="TextBox 4"/>
          <p:cNvSpPr txBox="1"/>
          <p:nvPr/>
        </p:nvSpPr>
        <p:spPr>
          <a:xfrm>
            <a:off x="7508704" y="6053852"/>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2040083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r>
              <a:rPr lang="en-US" sz="4800" b="1" dirty="0" smtClean="0">
                <a:ea typeface="Century Gothic" charset="0"/>
                <a:cs typeface="Century Gothic" charset="0"/>
              </a:rPr>
              <a:t>File format </a:t>
            </a:r>
            <a:r>
              <a:rPr lang="en-US" sz="4800" b="1" dirty="0">
                <a:ea typeface="Century Gothic" charset="0"/>
                <a:cs typeface="Century Gothic" charset="0"/>
              </a:rPr>
              <a:t>i</a:t>
            </a:r>
            <a:r>
              <a:rPr lang="en-US" sz="4800" b="1" dirty="0" smtClean="0">
                <a:ea typeface="Century Gothic" charset="0"/>
                <a:cs typeface="Century Gothic" charset="0"/>
              </a:rPr>
              <a:t>dentification</a:t>
            </a:r>
            <a:endParaRPr lang="en-US" sz="4800" b="1" dirty="0">
              <a:ea typeface="Century Gothic" charset="0"/>
              <a:cs typeface="Century Gothic" charset="0"/>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979" y="1146014"/>
            <a:ext cx="7993567" cy="5711986"/>
          </a:xfrm>
          <a:prstGeom prst="rect">
            <a:avLst/>
          </a:prstGeom>
        </p:spPr>
      </p:pic>
      <p:pic>
        <p:nvPicPr>
          <p:cNvPr id="6" name="Content Placeholder 5"/>
          <p:cNvPicPr>
            <a:picLocks noGrp="1" noChangeAspect="1"/>
          </p:cNvPicPr>
          <p:nvPr>
            <p:ph idx="1"/>
          </p:nvPr>
        </p:nvPicPr>
        <p:blipFill>
          <a:blip r:embed="rId4"/>
          <a:stretch>
            <a:fillRect/>
          </a:stretch>
        </p:blipFill>
        <p:spPr>
          <a:xfrm>
            <a:off x="263744" y="2305323"/>
            <a:ext cx="3975746" cy="397574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5406906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r>
              <a:rPr lang="en-US" sz="4800" b="1" dirty="0" smtClean="0">
                <a:ea typeface="Century Gothic" charset="0"/>
                <a:cs typeface="Century Gothic" charset="0"/>
              </a:rPr>
              <a:t>File format </a:t>
            </a:r>
            <a:r>
              <a:rPr lang="en-US" sz="4800" b="1" dirty="0">
                <a:ea typeface="Century Gothic" charset="0"/>
                <a:cs typeface="Century Gothic" charset="0"/>
              </a:rPr>
              <a:t>i</a:t>
            </a:r>
            <a:r>
              <a:rPr lang="en-US" sz="4800" b="1" dirty="0" smtClean="0">
                <a:ea typeface="Century Gothic" charset="0"/>
                <a:cs typeface="Century Gothic" charset="0"/>
              </a:rPr>
              <a:t>dentification</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3055" y="994349"/>
            <a:ext cx="12188945" cy="6300069"/>
          </a:xfrm>
        </p:spPr>
      </p:pic>
    </p:spTree>
    <p:extLst>
      <p:ext uri="{BB962C8B-B14F-4D97-AF65-F5344CB8AC3E}">
        <p14:creationId xmlns:p14="http://schemas.microsoft.com/office/powerpoint/2010/main" val="117187899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r>
              <a:rPr lang="en-US" sz="4800" b="1" dirty="0" smtClean="0">
                <a:ea typeface="Century Gothic" charset="0"/>
                <a:cs typeface="Century Gothic" charset="0"/>
              </a:rPr>
              <a:t>File format </a:t>
            </a:r>
            <a:r>
              <a:rPr lang="en-US" sz="4800" b="1" dirty="0">
                <a:ea typeface="Century Gothic" charset="0"/>
                <a:cs typeface="Century Gothic" charset="0"/>
              </a:rPr>
              <a:t>i</a:t>
            </a:r>
            <a:r>
              <a:rPr lang="en-US" sz="4800" b="1" dirty="0" smtClean="0">
                <a:ea typeface="Century Gothic" charset="0"/>
                <a:cs typeface="Century Gothic" charset="0"/>
              </a:rPr>
              <a:t>dentification</a:t>
            </a:r>
            <a:endParaRPr lang="en-US" sz="4800" b="1" dirty="0">
              <a:ea typeface="Century Gothic" charset="0"/>
              <a:cs typeface="Century Gothic" charset="0"/>
            </a:endParaRPr>
          </a:p>
        </p:txBody>
      </p:sp>
      <p:pic>
        <p:nvPicPr>
          <p:cNvPr id="5" name="Content Placeholder 4"/>
          <p:cNvPicPr>
            <a:picLocks noGrp="1" noChangeAspect="1"/>
          </p:cNvPicPr>
          <p:nvPr>
            <p:ph idx="1"/>
          </p:nvPr>
        </p:nvPicPr>
        <p:blipFill>
          <a:blip r:embed="rId3"/>
          <a:stretch>
            <a:fillRect/>
          </a:stretch>
        </p:blipFill>
        <p:spPr>
          <a:xfrm>
            <a:off x="214747" y="2855151"/>
            <a:ext cx="3575054" cy="1704109"/>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89801" y="1369252"/>
            <a:ext cx="8078064" cy="4675909"/>
          </a:xfrm>
          <a:prstGeom prst="rect">
            <a:avLst/>
          </a:prstGeom>
          <a:ln>
            <a:noFill/>
          </a:ln>
          <a:effectLst>
            <a:outerShdw blurRad="190500" algn="tl" rotWithShape="0">
              <a:srgbClr val="000000">
                <a:alpha val="70000"/>
              </a:srgbClr>
            </a:outerShdw>
          </a:effectLst>
        </p:spPr>
      </p:pic>
      <p:sp>
        <p:nvSpPr>
          <p:cNvPr id="10" name="TextBox 9"/>
          <p:cNvSpPr txBox="1"/>
          <p:nvPr/>
        </p:nvSpPr>
        <p:spPr>
          <a:xfrm>
            <a:off x="5548746" y="6204569"/>
            <a:ext cx="4117987" cy="369332"/>
          </a:xfrm>
          <a:prstGeom prst="rect">
            <a:avLst/>
          </a:prstGeom>
          <a:noFill/>
        </p:spPr>
        <p:txBody>
          <a:bodyPr wrap="none" rtlCol="0">
            <a:spAutoFit/>
          </a:bodyPr>
          <a:lstStyle/>
          <a:p>
            <a:pPr>
              <a:defRPr/>
            </a:pPr>
            <a:r>
              <a:rPr lang="en-US" dirty="0">
                <a:hlinkClick r:id="rId5"/>
              </a:rPr>
              <a:t>https://</a:t>
            </a:r>
            <a:r>
              <a:rPr lang="en-US" dirty="0" smtClean="0">
                <a:hlinkClick r:id="rId5"/>
              </a:rPr>
              <a:t>www.itforarchivists.com/siegfried</a:t>
            </a:r>
            <a:r>
              <a:rPr lang="en-US" dirty="0" smtClean="0"/>
              <a:t> </a:t>
            </a:r>
            <a:endParaRPr lang="en-US" dirty="0"/>
          </a:p>
        </p:txBody>
      </p:sp>
    </p:spTree>
    <p:extLst>
      <p:ext uri="{BB962C8B-B14F-4D97-AF65-F5344CB8AC3E}">
        <p14:creationId xmlns:p14="http://schemas.microsoft.com/office/powerpoint/2010/main" val="180538615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0682" y="295650"/>
            <a:ext cx="10515600" cy="1325563"/>
          </a:xfrm>
        </p:spPr>
        <p:txBody>
          <a:bodyPr>
            <a:normAutofit/>
          </a:bodyPr>
          <a:lstStyle/>
          <a:p>
            <a:r>
              <a:rPr lang="en-US" sz="4800" b="1" dirty="0" smtClean="0">
                <a:ea typeface="Century Gothic" charset="0"/>
                <a:cs typeface="Century Gothic" charset="0"/>
              </a:rPr>
              <a:t>File format validation</a:t>
            </a:r>
            <a:endParaRPr lang="en-US" sz="4800" b="1" dirty="0">
              <a:ea typeface="Century Gothic" charset="0"/>
              <a:cs typeface="Century Gothic" charset="0"/>
            </a:endParaRPr>
          </a:p>
        </p:txBody>
      </p:sp>
      <p:sp>
        <p:nvSpPr>
          <p:cNvPr id="3" name="Content Placeholder 2"/>
          <p:cNvSpPr>
            <a:spLocks noGrp="1"/>
          </p:cNvSpPr>
          <p:nvPr>
            <p:ph sz="half" idx="1"/>
          </p:nvPr>
        </p:nvSpPr>
        <p:spPr>
          <a:xfrm>
            <a:off x="914400" y="1729496"/>
            <a:ext cx="5714422" cy="4351338"/>
          </a:xfrm>
        </p:spPr>
        <p:txBody>
          <a:bodyPr>
            <a:normAutofit/>
          </a:bodyPr>
          <a:lstStyle/>
          <a:p>
            <a:pPr marL="342900" indent="-342900">
              <a:buFont typeface="Arial" panose="020B0604020202020204" pitchFamily="34" charset="0"/>
              <a:buChar char="•"/>
            </a:pPr>
            <a:r>
              <a:rPr lang="en-GB" dirty="0" smtClean="0">
                <a:ea typeface="Cambria" charset="0"/>
                <a:cs typeface="Cambria" charset="0"/>
              </a:rPr>
              <a:t>Confirm that files conform to format specification </a:t>
            </a:r>
          </a:p>
          <a:p>
            <a:pPr marL="342900" indent="-342900">
              <a:buFont typeface="Arial" panose="020B0604020202020204" pitchFamily="34" charset="0"/>
              <a:buChar char="•"/>
            </a:pPr>
            <a:r>
              <a:rPr lang="en-GB" dirty="0" smtClean="0">
                <a:ea typeface="Century" charset="0"/>
                <a:cs typeface="Century" charset="0"/>
              </a:rPr>
              <a:t>Find non-conformances to file specification</a:t>
            </a:r>
          </a:p>
          <a:p>
            <a:pPr marL="342900" indent="-342900">
              <a:buFont typeface="Arial" panose="020B0604020202020204" pitchFamily="34" charset="0"/>
              <a:buChar char="•"/>
            </a:pPr>
            <a:r>
              <a:rPr lang="en-GB" dirty="0" smtClean="0">
                <a:ea typeface="Cambria" charset="0"/>
                <a:cs typeface="Cambria" charset="0"/>
              </a:rPr>
              <a:t>Ensure that files can be read by future readers</a:t>
            </a:r>
          </a:p>
          <a:p>
            <a:pPr marL="342900" indent="-342900">
              <a:buFont typeface="Arial" panose="020B0604020202020204" pitchFamily="34" charset="0"/>
              <a:buChar char="•"/>
            </a:pPr>
            <a:endParaRPr lang="en-GB" dirty="0">
              <a:ea typeface="Cambria" charset="0"/>
              <a:cs typeface="Cambria" charset="0"/>
            </a:endParaRPr>
          </a:p>
          <a:p>
            <a:pPr marL="0" indent="0">
              <a:buNone/>
            </a:pPr>
            <a:endParaRPr lang="en-GB" dirty="0" smtClean="0">
              <a:ea typeface="Cambria" charset="0"/>
              <a:cs typeface="Cambria" charset="0"/>
            </a:endParaRPr>
          </a:p>
          <a:p>
            <a:endParaRPr lang="en-US" dirty="0"/>
          </a:p>
        </p:txBody>
      </p:sp>
      <p:pic>
        <p:nvPicPr>
          <p:cNvPr id="8" name="Content Placeholder 7"/>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6628822" y="795718"/>
            <a:ext cx="5334001" cy="5770500"/>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4"/>
          <a:stretch>
            <a:fillRect/>
          </a:stretch>
        </p:blipFill>
        <p:spPr>
          <a:xfrm>
            <a:off x="1787160" y="5066505"/>
            <a:ext cx="2908877" cy="838014"/>
          </a:xfrm>
          <a:prstGeom prst="rect">
            <a:avLst/>
          </a:prstGeom>
        </p:spPr>
      </p:pic>
    </p:spTree>
    <p:extLst>
      <p:ext uri="{BB962C8B-B14F-4D97-AF65-F5344CB8AC3E}">
        <p14:creationId xmlns:p14="http://schemas.microsoft.com/office/powerpoint/2010/main" val="168693383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File format validation</a:t>
            </a:r>
            <a:endParaRPr lang="en-US" sz="4800" b="1" dirty="0">
              <a:ea typeface="Century Gothic" charset="0"/>
              <a:cs typeface="Century Gothic" charset="0"/>
            </a:endParaRPr>
          </a:p>
        </p:txBody>
      </p:sp>
      <p:sp>
        <p:nvSpPr>
          <p:cNvPr id="3" name="Content Placeholder 2"/>
          <p:cNvSpPr>
            <a:spLocks noGrp="1"/>
          </p:cNvSpPr>
          <p:nvPr>
            <p:ph sz="half" idx="1"/>
          </p:nvPr>
        </p:nvSpPr>
        <p:spPr/>
        <p:txBody>
          <a:bodyPr>
            <a:normAutofit/>
          </a:bodyPr>
          <a:lstStyle/>
          <a:p>
            <a:r>
              <a:rPr lang="en-GB" dirty="0" smtClean="0">
                <a:ea typeface="Cambria" charset="0"/>
                <a:cs typeface="Cambria" charset="0"/>
              </a:rPr>
              <a:t>Not every file type has a validation module</a:t>
            </a:r>
          </a:p>
          <a:p>
            <a:r>
              <a:rPr lang="en-GB" dirty="0" smtClean="0">
                <a:ea typeface="Cambria" charset="0"/>
                <a:cs typeface="Cambria" charset="0"/>
              </a:rPr>
              <a:t>Validation software will not find issues with files which do not relate to rules set within the file format specification</a:t>
            </a:r>
            <a:endParaRPr lang="en-US" dirty="0">
              <a:ea typeface="Cambria" charset="0"/>
              <a:cs typeface="Cambria" charset="0"/>
            </a:endParaRPr>
          </a:p>
        </p:txBody>
      </p:sp>
      <p:sp>
        <p:nvSpPr>
          <p:cNvPr id="4" name="TextBox 3"/>
          <p:cNvSpPr txBox="1"/>
          <p:nvPr/>
        </p:nvSpPr>
        <p:spPr>
          <a:xfrm>
            <a:off x="4084676" y="5037222"/>
            <a:ext cx="689811" cy="369332"/>
          </a:xfrm>
          <a:prstGeom prst="rect">
            <a:avLst/>
          </a:prstGeom>
          <a:solidFill>
            <a:schemeClr val="bg1"/>
          </a:solidFill>
        </p:spPr>
        <p:txBody>
          <a:bodyPr wrap="square" rtlCol="0">
            <a:spAutoFit/>
          </a:bodyPr>
          <a:lstStyle/>
          <a:p>
            <a:endParaRPr lang="en-US"/>
          </a:p>
        </p:txBody>
      </p:sp>
      <p:sp>
        <p:nvSpPr>
          <p:cNvPr id="5" name="Content Placeholder 4"/>
          <p:cNvSpPr>
            <a:spLocks noGrp="1"/>
          </p:cNvSpPr>
          <p:nvPr>
            <p:ph sz="half" idx="2"/>
          </p:nvPr>
        </p:nvSpPr>
        <p:spPr/>
        <p:txBody>
          <a:bodyPr/>
          <a:lstStyle/>
          <a:p>
            <a:endParaRPr lang="en-GB"/>
          </a:p>
        </p:txBody>
      </p:sp>
    </p:spTree>
    <p:extLst>
      <p:ext uri="{BB962C8B-B14F-4D97-AF65-F5344CB8AC3E}">
        <p14:creationId xmlns:p14="http://schemas.microsoft.com/office/powerpoint/2010/main" val="11014245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p:spPr>
        <p:txBody>
          <a:bodyPr>
            <a:normAutofit/>
          </a:bodyPr>
          <a:lstStyle/>
          <a:p>
            <a:r>
              <a:rPr lang="en-GB" sz="4800" b="1" dirty="0" smtClean="0">
                <a:ea typeface="Century Gothic" charset="0"/>
                <a:cs typeface="Century Gothic" charset="0"/>
              </a:rPr>
              <a:t>Analogue Media</a:t>
            </a:r>
            <a:endParaRPr lang="en-US" sz="4800" b="1" dirty="0">
              <a:ea typeface="Century Gothic" charset="0"/>
              <a:cs typeface="Century Gothic" charset="0"/>
            </a:endParaRPr>
          </a:p>
        </p:txBody>
      </p:sp>
      <p:sp>
        <p:nvSpPr>
          <p:cNvPr id="3" name="Content Placeholder 2"/>
          <p:cNvSpPr>
            <a:spLocks noGrp="1"/>
          </p:cNvSpPr>
          <p:nvPr>
            <p:ph idx="1"/>
          </p:nvPr>
        </p:nvSpPr>
        <p:spPr>
          <a:xfrm>
            <a:off x="838200" y="1825625"/>
            <a:ext cx="6340788" cy="4351338"/>
          </a:xfrm>
        </p:spPr>
        <p:txBody>
          <a:bodyPr/>
          <a:lstStyle/>
          <a:p>
            <a:r>
              <a:rPr lang="en-GB" sz="3200" dirty="0">
                <a:ea typeface="Cambria" charset="0"/>
                <a:cs typeface="Cambria" charset="0"/>
              </a:rPr>
              <a:t>Robust</a:t>
            </a:r>
          </a:p>
          <a:p>
            <a:r>
              <a:rPr lang="en-GB" sz="3200" dirty="0">
                <a:ea typeface="Cambria" charset="0"/>
                <a:cs typeface="Cambria" charset="0"/>
              </a:rPr>
              <a:t>Tangible</a:t>
            </a:r>
          </a:p>
          <a:p>
            <a:r>
              <a:rPr lang="en-GB" sz="3200" dirty="0">
                <a:ea typeface="Cambria" charset="0"/>
                <a:cs typeface="Cambria" charset="0"/>
              </a:rPr>
              <a:t>Independently understandable</a:t>
            </a:r>
          </a:p>
          <a:p>
            <a:r>
              <a:rPr lang="en-GB" sz="3200" dirty="0">
                <a:ea typeface="Cambria" charset="0"/>
                <a:cs typeface="Cambria" charset="0"/>
              </a:rPr>
              <a:t>Well-developed approaches to </a:t>
            </a:r>
            <a:r>
              <a:rPr lang="en-GB" sz="3200" dirty="0" smtClean="0">
                <a:ea typeface="Cambria" charset="0"/>
                <a:cs typeface="Cambria" charset="0"/>
              </a:rPr>
              <a:t>preservation</a:t>
            </a:r>
          </a:p>
          <a:p>
            <a:r>
              <a:rPr lang="en-GB" sz="3200" dirty="0" smtClean="0">
                <a:ea typeface="Cambria" charset="0"/>
                <a:cs typeface="Cambria" charset="0"/>
              </a:rPr>
              <a:t>Visible deterioration</a:t>
            </a:r>
            <a:endParaRPr lang="en-GB" sz="3200" dirty="0">
              <a:ea typeface="Cambria" charset="0"/>
              <a:cs typeface="Cambria" charset="0"/>
            </a:endParaRPr>
          </a:p>
          <a:p>
            <a:r>
              <a:rPr lang="en-GB" sz="3200" dirty="0">
                <a:ea typeface="Cambria" charset="0"/>
                <a:cs typeface="Cambria" charset="0"/>
              </a:rPr>
              <a:t>Experienced in assigning value</a:t>
            </a:r>
          </a:p>
          <a:p>
            <a:endParaRPr lang="en-US" dirty="0"/>
          </a:p>
        </p:txBody>
      </p:sp>
      <p:pic>
        <p:nvPicPr>
          <p:cNvPr id="4" name="Content Placeholder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78988" y="262417"/>
            <a:ext cx="4538214" cy="6280961"/>
          </a:xfrm>
          <a:prstGeom prst="rect">
            <a:avLst/>
          </a:prstGeom>
        </p:spPr>
      </p:pic>
      <p:sp>
        <p:nvSpPr>
          <p:cNvPr id="5" name="TextBox 4"/>
          <p:cNvSpPr txBox="1"/>
          <p:nvPr/>
        </p:nvSpPr>
        <p:spPr>
          <a:xfrm>
            <a:off x="8350679" y="6543378"/>
            <a:ext cx="1834156" cy="246221"/>
          </a:xfrm>
          <a:prstGeom prst="rect">
            <a:avLst/>
          </a:prstGeom>
          <a:noFill/>
        </p:spPr>
        <p:txBody>
          <a:bodyPr wrap="none" rtlCol="0">
            <a:spAutoFit/>
          </a:bodyPr>
          <a:lstStyle/>
          <a:p>
            <a:r>
              <a:rPr lang="en-GB" sz="1000" dirty="0" smtClean="0">
                <a:ea typeface="Cambria" charset="0"/>
                <a:cs typeface="Cambria" charset="0"/>
              </a:rPr>
              <a:t>Image: </a:t>
            </a:r>
            <a:r>
              <a:rPr lang="en-GB" sz="1000" dirty="0">
                <a:ea typeface="Cambria" charset="0"/>
                <a:cs typeface="Cambria" charset="0"/>
              </a:rPr>
              <a:t>Exeter College MS. 235</a:t>
            </a:r>
          </a:p>
        </p:txBody>
      </p:sp>
      <p:sp>
        <p:nvSpPr>
          <p:cNvPr id="7" name="TextBox 6"/>
          <p:cNvSpPr txBox="1"/>
          <p:nvPr/>
        </p:nvSpPr>
        <p:spPr>
          <a:xfrm>
            <a:off x="192505" y="6543378"/>
            <a:ext cx="1733167" cy="215444"/>
          </a:xfrm>
          <a:prstGeom prst="rect">
            <a:avLst/>
          </a:prstGeom>
          <a:noFill/>
        </p:spPr>
        <p:txBody>
          <a:bodyPr wrap="none" rtlCol="0">
            <a:spAutoFit/>
          </a:bodyPr>
          <a:lstStyle/>
          <a:p>
            <a:r>
              <a:rPr lang="en-GB" sz="800" dirty="0" smtClean="0"/>
              <a:t>Source: Digital Preservation Coalition</a:t>
            </a:r>
            <a:endParaRPr lang="en-GB" sz="800" dirty="0"/>
          </a:p>
        </p:txBody>
      </p:sp>
    </p:spTree>
    <p:extLst>
      <p:ext uri="{BB962C8B-B14F-4D97-AF65-F5344CB8AC3E}">
        <p14:creationId xmlns:p14="http://schemas.microsoft.com/office/powerpoint/2010/main" val="130954855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Checksums &amp; Fixity</a:t>
            </a:r>
            <a:endParaRPr lang="en-US" sz="4800" b="1" dirty="0">
              <a:ea typeface="Century Gothic" charset="0"/>
              <a:cs typeface="Century Gothic" charset="0"/>
            </a:endParaRPr>
          </a:p>
        </p:txBody>
      </p:sp>
      <p:sp>
        <p:nvSpPr>
          <p:cNvPr id="5" name="TextBox 4"/>
          <p:cNvSpPr txBox="1"/>
          <p:nvPr/>
        </p:nvSpPr>
        <p:spPr>
          <a:xfrm>
            <a:off x="352926" y="4407483"/>
            <a:ext cx="11486147" cy="2215991"/>
          </a:xfrm>
          <a:prstGeom prst="rect">
            <a:avLst/>
          </a:prstGeom>
          <a:noFill/>
        </p:spPr>
        <p:txBody>
          <a:bodyPr wrap="square" rtlCol="0">
            <a:spAutoFit/>
          </a:bodyPr>
          <a:lstStyle/>
          <a:p>
            <a:pPr>
              <a:spcAft>
                <a:spcPts val="1200"/>
              </a:spcAft>
            </a:pPr>
            <a:r>
              <a:rPr lang="en-US" sz="2400" b="1" dirty="0" smtClean="0">
                <a:ea typeface="Cambria" charset="0"/>
                <a:cs typeface="Cambria" charset="0"/>
              </a:rPr>
              <a:t>File name:</a:t>
            </a:r>
            <a:r>
              <a:rPr lang="en-US" sz="2400" dirty="0" smtClean="0">
                <a:ea typeface="Cambria" charset="0"/>
                <a:cs typeface="Cambria" charset="0"/>
              </a:rPr>
              <a:t> </a:t>
            </a:r>
            <a:r>
              <a:rPr lang="en-US" sz="2400" dirty="0" err="1">
                <a:ea typeface="Cambria" charset="0"/>
                <a:cs typeface="Cambria" charset="0"/>
              </a:rPr>
              <a:t>Heubach_cat</a:t>
            </a:r>
            <a:r>
              <a:rPr lang="cs-CZ" sz="2400" dirty="0" smtClean="0">
                <a:ea typeface="Cambria" charset="0"/>
                <a:cs typeface="Cambria" charset="0"/>
              </a:rPr>
              <a:t>.jpg </a:t>
            </a:r>
            <a:r>
              <a:rPr lang="en-US" sz="2400" dirty="0" smtClean="0">
                <a:ea typeface="Cambria" charset="0"/>
                <a:cs typeface="Cambria" charset="0"/>
              </a:rPr>
              <a:t> </a:t>
            </a:r>
            <a:endParaRPr lang="en-US" sz="2400" b="1" dirty="0" smtClean="0">
              <a:ea typeface="Cambria" charset="0"/>
              <a:cs typeface="Cambria" charset="0"/>
            </a:endParaRPr>
          </a:p>
          <a:p>
            <a:pPr>
              <a:spcAft>
                <a:spcPts val="1200"/>
              </a:spcAft>
            </a:pPr>
            <a:r>
              <a:rPr lang="en-US" sz="2800" b="1" dirty="0" smtClean="0">
                <a:ea typeface="Cambria" charset="0"/>
                <a:cs typeface="Cambria" charset="0"/>
              </a:rPr>
              <a:t>Md5: </a:t>
            </a:r>
            <a:r>
              <a:rPr lang="en-US" sz="2400" dirty="0">
                <a:ea typeface="Cambria" charset="0"/>
                <a:cs typeface="Cambria" charset="0"/>
              </a:rPr>
              <a:t>6d5b04d33455ac13a2291216e5b552a2</a:t>
            </a:r>
            <a:r>
              <a:rPr lang="en-US" sz="2800" b="1" dirty="0">
                <a:ea typeface="Cambria" charset="0"/>
                <a:cs typeface="Cambria" charset="0"/>
              </a:rPr>
              <a:t> </a:t>
            </a:r>
            <a:endParaRPr lang="en-US" sz="2800" b="1" dirty="0" smtClean="0">
              <a:ea typeface="Cambria" charset="0"/>
              <a:cs typeface="Cambria" charset="0"/>
            </a:endParaRPr>
          </a:p>
          <a:p>
            <a:pPr>
              <a:spcAft>
                <a:spcPts val="1200"/>
              </a:spcAft>
            </a:pPr>
            <a:r>
              <a:rPr lang="en-US" sz="2800" b="1" dirty="0" smtClean="0">
                <a:ea typeface="Cambria" charset="0"/>
                <a:cs typeface="Cambria" charset="0"/>
              </a:rPr>
              <a:t>Sha-1:</a:t>
            </a:r>
            <a:r>
              <a:rPr lang="en-US" sz="2400" dirty="0" smtClean="0">
                <a:ea typeface="Cambria" charset="0"/>
                <a:cs typeface="Cambria" charset="0"/>
              </a:rPr>
              <a:t> </a:t>
            </a:r>
            <a:r>
              <a:rPr lang="en-US" sz="2400" dirty="0">
                <a:ea typeface="Cambria" charset="0"/>
                <a:cs typeface="Cambria" charset="0"/>
              </a:rPr>
              <a:t>1a26f9ce33857a5c742877aa8de982968d87f67b </a:t>
            </a:r>
            <a:endParaRPr lang="en-US" sz="2800" dirty="0" smtClean="0">
              <a:ea typeface="Cambria" charset="0"/>
              <a:cs typeface="Cambria" charset="0"/>
            </a:endParaRPr>
          </a:p>
          <a:p>
            <a:pPr>
              <a:spcAft>
                <a:spcPts val="1200"/>
              </a:spcAft>
            </a:pPr>
            <a:r>
              <a:rPr lang="en-US" sz="2800" b="1" dirty="0" smtClean="0">
                <a:ea typeface="Cambria" charset="0"/>
                <a:cs typeface="Cambria" charset="0"/>
              </a:rPr>
              <a:t>Sha-256</a:t>
            </a:r>
            <a:r>
              <a:rPr lang="en-US" sz="2800" b="1" dirty="0">
                <a:ea typeface="Cambria" charset="0"/>
                <a:cs typeface="Cambria" charset="0"/>
              </a:rPr>
              <a:t>: </a:t>
            </a:r>
            <a:r>
              <a:rPr lang="en-US" sz="2400" dirty="0">
                <a:ea typeface="Cambria" charset="0"/>
                <a:cs typeface="Cambria" charset="0"/>
              </a:rPr>
              <a:t>06a67229b29321064ab6b83cd3fce40bc8079666a1197d324e8f2ce28dd24dff</a:t>
            </a:r>
            <a:r>
              <a:rPr lang="en-US" sz="2800" b="1" dirty="0">
                <a:ea typeface="Cambria" charset="0"/>
                <a:cs typeface="Cambria" charset="0"/>
              </a:rPr>
              <a:t> </a:t>
            </a:r>
            <a:endParaRPr lang="en-US" sz="2400" dirty="0">
              <a:ea typeface="Cambria" charset="0"/>
              <a:cs typeface="Cambria"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3173004" y="1505743"/>
            <a:ext cx="5361396" cy="2743527"/>
          </a:xfrm>
        </p:spPr>
      </p:pic>
      <p:sp>
        <p:nvSpPr>
          <p:cNvPr id="6" name="Rectangle 5"/>
          <p:cNvSpPr/>
          <p:nvPr/>
        </p:nvSpPr>
        <p:spPr>
          <a:xfrm>
            <a:off x="8534400" y="3801239"/>
            <a:ext cx="3170202" cy="400110"/>
          </a:xfrm>
          <a:prstGeom prst="rect">
            <a:avLst/>
          </a:prstGeom>
        </p:spPr>
        <p:txBody>
          <a:bodyPr wrap="square">
            <a:spAutoFit/>
          </a:bodyPr>
          <a:lstStyle/>
          <a:p>
            <a:r>
              <a:rPr lang="en-GB" sz="1000" dirty="0"/>
              <a:t>By Walter </a:t>
            </a:r>
            <a:r>
              <a:rPr lang="en-GB" sz="1000" dirty="0" err="1"/>
              <a:t>Heubach</a:t>
            </a:r>
            <a:r>
              <a:rPr lang="en-GB" sz="1000" dirty="0"/>
              <a:t> (German, 1865–1923) (Upload: </a:t>
            </a:r>
            <a:r>
              <a:rPr lang="en-GB" sz="1000" dirty="0" err="1"/>
              <a:t>User:Jarlhelm</a:t>
            </a:r>
            <a:r>
              <a:rPr lang="en-GB" sz="1000" dirty="0"/>
              <a:t>) [Public domain], via Wikimedia Commons</a:t>
            </a:r>
          </a:p>
        </p:txBody>
      </p:sp>
    </p:spTree>
    <p:extLst>
      <p:ext uri="{BB962C8B-B14F-4D97-AF65-F5344CB8AC3E}">
        <p14:creationId xmlns:p14="http://schemas.microsoft.com/office/powerpoint/2010/main" val="126363123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Metadata and digital preservation</a:t>
            </a:r>
            <a:endParaRPr lang="en-US" sz="4800" b="1" dirty="0">
              <a:ea typeface="Century Gothic" charset="0"/>
              <a:cs typeface="Century Gothic" charset="0"/>
            </a:endParaRPr>
          </a:p>
        </p:txBody>
      </p:sp>
      <p:pic>
        <p:nvPicPr>
          <p:cNvPr id="1026" name="Picture 2" descr="https://lh4.googleusercontent.com/2HjnlcPK1xTG1vBnV4jFwZh0-hHtj6OtTAQer1zE2DYUQxtB4mMyCtV8lJM-7ytxj1CPus0kvbNSHg0JPzQbLxo-TzJvD0RYpxH-0EEM3kSQhSlb4Kbr9Mw1WghtIwCuEaueVoHa"/>
          <p:cNvPicPr>
            <a:picLocks noGrp="1" noChangeAspect="1" noChangeArrowheads="1"/>
          </p:cNvPicPr>
          <p:nvPr>
            <p:ph idx="1"/>
          </p:nvPr>
        </p:nvPicPr>
        <p:blipFill>
          <a:blip r:embed="rId3">
            <a:extLst>
              <a:ext uri="{28A0092B-C50C-407E-A947-70E740481C1C}">
                <a14:useLocalDpi xmlns:a14="http://schemas.microsoft.com/office/drawing/2010/main"/>
              </a:ext>
            </a:extLst>
          </a:blip>
          <a:srcRect/>
          <a:stretch>
            <a:fillRect/>
          </a:stretch>
        </p:blipFill>
        <p:spPr bwMode="auto">
          <a:xfrm>
            <a:off x="79663" y="2646352"/>
            <a:ext cx="12032673" cy="192664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44200" y="5477403"/>
            <a:ext cx="1219200" cy="1219200"/>
          </a:xfrm>
          <a:prstGeom prst="rect">
            <a:avLst/>
          </a:prstGeom>
        </p:spPr>
      </p:pic>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2845" y="5552906"/>
            <a:ext cx="1170710" cy="1170710"/>
          </a:xfrm>
          <a:prstGeom prst="rect">
            <a:avLst/>
          </a:prstGeom>
        </p:spPr>
      </p:pic>
      <p:sp>
        <p:nvSpPr>
          <p:cNvPr id="6" name="TextBox 5"/>
          <p:cNvSpPr txBox="1"/>
          <p:nvPr/>
        </p:nvSpPr>
        <p:spPr>
          <a:xfrm>
            <a:off x="1251535" y="6573492"/>
            <a:ext cx="4507965" cy="246221"/>
          </a:xfrm>
          <a:prstGeom prst="rect">
            <a:avLst/>
          </a:prstGeom>
          <a:noFill/>
        </p:spPr>
        <p:txBody>
          <a:bodyPr wrap="none" rtlCol="0">
            <a:spAutoFit/>
          </a:bodyPr>
          <a:lstStyle/>
          <a:p>
            <a:r>
              <a:rPr lang="en-GB" sz="1000" dirty="0"/>
              <a:t>Digital Preservation Business Case Toolkit </a:t>
            </a:r>
            <a:r>
              <a:rPr lang="en-GB" sz="1000" dirty="0">
                <a:hlinkClick r:id="rId6"/>
              </a:rPr>
              <a:t>http://wiki.dpconline.org</a:t>
            </a:r>
            <a:r>
              <a:rPr lang="en-GB" sz="1000" dirty="0" smtClean="0">
                <a:hlinkClick r:id="rId6"/>
              </a:rPr>
              <a:t>/</a:t>
            </a:r>
            <a:r>
              <a:rPr lang="en-GB" sz="1000" dirty="0" smtClean="0"/>
              <a:t>, CC-BY-NC 3.0 </a:t>
            </a:r>
            <a:endParaRPr lang="en-GB" sz="1000" dirty="0"/>
          </a:p>
        </p:txBody>
      </p:sp>
    </p:spTree>
    <p:extLst>
      <p:ext uri="{BB962C8B-B14F-4D97-AF65-F5344CB8AC3E}">
        <p14:creationId xmlns:p14="http://schemas.microsoft.com/office/powerpoint/2010/main" val="78017325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423555" y="6573492"/>
            <a:ext cx="4507965" cy="246221"/>
          </a:xfrm>
          <a:prstGeom prst="rect">
            <a:avLst/>
          </a:prstGeom>
          <a:noFill/>
        </p:spPr>
        <p:txBody>
          <a:bodyPr wrap="none" rtlCol="0">
            <a:spAutoFit/>
          </a:bodyPr>
          <a:lstStyle/>
          <a:p>
            <a:r>
              <a:rPr lang="en-GB" sz="1000" dirty="0"/>
              <a:t>Digital Preservation Business Case Toolkit </a:t>
            </a:r>
            <a:r>
              <a:rPr lang="en-GB" sz="1000" dirty="0">
                <a:hlinkClick r:id="rId3"/>
              </a:rPr>
              <a:t>http://wiki.dpconline.org</a:t>
            </a:r>
            <a:r>
              <a:rPr lang="en-GB" sz="1000" dirty="0" smtClean="0">
                <a:hlinkClick r:id="rId3"/>
              </a:rPr>
              <a:t>/</a:t>
            </a:r>
            <a:r>
              <a:rPr lang="en-GB" sz="1000" dirty="0" smtClean="0"/>
              <a:t>, CC-BY-NC 3.0 </a:t>
            </a:r>
            <a:endParaRPr lang="en-GB" sz="1000" dirty="0"/>
          </a:p>
        </p:txBody>
      </p:sp>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Metadata and digital preservation</a:t>
            </a:r>
            <a:endParaRPr lang="en-US" sz="4800" b="1" dirty="0">
              <a:ea typeface="Century Gothic" charset="0"/>
              <a:cs typeface="Century Gothic" charset="0"/>
            </a:endParaRPr>
          </a:p>
        </p:txBody>
      </p:sp>
      <p:pic>
        <p:nvPicPr>
          <p:cNvPr id="1026" name="Picture 2" descr="https://lh4.googleusercontent.com/2HjnlcPK1xTG1vBnV4jFwZh0-hHtj6OtTAQer1zE2DYUQxtB4mMyCtV8lJM-7ytxj1CPus0kvbNSHg0JPzQbLxo-TzJvD0RYpxH-0EEM3kSQhSlb4Kbr9Mw1WghtIwCuEaueVoHa"/>
          <p:cNvPicPr>
            <a:picLocks noGrp="1" noChangeAspect="1" noChangeArrowheads="1"/>
          </p:cNvPicPr>
          <p:nvPr>
            <p:ph idx="1"/>
          </p:nvPr>
        </p:nvPicPr>
        <p:blipFill>
          <a:blip r:embed="rId4">
            <a:extLst>
              <a:ext uri="{28A0092B-C50C-407E-A947-70E740481C1C}">
                <a14:useLocalDpi xmlns:a14="http://schemas.microsoft.com/office/drawing/2010/main"/>
              </a:ext>
            </a:extLst>
          </a:blip>
          <a:srcRect/>
          <a:stretch>
            <a:fillRect/>
          </a:stretch>
        </p:blipFill>
        <p:spPr bwMode="auto">
          <a:xfrm>
            <a:off x="79663" y="2646352"/>
            <a:ext cx="12032673" cy="192664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4200" y="5477403"/>
            <a:ext cx="1219200" cy="1219200"/>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2845" y="5552906"/>
            <a:ext cx="1170710" cy="1170710"/>
          </a:xfrm>
          <a:prstGeom prst="rect">
            <a:avLst/>
          </a:prstGeom>
        </p:spPr>
      </p:pic>
      <p:sp>
        <p:nvSpPr>
          <p:cNvPr id="6" name="Rectangle 5"/>
          <p:cNvSpPr/>
          <p:nvPr/>
        </p:nvSpPr>
        <p:spPr>
          <a:xfrm>
            <a:off x="602673" y="3657600"/>
            <a:ext cx="2119745" cy="311727"/>
          </a:xfrm>
          <a:prstGeom prst="rect">
            <a:avLst/>
          </a:prstGeom>
          <a:solidFill>
            <a:srgbClr val="FFFF00">
              <a:alpha val="29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983057" y="3358604"/>
            <a:ext cx="6561859" cy="3416320"/>
          </a:xfrm>
          <a:prstGeom prst="rect">
            <a:avLst/>
          </a:prstGeom>
          <a:solidFill>
            <a:schemeClr val="bg1"/>
          </a:solidFill>
          <a:ln>
            <a:solidFill>
              <a:schemeClr val="tx2"/>
            </a:solidFill>
          </a:ln>
        </p:spPr>
        <p:txBody>
          <a:bodyPr wrap="square" rtlCol="0">
            <a:spAutoFit/>
          </a:bodyPr>
          <a:lstStyle/>
          <a:p>
            <a:r>
              <a:rPr lang="en-US" sz="2400" b="1" dirty="0" smtClean="0">
                <a:ea typeface="Cambria" charset="0"/>
                <a:cs typeface="Cambria" charset="0"/>
              </a:rPr>
              <a:t>Provenance Metadata</a:t>
            </a:r>
          </a:p>
          <a:p>
            <a:pPr marL="285750" indent="-285750">
              <a:buFont typeface="Arial" charset="0"/>
              <a:buChar char="•"/>
            </a:pPr>
            <a:r>
              <a:rPr lang="en-US" sz="2400" dirty="0" smtClean="0">
                <a:ea typeface="Cambria" charset="0"/>
                <a:cs typeface="Cambria" charset="0"/>
              </a:rPr>
              <a:t>Date of creation</a:t>
            </a:r>
          </a:p>
          <a:p>
            <a:pPr marL="285750" indent="-285750">
              <a:buFont typeface="Arial" charset="0"/>
              <a:buChar char="•"/>
            </a:pPr>
            <a:r>
              <a:rPr lang="en-US" sz="2400" dirty="0" smtClean="0">
                <a:ea typeface="Cambria" charset="0"/>
                <a:cs typeface="Cambria" charset="0"/>
              </a:rPr>
              <a:t>Persistent identifiers</a:t>
            </a:r>
          </a:p>
          <a:p>
            <a:pPr marL="285750" indent="-285750">
              <a:buFont typeface="Arial" charset="0"/>
              <a:buChar char="•"/>
            </a:pPr>
            <a:r>
              <a:rPr lang="en-US" sz="2400" dirty="0" smtClean="0">
                <a:ea typeface="Cambria" charset="0"/>
                <a:cs typeface="Cambria" charset="0"/>
              </a:rPr>
              <a:t>Change history </a:t>
            </a:r>
          </a:p>
          <a:p>
            <a:pPr marL="285750" indent="-285750">
              <a:buFont typeface="Arial" charset="0"/>
              <a:buChar char="•"/>
            </a:pPr>
            <a:r>
              <a:rPr lang="en-US" sz="2400" dirty="0" smtClean="0">
                <a:ea typeface="Cambria" charset="0"/>
                <a:cs typeface="Cambria" charset="0"/>
              </a:rPr>
              <a:t>Pointers to master copy or earlier versions</a:t>
            </a:r>
          </a:p>
          <a:p>
            <a:pPr marL="285750" indent="-285750">
              <a:buFont typeface="Arial" charset="0"/>
              <a:buChar char="•"/>
            </a:pPr>
            <a:r>
              <a:rPr lang="en-US" sz="2400" dirty="0" smtClean="0">
                <a:ea typeface="Cambria" charset="0"/>
                <a:cs typeface="Cambria" charset="0"/>
              </a:rPr>
              <a:t>File format migration </a:t>
            </a:r>
          </a:p>
          <a:p>
            <a:pPr marL="285750" indent="-285750">
              <a:buFont typeface="Arial" charset="0"/>
              <a:buChar char="•"/>
            </a:pPr>
            <a:r>
              <a:rPr lang="en-US" sz="2400" dirty="0" smtClean="0">
                <a:ea typeface="Cambria" charset="0"/>
                <a:cs typeface="Cambria" charset="0"/>
              </a:rPr>
              <a:t>Generation of checksums (date, type of checksum, software, hash)</a:t>
            </a:r>
          </a:p>
          <a:p>
            <a:pPr marL="285750" indent="-285750">
              <a:buFont typeface="Arial" charset="0"/>
              <a:buChar char="•"/>
            </a:pPr>
            <a:r>
              <a:rPr lang="en-US" sz="2400" dirty="0" smtClean="0">
                <a:ea typeface="Cambria" charset="0"/>
                <a:cs typeface="Cambria" charset="0"/>
              </a:rPr>
              <a:t>File format validation</a:t>
            </a:r>
          </a:p>
        </p:txBody>
      </p:sp>
    </p:spTree>
    <p:extLst>
      <p:ext uri="{BB962C8B-B14F-4D97-AF65-F5344CB8AC3E}">
        <p14:creationId xmlns:p14="http://schemas.microsoft.com/office/powerpoint/2010/main" val="199025374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62054" y="6573492"/>
            <a:ext cx="4507965" cy="246221"/>
          </a:xfrm>
          <a:prstGeom prst="rect">
            <a:avLst/>
          </a:prstGeom>
          <a:noFill/>
        </p:spPr>
        <p:txBody>
          <a:bodyPr wrap="none" rtlCol="0">
            <a:spAutoFit/>
          </a:bodyPr>
          <a:lstStyle/>
          <a:p>
            <a:r>
              <a:rPr lang="en-GB" sz="1000" dirty="0"/>
              <a:t>Digital Preservation Business Case Toolkit </a:t>
            </a:r>
            <a:r>
              <a:rPr lang="en-GB" sz="1000" dirty="0">
                <a:hlinkClick r:id="rId3"/>
              </a:rPr>
              <a:t>http://wiki.dpconline.org</a:t>
            </a:r>
            <a:r>
              <a:rPr lang="en-GB" sz="1000" dirty="0" smtClean="0">
                <a:hlinkClick r:id="rId3"/>
              </a:rPr>
              <a:t>/</a:t>
            </a:r>
            <a:r>
              <a:rPr lang="en-GB" sz="1000" dirty="0" smtClean="0"/>
              <a:t>, CC-BY-NC 3.0 </a:t>
            </a:r>
            <a:endParaRPr lang="en-GB" sz="1000" dirty="0"/>
          </a:p>
        </p:txBody>
      </p:sp>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Metadata and digital preservation</a:t>
            </a:r>
            <a:endParaRPr lang="en-US" sz="4800" b="1" dirty="0">
              <a:ea typeface="Century Gothic" charset="0"/>
              <a:cs typeface="Century Gothic" charset="0"/>
            </a:endParaRPr>
          </a:p>
        </p:txBody>
      </p:sp>
      <p:pic>
        <p:nvPicPr>
          <p:cNvPr id="1026" name="Picture 2" descr="https://lh4.googleusercontent.com/2HjnlcPK1xTG1vBnV4jFwZh0-hHtj6OtTAQer1zE2DYUQxtB4mMyCtV8lJM-7ytxj1CPus0kvbNSHg0JPzQbLxo-TzJvD0RYpxH-0EEM3kSQhSlb4Kbr9Mw1WghtIwCuEaueVoHa"/>
          <p:cNvPicPr>
            <a:picLocks noGrp="1" noChangeAspect="1" noChangeArrowheads="1"/>
          </p:cNvPicPr>
          <p:nvPr>
            <p:ph idx="1"/>
          </p:nvPr>
        </p:nvPicPr>
        <p:blipFill>
          <a:blip r:embed="rId4">
            <a:extLst>
              <a:ext uri="{28A0092B-C50C-407E-A947-70E740481C1C}">
                <a14:useLocalDpi xmlns:a14="http://schemas.microsoft.com/office/drawing/2010/main"/>
              </a:ext>
            </a:extLst>
          </a:blip>
          <a:srcRect/>
          <a:stretch>
            <a:fillRect/>
          </a:stretch>
        </p:blipFill>
        <p:spPr bwMode="auto">
          <a:xfrm>
            <a:off x="79663" y="2646352"/>
            <a:ext cx="12032673" cy="192664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4200" y="5477403"/>
            <a:ext cx="1219200" cy="1219200"/>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2845" y="5552906"/>
            <a:ext cx="1170710" cy="1170710"/>
          </a:xfrm>
          <a:prstGeom prst="rect">
            <a:avLst/>
          </a:prstGeom>
        </p:spPr>
      </p:pic>
      <p:sp>
        <p:nvSpPr>
          <p:cNvPr id="6" name="Rectangle 5"/>
          <p:cNvSpPr/>
          <p:nvPr/>
        </p:nvSpPr>
        <p:spPr>
          <a:xfrm>
            <a:off x="3616037" y="3676628"/>
            <a:ext cx="2119745" cy="311727"/>
          </a:xfrm>
          <a:prstGeom prst="rect">
            <a:avLst/>
          </a:prstGeom>
          <a:solidFill>
            <a:srgbClr val="FFFF00">
              <a:alpha val="29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047383" y="3988355"/>
            <a:ext cx="6835487" cy="2677656"/>
          </a:xfrm>
          <a:prstGeom prst="rect">
            <a:avLst/>
          </a:prstGeom>
          <a:solidFill>
            <a:schemeClr val="bg1"/>
          </a:solidFill>
          <a:ln>
            <a:solidFill>
              <a:schemeClr val="tx2"/>
            </a:solidFill>
          </a:ln>
        </p:spPr>
        <p:txBody>
          <a:bodyPr wrap="square" rtlCol="0">
            <a:spAutoFit/>
          </a:bodyPr>
          <a:lstStyle/>
          <a:p>
            <a:r>
              <a:rPr lang="en-US" sz="2400" b="1" dirty="0" smtClean="0">
                <a:ea typeface="Cambria" charset="0"/>
                <a:cs typeface="Cambria" charset="0"/>
              </a:rPr>
              <a:t>Technical Metadata</a:t>
            </a:r>
          </a:p>
          <a:p>
            <a:r>
              <a:rPr lang="en-US" sz="2400" dirty="0" smtClean="0">
                <a:ea typeface="Cambria" charset="0"/>
                <a:cs typeface="Cambria" charset="0"/>
              </a:rPr>
              <a:t>EXIF metadata &amp; technical attributes that includes:</a:t>
            </a:r>
          </a:p>
          <a:p>
            <a:pPr marL="342900" indent="-342900">
              <a:buFont typeface="Arial" charset="0"/>
              <a:buChar char="•"/>
            </a:pPr>
            <a:r>
              <a:rPr lang="en-US" sz="2400" dirty="0" smtClean="0">
                <a:ea typeface="Cambria" charset="0"/>
                <a:cs typeface="Cambria" charset="0"/>
              </a:rPr>
              <a:t>File size</a:t>
            </a:r>
          </a:p>
          <a:p>
            <a:pPr marL="342900" indent="-342900">
              <a:buFont typeface="Arial" charset="0"/>
              <a:buChar char="•"/>
            </a:pPr>
            <a:r>
              <a:rPr lang="en-US" sz="2400" dirty="0" smtClean="0">
                <a:ea typeface="Cambria" charset="0"/>
                <a:cs typeface="Cambria" charset="0"/>
              </a:rPr>
              <a:t>File type</a:t>
            </a:r>
          </a:p>
          <a:p>
            <a:pPr marL="342900" indent="-342900">
              <a:buFont typeface="Arial" charset="0"/>
              <a:buChar char="•"/>
            </a:pPr>
            <a:r>
              <a:rPr lang="en-US" sz="2400" dirty="0">
                <a:ea typeface="Cambria" charset="0"/>
                <a:cs typeface="Cambria" charset="0"/>
              </a:rPr>
              <a:t>Type of camera or </a:t>
            </a:r>
            <a:r>
              <a:rPr lang="en-US" sz="2400" dirty="0" smtClean="0">
                <a:ea typeface="Cambria" charset="0"/>
                <a:cs typeface="Cambria" charset="0"/>
              </a:rPr>
              <a:t>scanner</a:t>
            </a:r>
          </a:p>
          <a:p>
            <a:pPr marL="342900" indent="-342900">
              <a:buFont typeface="Arial" charset="0"/>
              <a:buChar char="•"/>
            </a:pPr>
            <a:r>
              <a:rPr lang="en-US" sz="2400" dirty="0" smtClean="0">
                <a:ea typeface="Cambria" charset="0"/>
                <a:cs typeface="Cambria" charset="0"/>
              </a:rPr>
              <a:t>Image dimensions</a:t>
            </a:r>
          </a:p>
          <a:p>
            <a:pPr marL="342900" indent="-342900">
              <a:buFont typeface="Arial" charset="0"/>
              <a:buChar char="•"/>
            </a:pPr>
            <a:r>
              <a:rPr lang="en-US" sz="2400" dirty="0" smtClean="0">
                <a:ea typeface="Cambria" charset="0"/>
                <a:cs typeface="Cambria" charset="0"/>
              </a:rPr>
              <a:t>ICC profile &amp; bit depth</a:t>
            </a:r>
          </a:p>
        </p:txBody>
      </p:sp>
    </p:spTree>
    <p:extLst>
      <p:ext uri="{BB962C8B-B14F-4D97-AF65-F5344CB8AC3E}">
        <p14:creationId xmlns:p14="http://schemas.microsoft.com/office/powerpoint/2010/main" val="1865998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Metadata and digital preservation</a:t>
            </a:r>
            <a:endParaRPr lang="en-US" sz="4800" b="1" dirty="0">
              <a:ea typeface="Century Gothic" charset="0"/>
              <a:cs typeface="Century Gothic" charset="0"/>
            </a:endParaRPr>
          </a:p>
        </p:txBody>
      </p:sp>
      <p:pic>
        <p:nvPicPr>
          <p:cNvPr id="1026" name="Picture 2" descr="https://lh4.googleusercontent.com/2HjnlcPK1xTG1vBnV4jFwZh0-hHtj6OtTAQer1zE2DYUQxtB4mMyCtV8lJM-7ytxj1CPus0kvbNSHg0JPzQbLxo-TzJvD0RYpxH-0EEM3kSQhSlb4Kbr9Mw1WghtIwCuEaueVoHa"/>
          <p:cNvPicPr>
            <a:picLocks noGrp="1" noChangeAspect="1" noChangeArrowheads="1"/>
          </p:cNvPicPr>
          <p:nvPr>
            <p:ph idx="1"/>
          </p:nvPr>
        </p:nvPicPr>
        <p:blipFill>
          <a:blip r:embed="rId3">
            <a:extLst>
              <a:ext uri="{28A0092B-C50C-407E-A947-70E740481C1C}">
                <a14:useLocalDpi xmlns:a14="http://schemas.microsoft.com/office/drawing/2010/main"/>
              </a:ext>
            </a:extLst>
          </a:blip>
          <a:srcRect/>
          <a:stretch>
            <a:fillRect/>
          </a:stretch>
        </p:blipFill>
        <p:spPr bwMode="auto">
          <a:xfrm>
            <a:off x="79663" y="2646352"/>
            <a:ext cx="12032673" cy="192664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44200" y="5477403"/>
            <a:ext cx="1219200" cy="1219200"/>
          </a:xfrm>
          <a:prstGeom prst="rect">
            <a:avLst/>
          </a:prstGeom>
        </p:spPr>
      </p:pic>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2845" y="5552906"/>
            <a:ext cx="1170710" cy="1170710"/>
          </a:xfrm>
          <a:prstGeom prst="rect">
            <a:avLst/>
          </a:prstGeom>
        </p:spPr>
      </p:pic>
      <p:sp>
        <p:nvSpPr>
          <p:cNvPr id="6" name="Rectangle 5"/>
          <p:cNvSpPr/>
          <p:nvPr/>
        </p:nvSpPr>
        <p:spPr>
          <a:xfrm>
            <a:off x="6428509" y="3630456"/>
            <a:ext cx="2119745" cy="311727"/>
          </a:xfrm>
          <a:prstGeom prst="rect">
            <a:avLst/>
          </a:prstGeom>
          <a:solidFill>
            <a:srgbClr val="FFFF00">
              <a:alpha val="29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749136" y="3998166"/>
            <a:ext cx="4679373" cy="2308324"/>
          </a:xfrm>
          <a:prstGeom prst="rect">
            <a:avLst/>
          </a:prstGeom>
          <a:solidFill>
            <a:schemeClr val="bg1"/>
          </a:solidFill>
          <a:ln>
            <a:solidFill>
              <a:schemeClr val="tx2"/>
            </a:solidFill>
          </a:ln>
        </p:spPr>
        <p:txBody>
          <a:bodyPr wrap="square" rtlCol="0">
            <a:spAutoFit/>
          </a:bodyPr>
          <a:lstStyle/>
          <a:p>
            <a:r>
              <a:rPr lang="en-US" sz="2400" b="1" dirty="0" smtClean="0">
                <a:ea typeface="Cambria" charset="0"/>
                <a:cs typeface="Cambria" charset="0"/>
              </a:rPr>
              <a:t>Rights Metadata</a:t>
            </a:r>
          </a:p>
          <a:p>
            <a:pPr marL="342900" indent="-342900">
              <a:buFont typeface="Arial" charset="0"/>
              <a:buChar char="•"/>
            </a:pPr>
            <a:r>
              <a:rPr lang="en-US" sz="2400" dirty="0" smtClean="0">
                <a:ea typeface="Cambria" charset="0"/>
                <a:cs typeface="Cambria" charset="0"/>
              </a:rPr>
              <a:t>Intellectual rights information for the digital object</a:t>
            </a:r>
          </a:p>
          <a:p>
            <a:pPr marL="342900" indent="-342900">
              <a:buFont typeface="Arial" charset="0"/>
              <a:buChar char="•"/>
            </a:pPr>
            <a:r>
              <a:rPr lang="en-US" sz="2400" dirty="0" smtClean="0">
                <a:ea typeface="Cambria" charset="0"/>
                <a:cs typeface="Cambria" charset="0"/>
              </a:rPr>
              <a:t>Includes embargo periods</a:t>
            </a:r>
          </a:p>
          <a:p>
            <a:pPr marL="342900" indent="-342900">
              <a:buFont typeface="Arial" charset="0"/>
              <a:buChar char="•"/>
            </a:pPr>
            <a:r>
              <a:rPr lang="en-US" sz="2400" dirty="0" smtClean="0">
                <a:ea typeface="Cambria" charset="0"/>
                <a:cs typeface="Cambria" charset="0"/>
              </a:rPr>
              <a:t>Systems rights information – who can access, view and edit content</a:t>
            </a:r>
          </a:p>
        </p:txBody>
      </p:sp>
      <p:sp>
        <p:nvSpPr>
          <p:cNvPr id="8" name="TextBox 7"/>
          <p:cNvSpPr txBox="1"/>
          <p:nvPr/>
        </p:nvSpPr>
        <p:spPr>
          <a:xfrm>
            <a:off x="7684035" y="6611779"/>
            <a:ext cx="4507965" cy="246221"/>
          </a:xfrm>
          <a:prstGeom prst="rect">
            <a:avLst/>
          </a:prstGeom>
          <a:noFill/>
        </p:spPr>
        <p:txBody>
          <a:bodyPr wrap="none" rtlCol="0">
            <a:spAutoFit/>
          </a:bodyPr>
          <a:lstStyle/>
          <a:p>
            <a:r>
              <a:rPr lang="en-GB" sz="1000" dirty="0"/>
              <a:t>Digital Preservation Business Case Toolkit </a:t>
            </a:r>
            <a:r>
              <a:rPr lang="en-GB" sz="1000" dirty="0">
                <a:hlinkClick r:id="rId6"/>
              </a:rPr>
              <a:t>http://wiki.dpconline.org</a:t>
            </a:r>
            <a:r>
              <a:rPr lang="en-GB" sz="1000" dirty="0" smtClean="0">
                <a:hlinkClick r:id="rId6"/>
              </a:rPr>
              <a:t>/</a:t>
            </a:r>
            <a:r>
              <a:rPr lang="en-GB" sz="1000" dirty="0" smtClean="0"/>
              <a:t>, CC-BY-NC 3.0 </a:t>
            </a:r>
            <a:endParaRPr lang="en-GB" sz="1000" dirty="0"/>
          </a:p>
        </p:txBody>
      </p:sp>
    </p:spTree>
    <p:extLst>
      <p:ext uri="{BB962C8B-B14F-4D97-AF65-F5344CB8AC3E}">
        <p14:creationId xmlns:p14="http://schemas.microsoft.com/office/powerpoint/2010/main" val="200828019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423555" y="6477395"/>
            <a:ext cx="4507965" cy="246221"/>
          </a:xfrm>
          <a:prstGeom prst="rect">
            <a:avLst/>
          </a:prstGeom>
          <a:noFill/>
        </p:spPr>
        <p:txBody>
          <a:bodyPr wrap="none" rtlCol="0">
            <a:spAutoFit/>
          </a:bodyPr>
          <a:lstStyle/>
          <a:p>
            <a:r>
              <a:rPr lang="en-GB" sz="1000" dirty="0"/>
              <a:t>Digital Preservation Business Case Toolkit </a:t>
            </a:r>
            <a:r>
              <a:rPr lang="en-GB" sz="1000" dirty="0">
                <a:hlinkClick r:id="rId3"/>
              </a:rPr>
              <a:t>http://wiki.dpconline.org</a:t>
            </a:r>
            <a:r>
              <a:rPr lang="en-GB" sz="1000" dirty="0" smtClean="0">
                <a:hlinkClick r:id="rId3"/>
              </a:rPr>
              <a:t>/</a:t>
            </a:r>
            <a:r>
              <a:rPr lang="en-GB" sz="1000" dirty="0" smtClean="0"/>
              <a:t>, CC-BY-NC 3.0 </a:t>
            </a:r>
            <a:endParaRPr lang="en-GB" sz="1000" dirty="0"/>
          </a:p>
        </p:txBody>
      </p:sp>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Metadata and digital preservation</a:t>
            </a:r>
            <a:endParaRPr lang="en-US" sz="4800" b="1" dirty="0">
              <a:ea typeface="Century Gothic" charset="0"/>
              <a:cs typeface="Century Gothic" charset="0"/>
            </a:endParaRPr>
          </a:p>
        </p:txBody>
      </p:sp>
      <p:pic>
        <p:nvPicPr>
          <p:cNvPr id="1026" name="Picture 2" descr="https://lh4.googleusercontent.com/2HjnlcPK1xTG1vBnV4jFwZh0-hHtj6OtTAQer1zE2DYUQxtB4mMyCtV8lJM-7ytxj1CPus0kvbNSHg0JPzQbLxo-TzJvD0RYpxH-0EEM3kSQhSlb4Kbr9Mw1WghtIwCuEaueVoHa"/>
          <p:cNvPicPr>
            <a:picLocks noGrp="1" noChangeAspect="1" noChangeArrowheads="1"/>
          </p:cNvPicPr>
          <p:nvPr>
            <p:ph idx="1"/>
          </p:nvPr>
        </p:nvPicPr>
        <p:blipFill>
          <a:blip r:embed="rId4">
            <a:extLst>
              <a:ext uri="{28A0092B-C50C-407E-A947-70E740481C1C}">
                <a14:useLocalDpi xmlns:a14="http://schemas.microsoft.com/office/drawing/2010/main"/>
              </a:ext>
            </a:extLst>
          </a:blip>
          <a:srcRect/>
          <a:stretch>
            <a:fillRect/>
          </a:stretch>
        </p:blipFill>
        <p:spPr bwMode="auto">
          <a:xfrm>
            <a:off x="79663" y="2646352"/>
            <a:ext cx="12032673" cy="192664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4200" y="5477403"/>
            <a:ext cx="1219200" cy="1219200"/>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2845" y="5552906"/>
            <a:ext cx="1170710" cy="1170710"/>
          </a:xfrm>
          <a:prstGeom prst="rect">
            <a:avLst/>
          </a:prstGeom>
        </p:spPr>
      </p:pic>
      <p:sp>
        <p:nvSpPr>
          <p:cNvPr id="6" name="Rectangle 5"/>
          <p:cNvSpPr/>
          <p:nvPr/>
        </p:nvSpPr>
        <p:spPr>
          <a:xfrm>
            <a:off x="9296401" y="3686439"/>
            <a:ext cx="2119745" cy="311727"/>
          </a:xfrm>
          <a:prstGeom prst="rect">
            <a:avLst/>
          </a:prstGeom>
          <a:solidFill>
            <a:srgbClr val="FFFF00">
              <a:alpha val="29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038599" y="3998166"/>
            <a:ext cx="5150428" cy="2308324"/>
          </a:xfrm>
          <a:prstGeom prst="rect">
            <a:avLst/>
          </a:prstGeom>
          <a:solidFill>
            <a:schemeClr val="bg1"/>
          </a:solidFill>
          <a:ln>
            <a:solidFill>
              <a:schemeClr val="tx2"/>
            </a:solidFill>
          </a:ln>
        </p:spPr>
        <p:txBody>
          <a:bodyPr wrap="square" rtlCol="0">
            <a:spAutoFit/>
          </a:bodyPr>
          <a:lstStyle/>
          <a:p>
            <a:r>
              <a:rPr lang="en-US" sz="2400" b="1" dirty="0" smtClean="0">
                <a:ea typeface="Cambria" charset="0"/>
                <a:cs typeface="Cambria" charset="0"/>
              </a:rPr>
              <a:t>Structural Metadata</a:t>
            </a:r>
          </a:p>
          <a:p>
            <a:pPr marL="342900" indent="-342900">
              <a:buFont typeface="Arial" charset="0"/>
              <a:buChar char="•"/>
            </a:pPr>
            <a:r>
              <a:rPr lang="en-US" sz="2400" dirty="0" smtClean="0">
                <a:ea typeface="Cambria" charset="0"/>
                <a:cs typeface="Cambria" charset="0"/>
              </a:rPr>
              <a:t>Relationships between versions or derivatives (hierarchy)</a:t>
            </a:r>
          </a:p>
          <a:p>
            <a:pPr marL="342900" indent="-342900">
              <a:buFont typeface="Arial" charset="0"/>
              <a:buChar char="•"/>
            </a:pPr>
            <a:r>
              <a:rPr lang="en-US" sz="2400" dirty="0" smtClean="0">
                <a:ea typeface="Cambria" charset="0"/>
                <a:cs typeface="Cambria" charset="0"/>
              </a:rPr>
              <a:t>Relationships to other digital objects</a:t>
            </a:r>
          </a:p>
          <a:p>
            <a:pPr marL="342900" indent="-342900">
              <a:buFont typeface="Arial" charset="0"/>
              <a:buChar char="•"/>
            </a:pPr>
            <a:r>
              <a:rPr lang="en-US" sz="2400" dirty="0" smtClean="0">
                <a:ea typeface="Cambria" charset="0"/>
                <a:cs typeface="Cambria" charset="0"/>
              </a:rPr>
              <a:t>Sequence number – such as page number mapping to digital files</a:t>
            </a:r>
          </a:p>
        </p:txBody>
      </p:sp>
    </p:spTree>
    <p:extLst>
      <p:ext uri="{BB962C8B-B14F-4D97-AF65-F5344CB8AC3E}">
        <p14:creationId xmlns:p14="http://schemas.microsoft.com/office/powerpoint/2010/main" val="139521431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0498" y="891922"/>
            <a:ext cx="10075581" cy="6173896"/>
          </a:xfrm>
          <a:prstGeom prst="rect">
            <a:avLst/>
          </a:prstGeom>
        </p:spPr>
      </p:pic>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Preservation metadata: PREMIS</a:t>
            </a:r>
            <a:endParaRPr lang="en-US" sz="4800" b="1" dirty="0">
              <a:ea typeface="Century Gothic" charset="0"/>
              <a:cs typeface="Century Gothic" charset="0"/>
            </a:endParaRPr>
          </a:p>
        </p:txBody>
      </p:sp>
    </p:spTree>
    <p:extLst>
      <p:ext uri="{BB962C8B-B14F-4D97-AF65-F5344CB8AC3E}">
        <p14:creationId xmlns:p14="http://schemas.microsoft.com/office/powerpoint/2010/main" val="88202670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solidFill>
                  <a:schemeClr val="accent6">
                    <a:lumMod val="75000"/>
                  </a:schemeClr>
                </a:solidFill>
                <a:ea typeface="Century Gothic" charset="0"/>
                <a:cs typeface="Century Gothic" charset="0"/>
              </a:rPr>
              <a:t>Activity: preservation metadata</a:t>
            </a:r>
            <a:endParaRPr lang="en-US" sz="4800" b="1" dirty="0">
              <a:solidFill>
                <a:schemeClr val="accent6">
                  <a:lumMod val="75000"/>
                </a:schemeClr>
              </a:solidFill>
              <a:ea typeface="Century Gothic" charset="0"/>
              <a:cs typeface="Century Gothic" charset="0"/>
            </a:endParaRPr>
          </a:p>
        </p:txBody>
      </p:sp>
      <p:pic>
        <p:nvPicPr>
          <p:cNvPr id="4" name="Content Placeholder 3"/>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4263858" y="1825625"/>
            <a:ext cx="3664284" cy="4351338"/>
          </a:xfrm>
          <a:prstGeom prst="rect">
            <a:avLst/>
          </a:prstGeom>
        </p:spPr>
      </p:pic>
      <p:sp>
        <p:nvSpPr>
          <p:cNvPr id="5" name="TextBox 4"/>
          <p:cNvSpPr txBox="1"/>
          <p:nvPr/>
        </p:nvSpPr>
        <p:spPr>
          <a:xfrm>
            <a:off x="4263858" y="6311900"/>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88248723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729154" y="-1126280"/>
            <a:ext cx="5115627" cy="7931205"/>
          </a:xfrm>
          <a:prstGeom prst="rect">
            <a:avLst/>
          </a:prstGeom>
        </p:spPr>
      </p:pic>
      <p:sp>
        <p:nvSpPr>
          <p:cNvPr id="2" name="Title 1"/>
          <p:cNvSpPr>
            <a:spLocks noGrp="1"/>
          </p:cNvSpPr>
          <p:nvPr>
            <p:ph type="title"/>
          </p:nvPr>
        </p:nvSpPr>
        <p:spPr>
          <a:xfrm>
            <a:off x="838200" y="365125"/>
            <a:ext cx="3276600" cy="1958975"/>
          </a:xfrm>
        </p:spPr>
        <p:txBody>
          <a:bodyPr>
            <a:noAutofit/>
          </a:bodyPr>
          <a:lstStyle/>
          <a:p>
            <a:r>
              <a:rPr lang="en-US" sz="4800" b="1" dirty="0" smtClean="0">
                <a:ea typeface="Century Gothic" charset="0"/>
                <a:cs typeface="Century Gothic" charset="0"/>
              </a:rPr>
              <a:t>Intelligent storage for preservation</a:t>
            </a:r>
            <a:endParaRPr lang="en-US" sz="4800" b="1" dirty="0">
              <a:ea typeface="Century Gothic" charset="0"/>
              <a:cs typeface="Century Gothic" charset="0"/>
            </a:endParaRPr>
          </a:p>
        </p:txBody>
      </p:sp>
      <p:pic>
        <p:nvPicPr>
          <p:cNvPr id="9" name="Picture 8"/>
          <p:cNvPicPr>
            <a:picLocks noChangeAspect="1"/>
          </p:cNvPicPr>
          <p:nvPr/>
        </p:nvPicPr>
        <p:blipFill>
          <a:blip r:embed="rId4"/>
          <a:stretch>
            <a:fillRect/>
          </a:stretch>
        </p:blipFill>
        <p:spPr>
          <a:xfrm rot="537825">
            <a:off x="10701935" y="5297878"/>
            <a:ext cx="1349917" cy="1349917"/>
          </a:xfrm>
          <a:prstGeom prst="rect">
            <a:avLst/>
          </a:prstGeom>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58396" y="2137765"/>
            <a:ext cx="857143" cy="1143000"/>
          </a:xfrm>
          <a:prstGeom prst="rect">
            <a:avLst/>
          </a:prstGeom>
        </p:spPr>
      </p:pic>
      <p:pic>
        <p:nvPicPr>
          <p:cNvPr id="12" name="Picture 1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51093" y="4285790"/>
            <a:ext cx="857143" cy="1143000"/>
          </a:xfrm>
          <a:prstGeom prst="rect">
            <a:avLst/>
          </a:prstGeom>
        </p:spPr>
      </p:pic>
      <p:pic>
        <p:nvPicPr>
          <p:cNvPr id="14" name="Picture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518326" y="2967660"/>
            <a:ext cx="936545" cy="936545"/>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990807" y="4878041"/>
            <a:ext cx="936545" cy="936545"/>
          </a:xfrm>
          <a:prstGeom prst="rect">
            <a:avLst/>
          </a:prstGeom>
        </p:spPr>
      </p:pic>
      <p:sp>
        <p:nvSpPr>
          <p:cNvPr id="4" name="Rectangle 3"/>
          <p:cNvSpPr/>
          <p:nvPr/>
        </p:nvSpPr>
        <p:spPr>
          <a:xfrm>
            <a:off x="8459135" y="2311400"/>
            <a:ext cx="3689639" cy="1938992"/>
          </a:xfrm>
          <a:prstGeom prst="rect">
            <a:avLst/>
          </a:prstGeom>
        </p:spPr>
        <p:txBody>
          <a:bodyPr wrap="square">
            <a:spAutoFit/>
          </a:bodyPr>
          <a:lstStyle/>
          <a:p>
            <a:pPr algn="ctr"/>
            <a:r>
              <a:rPr lang="en-US" sz="4000" b="1" dirty="0">
                <a:solidFill>
                  <a:prstClr val="black"/>
                </a:solidFill>
                <a:ea typeface="Century Gothic" charset="0"/>
                <a:cs typeface="Century Gothic" charset="0"/>
              </a:rPr>
              <a:t>Backup is NOT digital preservation!</a:t>
            </a:r>
            <a:endParaRPr lang="en-US" dirty="0">
              <a:solidFill>
                <a:prstClr val="black"/>
              </a:solidFill>
              <a:ea typeface="Cambria" charset="0"/>
              <a:cs typeface="Cambria" charset="0"/>
            </a:endParaRPr>
          </a:p>
        </p:txBody>
      </p:sp>
      <p:sp>
        <p:nvSpPr>
          <p:cNvPr id="3" name="TextBox 2"/>
          <p:cNvSpPr txBox="1"/>
          <p:nvPr/>
        </p:nvSpPr>
        <p:spPr>
          <a:xfrm>
            <a:off x="292432" y="6498496"/>
            <a:ext cx="3661580" cy="246221"/>
          </a:xfrm>
          <a:prstGeom prst="rect">
            <a:avLst/>
          </a:prstGeom>
          <a:noFill/>
        </p:spPr>
        <p:txBody>
          <a:bodyPr wrap="none" rtlCol="0">
            <a:spAutoFit/>
          </a:bodyPr>
          <a:lstStyle/>
          <a:p>
            <a:r>
              <a:rPr lang="en-GB" sz="1000" dirty="0" smtClean="0"/>
              <a:t>Images created by </a:t>
            </a:r>
            <a:r>
              <a:rPr lang="en-GB" sz="1000" dirty="0" err="1" smtClean="0"/>
              <a:t>Freepix.com</a:t>
            </a:r>
            <a:r>
              <a:rPr lang="en-GB" sz="1000" dirty="0" smtClean="0"/>
              <a:t>, </a:t>
            </a:r>
            <a:r>
              <a:rPr lang="en-GB" sz="1000" dirty="0"/>
              <a:t>Map </a:t>
            </a:r>
            <a:r>
              <a:rPr lang="en-GB" sz="1000" dirty="0" smtClean="0"/>
              <a:t>by </a:t>
            </a:r>
            <a:r>
              <a:rPr lang="en-GB" sz="1000" dirty="0" err="1" smtClean="0"/>
              <a:t>Peeperman</a:t>
            </a:r>
            <a:r>
              <a:rPr lang="en-GB" sz="1000" dirty="0" smtClean="0"/>
              <a:t>, CC-BY-SA-3.0 </a:t>
            </a:r>
            <a:endParaRPr lang="en-GB" sz="1000" dirty="0"/>
          </a:p>
        </p:txBody>
      </p:sp>
    </p:spTree>
    <p:extLst>
      <p:ext uri="{BB962C8B-B14F-4D97-AF65-F5344CB8AC3E}">
        <p14:creationId xmlns:p14="http://schemas.microsoft.com/office/powerpoint/2010/main" val="96366936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Preservation planning</a:t>
            </a:r>
            <a:endParaRPr lang="en-US" sz="4800" b="1" dirty="0">
              <a:ea typeface="Century Gothic" charset="0"/>
              <a:cs typeface="Century Gothic" charset="0"/>
            </a:endParaRPr>
          </a:p>
        </p:txBody>
      </p:sp>
      <p:sp>
        <p:nvSpPr>
          <p:cNvPr id="4" name="Content Placeholder 3"/>
          <p:cNvSpPr>
            <a:spLocks noGrp="1"/>
          </p:cNvSpPr>
          <p:nvPr>
            <p:ph sz="half" idx="1"/>
          </p:nvPr>
        </p:nvSpPr>
        <p:spPr>
          <a:xfrm>
            <a:off x="838200" y="1825625"/>
            <a:ext cx="7516092" cy="4351338"/>
          </a:xfrm>
        </p:spPr>
        <p:txBody>
          <a:bodyPr>
            <a:normAutofit/>
          </a:bodyPr>
          <a:lstStyle/>
          <a:p>
            <a:r>
              <a:rPr lang="en-GB" sz="3200" dirty="0" smtClean="0">
                <a:ea typeface="Cambria" charset="0"/>
                <a:cs typeface="Cambria" charset="0"/>
              </a:rPr>
              <a:t>A practical process for making preservation decisions?</a:t>
            </a:r>
          </a:p>
          <a:p>
            <a:r>
              <a:rPr lang="en-GB" sz="3200" dirty="0" smtClean="0">
                <a:ea typeface="Cambria" charset="0"/>
                <a:cs typeface="Cambria" charset="0"/>
              </a:rPr>
              <a:t>A definition from the OAIS reference model, for planning activities within a digital repository?</a:t>
            </a:r>
          </a:p>
          <a:p>
            <a:r>
              <a:rPr lang="en-GB" sz="3200" dirty="0" smtClean="0">
                <a:ea typeface="Cambria" charset="0"/>
                <a:cs typeface="Cambria" charset="0"/>
              </a:rPr>
              <a:t>Strategic organisational planning for preservation?</a:t>
            </a:r>
          </a:p>
          <a:p>
            <a:r>
              <a:rPr lang="en-GB" sz="3200" dirty="0" smtClean="0">
                <a:ea typeface="Cambria" charset="0"/>
                <a:cs typeface="Cambria" charset="0"/>
              </a:rPr>
              <a:t>More?</a:t>
            </a:r>
          </a:p>
          <a:p>
            <a:endParaRPr lang="en-US" sz="3200" dirty="0"/>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rot="988315">
            <a:off x="8480222" y="1988050"/>
            <a:ext cx="2636453" cy="3723803"/>
          </a:xfrm>
          <a:prstGeom prst="rect">
            <a:avLst/>
          </a:prstGeom>
        </p:spPr>
      </p:pic>
      <p:sp>
        <p:nvSpPr>
          <p:cNvPr id="5" name="TextBox 4"/>
          <p:cNvSpPr txBox="1"/>
          <p:nvPr/>
        </p:nvSpPr>
        <p:spPr>
          <a:xfrm>
            <a:off x="7684035" y="6532321"/>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4562300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Digital Media</a:t>
            </a:r>
            <a:endParaRPr lang="en-US" sz="4800" b="1" dirty="0">
              <a:ea typeface="Century Gothic" charset="0"/>
              <a:cs typeface="Century Gothic" charset="0"/>
            </a:endParaRPr>
          </a:p>
        </p:txBody>
      </p:sp>
      <p:sp>
        <p:nvSpPr>
          <p:cNvPr id="3" name="Content Placeholder 2"/>
          <p:cNvSpPr>
            <a:spLocks noGrp="1"/>
          </p:cNvSpPr>
          <p:nvPr>
            <p:ph sz="half" idx="1"/>
          </p:nvPr>
        </p:nvSpPr>
        <p:spPr>
          <a:xfrm>
            <a:off x="838200" y="1552576"/>
            <a:ext cx="5594684" cy="4679084"/>
          </a:xfrm>
        </p:spPr>
        <p:txBody>
          <a:bodyPr>
            <a:noAutofit/>
          </a:bodyPr>
          <a:lstStyle/>
          <a:p>
            <a:r>
              <a:rPr lang="en-GB" sz="3200" dirty="0">
                <a:ea typeface="Cambria" charset="0"/>
                <a:cs typeface="Cambria" charset="0"/>
              </a:rPr>
              <a:t>Ephemeral	</a:t>
            </a:r>
          </a:p>
          <a:p>
            <a:pPr lvl="1"/>
            <a:r>
              <a:rPr lang="en-GB" sz="2800" dirty="0">
                <a:ea typeface="Cambria" charset="0"/>
                <a:cs typeface="Cambria" charset="0"/>
              </a:rPr>
              <a:t>Proliferation</a:t>
            </a:r>
          </a:p>
          <a:p>
            <a:pPr lvl="1"/>
            <a:r>
              <a:rPr lang="en-GB" sz="2800" dirty="0">
                <a:ea typeface="Cambria" charset="0"/>
                <a:cs typeface="Cambria" charset="0"/>
              </a:rPr>
              <a:t>Rights</a:t>
            </a:r>
          </a:p>
          <a:p>
            <a:pPr lvl="1"/>
            <a:r>
              <a:rPr lang="en-GB" sz="2800" dirty="0">
                <a:ea typeface="Cambria" charset="0"/>
                <a:cs typeface="Cambria" charset="0"/>
              </a:rPr>
              <a:t>Privacy</a:t>
            </a:r>
          </a:p>
          <a:p>
            <a:r>
              <a:rPr lang="en-GB" sz="3200" dirty="0">
                <a:ea typeface="Cambria" charset="0"/>
                <a:cs typeface="Cambria" charset="0"/>
              </a:rPr>
              <a:t>Need </a:t>
            </a:r>
            <a:r>
              <a:rPr lang="en-GB" sz="3200" dirty="0" smtClean="0">
                <a:ea typeface="Cambria" charset="0"/>
                <a:cs typeface="Cambria" charset="0"/>
              </a:rPr>
              <a:t>technology </a:t>
            </a:r>
            <a:r>
              <a:rPr lang="en-GB" sz="3200" dirty="0">
                <a:ea typeface="Cambria" charset="0"/>
                <a:cs typeface="Cambria" charset="0"/>
              </a:rPr>
              <a:t>to interpret</a:t>
            </a:r>
          </a:p>
          <a:p>
            <a:r>
              <a:rPr lang="en-GB" sz="3200" dirty="0">
                <a:ea typeface="Cambria" charset="0"/>
                <a:cs typeface="Cambria" charset="0"/>
              </a:rPr>
              <a:t>Obsolescence</a:t>
            </a:r>
          </a:p>
          <a:p>
            <a:pPr lvl="1"/>
            <a:r>
              <a:rPr lang="en-GB" sz="2800" dirty="0">
                <a:ea typeface="Cambria" charset="0"/>
                <a:cs typeface="Cambria" charset="0"/>
              </a:rPr>
              <a:t>Media</a:t>
            </a:r>
          </a:p>
          <a:p>
            <a:pPr lvl="1"/>
            <a:r>
              <a:rPr lang="en-GB" sz="2800" dirty="0">
                <a:ea typeface="Cambria" charset="0"/>
                <a:cs typeface="Cambria" charset="0"/>
              </a:rPr>
              <a:t>Formats</a:t>
            </a:r>
          </a:p>
          <a:p>
            <a:pPr lvl="1"/>
            <a:r>
              <a:rPr lang="en-GB" sz="2800" dirty="0">
                <a:ea typeface="Cambria" charset="0"/>
                <a:cs typeface="Cambria" charset="0"/>
              </a:rPr>
              <a:t>Software/Hardware</a:t>
            </a:r>
          </a:p>
          <a:p>
            <a:pPr lvl="1"/>
            <a:r>
              <a:rPr lang="en-GB" sz="2800" dirty="0">
                <a:ea typeface="Cambria" charset="0"/>
                <a:cs typeface="Cambria" charset="0"/>
              </a:rPr>
              <a:t>Documentation</a:t>
            </a:r>
          </a:p>
          <a:p>
            <a:endParaRPr lang="en-US" sz="3200" dirty="0"/>
          </a:p>
        </p:txBody>
      </p:sp>
      <p:pic>
        <p:nvPicPr>
          <p:cNvPr id="5" name="Content Placeholder 8"/>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6096000" y="1326574"/>
            <a:ext cx="5777345" cy="4507325"/>
          </a:xfrm>
          <a:prstGeom prst="rect">
            <a:avLst/>
          </a:prstGeom>
        </p:spPr>
      </p:pic>
      <p:sp>
        <p:nvSpPr>
          <p:cNvPr id="7" name="TextBox 6"/>
          <p:cNvSpPr txBox="1"/>
          <p:nvPr/>
        </p:nvSpPr>
        <p:spPr>
          <a:xfrm>
            <a:off x="6205706" y="5833899"/>
            <a:ext cx="5997155" cy="246221"/>
          </a:xfrm>
          <a:prstGeom prst="rect">
            <a:avLst/>
          </a:prstGeom>
          <a:noFill/>
        </p:spPr>
        <p:txBody>
          <a:bodyPr wrap="none" rtlCol="0">
            <a:spAutoFit/>
          </a:bodyPr>
          <a:lstStyle/>
          <a:p>
            <a:r>
              <a:rPr lang="en-GB" sz="1000" dirty="0" smtClean="0">
                <a:ea typeface="Cambria" charset="0"/>
                <a:cs typeface="Cambria" charset="0"/>
              </a:rPr>
              <a:t>Image source: </a:t>
            </a:r>
            <a:r>
              <a:rPr lang="en-GB" sz="1000" dirty="0" smtClean="0">
                <a:ea typeface="Cambria" charset="0"/>
                <a:cs typeface="Cambria" charset="0"/>
                <a:hlinkClick r:id="rId4"/>
              </a:rPr>
              <a:t>http</a:t>
            </a:r>
            <a:r>
              <a:rPr lang="en-GB" sz="1000" dirty="0">
                <a:ea typeface="Cambria" charset="0"/>
                <a:cs typeface="Cambria" charset="0"/>
                <a:hlinkClick r:id="rId4"/>
              </a:rPr>
              <a:t>://statelibrarync.org/news/2015/04/preservation-week-quiz-tuesdays-question-of-the-day</a:t>
            </a:r>
            <a:r>
              <a:rPr lang="en-GB" sz="1000" dirty="0" smtClean="0">
                <a:ea typeface="Cambria" charset="0"/>
                <a:cs typeface="Cambria" charset="0"/>
                <a:hlinkClick r:id="rId4"/>
              </a:rPr>
              <a:t>/</a:t>
            </a:r>
            <a:r>
              <a:rPr lang="en-GB" sz="1000" dirty="0" smtClean="0">
                <a:ea typeface="Cambria" charset="0"/>
                <a:cs typeface="Cambria" charset="0"/>
              </a:rPr>
              <a:t> </a:t>
            </a:r>
            <a:endParaRPr lang="en-GB" sz="1000" dirty="0">
              <a:ea typeface="Cambria" charset="0"/>
              <a:cs typeface="Cambria" charset="0"/>
            </a:endParaRPr>
          </a:p>
        </p:txBody>
      </p:sp>
      <p:sp>
        <p:nvSpPr>
          <p:cNvPr id="6" name="TextBox 5"/>
          <p:cNvSpPr txBox="1"/>
          <p:nvPr/>
        </p:nvSpPr>
        <p:spPr>
          <a:xfrm>
            <a:off x="116773" y="6611779"/>
            <a:ext cx="2113079" cy="246221"/>
          </a:xfrm>
          <a:prstGeom prst="rect">
            <a:avLst/>
          </a:prstGeom>
          <a:noFill/>
        </p:spPr>
        <p:txBody>
          <a:bodyPr wrap="none" rtlCol="0">
            <a:spAutoFit/>
          </a:bodyPr>
          <a:lstStyle/>
          <a:p>
            <a:r>
              <a:rPr lang="en-GB" sz="1000" dirty="0" smtClean="0"/>
              <a:t>Source: Digital Preservation Coalition</a:t>
            </a:r>
            <a:endParaRPr lang="en-GB" sz="1000" dirty="0"/>
          </a:p>
        </p:txBody>
      </p:sp>
    </p:spTree>
    <p:extLst>
      <p:ext uri="{BB962C8B-B14F-4D97-AF65-F5344CB8AC3E}">
        <p14:creationId xmlns:p14="http://schemas.microsoft.com/office/powerpoint/2010/main" val="195773847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800" b="1" dirty="0" smtClean="0">
                <a:ea typeface="Century Gothic" charset="0"/>
                <a:cs typeface="Century Gothic" charset="0"/>
              </a:rPr>
              <a:t>Preservation planning</a:t>
            </a:r>
            <a:endParaRPr lang="en-US" sz="4800" b="1" dirty="0">
              <a:ea typeface="Century Gothic" charset="0"/>
              <a:cs typeface="Century Gothic" charset="0"/>
            </a:endParaRPr>
          </a:p>
        </p:txBody>
      </p:sp>
      <p:sp>
        <p:nvSpPr>
          <p:cNvPr id="6" name="Content Placeholder 5"/>
          <p:cNvSpPr>
            <a:spLocks noGrp="1"/>
          </p:cNvSpPr>
          <p:nvPr>
            <p:ph idx="1"/>
          </p:nvPr>
        </p:nvSpPr>
        <p:spPr>
          <a:xfrm>
            <a:off x="838199" y="1517074"/>
            <a:ext cx="10695709" cy="5091544"/>
          </a:xfrm>
        </p:spPr>
        <p:txBody>
          <a:bodyPr>
            <a:normAutofit/>
          </a:bodyPr>
          <a:lstStyle/>
          <a:p>
            <a:pPr marL="0" indent="0">
              <a:buNone/>
              <a:defRPr/>
            </a:pPr>
            <a:r>
              <a:rPr lang="en-GB" sz="3200" dirty="0">
                <a:ea typeface="Cambria" charset="0"/>
                <a:cs typeface="Cambria" charset="0"/>
              </a:rPr>
              <a:t>... a </a:t>
            </a:r>
            <a:r>
              <a:rPr lang="en-GB" sz="3200" b="1" dirty="0">
                <a:ea typeface="Cambria" charset="0"/>
                <a:cs typeface="Cambria" charset="0"/>
              </a:rPr>
              <a:t>series of actions </a:t>
            </a:r>
            <a:r>
              <a:rPr lang="en-GB" sz="3200" dirty="0">
                <a:ea typeface="Cambria" charset="0"/>
                <a:cs typeface="Cambria" charset="0"/>
              </a:rPr>
              <a:t>to be taken … due to </a:t>
            </a:r>
            <a:r>
              <a:rPr lang="en-GB" sz="3200" b="1" dirty="0">
                <a:ea typeface="Cambria" charset="0"/>
                <a:cs typeface="Cambria" charset="0"/>
              </a:rPr>
              <a:t>identified risks</a:t>
            </a:r>
            <a:r>
              <a:rPr lang="en-GB" sz="3200" dirty="0">
                <a:ea typeface="Cambria" charset="0"/>
                <a:cs typeface="Cambria" charset="0"/>
              </a:rPr>
              <a:t> for a given </a:t>
            </a:r>
            <a:r>
              <a:rPr lang="en-GB" sz="3200" b="1" dirty="0">
                <a:ea typeface="Cambria" charset="0"/>
                <a:cs typeface="Cambria" charset="0"/>
              </a:rPr>
              <a:t>set of digital objects </a:t>
            </a:r>
            <a:r>
              <a:rPr lang="en-GB" sz="3200" dirty="0">
                <a:ea typeface="Cambria" charset="0"/>
                <a:cs typeface="Cambria" charset="0"/>
              </a:rPr>
              <a:t>along with </a:t>
            </a:r>
            <a:r>
              <a:rPr lang="en-GB" sz="3200" b="1" dirty="0">
                <a:ea typeface="Cambria" charset="0"/>
                <a:cs typeface="Cambria" charset="0"/>
              </a:rPr>
              <a:t>responsibilities </a:t>
            </a:r>
            <a:r>
              <a:rPr lang="en-GB" sz="3200" dirty="0">
                <a:ea typeface="Cambria" charset="0"/>
                <a:cs typeface="Cambria" charset="0"/>
              </a:rPr>
              <a:t>and </a:t>
            </a:r>
            <a:r>
              <a:rPr lang="en-GB" sz="3200" b="1" dirty="0">
                <a:ea typeface="Cambria" charset="0"/>
                <a:cs typeface="Cambria" charset="0"/>
              </a:rPr>
              <a:t>conditions </a:t>
            </a:r>
            <a:r>
              <a:rPr lang="en-GB" sz="3200" dirty="0">
                <a:ea typeface="Cambria" charset="0"/>
                <a:cs typeface="Cambria" charset="0"/>
              </a:rPr>
              <a:t>for </a:t>
            </a:r>
            <a:r>
              <a:rPr lang="en-GB" sz="3200" dirty="0" smtClean="0">
                <a:ea typeface="Cambria" charset="0"/>
                <a:cs typeface="Cambria" charset="0"/>
              </a:rPr>
              <a:t>implementation</a:t>
            </a:r>
          </a:p>
          <a:p>
            <a:pPr marL="0" indent="0">
              <a:buNone/>
              <a:defRPr/>
            </a:pPr>
            <a:endParaRPr lang="en-GB" dirty="0">
              <a:ea typeface="Cambria" charset="0"/>
              <a:cs typeface="Cambria" charset="0"/>
            </a:endParaRPr>
          </a:p>
          <a:p>
            <a:endParaRPr lang="en-US" dirty="0"/>
          </a:p>
        </p:txBody>
      </p:sp>
      <p:sp>
        <p:nvSpPr>
          <p:cNvPr id="8" name="TextBox 7"/>
          <p:cNvSpPr txBox="1"/>
          <p:nvPr/>
        </p:nvSpPr>
        <p:spPr>
          <a:xfrm>
            <a:off x="875923" y="2969770"/>
            <a:ext cx="5220076" cy="3385542"/>
          </a:xfrm>
          <a:prstGeom prst="rect">
            <a:avLst/>
          </a:prstGeom>
          <a:noFill/>
        </p:spPr>
        <p:txBody>
          <a:bodyPr wrap="square" rtlCol="0">
            <a:spAutoFit/>
          </a:bodyPr>
          <a:lstStyle/>
          <a:p>
            <a:pPr>
              <a:defRPr/>
            </a:pPr>
            <a:r>
              <a:rPr lang="en-GB" sz="2800" dirty="0">
                <a:ea typeface="Cambria" charset="0"/>
                <a:cs typeface="Cambria" charset="0"/>
              </a:rPr>
              <a:t>It takes into account:</a:t>
            </a:r>
          </a:p>
          <a:p>
            <a:pPr marL="285750" indent="-285750">
              <a:buFont typeface="Arial" charset="0"/>
              <a:buChar char="•"/>
              <a:defRPr/>
            </a:pPr>
            <a:r>
              <a:rPr lang="en-GB" sz="2800" dirty="0">
                <a:ea typeface="Cambria" charset="0"/>
                <a:cs typeface="Cambria" charset="0"/>
              </a:rPr>
              <a:t>preservation policies, </a:t>
            </a:r>
          </a:p>
          <a:p>
            <a:pPr marL="285750" indent="-285750">
              <a:buFont typeface="Arial" charset="0"/>
              <a:buChar char="•"/>
              <a:defRPr/>
            </a:pPr>
            <a:r>
              <a:rPr lang="en-GB" sz="2800" dirty="0">
                <a:ea typeface="Cambria" charset="0"/>
                <a:cs typeface="Cambria" charset="0"/>
              </a:rPr>
              <a:t>legal obligations, </a:t>
            </a:r>
          </a:p>
          <a:p>
            <a:pPr marL="285750" indent="-285750">
              <a:buFont typeface="Arial" charset="0"/>
              <a:buChar char="•"/>
              <a:defRPr/>
            </a:pPr>
            <a:r>
              <a:rPr lang="en-GB" sz="2800" dirty="0">
                <a:ea typeface="Cambria" charset="0"/>
                <a:cs typeface="Cambria" charset="0"/>
              </a:rPr>
              <a:t>organisational and technical constraints, </a:t>
            </a:r>
          </a:p>
          <a:p>
            <a:pPr marL="285750" indent="-285750">
              <a:buFont typeface="Arial" charset="0"/>
              <a:buChar char="•"/>
              <a:defRPr/>
            </a:pPr>
            <a:r>
              <a:rPr lang="en-GB" sz="2800" dirty="0">
                <a:ea typeface="Cambria" charset="0"/>
                <a:cs typeface="Cambria" charset="0"/>
              </a:rPr>
              <a:t>user requirements </a:t>
            </a:r>
          </a:p>
          <a:p>
            <a:pPr marL="285750" indent="-285750">
              <a:buFont typeface="Arial" charset="0"/>
              <a:buChar char="•"/>
              <a:defRPr/>
            </a:pPr>
            <a:r>
              <a:rPr lang="en-GB" sz="2800" dirty="0">
                <a:ea typeface="Cambria" charset="0"/>
                <a:cs typeface="Cambria" charset="0"/>
              </a:rPr>
              <a:t>preservation goals </a:t>
            </a:r>
          </a:p>
          <a:p>
            <a:endParaRPr lang="en-US" dirty="0"/>
          </a:p>
        </p:txBody>
      </p:sp>
      <p:sp>
        <p:nvSpPr>
          <p:cNvPr id="9" name="TextBox 8"/>
          <p:cNvSpPr txBox="1"/>
          <p:nvPr/>
        </p:nvSpPr>
        <p:spPr>
          <a:xfrm>
            <a:off x="6096000" y="2969770"/>
            <a:ext cx="5691131" cy="3539430"/>
          </a:xfrm>
          <a:prstGeom prst="rect">
            <a:avLst/>
          </a:prstGeom>
          <a:noFill/>
        </p:spPr>
        <p:txBody>
          <a:bodyPr wrap="square" rtlCol="0">
            <a:spAutoFit/>
          </a:bodyPr>
          <a:lstStyle/>
          <a:p>
            <a:pPr>
              <a:defRPr/>
            </a:pPr>
            <a:r>
              <a:rPr lang="en-GB" sz="2800" dirty="0">
                <a:ea typeface="Cambria" charset="0"/>
                <a:cs typeface="Cambria" charset="0"/>
              </a:rPr>
              <a:t>It describes:</a:t>
            </a:r>
          </a:p>
          <a:p>
            <a:pPr marL="285750" indent="-285750">
              <a:buFont typeface="Arial" charset="0"/>
              <a:buChar char="•"/>
              <a:defRPr/>
            </a:pPr>
            <a:r>
              <a:rPr lang="en-GB" sz="2800" dirty="0">
                <a:ea typeface="Cambria" charset="0"/>
                <a:cs typeface="Cambria" charset="0"/>
              </a:rPr>
              <a:t>the preservation context, </a:t>
            </a:r>
          </a:p>
          <a:p>
            <a:pPr marL="285750" indent="-285750">
              <a:buFont typeface="Arial" charset="0"/>
              <a:buChar char="•"/>
              <a:defRPr/>
            </a:pPr>
            <a:r>
              <a:rPr lang="en-GB" sz="2800" dirty="0">
                <a:ea typeface="Cambria" charset="0"/>
                <a:cs typeface="Cambria" charset="0"/>
              </a:rPr>
              <a:t>the evaluated preservation strategies </a:t>
            </a:r>
          </a:p>
          <a:p>
            <a:pPr marL="285750" indent="-285750">
              <a:buFont typeface="Arial" charset="0"/>
              <a:buChar char="•"/>
              <a:defRPr/>
            </a:pPr>
            <a:r>
              <a:rPr lang="en-GB" sz="2800" dirty="0">
                <a:ea typeface="Cambria" charset="0"/>
                <a:cs typeface="Cambria" charset="0"/>
              </a:rPr>
              <a:t>the resulting decisions for and reasons for the </a:t>
            </a:r>
            <a:r>
              <a:rPr lang="en-GB" sz="2800" dirty="0" smtClean="0">
                <a:ea typeface="Cambria" charset="0"/>
                <a:cs typeface="Cambria" charset="0"/>
              </a:rPr>
              <a:t>decisions</a:t>
            </a:r>
          </a:p>
          <a:p>
            <a:pPr marL="285750" indent="-285750">
              <a:buFont typeface="Arial" charset="0"/>
              <a:buChar char="•"/>
              <a:defRPr/>
            </a:pPr>
            <a:r>
              <a:rPr lang="en-GB" sz="2800" dirty="0" smtClean="0">
                <a:ea typeface="Cambria" charset="0"/>
                <a:cs typeface="Cambria" charset="0"/>
              </a:rPr>
              <a:t>And monitors collection growth</a:t>
            </a:r>
            <a:endParaRPr lang="en-GB" sz="2800" dirty="0">
              <a:ea typeface="Cambria" charset="0"/>
              <a:cs typeface="Cambria" charset="0"/>
            </a:endParaRPr>
          </a:p>
          <a:p>
            <a:endParaRPr lang="en-US" sz="2800" dirty="0"/>
          </a:p>
        </p:txBody>
      </p:sp>
      <p:sp>
        <p:nvSpPr>
          <p:cNvPr id="2" name="Rectangle 1"/>
          <p:cNvSpPr/>
          <p:nvPr/>
        </p:nvSpPr>
        <p:spPr>
          <a:xfrm>
            <a:off x="90053" y="6575511"/>
            <a:ext cx="6096000" cy="246221"/>
          </a:xfrm>
          <a:prstGeom prst="rect">
            <a:avLst/>
          </a:prstGeom>
        </p:spPr>
        <p:txBody>
          <a:bodyPr>
            <a:spAutoFit/>
          </a:bodyPr>
          <a:lstStyle/>
          <a:p>
            <a:r>
              <a:rPr lang="en-GB" sz="1000" dirty="0" smtClean="0"/>
              <a:t>Source: Digital Preservation Coalition </a:t>
            </a:r>
            <a:endParaRPr lang="en-GB" sz="1000" dirty="0"/>
          </a:p>
        </p:txBody>
      </p:sp>
    </p:spTree>
    <p:extLst>
      <p:ext uri="{BB962C8B-B14F-4D97-AF65-F5344CB8AC3E}">
        <p14:creationId xmlns:p14="http://schemas.microsoft.com/office/powerpoint/2010/main" val="134175289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77865" y="3721769"/>
            <a:ext cx="3514135" cy="2992615"/>
          </a:xfrm>
          <a:prstGeom prst="rect">
            <a:avLst/>
          </a:prstGeom>
        </p:spPr>
      </p:pic>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Preservation </a:t>
            </a:r>
            <a:r>
              <a:rPr lang="en-US" sz="4800" b="1" dirty="0" smtClean="0">
                <a:ea typeface="Century Gothic" charset="0"/>
                <a:cs typeface="Century Gothic" charset="0"/>
              </a:rPr>
              <a:t>actions</a:t>
            </a:r>
            <a:endParaRPr lang="en-US" sz="4800" b="1" dirty="0">
              <a:ea typeface="Century Gothic" charset="0"/>
              <a:cs typeface="Century Gothic" charset="0"/>
            </a:endParaRPr>
          </a:p>
        </p:txBody>
      </p:sp>
      <p:sp>
        <p:nvSpPr>
          <p:cNvPr id="3" name="Content Placeholder 2"/>
          <p:cNvSpPr>
            <a:spLocks noGrp="1"/>
          </p:cNvSpPr>
          <p:nvPr>
            <p:ph idx="1"/>
          </p:nvPr>
        </p:nvSpPr>
        <p:spPr/>
        <p:txBody>
          <a:bodyPr>
            <a:normAutofit/>
          </a:bodyPr>
          <a:lstStyle/>
          <a:p>
            <a:r>
              <a:rPr lang="en-US" sz="3600" dirty="0" smtClean="0">
                <a:ea typeface="Cambria" charset="0"/>
                <a:cs typeface="Cambria" charset="0"/>
              </a:rPr>
              <a:t>Help to mitigate technical challenges over time – obsolescence </a:t>
            </a:r>
          </a:p>
          <a:p>
            <a:r>
              <a:rPr lang="en-US" sz="3600" dirty="0" smtClean="0">
                <a:ea typeface="Cambria" charset="0"/>
                <a:cs typeface="Cambria" charset="0"/>
              </a:rPr>
              <a:t>Maintain usability of digital materials</a:t>
            </a:r>
            <a:endParaRPr lang="en-US" sz="3200" dirty="0" smtClean="0">
              <a:ea typeface="Cambria" charset="0"/>
              <a:cs typeface="Cambria" charset="0"/>
            </a:endParaRPr>
          </a:p>
          <a:p>
            <a:endParaRPr lang="en-US" sz="3600" dirty="0" smtClean="0">
              <a:ea typeface="Cambria" charset="0"/>
              <a:cs typeface="Cambria" charset="0"/>
            </a:endParaRPr>
          </a:p>
          <a:p>
            <a:r>
              <a:rPr lang="en-US" sz="3600" dirty="0" smtClean="0">
                <a:ea typeface="Cambria" charset="0"/>
                <a:cs typeface="Cambria" charset="0"/>
              </a:rPr>
              <a:t>Several strategies can be implemented:</a:t>
            </a:r>
          </a:p>
          <a:p>
            <a:pPr lvl="1"/>
            <a:r>
              <a:rPr lang="en-US" sz="3600" dirty="0" smtClean="0">
                <a:ea typeface="Cambria" charset="0"/>
                <a:cs typeface="Cambria" charset="0"/>
              </a:rPr>
              <a:t>Migration (file format)</a:t>
            </a:r>
          </a:p>
          <a:p>
            <a:pPr lvl="1"/>
            <a:r>
              <a:rPr lang="en-US" sz="3600" dirty="0" smtClean="0">
                <a:ea typeface="Cambria" charset="0"/>
                <a:cs typeface="Cambria" charset="0"/>
              </a:rPr>
              <a:t>Emulation </a:t>
            </a:r>
            <a:endParaRPr lang="en-US" sz="3600" dirty="0">
              <a:ea typeface="Cambria" charset="0"/>
              <a:cs typeface="Cambria" charset="0"/>
            </a:endParaRPr>
          </a:p>
        </p:txBody>
      </p:sp>
      <p:sp>
        <p:nvSpPr>
          <p:cNvPr id="5" name="TextBox 4"/>
          <p:cNvSpPr txBox="1"/>
          <p:nvPr/>
        </p:nvSpPr>
        <p:spPr>
          <a:xfrm>
            <a:off x="7684035" y="659127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18619522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File format </a:t>
            </a:r>
            <a:r>
              <a:rPr lang="en-US" sz="4800" b="1" dirty="0">
                <a:ea typeface="Century Gothic" charset="0"/>
                <a:cs typeface="Century Gothic" charset="0"/>
              </a:rPr>
              <a:t>m</a:t>
            </a:r>
            <a:r>
              <a:rPr lang="en-US" sz="4800" b="1" dirty="0" smtClean="0">
                <a:ea typeface="Century Gothic" charset="0"/>
                <a:cs typeface="Century Gothic" charset="0"/>
              </a:rPr>
              <a:t>igration</a:t>
            </a:r>
            <a:endParaRPr lang="en-US" sz="4800" b="1" dirty="0">
              <a:ea typeface="Century Gothic" charset="0"/>
              <a:cs typeface="Century Gothic" charset="0"/>
            </a:endParaRPr>
          </a:p>
        </p:txBody>
      </p:sp>
      <p:sp>
        <p:nvSpPr>
          <p:cNvPr id="3" name="Content Placeholder 2"/>
          <p:cNvSpPr>
            <a:spLocks noGrp="1"/>
          </p:cNvSpPr>
          <p:nvPr>
            <p:ph idx="1"/>
          </p:nvPr>
        </p:nvSpPr>
        <p:spPr>
          <a:xfrm>
            <a:off x="692727" y="1690688"/>
            <a:ext cx="6580909" cy="4772457"/>
          </a:xfrm>
        </p:spPr>
        <p:txBody>
          <a:bodyPr>
            <a:normAutofit/>
          </a:bodyPr>
          <a:lstStyle/>
          <a:p>
            <a:r>
              <a:rPr lang="en-US" sz="3600" dirty="0" smtClean="0">
                <a:ea typeface="Cambria" charset="0"/>
                <a:cs typeface="Cambria" charset="0"/>
              </a:rPr>
              <a:t>Sometimes called file format conversion</a:t>
            </a:r>
            <a:r>
              <a:rPr lang="en-US" sz="1400" dirty="0" smtClean="0">
                <a:ea typeface="Cambria" charset="0"/>
                <a:cs typeface="Cambria" charset="0"/>
              </a:rPr>
              <a:t> </a:t>
            </a:r>
          </a:p>
          <a:p>
            <a:r>
              <a:rPr lang="en-US" sz="3600" dirty="0">
                <a:ea typeface="Cambria" charset="0"/>
                <a:cs typeface="Cambria" charset="0"/>
              </a:rPr>
              <a:t>C</a:t>
            </a:r>
            <a:r>
              <a:rPr lang="en-US" sz="3600" dirty="0" smtClean="0">
                <a:ea typeface="Cambria" charset="0"/>
                <a:cs typeface="Cambria" charset="0"/>
              </a:rPr>
              <a:t>reating a new file format from another</a:t>
            </a:r>
            <a:endParaRPr lang="en-US" sz="1400" dirty="0">
              <a:ea typeface="Cambria" charset="0"/>
              <a:cs typeface="Cambria" charset="0"/>
            </a:endParaRPr>
          </a:p>
          <a:p>
            <a:r>
              <a:rPr lang="en-US" sz="3600" dirty="0" smtClean="0">
                <a:ea typeface="Cambria" charset="0"/>
                <a:cs typeface="Cambria" charset="0"/>
              </a:rPr>
              <a:t>Can be useful when the software to render the file format is obsolete</a:t>
            </a:r>
            <a:endParaRPr lang="en-US" sz="1200" dirty="0" smtClean="0">
              <a:ea typeface="Cambria" charset="0"/>
              <a:cs typeface="Cambria" charset="0"/>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73636" y="1267689"/>
            <a:ext cx="4854117" cy="4133735"/>
          </a:xfrm>
          <a:prstGeom prst="rect">
            <a:avLst/>
          </a:prstGeom>
        </p:spPr>
      </p:pic>
      <p:sp>
        <p:nvSpPr>
          <p:cNvPr id="6" name="TextBox 5"/>
          <p:cNvSpPr txBox="1"/>
          <p:nvPr/>
        </p:nvSpPr>
        <p:spPr>
          <a:xfrm>
            <a:off x="7446712" y="527831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9361992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File format </a:t>
            </a:r>
            <a:r>
              <a:rPr lang="en-US" sz="4800" b="1" dirty="0">
                <a:ea typeface="Century Gothic" charset="0"/>
                <a:cs typeface="Century Gothic" charset="0"/>
              </a:rPr>
              <a:t>m</a:t>
            </a:r>
            <a:r>
              <a:rPr lang="en-US" sz="4800" b="1" dirty="0" smtClean="0">
                <a:ea typeface="Century Gothic" charset="0"/>
                <a:cs typeface="Century Gothic" charset="0"/>
              </a:rPr>
              <a:t>igration</a:t>
            </a:r>
            <a:endParaRPr lang="en-US" sz="4800" b="1" dirty="0">
              <a:ea typeface="Century Gothic" charset="0"/>
              <a:cs typeface="Century Gothic" charset="0"/>
            </a:endParaRPr>
          </a:p>
        </p:txBody>
      </p:sp>
      <p:pic>
        <p:nvPicPr>
          <p:cNvPr id="4" name="Picture 3"/>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28335" y="2338142"/>
            <a:ext cx="5630779" cy="3859779"/>
          </a:xfrm>
          <a:prstGeom prst="rect">
            <a:avLst/>
          </a:prstGeom>
          <a:ln>
            <a:solidFill>
              <a:schemeClr val="bg2"/>
            </a:solidFill>
          </a:ln>
        </p:spPr>
      </p:pic>
      <p:pic>
        <p:nvPicPr>
          <p:cNvPr id="6" name="Picture 5"/>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5871411" y="2338142"/>
            <a:ext cx="6176210" cy="3878931"/>
          </a:xfrm>
          <a:prstGeom prst="rect">
            <a:avLst/>
          </a:prstGeom>
          <a:ln>
            <a:solidFill>
              <a:schemeClr val="bg2"/>
            </a:solidFill>
          </a:ln>
        </p:spPr>
      </p:pic>
      <p:sp>
        <p:nvSpPr>
          <p:cNvPr id="3" name="TextBox 2"/>
          <p:cNvSpPr txBox="1"/>
          <p:nvPr/>
        </p:nvSpPr>
        <p:spPr>
          <a:xfrm>
            <a:off x="1497495" y="6234379"/>
            <a:ext cx="2729145" cy="461665"/>
          </a:xfrm>
          <a:prstGeom prst="rect">
            <a:avLst/>
          </a:prstGeom>
          <a:noFill/>
        </p:spPr>
        <p:txBody>
          <a:bodyPr wrap="none" rtlCol="0">
            <a:spAutoFit/>
          </a:bodyPr>
          <a:lstStyle/>
          <a:p>
            <a:r>
              <a:rPr lang="en-US" sz="2400" dirty="0" smtClean="0">
                <a:ea typeface="Cambria" charset="0"/>
                <a:cs typeface="Cambria" charset="0"/>
              </a:rPr>
              <a:t>In LibreOffice Writer</a:t>
            </a:r>
            <a:endParaRPr lang="en-US" sz="2400" dirty="0">
              <a:ea typeface="Cambria" charset="0"/>
              <a:cs typeface="Cambria" charset="0"/>
            </a:endParaRPr>
          </a:p>
        </p:txBody>
      </p:sp>
      <p:sp>
        <p:nvSpPr>
          <p:cNvPr id="5" name="TextBox 4"/>
          <p:cNvSpPr txBox="1"/>
          <p:nvPr/>
        </p:nvSpPr>
        <p:spPr>
          <a:xfrm>
            <a:off x="7303037" y="6228711"/>
            <a:ext cx="3118867" cy="461665"/>
          </a:xfrm>
          <a:prstGeom prst="rect">
            <a:avLst/>
          </a:prstGeom>
          <a:noFill/>
        </p:spPr>
        <p:txBody>
          <a:bodyPr wrap="none" rtlCol="0">
            <a:spAutoFit/>
          </a:bodyPr>
          <a:lstStyle/>
          <a:p>
            <a:r>
              <a:rPr lang="en-US" sz="2400" dirty="0" smtClean="0">
                <a:ea typeface="Cambria" charset="0"/>
                <a:cs typeface="Cambria" charset="0"/>
              </a:rPr>
              <a:t>In Microsoft Word 2007</a:t>
            </a:r>
            <a:endParaRPr lang="en-US" sz="2400" dirty="0">
              <a:ea typeface="Cambria" charset="0"/>
              <a:cs typeface="Cambria" charset="0"/>
            </a:endParaRPr>
          </a:p>
        </p:txBody>
      </p:sp>
      <p:sp>
        <p:nvSpPr>
          <p:cNvPr id="7" name="TextBox 6"/>
          <p:cNvSpPr txBox="1"/>
          <p:nvPr/>
        </p:nvSpPr>
        <p:spPr>
          <a:xfrm>
            <a:off x="3471018" y="1681112"/>
            <a:ext cx="4770345" cy="461665"/>
          </a:xfrm>
          <a:prstGeom prst="rect">
            <a:avLst/>
          </a:prstGeom>
          <a:noFill/>
        </p:spPr>
        <p:txBody>
          <a:bodyPr wrap="none" rtlCol="0">
            <a:spAutoFit/>
          </a:bodyPr>
          <a:lstStyle/>
          <a:p>
            <a:r>
              <a:rPr lang="en-US" sz="2400" b="1" dirty="0" smtClean="0">
                <a:ea typeface="Cambria" charset="0"/>
                <a:cs typeface="Cambria" charset="0"/>
              </a:rPr>
              <a:t>A Corel </a:t>
            </a:r>
            <a:r>
              <a:rPr lang="en-US" sz="2400" b="1" dirty="0">
                <a:ea typeface="Cambria" charset="0"/>
                <a:cs typeface="Cambria" charset="0"/>
              </a:rPr>
              <a:t>WordPerfect version 7 </a:t>
            </a:r>
            <a:r>
              <a:rPr lang="en-US" sz="2400" b="1" dirty="0" smtClean="0">
                <a:ea typeface="Cambria" charset="0"/>
                <a:cs typeface="Cambria" charset="0"/>
              </a:rPr>
              <a:t>file</a:t>
            </a:r>
            <a:r>
              <a:rPr lang="is-IS" sz="2400" b="1" dirty="0" smtClean="0">
                <a:ea typeface="Cambria" charset="0"/>
                <a:cs typeface="Cambria" charset="0"/>
              </a:rPr>
              <a:t>…</a:t>
            </a:r>
            <a:r>
              <a:rPr lang="en-US" sz="2400" b="1" dirty="0" smtClean="0">
                <a:ea typeface="Cambria" charset="0"/>
                <a:cs typeface="Cambria" charset="0"/>
              </a:rPr>
              <a:t> </a:t>
            </a:r>
            <a:endParaRPr lang="en-US" sz="2400" dirty="0">
              <a:ea typeface="Cambria" charset="0"/>
              <a:cs typeface="Cambria" charset="0"/>
            </a:endParaRPr>
          </a:p>
        </p:txBody>
      </p:sp>
      <p:sp>
        <p:nvSpPr>
          <p:cNvPr id="8" name="TextBox 7"/>
          <p:cNvSpPr txBox="1"/>
          <p:nvPr/>
        </p:nvSpPr>
        <p:spPr>
          <a:xfrm>
            <a:off x="9852898" y="6618306"/>
            <a:ext cx="2339102" cy="246221"/>
          </a:xfrm>
          <a:prstGeom prst="rect">
            <a:avLst/>
          </a:prstGeom>
          <a:noFill/>
        </p:spPr>
        <p:txBody>
          <a:bodyPr wrap="none" rtlCol="0">
            <a:spAutoFit/>
          </a:bodyPr>
          <a:lstStyle/>
          <a:p>
            <a:r>
              <a:rPr lang="en-GB" sz="1000" smtClean="0"/>
              <a:t>Images source</a:t>
            </a:r>
            <a:r>
              <a:rPr lang="en-GB" sz="1000" dirty="0" smtClean="0"/>
              <a:t>: </a:t>
            </a:r>
            <a:r>
              <a:rPr lang="en-GB" sz="1000" dirty="0"/>
              <a:t>Euan </a:t>
            </a:r>
            <a:r>
              <a:rPr lang="en-GB" sz="1000" dirty="0" smtClean="0"/>
              <a:t>Cochrane, CC-BY 2.0</a:t>
            </a:r>
            <a:endParaRPr lang="en-GB" sz="1000" dirty="0"/>
          </a:p>
        </p:txBody>
      </p:sp>
    </p:spTree>
    <p:extLst>
      <p:ext uri="{BB962C8B-B14F-4D97-AF65-F5344CB8AC3E}">
        <p14:creationId xmlns:p14="http://schemas.microsoft.com/office/powerpoint/2010/main" val="171032808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Emulation</a:t>
            </a:r>
            <a:endParaRPr lang="en-US" sz="4800" b="1" dirty="0">
              <a:ea typeface="Century Gothic" charset="0"/>
              <a:cs typeface="Century Gothic" charset="0"/>
            </a:endParaRPr>
          </a:p>
        </p:txBody>
      </p:sp>
      <p:pic>
        <p:nvPicPr>
          <p:cNvPr id="4" name="Content Placeholder 3"/>
          <p:cNvPicPr>
            <a:picLocks noGrp="1" noChangeAspect="1"/>
          </p:cNvPicPr>
          <p:nvPr>
            <p:ph sz="half" idx="1"/>
          </p:nvPr>
        </p:nvPicPr>
        <p:blipFill>
          <a:blip r:embed="rId3">
            <a:extLst>
              <a:ext uri="{28A0092B-C50C-407E-A947-70E740481C1C}">
                <a14:useLocalDpi xmlns:a14="http://schemas.microsoft.com/office/drawing/2010/main"/>
              </a:ext>
            </a:extLst>
          </a:blip>
          <a:stretch>
            <a:fillRect/>
          </a:stretch>
        </p:blipFill>
        <p:spPr>
          <a:xfrm>
            <a:off x="5742708" y="1622894"/>
            <a:ext cx="6263881" cy="4668548"/>
          </a:xfrm>
        </p:spPr>
      </p:pic>
      <p:sp>
        <p:nvSpPr>
          <p:cNvPr id="5" name="Content Placeholder 4"/>
          <p:cNvSpPr>
            <a:spLocks noGrp="1"/>
          </p:cNvSpPr>
          <p:nvPr>
            <p:ph sz="half" idx="2"/>
          </p:nvPr>
        </p:nvSpPr>
        <p:spPr>
          <a:xfrm>
            <a:off x="526473" y="1622894"/>
            <a:ext cx="5063836" cy="4621862"/>
          </a:xfrm>
        </p:spPr>
        <p:txBody>
          <a:bodyPr>
            <a:noAutofit/>
          </a:bodyPr>
          <a:lstStyle/>
          <a:p>
            <a:r>
              <a:rPr lang="en-US" sz="3000" dirty="0" smtClean="0">
                <a:ea typeface="Cambria" charset="0"/>
                <a:cs typeface="Cambria" charset="0"/>
              </a:rPr>
              <a:t>Recreates the original software environment – allowing the correct rendering and use of legacy file formats</a:t>
            </a:r>
          </a:p>
          <a:p>
            <a:r>
              <a:rPr lang="en-US" sz="3000" dirty="0" smtClean="0">
                <a:ea typeface="Cambria" charset="0"/>
                <a:cs typeface="Cambria" charset="0"/>
              </a:rPr>
              <a:t>A good option for complex digital materials – like games or apps – anything with an interactive experience</a:t>
            </a:r>
          </a:p>
          <a:p>
            <a:r>
              <a:rPr lang="en-US" sz="3000" dirty="0" smtClean="0">
                <a:ea typeface="Cambria" charset="0"/>
                <a:cs typeface="Cambria" charset="0"/>
              </a:rPr>
              <a:t>Time and resource intensive</a:t>
            </a:r>
            <a:endParaRPr lang="en-US" sz="3000" dirty="0">
              <a:ea typeface="Cambria" charset="0"/>
              <a:cs typeface="Cambria" charset="0"/>
            </a:endParaRPr>
          </a:p>
        </p:txBody>
      </p:sp>
      <p:sp>
        <p:nvSpPr>
          <p:cNvPr id="3" name="TextBox 2"/>
          <p:cNvSpPr txBox="1"/>
          <p:nvPr/>
        </p:nvSpPr>
        <p:spPr>
          <a:xfrm>
            <a:off x="7899861" y="6291442"/>
            <a:ext cx="1949573" cy="246221"/>
          </a:xfrm>
          <a:prstGeom prst="rect">
            <a:avLst/>
          </a:prstGeom>
          <a:noFill/>
        </p:spPr>
        <p:txBody>
          <a:bodyPr wrap="none" rtlCol="0">
            <a:spAutoFit/>
          </a:bodyPr>
          <a:lstStyle/>
          <a:p>
            <a:r>
              <a:rPr lang="en-GB" sz="1000" dirty="0" smtClean="0"/>
              <a:t>Source: </a:t>
            </a:r>
            <a:r>
              <a:rPr lang="en-GB" sz="1000" dirty="0"/>
              <a:t>Euan </a:t>
            </a:r>
            <a:r>
              <a:rPr lang="en-GB" sz="1000" dirty="0" smtClean="0"/>
              <a:t>Cochrane, CC-BY 2.0</a:t>
            </a:r>
            <a:endParaRPr lang="en-GB" sz="1000" dirty="0"/>
          </a:p>
        </p:txBody>
      </p:sp>
    </p:spTree>
    <p:extLst>
      <p:ext uri="{BB962C8B-B14F-4D97-AF65-F5344CB8AC3E}">
        <p14:creationId xmlns:p14="http://schemas.microsoft.com/office/powerpoint/2010/main" val="86846833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690" y="125989"/>
            <a:ext cx="11090564" cy="1325563"/>
          </a:xfrm>
        </p:spPr>
        <p:txBody>
          <a:bodyPr>
            <a:normAutofit/>
          </a:bodyPr>
          <a:lstStyle/>
          <a:p>
            <a:r>
              <a:rPr lang="en-US" sz="4800" b="1" dirty="0" smtClean="0">
                <a:ea typeface="Century Gothic" charset="0"/>
                <a:cs typeface="Century Gothic" charset="0"/>
              </a:rPr>
              <a:t>Digital Preservation facilitates access</a:t>
            </a:r>
            <a:r>
              <a:rPr lang="is-IS" sz="4800" b="1" dirty="0" smtClean="0">
                <a:ea typeface="Century Gothic" charset="0"/>
                <a:cs typeface="Century Gothic" charset="0"/>
              </a:rPr>
              <a:t>…</a:t>
            </a:r>
            <a:endParaRPr lang="en-US" sz="4800" b="1" dirty="0">
              <a:ea typeface="Century Gothic" charset="0"/>
              <a:cs typeface="Century Gothic" charset="0"/>
            </a:endParaRPr>
          </a:p>
        </p:txBody>
      </p:sp>
      <p:pic>
        <p:nvPicPr>
          <p:cNvPr id="4" name="Content Placeholder 3"/>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049394" y="1154129"/>
            <a:ext cx="10003155" cy="5406448"/>
          </a:xfrm>
          <a:prstGeom prst="rect">
            <a:avLst/>
          </a:prstGeom>
        </p:spPr>
      </p:pic>
      <p:sp>
        <p:nvSpPr>
          <p:cNvPr id="3" name="Rectangle 2"/>
          <p:cNvSpPr/>
          <p:nvPr/>
        </p:nvSpPr>
        <p:spPr>
          <a:xfrm>
            <a:off x="3505200" y="6560577"/>
            <a:ext cx="6096000" cy="246221"/>
          </a:xfrm>
          <a:prstGeom prst="rect">
            <a:avLst/>
          </a:prstGeom>
        </p:spPr>
        <p:txBody>
          <a:bodyPr>
            <a:spAutoFit/>
          </a:bodyPr>
          <a:lstStyle/>
          <a:p>
            <a:r>
              <a:rPr lang="en-GB" sz="1000" dirty="0"/>
              <a:t>Image source: </a:t>
            </a:r>
            <a:r>
              <a:rPr lang="en-GB" sz="1000" dirty="0">
                <a:hlinkClick r:id="rId4"/>
              </a:rPr>
              <a:t>https://</a:t>
            </a:r>
            <a:r>
              <a:rPr lang="en-GB" sz="1000" dirty="0" smtClean="0">
                <a:hlinkClick r:id="rId4"/>
              </a:rPr>
              <a:t>iiif.bodleian.ox.ac.uk/iiif/mirador/e50a556f-fae7-4d8c-a12b-dc8affb7fe97</a:t>
            </a:r>
            <a:r>
              <a:rPr lang="en-GB" sz="1000" dirty="0" smtClean="0"/>
              <a:t> </a:t>
            </a:r>
            <a:endParaRPr lang="en-GB" sz="1000" dirty="0"/>
          </a:p>
        </p:txBody>
      </p:sp>
    </p:spTree>
    <p:extLst>
      <p:ext uri="{BB962C8B-B14F-4D97-AF65-F5344CB8AC3E}">
        <p14:creationId xmlns:p14="http://schemas.microsoft.com/office/powerpoint/2010/main" val="126487782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0" y="-758099"/>
            <a:ext cx="12192000" cy="8129447"/>
          </a:xfrm>
        </p:spPr>
      </p:pic>
      <p:sp>
        <p:nvSpPr>
          <p:cNvPr id="2" name="Title 1"/>
          <p:cNvSpPr>
            <a:spLocks noGrp="1"/>
          </p:cNvSpPr>
          <p:nvPr>
            <p:ph type="title"/>
          </p:nvPr>
        </p:nvSpPr>
        <p:spPr/>
        <p:txBody>
          <a:bodyPr>
            <a:noAutofit/>
          </a:bodyPr>
          <a:lstStyle/>
          <a:p>
            <a:pPr algn="ctr"/>
            <a:r>
              <a:rPr lang="en-US" sz="5400" b="1" dirty="0" smtClean="0">
                <a:latin typeface="+mn-lt"/>
                <a:ea typeface="Century Gothic" charset="0"/>
                <a:cs typeface="Century Gothic" charset="0"/>
              </a:rPr>
              <a:t>So</a:t>
            </a:r>
            <a:r>
              <a:rPr lang="is-IS" sz="5400" b="1" dirty="0" smtClean="0">
                <a:latin typeface="+mn-lt"/>
                <a:ea typeface="Century Gothic" charset="0"/>
                <a:cs typeface="Century Gothic" charset="0"/>
              </a:rPr>
              <a:t>….digital preservation is whose problem?</a:t>
            </a:r>
            <a:endParaRPr lang="en-US" sz="5400" b="1" dirty="0">
              <a:latin typeface="+mn-lt"/>
              <a:ea typeface="Century Gothic" charset="0"/>
              <a:cs typeface="Century Gothic" charset="0"/>
            </a:endParaRPr>
          </a:p>
        </p:txBody>
      </p:sp>
      <p:sp>
        <p:nvSpPr>
          <p:cNvPr id="3" name="Rectangle 2"/>
          <p:cNvSpPr/>
          <p:nvPr/>
        </p:nvSpPr>
        <p:spPr>
          <a:xfrm>
            <a:off x="5017820" y="7125127"/>
            <a:ext cx="2156360" cy="246221"/>
          </a:xfrm>
          <a:prstGeom prst="rect">
            <a:avLst/>
          </a:prstGeom>
        </p:spPr>
        <p:txBody>
          <a:bodyPr wrap="none">
            <a:spAutoFit/>
          </a:bodyPr>
          <a:lstStyle/>
          <a:p>
            <a:r>
              <a:rPr lang="en-GB" sz="1000" dirty="0"/>
              <a:t>Created by Jannoon028 - </a:t>
            </a:r>
            <a:r>
              <a:rPr lang="en-GB" sz="1000" dirty="0" err="1"/>
              <a:t>Freepik.com</a:t>
            </a:r>
            <a:endParaRPr lang="en-GB" sz="1000" dirty="0"/>
          </a:p>
        </p:txBody>
      </p:sp>
    </p:spTree>
    <p:extLst>
      <p:ext uri="{BB962C8B-B14F-4D97-AF65-F5344CB8AC3E}">
        <p14:creationId xmlns:p14="http://schemas.microsoft.com/office/powerpoint/2010/main" val="125701796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Key Points to remember</a:t>
            </a:r>
            <a:endParaRPr lang="en-US" sz="4800" b="1" dirty="0">
              <a:ea typeface="Century Gothic" charset="0"/>
              <a:cs typeface="Century Gothic" charset="0"/>
            </a:endParaRPr>
          </a:p>
        </p:txBody>
      </p:sp>
      <p:sp>
        <p:nvSpPr>
          <p:cNvPr id="3" name="Content Placeholder 2"/>
          <p:cNvSpPr>
            <a:spLocks noGrp="1"/>
          </p:cNvSpPr>
          <p:nvPr>
            <p:ph idx="1"/>
          </p:nvPr>
        </p:nvSpPr>
        <p:spPr>
          <a:xfrm>
            <a:off x="838200" y="1825624"/>
            <a:ext cx="10359189" cy="4543091"/>
          </a:xfrm>
        </p:spPr>
        <p:txBody>
          <a:bodyPr>
            <a:normAutofit/>
          </a:bodyPr>
          <a:lstStyle/>
          <a:p>
            <a:r>
              <a:rPr lang="en-US" sz="3600" dirty="0" smtClean="0">
                <a:ea typeface="Cambria" charset="0"/>
                <a:cs typeface="Cambria" charset="0"/>
              </a:rPr>
              <a:t>Preservation is not access – but you cannot have sustained access without it</a:t>
            </a:r>
          </a:p>
          <a:p>
            <a:r>
              <a:rPr lang="en-US" sz="3600" dirty="0" smtClean="0">
                <a:ea typeface="Cambria" charset="0"/>
                <a:cs typeface="Cambria" charset="0"/>
              </a:rPr>
              <a:t>Authenticity is important</a:t>
            </a:r>
          </a:p>
          <a:p>
            <a:r>
              <a:rPr lang="en-US" sz="3600" dirty="0" smtClean="0">
                <a:ea typeface="Cambria" charset="0"/>
                <a:cs typeface="Cambria" charset="0"/>
              </a:rPr>
              <a:t>Make sure you know which is the original digital file – and keep it!</a:t>
            </a:r>
          </a:p>
          <a:p>
            <a:r>
              <a:rPr lang="en-US" sz="3600" dirty="0" smtClean="0">
                <a:ea typeface="Cambria" charset="0"/>
                <a:cs typeface="Cambria" charset="0"/>
              </a:rPr>
              <a:t>If you aren’t sure ask and ask again</a:t>
            </a:r>
          </a:p>
          <a:p>
            <a:r>
              <a:rPr lang="en-US" sz="3600" dirty="0" smtClean="0">
                <a:ea typeface="Cambria" charset="0"/>
                <a:cs typeface="Cambria" charset="0"/>
              </a:rPr>
              <a:t>Digital preservation is our responsibility</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36248">
            <a:off x="10424967" y="134793"/>
            <a:ext cx="1234209" cy="1742933"/>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24967" y="5174672"/>
            <a:ext cx="1413518" cy="1503541"/>
          </a:xfrm>
          <a:prstGeom prst="rect">
            <a:avLst/>
          </a:prstGeom>
        </p:spPr>
      </p:pic>
      <p:sp>
        <p:nvSpPr>
          <p:cNvPr id="6" name="TextBox 5"/>
          <p:cNvSpPr txBox="1"/>
          <p:nvPr/>
        </p:nvSpPr>
        <p:spPr>
          <a:xfrm>
            <a:off x="449430" y="6503651"/>
            <a:ext cx="4507965" cy="246221"/>
          </a:xfrm>
          <a:prstGeom prst="rect">
            <a:avLst/>
          </a:prstGeom>
          <a:noFill/>
        </p:spPr>
        <p:txBody>
          <a:bodyPr wrap="none" rtlCol="0">
            <a:spAutoFit/>
          </a:bodyPr>
          <a:lstStyle/>
          <a:p>
            <a:r>
              <a:rPr lang="en-GB" sz="1000" dirty="0"/>
              <a:t>Digital Preservation Business Case Toolkit </a:t>
            </a:r>
            <a:r>
              <a:rPr lang="en-GB" sz="1000" dirty="0">
                <a:hlinkClick r:id="rId5"/>
              </a:rPr>
              <a:t>http://wiki.dpconline.org</a:t>
            </a:r>
            <a:r>
              <a:rPr lang="en-GB" sz="1000" dirty="0" smtClean="0">
                <a:hlinkClick r:id="rId5"/>
              </a:rPr>
              <a:t>/</a:t>
            </a:r>
            <a:r>
              <a:rPr lang="en-GB" sz="1000" dirty="0" smtClean="0"/>
              <a:t>, CC-BY-NC 3.0 </a:t>
            </a:r>
            <a:endParaRPr lang="en-GB" sz="1000" dirty="0"/>
          </a:p>
        </p:txBody>
      </p:sp>
    </p:spTree>
    <p:extLst>
      <p:ext uri="{BB962C8B-B14F-4D97-AF65-F5344CB8AC3E}">
        <p14:creationId xmlns:p14="http://schemas.microsoft.com/office/powerpoint/2010/main" val="211999723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45769" y="2300135"/>
            <a:ext cx="5929745" cy="4333275"/>
          </a:xfrm>
          <a:prstGeom prst="rect">
            <a:avLst/>
          </a:prstGeom>
        </p:spPr>
      </p:pic>
      <p:sp>
        <p:nvSpPr>
          <p:cNvPr id="2" name="Title 1"/>
          <p:cNvSpPr>
            <a:spLocks noGrp="1"/>
          </p:cNvSpPr>
          <p:nvPr>
            <p:ph type="ctrTitle"/>
          </p:nvPr>
        </p:nvSpPr>
        <p:spPr>
          <a:xfrm>
            <a:off x="-753979" y="-401637"/>
            <a:ext cx="9144000" cy="2387600"/>
          </a:xfrm>
        </p:spPr>
        <p:txBody>
          <a:bodyPr>
            <a:normAutofit/>
          </a:bodyPr>
          <a:lstStyle/>
          <a:p>
            <a:r>
              <a:rPr lang="en-US" sz="6600" b="1" dirty="0" smtClean="0">
                <a:ea typeface="Century Gothic" charset="0"/>
                <a:cs typeface="Century Gothic" charset="0"/>
              </a:rPr>
              <a:t>Quiz time</a:t>
            </a:r>
            <a:endParaRPr lang="en-US" sz="6600" b="1" dirty="0">
              <a:ea typeface="Century Gothic" charset="0"/>
              <a:cs typeface="Century Gothic" charset="0"/>
            </a:endParaRPr>
          </a:p>
        </p:txBody>
      </p:sp>
      <p:sp>
        <p:nvSpPr>
          <p:cNvPr id="4" name="TextBox 3"/>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54444410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609599"/>
            <a:ext cx="11197389" cy="2438401"/>
          </a:xfrm>
        </p:spPr>
        <p:txBody>
          <a:bodyPr>
            <a:normAutofit/>
          </a:bodyPr>
          <a:lstStyle/>
          <a:p>
            <a:pPr lvl="0"/>
            <a:r>
              <a:rPr lang="en-AU" sz="4800" dirty="0">
                <a:latin typeface="+mn-lt"/>
                <a:ea typeface="Century Gothic" charset="0"/>
                <a:cs typeface="Century Gothic" charset="0"/>
              </a:rPr>
              <a:t>True or False: "Digitization is focused on providing long-term access to digital materials</a:t>
            </a:r>
            <a:r>
              <a:rPr lang="en-AU" sz="4800" dirty="0" smtClean="0">
                <a:latin typeface="+mn-lt"/>
                <a:ea typeface="Century Gothic" charset="0"/>
                <a:cs typeface="Century Gothic" charset="0"/>
              </a:rPr>
              <a:t>.”</a:t>
            </a:r>
            <a:endParaRPr lang="en-US" sz="5400" dirty="0">
              <a:latin typeface="+mn-lt"/>
            </a:endParaRPr>
          </a:p>
        </p:txBody>
      </p:sp>
      <p:sp>
        <p:nvSpPr>
          <p:cNvPr id="3" name="Subtitle 2"/>
          <p:cNvSpPr>
            <a:spLocks noGrp="1"/>
          </p:cNvSpPr>
          <p:nvPr>
            <p:ph type="subTitle" idx="1"/>
          </p:nvPr>
        </p:nvSpPr>
        <p:spPr>
          <a:xfrm>
            <a:off x="1524000" y="3602037"/>
            <a:ext cx="9144000" cy="2397709"/>
          </a:xfrm>
        </p:spPr>
        <p:txBody>
          <a:bodyPr/>
          <a:lstStyle/>
          <a:p>
            <a:pPr marL="457200" indent="-457200" algn="l">
              <a:buAutoNum type="alphaUcParenR"/>
            </a:pPr>
            <a:r>
              <a:rPr lang="en-AU" sz="3600" dirty="0" smtClean="0">
                <a:ea typeface="Century Gothic" charset="0"/>
                <a:cs typeface="Century Gothic" charset="0"/>
              </a:rPr>
              <a:t> True</a:t>
            </a:r>
          </a:p>
          <a:p>
            <a:pPr marL="457200" indent="-457200" algn="l">
              <a:buAutoNum type="alphaUcParenR"/>
            </a:pPr>
            <a:r>
              <a:rPr lang="en-AU" sz="3600" dirty="0">
                <a:ea typeface="Century Gothic" charset="0"/>
                <a:cs typeface="Century Gothic" charset="0"/>
              </a:rPr>
              <a:t>False </a:t>
            </a:r>
            <a:r>
              <a:rPr lang="en-US" dirty="0"/>
              <a:t/>
            </a:r>
            <a:br>
              <a:rPr lang="en-US" dirty="0"/>
            </a:br>
            <a:endParaRPr lang="en-US"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53137" y="3602037"/>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1884635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3" cstate="screen">
            <a:extLst>
              <a:ext uri="{28A0092B-C50C-407E-A947-70E740481C1C}">
                <a14:useLocalDpi xmlns:a14="http://schemas.microsoft.com/office/drawing/2010/main"/>
              </a:ext>
            </a:extLst>
          </a:blip>
          <a:stretch>
            <a:fillRect/>
          </a:stretch>
        </p:blipFill>
        <p:spPr>
          <a:xfrm>
            <a:off x="0" y="-467730"/>
            <a:ext cx="12192000" cy="8027826"/>
          </a:xfrm>
        </p:spPr>
      </p:pic>
      <p:sp>
        <p:nvSpPr>
          <p:cNvPr id="2" name="Title 1"/>
          <p:cNvSpPr>
            <a:spLocks noGrp="1"/>
          </p:cNvSpPr>
          <p:nvPr>
            <p:ph type="title"/>
          </p:nvPr>
        </p:nvSpPr>
        <p:spPr/>
        <p:txBody>
          <a:bodyPr>
            <a:normAutofit/>
          </a:bodyPr>
          <a:lstStyle/>
          <a:p>
            <a:pPr algn="ctr"/>
            <a:r>
              <a:rPr lang="en-US" sz="5400" b="1" dirty="0" smtClean="0">
                <a:latin typeface="+mn-lt"/>
                <a:ea typeface="Century Gothic" charset="0"/>
                <a:cs typeface="Century Gothic" charset="0"/>
              </a:rPr>
              <a:t>So what is the problem?</a:t>
            </a:r>
            <a:endParaRPr lang="en-US" sz="5400" b="1" dirty="0">
              <a:latin typeface="+mn-lt"/>
              <a:ea typeface="Century Gothic" charset="0"/>
              <a:cs typeface="Century Gothic" charset="0"/>
            </a:endParaRPr>
          </a:p>
        </p:txBody>
      </p:sp>
      <p:sp>
        <p:nvSpPr>
          <p:cNvPr id="4" name="Rectangle 3"/>
          <p:cNvSpPr/>
          <p:nvPr/>
        </p:nvSpPr>
        <p:spPr>
          <a:xfrm>
            <a:off x="5017820" y="7313875"/>
            <a:ext cx="2156360" cy="246221"/>
          </a:xfrm>
          <a:prstGeom prst="rect">
            <a:avLst/>
          </a:prstGeom>
        </p:spPr>
        <p:txBody>
          <a:bodyPr wrap="none">
            <a:spAutoFit/>
          </a:bodyPr>
          <a:lstStyle/>
          <a:p>
            <a:r>
              <a:rPr lang="en-GB" sz="1000" dirty="0"/>
              <a:t>Created by Jannoon028 - </a:t>
            </a:r>
            <a:r>
              <a:rPr lang="en-GB" sz="1000" dirty="0" err="1"/>
              <a:t>Freepik.com</a:t>
            </a:r>
            <a:endParaRPr lang="en-GB" sz="1000" dirty="0"/>
          </a:p>
        </p:txBody>
      </p:sp>
    </p:spTree>
    <p:extLst>
      <p:ext uri="{BB962C8B-B14F-4D97-AF65-F5344CB8AC3E}">
        <p14:creationId xmlns:p14="http://schemas.microsoft.com/office/powerpoint/2010/main" val="4910944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609599"/>
            <a:ext cx="11197389" cy="2438401"/>
          </a:xfrm>
        </p:spPr>
        <p:txBody>
          <a:bodyPr>
            <a:normAutofit/>
          </a:bodyPr>
          <a:lstStyle/>
          <a:p>
            <a:pPr lvl="0"/>
            <a:r>
              <a:rPr lang="en-AU" sz="4800" dirty="0">
                <a:latin typeface="+mn-lt"/>
                <a:ea typeface="Century Gothic" charset="0"/>
                <a:cs typeface="Century Gothic" charset="0"/>
              </a:rPr>
              <a:t>True or False: "Digitization is focused on providing long-term access to digital materials</a:t>
            </a:r>
            <a:r>
              <a:rPr lang="en-AU" sz="4800" dirty="0" smtClean="0">
                <a:latin typeface="+mn-lt"/>
                <a:ea typeface="Century Gothic" charset="0"/>
                <a:cs typeface="Century Gothic" charset="0"/>
              </a:rPr>
              <a:t>.”</a:t>
            </a:r>
            <a:endParaRPr lang="en-US" sz="5400" dirty="0">
              <a:latin typeface="+mn-lt"/>
            </a:endParaRPr>
          </a:p>
        </p:txBody>
      </p:sp>
      <p:sp>
        <p:nvSpPr>
          <p:cNvPr id="3" name="Subtitle 2"/>
          <p:cNvSpPr>
            <a:spLocks noGrp="1"/>
          </p:cNvSpPr>
          <p:nvPr>
            <p:ph type="subTitle" idx="1"/>
          </p:nvPr>
        </p:nvSpPr>
        <p:spPr>
          <a:xfrm>
            <a:off x="1524000" y="3602037"/>
            <a:ext cx="9144000" cy="2397709"/>
          </a:xfrm>
        </p:spPr>
        <p:txBody>
          <a:bodyPr/>
          <a:lstStyle/>
          <a:p>
            <a:pPr marL="457200" indent="-457200" algn="l">
              <a:buAutoNum type="alphaUcParenR"/>
            </a:pPr>
            <a:r>
              <a:rPr lang="en-AU" sz="3600" dirty="0" smtClean="0">
                <a:ea typeface="Century Gothic" charset="0"/>
                <a:cs typeface="Century Gothic" charset="0"/>
              </a:rPr>
              <a:t> True</a:t>
            </a:r>
          </a:p>
          <a:p>
            <a:pPr marL="457200" indent="-457200" algn="l">
              <a:buAutoNum type="alphaUcParenR"/>
            </a:pPr>
            <a:r>
              <a:rPr lang="en-AU" sz="3600" b="1" dirty="0">
                <a:ea typeface="Century Gothic" charset="0"/>
                <a:cs typeface="Century Gothic" charset="0"/>
              </a:rPr>
              <a:t>False </a:t>
            </a:r>
            <a:r>
              <a:rPr lang="en-US" dirty="0"/>
              <a:t/>
            </a:r>
            <a:br>
              <a:rPr lang="en-US" dirty="0"/>
            </a:br>
            <a:endParaRPr lang="en-US"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53137" y="3602037"/>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95104762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609599"/>
            <a:ext cx="11197389" cy="2438401"/>
          </a:xfrm>
        </p:spPr>
        <p:txBody>
          <a:bodyPr>
            <a:normAutofit/>
          </a:bodyPr>
          <a:lstStyle/>
          <a:p>
            <a:pPr lvl="0"/>
            <a:r>
              <a:rPr lang="en-AU" sz="4800" dirty="0">
                <a:latin typeface="+mn-lt"/>
                <a:ea typeface="Century Gothic" charset="0"/>
                <a:cs typeface="Century Gothic" charset="0"/>
              </a:rPr>
              <a:t>A common file format validation software is </a:t>
            </a:r>
            <a:r>
              <a:rPr lang="en-AU" sz="4800" dirty="0" smtClean="0">
                <a:latin typeface="+mn-lt"/>
                <a:ea typeface="Century Gothic" charset="0"/>
                <a:cs typeface="Century Gothic" charset="0"/>
              </a:rPr>
              <a:t>called?</a:t>
            </a:r>
            <a:endParaRPr lang="en-US" sz="4800" dirty="0">
              <a:latin typeface="+mn-lt"/>
              <a:ea typeface="Century Gothic" charset="0"/>
              <a:cs typeface="Century Gothic" charset="0"/>
            </a:endParaRPr>
          </a:p>
        </p:txBody>
      </p:sp>
      <p:sp>
        <p:nvSpPr>
          <p:cNvPr id="3" name="Subtitle 2"/>
          <p:cNvSpPr>
            <a:spLocks noGrp="1"/>
          </p:cNvSpPr>
          <p:nvPr>
            <p:ph type="subTitle" idx="1"/>
          </p:nvPr>
        </p:nvSpPr>
        <p:spPr>
          <a:xfrm>
            <a:off x="1524000" y="3602037"/>
            <a:ext cx="9144000" cy="2397709"/>
          </a:xfrm>
        </p:spPr>
        <p:txBody>
          <a:bodyPr/>
          <a:lstStyle/>
          <a:p>
            <a:pPr marL="457200" indent="-457200" algn="l">
              <a:buAutoNum type="alphaUcParenR"/>
            </a:pPr>
            <a:r>
              <a:rPr lang="en-AU" sz="3600" dirty="0" smtClean="0">
                <a:ea typeface="Century Gothic" charset="0"/>
                <a:cs typeface="Century Gothic" charset="0"/>
              </a:rPr>
              <a:t> GOVE</a:t>
            </a:r>
          </a:p>
          <a:p>
            <a:pPr marL="457200" indent="-457200" algn="l">
              <a:buAutoNum type="alphaUcParenR"/>
            </a:pPr>
            <a:r>
              <a:rPr lang="en-AU" sz="3600" dirty="0" smtClean="0">
                <a:ea typeface="Century Gothic" charset="0"/>
                <a:cs typeface="Century Gothic" charset="0"/>
              </a:rPr>
              <a:t> JHOVE</a:t>
            </a:r>
          </a:p>
          <a:p>
            <a:pPr marL="457200" indent="-457200" algn="l">
              <a:buAutoNum type="alphaUcParenR"/>
            </a:pPr>
            <a:r>
              <a:rPr lang="en-AU" sz="3600" dirty="0" smtClean="0">
                <a:ea typeface="Century Gothic" charset="0"/>
                <a:cs typeface="Century Gothic" charset="0"/>
              </a:rPr>
              <a:t> TROVE</a:t>
            </a:r>
            <a:r>
              <a:rPr lang="en-US" dirty="0"/>
              <a:t/>
            </a:r>
            <a:br>
              <a:rPr lang="en-US" dirty="0"/>
            </a:br>
            <a:endParaRPr lang="en-US"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53137" y="3602037"/>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27814450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609599"/>
            <a:ext cx="11197389" cy="2438401"/>
          </a:xfrm>
        </p:spPr>
        <p:txBody>
          <a:bodyPr>
            <a:normAutofit/>
          </a:bodyPr>
          <a:lstStyle/>
          <a:p>
            <a:pPr lvl="0"/>
            <a:r>
              <a:rPr lang="en-AU" sz="4800" dirty="0">
                <a:latin typeface="+mn-lt"/>
                <a:ea typeface="Century Gothic" charset="0"/>
                <a:cs typeface="Century Gothic" charset="0"/>
              </a:rPr>
              <a:t>A common file format validation software is </a:t>
            </a:r>
            <a:r>
              <a:rPr lang="en-AU" sz="4800" dirty="0" smtClean="0">
                <a:latin typeface="+mn-lt"/>
                <a:ea typeface="Century Gothic" charset="0"/>
                <a:cs typeface="Century Gothic" charset="0"/>
              </a:rPr>
              <a:t>called?</a:t>
            </a:r>
            <a:endParaRPr lang="en-US" sz="4800" dirty="0">
              <a:latin typeface="+mn-lt"/>
              <a:ea typeface="Century Gothic" charset="0"/>
              <a:cs typeface="Century Gothic" charset="0"/>
            </a:endParaRPr>
          </a:p>
        </p:txBody>
      </p:sp>
      <p:sp>
        <p:nvSpPr>
          <p:cNvPr id="3" name="Subtitle 2"/>
          <p:cNvSpPr>
            <a:spLocks noGrp="1"/>
          </p:cNvSpPr>
          <p:nvPr>
            <p:ph type="subTitle" idx="1"/>
          </p:nvPr>
        </p:nvSpPr>
        <p:spPr>
          <a:xfrm>
            <a:off x="1524000" y="3602037"/>
            <a:ext cx="9144000" cy="2397709"/>
          </a:xfrm>
        </p:spPr>
        <p:txBody>
          <a:bodyPr/>
          <a:lstStyle/>
          <a:p>
            <a:pPr marL="457200" indent="-457200" algn="l">
              <a:buAutoNum type="alphaUcParenR"/>
            </a:pPr>
            <a:r>
              <a:rPr lang="en-AU" sz="3600" dirty="0" smtClean="0">
                <a:ea typeface="Century Gothic" charset="0"/>
                <a:cs typeface="Century Gothic" charset="0"/>
              </a:rPr>
              <a:t> GOVE</a:t>
            </a:r>
          </a:p>
          <a:p>
            <a:pPr marL="457200" indent="-457200" algn="l">
              <a:buAutoNum type="alphaUcParenR"/>
            </a:pPr>
            <a:r>
              <a:rPr lang="en-AU" sz="3600" b="1" dirty="0" smtClean="0">
                <a:ea typeface="Century Gothic" charset="0"/>
                <a:cs typeface="Century Gothic" charset="0"/>
              </a:rPr>
              <a:t> JHOVE</a:t>
            </a:r>
          </a:p>
          <a:p>
            <a:pPr marL="457200" indent="-457200" algn="l">
              <a:buAutoNum type="alphaUcParenR"/>
            </a:pPr>
            <a:r>
              <a:rPr lang="en-AU" sz="3600" dirty="0" smtClean="0">
                <a:ea typeface="Century Gothic" charset="0"/>
                <a:cs typeface="Century Gothic" charset="0"/>
              </a:rPr>
              <a:t> TROVE</a:t>
            </a:r>
            <a:r>
              <a:rPr lang="en-US" dirty="0"/>
              <a:t/>
            </a:r>
            <a:br>
              <a:rPr lang="en-US" dirty="0"/>
            </a:br>
            <a:endParaRPr lang="en-US"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53137" y="3602037"/>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85287932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1299411"/>
            <a:ext cx="11197389" cy="1748589"/>
          </a:xfrm>
        </p:spPr>
        <p:txBody>
          <a:bodyPr>
            <a:normAutofit/>
          </a:bodyPr>
          <a:lstStyle/>
          <a:p>
            <a:pPr lvl="0"/>
            <a:r>
              <a:rPr lang="en-AU" sz="4900" dirty="0">
                <a:latin typeface="+mn-lt"/>
                <a:ea typeface="Century Gothic" charset="0"/>
                <a:cs typeface="Century Gothic" charset="0"/>
              </a:rPr>
              <a:t>How do you preserve a digital photograph?</a:t>
            </a:r>
            <a:r>
              <a:rPr lang="en-US" sz="4900" dirty="0">
                <a:latin typeface="+mn-lt"/>
                <a:ea typeface="Century Gothic" charset="0"/>
                <a:cs typeface="Century Gothic" charset="0"/>
              </a:rPr>
              <a:t/>
            </a:r>
            <a:br>
              <a:rPr lang="en-US" sz="4900" dirty="0">
                <a:latin typeface="+mn-lt"/>
                <a:ea typeface="Century Gothic" charset="0"/>
                <a:cs typeface="Century Gothic" charset="0"/>
              </a:rPr>
            </a:br>
            <a:endParaRPr lang="en-US" sz="4800" dirty="0">
              <a:latin typeface="+mn-lt"/>
            </a:endParaRPr>
          </a:p>
        </p:txBody>
      </p:sp>
      <p:sp>
        <p:nvSpPr>
          <p:cNvPr id="3" name="Subtitle 2"/>
          <p:cNvSpPr>
            <a:spLocks noGrp="1"/>
          </p:cNvSpPr>
          <p:nvPr>
            <p:ph type="subTitle" idx="1"/>
          </p:nvPr>
        </p:nvSpPr>
        <p:spPr>
          <a:xfrm>
            <a:off x="978569" y="2887580"/>
            <a:ext cx="10427368" cy="3449052"/>
          </a:xfrm>
        </p:spPr>
        <p:txBody>
          <a:bodyPr>
            <a:normAutofit/>
          </a:bodyPr>
          <a:lstStyle/>
          <a:p>
            <a:pPr marL="457200" indent="-457200" algn="l">
              <a:lnSpc>
                <a:spcPct val="100000"/>
              </a:lnSpc>
              <a:spcAft>
                <a:spcPts val="600"/>
              </a:spcAft>
              <a:buAutoNum type="alphaUcParenR"/>
            </a:pPr>
            <a:r>
              <a:rPr lang="en-AU" sz="3600" dirty="0" smtClean="0">
                <a:ea typeface="Century Gothic" charset="0"/>
                <a:cs typeface="Century Gothic" charset="0"/>
              </a:rPr>
              <a:t> </a:t>
            </a:r>
            <a:r>
              <a:rPr lang="en-AU" sz="3600" dirty="0">
                <a:ea typeface="Century Gothic" charset="0"/>
                <a:cs typeface="Century Gothic" charset="0"/>
              </a:rPr>
              <a:t>Save multiple copies of your photographs on different storage technologies in different </a:t>
            </a:r>
            <a:r>
              <a:rPr lang="en-AU" sz="3600" dirty="0" smtClean="0">
                <a:ea typeface="Century Gothic" charset="0"/>
                <a:cs typeface="Century Gothic" charset="0"/>
              </a:rPr>
              <a:t>location</a:t>
            </a:r>
          </a:p>
          <a:p>
            <a:pPr marL="457200" indent="-457200" algn="l">
              <a:spcAft>
                <a:spcPts val="600"/>
              </a:spcAft>
              <a:buAutoNum type="alphaUcParenR"/>
            </a:pPr>
            <a:r>
              <a:rPr lang="en-AU" sz="3600" dirty="0" smtClean="0">
                <a:ea typeface="Century Gothic" charset="0"/>
                <a:cs typeface="Century Gothic" charset="0"/>
              </a:rPr>
              <a:t>Transfer </a:t>
            </a:r>
            <a:r>
              <a:rPr lang="en-AU" sz="3600" dirty="0">
                <a:ea typeface="Century Gothic" charset="0"/>
                <a:cs typeface="Century Gothic" charset="0"/>
              </a:rPr>
              <a:t>or migrate photographs to new formats and storage media as they become available</a:t>
            </a:r>
            <a:r>
              <a:rPr lang="en-AU" sz="3600" dirty="0" smtClean="0">
                <a:ea typeface="Century Gothic" charset="0"/>
                <a:cs typeface="Century Gothic" charset="0"/>
              </a:rPr>
              <a:t>.</a:t>
            </a:r>
            <a:endParaRPr lang="en-AU" sz="3600" dirty="0">
              <a:ea typeface="Century Gothic" charset="0"/>
              <a:cs typeface="Century Gothic" charset="0"/>
            </a:endParaRPr>
          </a:p>
          <a:p>
            <a:pPr marL="457200" indent="-457200" algn="l">
              <a:spcAft>
                <a:spcPts val="600"/>
              </a:spcAft>
              <a:buAutoNum type="alphaUcParenR"/>
            </a:pPr>
            <a:r>
              <a:rPr lang="en-AU" sz="3500" dirty="0">
                <a:ea typeface="Century Gothic" charset="0"/>
                <a:cs typeface="Century Gothic" charset="0"/>
              </a:rPr>
              <a:t>All of the above</a:t>
            </a:r>
            <a:r>
              <a:rPr lang="en-US" dirty="0"/>
              <a:t/>
            </a:r>
            <a:br>
              <a:rPr lang="en-US" dirty="0"/>
            </a:br>
            <a:endParaRPr lang="en-US" dirty="0">
              <a:ea typeface="Century Gothic" charset="0"/>
              <a:cs typeface="Century Gothic" charset="0"/>
            </a:endParaRPr>
          </a:p>
        </p:txBody>
      </p:sp>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3"/>
              </a:rPr>
              <a:t>http://wiki.dpconline.org</a:t>
            </a:r>
            <a:r>
              <a:rPr lang="en-GB" sz="1000" dirty="0" smtClean="0">
                <a:hlinkClick r:id="rId3"/>
              </a:rPr>
              <a:t>/</a:t>
            </a:r>
            <a:r>
              <a:rPr lang="en-GB" sz="1000" dirty="0" smtClean="0"/>
              <a:t>, CC-BY-NC 3.0 </a:t>
            </a:r>
            <a:endParaRPr lang="en-GB" sz="1000" dirty="0"/>
          </a:p>
        </p:txBody>
      </p:sp>
    </p:spTree>
    <p:extLst>
      <p:ext uri="{BB962C8B-B14F-4D97-AF65-F5344CB8AC3E}">
        <p14:creationId xmlns:p14="http://schemas.microsoft.com/office/powerpoint/2010/main" val="101690066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1299411"/>
            <a:ext cx="11197389" cy="1748589"/>
          </a:xfrm>
        </p:spPr>
        <p:txBody>
          <a:bodyPr>
            <a:normAutofit/>
          </a:bodyPr>
          <a:lstStyle/>
          <a:p>
            <a:pPr lvl="0"/>
            <a:r>
              <a:rPr lang="en-AU" sz="4900" dirty="0">
                <a:latin typeface="+mn-lt"/>
                <a:ea typeface="Century Gothic" charset="0"/>
                <a:cs typeface="Century Gothic" charset="0"/>
              </a:rPr>
              <a:t>How do you preserve a digital photograph?</a:t>
            </a:r>
            <a:r>
              <a:rPr lang="en-US" sz="4900" dirty="0">
                <a:latin typeface="+mn-lt"/>
                <a:ea typeface="Century Gothic" charset="0"/>
                <a:cs typeface="Century Gothic" charset="0"/>
              </a:rPr>
              <a:t/>
            </a:r>
            <a:br>
              <a:rPr lang="en-US" sz="4900" dirty="0">
                <a:latin typeface="+mn-lt"/>
                <a:ea typeface="Century Gothic" charset="0"/>
                <a:cs typeface="Century Gothic" charset="0"/>
              </a:rPr>
            </a:br>
            <a:endParaRPr lang="en-US" sz="4800" dirty="0">
              <a:latin typeface="+mn-lt"/>
            </a:endParaRPr>
          </a:p>
        </p:txBody>
      </p:sp>
      <p:sp>
        <p:nvSpPr>
          <p:cNvPr id="3" name="Subtitle 2"/>
          <p:cNvSpPr>
            <a:spLocks noGrp="1"/>
          </p:cNvSpPr>
          <p:nvPr>
            <p:ph type="subTitle" idx="1"/>
          </p:nvPr>
        </p:nvSpPr>
        <p:spPr>
          <a:xfrm>
            <a:off x="978569" y="2887580"/>
            <a:ext cx="10427368" cy="3449052"/>
          </a:xfrm>
        </p:spPr>
        <p:txBody>
          <a:bodyPr>
            <a:normAutofit/>
          </a:bodyPr>
          <a:lstStyle/>
          <a:p>
            <a:pPr marL="457200" indent="-457200" algn="l">
              <a:lnSpc>
                <a:spcPct val="100000"/>
              </a:lnSpc>
              <a:spcAft>
                <a:spcPts val="600"/>
              </a:spcAft>
              <a:buAutoNum type="alphaUcParenR"/>
            </a:pPr>
            <a:r>
              <a:rPr lang="en-AU" sz="3600" dirty="0" smtClean="0">
                <a:ea typeface="Century Gothic" charset="0"/>
                <a:cs typeface="Century Gothic" charset="0"/>
              </a:rPr>
              <a:t> </a:t>
            </a:r>
            <a:r>
              <a:rPr lang="en-AU" sz="3600" dirty="0">
                <a:ea typeface="Century Gothic" charset="0"/>
                <a:cs typeface="Century Gothic" charset="0"/>
              </a:rPr>
              <a:t>Save multiple copies of your photographs on different storage technologies in different </a:t>
            </a:r>
            <a:r>
              <a:rPr lang="en-AU" sz="3600" dirty="0" smtClean="0">
                <a:ea typeface="Century Gothic" charset="0"/>
                <a:cs typeface="Century Gothic" charset="0"/>
              </a:rPr>
              <a:t>location</a:t>
            </a:r>
          </a:p>
          <a:p>
            <a:pPr marL="457200" indent="-457200" algn="l">
              <a:spcAft>
                <a:spcPts val="600"/>
              </a:spcAft>
              <a:buAutoNum type="alphaUcParenR"/>
            </a:pPr>
            <a:r>
              <a:rPr lang="en-AU" sz="3600" dirty="0" smtClean="0">
                <a:ea typeface="Century Gothic" charset="0"/>
                <a:cs typeface="Century Gothic" charset="0"/>
              </a:rPr>
              <a:t>Transfer </a:t>
            </a:r>
            <a:r>
              <a:rPr lang="en-AU" sz="3600" dirty="0">
                <a:ea typeface="Century Gothic" charset="0"/>
                <a:cs typeface="Century Gothic" charset="0"/>
              </a:rPr>
              <a:t>or migrate photographs to new formats and storage media as they become available</a:t>
            </a:r>
            <a:r>
              <a:rPr lang="en-AU" sz="3600" dirty="0" smtClean="0">
                <a:ea typeface="Century Gothic" charset="0"/>
                <a:cs typeface="Century Gothic" charset="0"/>
              </a:rPr>
              <a:t>.</a:t>
            </a:r>
            <a:endParaRPr lang="en-AU" sz="3600" dirty="0">
              <a:ea typeface="Century Gothic" charset="0"/>
              <a:cs typeface="Century Gothic" charset="0"/>
            </a:endParaRPr>
          </a:p>
          <a:p>
            <a:pPr marL="457200" indent="-457200" algn="l">
              <a:spcAft>
                <a:spcPts val="600"/>
              </a:spcAft>
              <a:buAutoNum type="alphaUcParenR"/>
            </a:pPr>
            <a:r>
              <a:rPr lang="en-AU" sz="3500" b="1" dirty="0">
                <a:ea typeface="Century Gothic" charset="0"/>
                <a:cs typeface="Century Gothic" charset="0"/>
              </a:rPr>
              <a:t>All of the above</a:t>
            </a:r>
            <a:r>
              <a:rPr lang="en-US" dirty="0"/>
              <a:t/>
            </a:r>
            <a:br>
              <a:rPr lang="en-US" dirty="0"/>
            </a:br>
            <a:endParaRPr lang="en-US" dirty="0">
              <a:ea typeface="Century Gothic" charset="0"/>
              <a:cs typeface="Century Gothic" charset="0"/>
            </a:endParaRPr>
          </a:p>
        </p:txBody>
      </p:sp>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3"/>
              </a:rPr>
              <a:t>http://wiki.dpconline.org</a:t>
            </a:r>
            <a:r>
              <a:rPr lang="en-GB" sz="1000" dirty="0" smtClean="0">
                <a:hlinkClick r:id="rId3"/>
              </a:rPr>
              <a:t>/</a:t>
            </a:r>
            <a:r>
              <a:rPr lang="en-GB" sz="1000" dirty="0" smtClean="0"/>
              <a:t>, CC-BY-NC 3.0 </a:t>
            </a:r>
            <a:endParaRPr lang="en-GB" sz="1000" dirty="0"/>
          </a:p>
        </p:txBody>
      </p:sp>
    </p:spTree>
    <p:extLst>
      <p:ext uri="{BB962C8B-B14F-4D97-AF65-F5344CB8AC3E}">
        <p14:creationId xmlns:p14="http://schemas.microsoft.com/office/powerpoint/2010/main" val="160749908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a:bodyPr>
          <a:lstStyle/>
          <a:p>
            <a:pPr lvl="0"/>
            <a:r>
              <a:rPr lang="en-AU" sz="4800" dirty="0">
                <a:latin typeface="+mn-lt"/>
                <a:ea typeface="Century Gothic" charset="0"/>
                <a:cs typeface="Century Gothic" charset="0"/>
              </a:rPr>
              <a:t>Media obsolescence. A recordable CD might have a shelf life of</a:t>
            </a:r>
            <a:r>
              <a:rPr lang="en-AU" sz="4800" dirty="0" smtClean="0">
                <a:latin typeface="+mn-lt"/>
                <a:ea typeface="Century Gothic" charset="0"/>
                <a:cs typeface="Century Gothic" charset="0"/>
              </a:rPr>
              <a:t>:</a:t>
            </a:r>
            <a:r>
              <a:rPr lang="en-AU" sz="4800" dirty="0" smtClean="0">
                <a:latin typeface="+mn-lt"/>
              </a:rPr>
              <a:t/>
            </a:r>
            <a:br>
              <a:rPr lang="en-AU" sz="4800" dirty="0" smtClean="0">
                <a:latin typeface="+mn-lt"/>
              </a:rPr>
            </a:br>
            <a:endParaRPr lang="en-US" sz="4800" dirty="0">
              <a:latin typeface="+mn-lt"/>
            </a:endParaRPr>
          </a:p>
        </p:txBody>
      </p:sp>
      <p:sp>
        <p:nvSpPr>
          <p:cNvPr id="3" name="Subtitle 2"/>
          <p:cNvSpPr>
            <a:spLocks noGrp="1"/>
          </p:cNvSpPr>
          <p:nvPr>
            <p:ph type="subTitle" idx="1"/>
          </p:nvPr>
        </p:nvSpPr>
        <p:spPr>
          <a:xfrm>
            <a:off x="978569" y="2887580"/>
            <a:ext cx="10427368" cy="3449052"/>
          </a:xfrm>
        </p:spPr>
        <p:txBody>
          <a:bodyPr>
            <a:normAutofit/>
          </a:bodyPr>
          <a:lstStyle/>
          <a:p>
            <a:pPr marL="457200" lvl="0" indent="-457200" algn="l">
              <a:spcAft>
                <a:spcPts val="600"/>
              </a:spcAft>
              <a:buFont typeface="Arial"/>
              <a:buAutoNum type="alphaUcParenR"/>
            </a:pPr>
            <a:r>
              <a:rPr lang="en-AU" sz="3200" dirty="0" smtClean="0">
                <a:ea typeface="Century Gothic" charset="0"/>
                <a:cs typeface="Century Gothic" charset="0"/>
              </a:rPr>
              <a:t> 25 </a:t>
            </a:r>
            <a:r>
              <a:rPr lang="en-AU" sz="3200" dirty="0">
                <a:ea typeface="Century Gothic" charset="0"/>
                <a:cs typeface="Century Gothic" charset="0"/>
              </a:rPr>
              <a:t>years</a:t>
            </a:r>
            <a:endParaRPr lang="en-US" sz="3200" dirty="0">
              <a:ea typeface="Century Gothic" charset="0"/>
              <a:cs typeface="Century Gothic" charset="0"/>
            </a:endParaRPr>
          </a:p>
          <a:p>
            <a:pPr marL="457200" lvl="0" indent="-457200" algn="l">
              <a:spcAft>
                <a:spcPts val="600"/>
              </a:spcAft>
              <a:buFont typeface="Arial"/>
              <a:buAutoNum type="alphaUcParenR"/>
            </a:pPr>
            <a:r>
              <a:rPr lang="en-AU" sz="3200" dirty="0">
                <a:ea typeface="Century Gothic" charset="0"/>
                <a:cs typeface="Century Gothic" charset="0"/>
              </a:rPr>
              <a:t>50 years</a:t>
            </a:r>
            <a:endParaRPr lang="en-US" sz="3200" dirty="0">
              <a:ea typeface="Century Gothic" charset="0"/>
              <a:cs typeface="Century Gothic" charset="0"/>
            </a:endParaRPr>
          </a:p>
          <a:p>
            <a:pPr marL="457200" lvl="0" indent="-457200" algn="l">
              <a:spcAft>
                <a:spcPts val="600"/>
              </a:spcAft>
              <a:buFont typeface="Arial"/>
              <a:buAutoNum type="alphaUcParenR"/>
            </a:pPr>
            <a:r>
              <a:rPr lang="en-AU" sz="3200" dirty="0">
                <a:ea typeface="Century Gothic" charset="0"/>
                <a:cs typeface="Century Gothic" charset="0"/>
              </a:rPr>
              <a:t>100 </a:t>
            </a:r>
            <a:r>
              <a:rPr lang="en-AU" sz="3200" dirty="0" smtClean="0">
                <a:ea typeface="Century Gothic" charset="0"/>
                <a:cs typeface="Century Gothic" charset="0"/>
              </a:rPr>
              <a:t>years</a:t>
            </a:r>
            <a:r>
              <a:rPr lang="en-US" dirty="0"/>
              <a:t/>
            </a:r>
            <a:br>
              <a:rPr lang="en-US" dirty="0"/>
            </a:br>
            <a:endParaRPr lang="en-US"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70212" y="3225052"/>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67079470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a:bodyPr>
          <a:lstStyle/>
          <a:p>
            <a:pPr lvl="0"/>
            <a:r>
              <a:rPr lang="en-AU" sz="4800" dirty="0">
                <a:latin typeface="+mn-lt"/>
                <a:ea typeface="Century Gothic" charset="0"/>
                <a:cs typeface="Century Gothic" charset="0"/>
              </a:rPr>
              <a:t>Media obsolescence. A recordable CD might have a shelf life of</a:t>
            </a:r>
            <a:r>
              <a:rPr lang="en-AU" sz="4800" dirty="0" smtClean="0">
                <a:latin typeface="+mn-lt"/>
                <a:ea typeface="Century Gothic" charset="0"/>
                <a:cs typeface="Century Gothic" charset="0"/>
              </a:rPr>
              <a:t>:</a:t>
            </a:r>
            <a:r>
              <a:rPr lang="en-AU" sz="4800" dirty="0" smtClean="0">
                <a:latin typeface="+mn-lt"/>
              </a:rPr>
              <a:t/>
            </a:r>
            <a:br>
              <a:rPr lang="en-AU" sz="4800" dirty="0" smtClean="0">
                <a:latin typeface="+mn-lt"/>
              </a:rPr>
            </a:br>
            <a:endParaRPr lang="en-US" sz="4800" dirty="0">
              <a:latin typeface="+mn-lt"/>
            </a:endParaRPr>
          </a:p>
        </p:txBody>
      </p:sp>
      <p:sp>
        <p:nvSpPr>
          <p:cNvPr id="3" name="Subtitle 2"/>
          <p:cNvSpPr>
            <a:spLocks noGrp="1"/>
          </p:cNvSpPr>
          <p:nvPr>
            <p:ph type="subTitle" idx="1"/>
          </p:nvPr>
        </p:nvSpPr>
        <p:spPr>
          <a:xfrm>
            <a:off x="978569" y="2887580"/>
            <a:ext cx="10427368" cy="3449052"/>
          </a:xfrm>
        </p:spPr>
        <p:txBody>
          <a:bodyPr>
            <a:normAutofit/>
          </a:bodyPr>
          <a:lstStyle/>
          <a:p>
            <a:pPr marL="457200" lvl="0" indent="-457200" algn="l">
              <a:spcAft>
                <a:spcPts val="600"/>
              </a:spcAft>
              <a:buFont typeface="Arial"/>
              <a:buAutoNum type="alphaUcParenR"/>
            </a:pPr>
            <a:r>
              <a:rPr lang="en-AU" sz="3200" b="1" dirty="0" smtClean="0">
                <a:ea typeface="Century Gothic" charset="0"/>
                <a:cs typeface="Century Gothic" charset="0"/>
              </a:rPr>
              <a:t> 25 </a:t>
            </a:r>
            <a:r>
              <a:rPr lang="en-AU" sz="3200" b="1" dirty="0">
                <a:ea typeface="Century Gothic" charset="0"/>
                <a:cs typeface="Century Gothic" charset="0"/>
              </a:rPr>
              <a:t>years</a:t>
            </a:r>
            <a:endParaRPr lang="en-US" sz="3200" b="1" dirty="0">
              <a:ea typeface="Century Gothic" charset="0"/>
              <a:cs typeface="Century Gothic" charset="0"/>
            </a:endParaRPr>
          </a:p>
          <a:p>
            <a:pPr marL="457200" lvl="0" indent="-457200" algn="l">
              <a:spcAft>
                <a:spcPts val="600"/>
              </a:spcAft>
              <a:buFont typeface="Arial"/>
              <a:buAutoNum type="alphaUcParenR"/>
            </a:pPr>
            <a:r>
              <a:rPr lang="en-AU" sz="3200" b="1" dirty="0">
                <a:ea typeface="Century Gothic" charset="0"/>
                <a:cs typeface="Century Gothic" charset="0"/>
              </a:rPr>
              <a:t>50 years</a:t>
            </a:r>
            <a:endParaRPr lang="en-US" sz="3200" b="1" dirty="0">
              <a:ea typeface="Century Gothic" charset="0"/>
              <a:cs typeface="Century Gothic" charset="0"/>
            </a:endParaRPr>
          </a:p>
          <a:p>
            <a:pPr marL="457200" lvl="0" indent="-457200" algn="l">
              <a:spcAft>
                <a:spcPts val="600"/>
              </a:spcAft>
              <a:buFont typeface="Arial"/>
              <a:buAutoNum type="alphaUcParenR"/>
            </a:pPr>
            <a:r>
              <a:rPr lang="en-AU" sz="3200" b="1" dirty="0">
                <a:ea typeface="Century Gothic" charset="0"/>
                <a:cs typeface="Century Gothic" charset="0"/>
              </a:rPr>
              <a:t>100 </a:t>
            </a:r>
            <a:r>
              <a:rPr lang="en-AU" sz="3200" b="1" dirty="0" smtClean="0">
                <a:ea typeface="Century Gothic" charset="0"/>
                <a:cs typeface="Century Gothic" charset="0"/>
              </a:rPr>
              <a:t>years</a:t>
            </a:r>
            <a:r>
              <a:rPr lang="en-US" dirty="0"/>
              <a:t/>
            </a:r>
            <a:br>
              <a:rPr lang="en-US" dirty="0"/>
            </a:br>
            <a:endParaRPr lang="en-US"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70212" y="3225052"/>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43833719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a:bodyPr>
          <a:lstStyle/>
          <a:p>
            <a:r>
              <a:rPr lang="en-AU" sz="4800" dirty="0">
                <a:latin typeface="+mn-lt"/>
                <a:ea typeface="Century Gothic" charset="0"/>
                <a:cs typeface="Century Gothic" charset="0"/>
              </a:rPr>
              <a:t>OAIS stands for:</a:t>
            </a:r>
            <a:r>
              <a:rPr lang="en-US" sz="4800" dirty="0">
                <a:latin typeface="+mn-lt"/>
              </a:rPr>
              <a:t/>
            </a:r>
            <a:br>
              <a:rPr lang="en-US" sz="4800" dirty="0">
                <a:latin typeface="+mn-lt"/>
              </a:rPr>
            </a:br>
            <a:r>
              <a:rPr lang="en-AU" sz="4800" dirty="0" smtClean="0">
                <a:latin typeface="+mn-lt"/>
              </a:rPr>
              <a:t/>
            </a:r>
            <a:br>
              <a:rPr lang="en-AU" sz="4800" dirty="0" smtClean="0">
                <a:latin typeface="+mn-lt"/>
              </a:rPr>
            </a:br>
            <a:endParaRPr lang="en-US" sz="4800" dirty="0">
              <a:latin typeface="+mn-lt"/>
            </a:endParaRPr>
          </a:p>
        </p:txBody>
      </p:sp>
      <p:sp>
        <p:nvSpPr>
          <p:cNvPr id="3" name="Subtitle 2"/>
          <p:cNvSpPr>
            <a:spLocks noGrp="1"/>
          </p:cNvSpPr>
          <p:nvPr>
            <p:ph type="subTitle" idx="1"/>
          </p:nvPr>
        </p:nvSpPr>
        <p:spPr>
          <a:xfrm>
            <a:off x="978569" y="2887580"/>
            <a:ext cx="10427368" cy="3449052"/>
          </a:xfrm>
        </p:spPr>
        <p:txBody>
          <a:bodyPr>
            <a:normAutofit/>
          </a:bodyPr>
          <a:lstStyle/>
          <a:p>
            <a:pPr marL="457200" indent="-457200" algn="l">
              <a:spcAft>
                <a:spcPts val="600"/>
              </a:spcAft>
              <a:buFont typeface="Arial"/>
              <a:buAutoNum type="alphaUcParenR"/>
            </a:pPr>
            <a:r>
              <a:rPr lang="en-AU" sz="3200" dirty="0" smtClean="0">
                <a:ea typeface="Century Gothic" charset="0"/>
                <a:cs typeface="Century Gothic" charset="0"/>
              </a:rPr>
              <a:t>Organizational </a:t>
            </a:r>
            <a:r>
              <a:rPr lang="en-AU" sz="3200" dirty="0">
                <a:ea typeface="Century Gothic" charset="0"/>
                <a:cs typeface="Century Gothic" charset="0"/>
              </a:rPr>
              <a:t>Archiving Ingest Standard reference model</a:t>
            </a:r>
            <a:endParaRPr lang="en-US" sz="3200" dirty="0">
              <a:ea typeface="Century Gothic" charset="0"/>
              <a:cs typeface="Century Gothic" charset="0"/>
            </a:endParaRPr>
          </a:p>
          <a:p>
            <a:pPr marL="457200" indent="-457200" algn="l">
              <a:spcAft>
                <a:spcPts val="600"/>
              </a:spcAft>
              <a:buFont typeface="Arial"/>
              <a:buAutoNum type="alphaUcParenR"/>
            </a:pPr>
            <a:r>
              <a:rPr lang="en-AU" sz="3200" dirty="0">
                <a:ea typeface="Century Gothic" charset="0"/>
                <a:cs typeface="Century Gothic" charset="0"/>
              </a:rPr>
              <a:t>Online Administration Input Solution reference model</a:t>
            </a:r>
            <a:endParaRPr lang="en-US" sz="3200" dirty="0">
              <a:ea typeface="Century Gothic" charset="0"/>
              <a:cs typeface="Century Gothic" charset="0"/>
            </a:endParaRPr>
          </a:p>
          <a:p>
            <a:pPr marL="457200" indent="-457200" algn="l">
              <a:spcAft>
                <a:spcPts val="600"/>
              </a:spcAft>
              <a:buFont typeface="Arial"/>
              <a:buAutoNum type="alphaUcParenR"/>
            </a:pPr>
            <a:r>
              <a:rPr lang="en-AU" sz="3200" dirty="0">
                <a:ea typeface="Century Gothic" charset="0"/>
                <a:cs typeface="Century Gothic" charset="0"/>
              </a:rPr>
              <a:t>Open Archival Information Systems reference </a:t>
            </a:r>
            <a:r>
              <a:rPr lang="en-AU" sz="3200" dirty="0" smtClean="0">
                <a:ea typeface="Century Gothic" charset="0"/>
                <a:cs typeface="Century Gothic" charset="0"/>
              </a:rPr>
              <a:t>model</a:t>
            </a:r>
            <a:r>
              <a:rPr lang="en-US" dirty="0"/>
              <a:t/>
            </a:r>
            <a:br>
              <a:rPr lang="en-US" dirty="0"/>
            </a:br>
            <a:endParaRPr lang="en-US" dirty="0">
              <a:ea typeface="Century Gothic" charset="0"/>
              <a:cs typeface="Century Gothic" charset="0"/>
            </a:endParaRPr>
          </a:p>
        </p:txBody>
      </p:sp>
    </p:spTree>
    <p:extLst>
      <p:ext uri="{BB962C8B-B14F-4D97-AF65-F5344CB8AC3E}">
        <p14:creationId xmlns:p14="http://schemas.microsoft.com/office/powerpoint/2010/main" val="33168801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a:bodyPr>
          <a:lstStyle/>
          <a:p>
            <a:r>
              <a:rPr lang="en-AU" sz="4800" dirty="0">
                <a:latin typeface="+mn-lt"/>
                <a:ea typeface="Century Gothic" charset="0"/>
                <a:cs typeface="Century Gothic" charset="0"/>
              </a:rPr>
              <a:t>OAIS stands for:</a:t>
            </a:r>
            <a:r>
              <a:rPr lang="en-US" sz="4800" dirty="0">
                <a:latin typeface="+mn-lt"/>
              </a:rPr>
              <a:t/>
            </a:r>
            <a:br>
              <a:rPr lang="en-US" sz="4800" dirty="0">
                <a:latin typeface="+mn-lt"/>
              </a:rPr>
            </a:br>
            <a:r>
              <a:rPr lang="en-AU" sz="4800" dirty="0" smtClean="0">
                <a:latin typeface="+mn-lt"/>
              </a:rPr>
              <a:t/>
            </a:r>
            <a:br>
              <a:rPr lang="en-AU" sz="4800" dirty="0" smtClean="0">
                <a:latin typeface="+mn-lt"/>
              </a:rPr>
            </a:br>
            <a:endParaRPr lang="en-US" sz="4800" dirty="0">
              <a:latin typeface="+mn-lt"/>
            </a:endParaRPr>
          </a:p>
        </p:txBody>
      </p:sp>
      <p:sp>
        <p:nvSpPr>
          <p:cNvPr id="3" name="Subtitle 2"/>
          <p:cNvSpPr>
            <a:spLocks noGrp="1"/>
          </p:cNvSpPr>
          <p:nvPr>
            <p:ph type="subTitle" idx="1"/>
          </p:nvPr>
        </p:nvSpPr>
        <p:spPr>
          <a:xfrm>
            <a:off x="978569" y="2887580"/>
            <a:ext cx="10427368" cy="3449052"/>
          </a:xfrm>
        </p:spPr>
        <p:txBody>
          <a:bodyPr>
            <a:normAutofit/>
          </a:bodyPr>
          <a:lstStyle/>
          <a:p>
            <a:pPr marL="457200" indent="-457200" algn="l">
              <a:spcAft>
                <a:spcPts val="600"/>
              </a:spcAft>
              <a:buFont typeface="Arial"/>
              <a:buAutoNum type="alphaUcParenR"/>
            </a:pPr>
            <a:r>
              <a:rPr lang="en-AU" sz="3200" dirty="0" smtClean="0">
                <a:ea typeface="Century Gothic" charset="0"/>
                <a:cs typeface="Century Gothic" charset="0"/>
              </a:rPr>
              <a:t>Organizational </a:t>
            </a:r>
            <a:r>
              <a:rPr lang="en-AU" sz="3200" dirty="0">
                <a:ea typeface="Century Gothic" charset="0"/>
                <a:cs typeface="Century Gothic" charset="0"/>
              </a:rPr>
              <a:t>Archiving Ingest Standard reference model</a:t>
            </a:r>
            <a:endParaRPr lang="en-US" sz="3200" dirty="0">
              <a:ea typeface="Century Gothic" charset="0"/>
              <a:cs typeface="Century Gothic" charset="0"/>
            </a:endParaRPr>
          </a:p>
          <a:p>
            <a:pPr marL="457200" indent="-457200" algn="l">
              <a:spcAft>
                <a:spcPts val="600"/>
              </a:spcAft>
              <a:buFont typeface="Arial"/>
              <a:buAutoNum type="alphaUcParenR"/>
            </a:pPr>
            <a:r>
              <a:rPr lang="en-AU" sz="3200" dirty="0">
                <a:ea typeface="Century Gothic" charset="0"/>
                <a:cs typeface="Century Gothic" charset="0"/>
              </a:rPr>
              <a:t>Online Administration Input Solution reference model</a:t>
            </a:r>
            <a:endParaRPr lang="en-US" sz="3200" dirty="0">
              <a:ea typeface="Century Gothic" charset="0"/>
              <a:cs typeface="Century Gothic" charset="0"/>
            </a:endParaRPr>
          </a:p>
          <a:p>
            <a:pPr marL="457200" indent="-457200" algn="l">
              <a:spcAft>
                <a:spcPts val="600"/>
              </a:spcAft>
              <a:buFont typeface="Arial"/>
              <a:buAutoNum type="alphaUcParenR"/>
            </a:pPr>
            <a:r>
              <a:rPr lang="en-AU" sz="3200" b="1" dirty="0">
                <a:ea typeface="Century Gothic" charset="0"/>
                <a:cs typeface="Century Gothic" charset="0"/>
              </a:rPr>
              <a:t>Open Archival Information Systems reference </a:t>
            </a:r>
            <a:r>
              <a:rPr lang="en-AU" sz="3200" b="1" dirty="0" smtClean="0">
                <a:ea typeface="Century Gothic" charset="0"/>
                <a:cs typeface="Century Gothic" charset="0"/>
              </a:rPr>
              <a:t>model</a:t>
            </a:r>
            <a:r>
              <a:rPr lang="en-US" dirty="0"/>
              <a:t/>
            </a:r>
            <a:br>
              <a:rPr lang="en-US" dirty="0"/>
            </a:br>
            <a:endParaRPr lang="en-US" dirty="0">
              <a:ea typeface="Century Gothic" charset="0"/>
              <a:cs typeface="Century Gothic" charset="0"/>
            </a:endParaRPr>
          </a:p>
        </p:txBody>
      </p:sp>
    </p:spTree>
    <p:extLst>
      <p:ext uri="{BB962C8B-B14F-4D97-AF65-F5344CB8AC3E}">
        <p14:creationId xmlns:p14="http://schemas.microsoft.com/office/powerpoint/2010/main" val="41798412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fontScale="90000"/>
          </a:bodyPr>
          <a:lstStyle/>
          <a:p>
            <a:pPr lvl="0"/>
            <a:r>
              <a:rPr lang="en-AU" sz="4800" dirty="0">
                <a:latin typeface="+mn-lt"/>
                <a:ea typeface="Century Gothic" charset="0"/>
                <a:cs typeface="Century Gothic" charset="0"/>
              </a:rPr>
              <a:t>Within the OAIS model there are six functional entities: Ingest, Preservation Planning and</a:t>
            </a:r>
            <a:r>
              <a:rPr lang="en-AU" sz="4800" dirty="0" smtClean="0">
                <a:latin typeface="+mn-lt"/>
                <a:ea typeface="Century Gothic" charset="0"/>
                <a:cs typeface="Century Gothic" charset="0"/>
              </a:rPr>
              <a:t>...</a:t>
            </a:r>
            <a:r>
              <a:rPr lang="en-US" sz="4800" dirty="0">
                <a:latin typeface="+mn-lt"/>
              </a:rPr>
              <a:t/>
            </a:r>
            <a:br>
              <a:rPr lang="en-US" sz="4800" dirty="0">
                <a:latin typeface="+mn-lt"/>
              </a:rPr>
            </a:br>
            <a:endParaRPr lang="en-US" sz="4800" dirty="0">
              <a:latin typeface="+mn-lt"/>
            </a:endParaRPr>
          </a:p>
        </p:txBody>
      </p:sp>
      <p:sp>
        <p:nvSpPr>
          <p:cNvPr id="3" name="Subtitle 2"/>
          <p:cNvSpPr>
            <a:spLocks noGrp="1"/>
          </p:cNvSpPr>
          <p:nvPr>
            <p:ph type="subTitle" idx="1"/>
          </p:nvPr>
        </p:nvSpPr>
        <p:spPr>
          <a:xfrm>
            <a:off x="978569" y="3192378"/>
            <a:ext cx="10427368" cy="3144253"/>
          </a:xfrm>
        </p:spPr>
        <p:txBody>
          <a:bodyPr>
            <a:normAutofit/>
          </a:bodyPr>
          <a:lstStyle/>
          <a:p>
            <a:pPr marL="457200" lvl="0" indent="-457200" algn="l">
              <a:spcAft>
                <a:spcPts val="600"/>
              </a:spcAft>
              <a:buFont typeface="Arial"/>
              <a:buAutoNum type="alphaUcParenR"/>
            </a:pPr>
            <a:r>
              <a:rPr lang="en-AU" sz="3200" dirty="0" smtClean="0">
                <a:ea typeface="Century Gothic" charset="0"/>
                <a:cs typeface="Century Gothic" charset="0"/>
              </a:rPr>
              <a:t>Archival </a:t>
            </a:r>
            <a:r>
              <a:rPr lang="en-AU" sz="3200" dirty="0">
                <a:ea typeface="Century Gothic" charset="0"/>
                <a:cs typeface="Century Gothic" charset="0"/>
              </a:rPr>
              <a:t>Storage, Administration, Access</a:t>
            </a:r>
            <a:endParaRPr lang="en-US" sz="3200" dirty="0">
              <a:ea typeface="Century Gothic" charset="0"/>
              <a:cs typeface="Century Gothic" charset="0"/>
            </a:endParaRPr>
          </a:p>
          <a:p>
            <a:pPr marL="457200" lvl="0" indent="-457200" algn="l">
              <a:spcAft>
                <a:spcPts val="600"/>
              </a:spcAft>
              <a:buFont typeface="Arial"/>
              <a:buAutoNum type="alphaUcParenR"/>
            </a:pPr>
            <a:r>
              <a:rPr lang="en-AU" sz="3200" dirty="0">
                <a:ea typeface="Century Gothic" charset="0"/>
                <a:cs typeface="Century Gothic" charset="0"/>
              </a:rPr>
              <a:t>Acquire, Admin, Acceptance</a:t>
            </a:r>
            <a:endParaRPr lang="en-US" sz="3200" dirty="0">
              <a:ea typeface="Century Gothic" charset="0"/>
              <a:cs typeface="Century Gothic" charset="0"/>
            </a:endParaRPr>
          </a:p>
          <a:p>
            <a:pPr marL="457200" lvl="0" indent="-457200" algn="l">
              <a:spcAft>
                <a:spcPts val="600"/>
              </a:spcAft>
              <a:buFont typeface="Arial"/>
              <a:buAutoNum type="alphaUcParenR"/>
            </a:pPr>
            <a:r>
              <a:rPr lang="en-AU" sz="3200" dirty="0">
                <a:ea typeface="Century Gothic" charset="0"/>
                <a:cs typeface="Century Gothic" charset="0"/>
              </a:rPr>
              <a:t>Abstract, Amend, </a:t>
            </a:r>
            <a:r>
              <a:rPr lang="en-AU" sz="3200" dirty="0" smtClean="0">
                <a:ea typeface="Century Gothic" charset="0"/>
                <a:cs typeface="Century Gothic" charset="0"/>
              </a:rPr>
              <a:t>Authorize</a:t>
            </a:r>
            <a:r>
              <a:rPr lang="en-US" dirty="0"/>
              <a:t/>
            </a:r>
            <a:br>
              <a:rPr lang="en-US" dirty="0"/>
            </a:br>
            <a:endParaRPr lang="en-US"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58971" y="3754441"/>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5394076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What is digital preservation?</a:t>
            </a:r>
            <a:endParaRPr lang="en-US" sz="4800" b="1" dirty="0">
              <a:ea typeface="Century Gothic" charset="0"/>
              <a:cs typeface="Century Gothic" charset="0"/>
            </a:endParaRPr>
          </a:p>
        </p:txBody>
      </p:sp>
      <p:sp>
        <p:nvSpPr>
          <p:cNvPr id="4" name="Content Placeholder 3"/>
          <p:cNvSpPr>
            <a:spLocks noGrp="1"/>
          </p:cNvSpPr>
          <p:nvPr>
            <p:ph idx="1"/>
          </p:nvPr>
        </p:nvSpPr>
        <p:spPr>
          <a:xfrm>
            <a:off x="838200" y="2428801"/>
            <a:ext cx="6385560" cy="3988203"/>
          </a:xfrm>
        </p:spPr>
        <p:txBody>
          <a:bodyPr>
            <a:normAutofit/>
          </a:bodyPr>
          <a:lstStyle/>
          <a:p>
            <a:pPr marL="0" indent="0">
              <a:buNone/>
            </a:pPr>
            <a:r>
              <a:rPr lang="en-US" sz="4000" i="1" dirty="0" smtClean="0">
                <a:ea typeface="Cambria" charset="0"/>
                <a:cs typeface="Cambria" charset="0"/>
              </a:rPr>
              <a:t>The </a:t>
            </a:r>
            <a:r>
              <a:rPr lang="en-US" sz="4000" i="1" dirty="0">
                <a:ea typeface="Cambria" charset="0"/>
                <a:cs typeface="Cambria" charset="0"/>
              </a:rPr>
              <a:t>series of </a:t>
            </a:r>
            <a:r>
              <a:rPr lang="en-US" sz="4000" b="1" i="1" dirty="0">
                <a:ea typeface="Cambria" charset="0"/>
                <a:cs typeface="Cambria" charset="0"/>
              </a:rPr>
              <a:t>managed activities </a:t>
            </a:r>
            <a:r>
              <a:rPr lang="en-US" sz="4000" i="1" dirty="0">
                <a:ea typeface="Cambria" charset="0"/>
                <a:cs typeface="Cambria" charset="0"/>
              </a:rPr>
              <a:t>necessary to ensure continued access to digital materials for as long as </a:t>
            </a:r>
            <a:r>
              <a:rPr lang="en-US" sz="4000" i="1" dirty="0" smtClean="0">
                <a:ea typeface="Cambria" charset="0"/>
                <a:cs typeface="Cambria" charset="0"/>
              </a:rPr>
              <a:t>necessary.</a:t>
            </a:r>
          </a:p>
          <a:p>
            <a:pPr marL="0" indent="0">
              <a:buNone/>
            </a:pPr>
            <a:r>
              <a:rPr lang="en-US" sz="4000" i="1" dirty="0" smtClean="0">
                <a:ea typeface="Cambria" charset="0"/>
                <a:cs typeface="Cambria" charset="0"/>
              </a:rPr>
              <a:t>- </a:t>
            </a:r>
            <a:r>
              <a:rPr lang="en-US" sz="4000" dirty="0" smtClean="0">
                <a:ea typeface="Cambria" charset="0"/>
                <a:cs typeface="Cambria" charset="0"/>
              </a:rPr>
              <a:t>DPC Handbook</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56200" y="2428801"/>
            <a:ext cx="4850812" cy="3544824"/>
          </a:xfrm>
          <a:prstGeom prst="rect">
            <a:avLst/>
          </a:prstGeom>
        </p:spPr>
      </p:pic>
      <p:sp>
        <p:nvSpPr>
          <p:cNvPr id="6" name="TextBox 5"/>
          <p:cNvSpPr txBox="1"/>
          <p:nvPr/>
        </p:nvSpPr>
        <p:spPr>
          <a:xfrm>
            <a:off x="7311403" y="594909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51304936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fontScale="90000"/>
          </a:bodyPr>
          <a:lstStyle/>
          <a:p>
            <a:pPr lvl="0"/>
            <a:r>
              <a:rPr lang="en-AU" sz="4800" dirty="0">
                <a:latin typeface="+mn-lt"/>
                <a:ea typeface="Century Gothic" charset="0"/>
                <a:cs typeface="Century Gothic" charset="0"/>
              </a:rPr>
              <a:t>Within the OAIS model there are six functional entities: Ingest, Preservation Planning and</a:t>
            </a:r>
            <a:r>
              <a:rPr lang="en-AU" sz="4800" dirty="0" smtClean="0">
                <a:latin typeface="+mn-lt"/>
                <a:ea typeface="Century Gothic" charset="0"/>
                <a:cs typeface="Century Gothic" charset="0"/>
              </a:rPr>
              <a:t>...</a:t>
            </a:r>
            <a:r>
              <a:rPr lang="en-US" sz="4800" dirty="0">
                <a:latin typeface="+mn-lt"/>
              </a:rPr>
              <a:t/>
            </a:r>
            <a:br>
              <a:rPr lang="en-US" sz="4800" dirty="0">
                <a:latin typeface="+mn-lt"/>
              </a:rPr>
            </a:br>
            <a:endParaRPr lang="en-US" sz="4800" dirty="0">
              <a:latin typeface="+mn-lt"/>
            </a:endParaRPr>
          </a:p>
        </p:txBody>
      </p:sp>
      <p:sp>
        <p:nvSpPr>
          <p:cNvPr id="3" name="Subtitle 2"/>
          <p:cNvSpPr>
            <a:spLocks noGrp="1"/>
          </p:cNvSpPr>
          <p:nvPr>
            <p:ph type="subTitle" idx="1"/>
          </p:nvPr>
        </p:nvSpPr>
        <p:spPr>
          <a:xfrm>
            <a:off x="978569" y="3192378"/>
            <a:ext cx="10427368" cy="3144253"/>
          </a:xfrm>
        </p:spPr>
        <p:txBody>
          <a:bodyPr>
            <a:normAutofit/>
          </a:bodyPr>
          <a:lstStyle/>
          <a:p>
            <a:pPr marL="457200" lvl="0" indent="-457200" algn="l">
              <a:spcAft>
                <a:spcPts val="600"/>
              </a:spcAft>
              <a:buFont typeface="Arial"/>
              <a:buAutoNum type="alphaUcParenR"/>
            </a:pPr>
            <a:r>
              <a:rPr lang="en-AU" sz="3200" b="1" dirty="0" smtClean="0">
                <a:ea typeface="Century Gothic" charset="0"/>
                <a:cs typeface="Century Gothic" charset="0"/>
              </a:rPr>
              <a:t>Archival </a:t>
            </a:r>
            <a:r>
              <a:rPr lang="en-AU" sz="3200" b="1" dirty="0">
                <a:ea typeface="Century Gothic" charset="0"/>
                <a:cs typeface="Century Gothic" charset="0"/>
              </a:rPr>
              <a:t>Storage, Administration, Access</a:t>
            </a:r>
            <a:endParaRPr lang="en-US" sz="3200" b="1" dirty="0">
              <a:ea typeface="Century Gothic" charset="0"/>
              <a:cs typeface="Century Gothic" charset="0"/>
            </a:endParaRPr>
          </a:p>
          <a:p>
            <a:pPr marL="457200" lvl="0" indent="-457200" algn="l">
              <a:spcAft>
                <a:spcPts val="600"/>
              </a:spcAft>
              <a:buFont typeface="Arial"/>
              <a:buAutoNum type="alphaUcParenR"/>
            </a:pPr>
            <a:r>
              <a:rPr lang="en-AU" sz="3200" dirty="0">
                <a:ea typeface="Century Gothic" charset="0"/>
                <a:cs typeface="Century Gothic" charset="0"/>
              </a:rPr>
              <a:t>Acquire, Admin, Acceptance</a:t>
            </a:r>
            <a:endParaRPr lang="en-US" sz="3200" dirty="0">
              <a:ea typeface="Century Gothic" charset="0"/>
              <a:cs typeface="Century Gothic" charset="0"/>
            </a:endParaRPr>
          </a:p>
          <a:p>
            <a:pPr marL="457200" lvl="0" indent="-457200" algn="l">
              <a:spcAft>
                <a:spcPts val="600"/>
              </a:spcAft>
              <a:buFont typeface="Arial"/>
              <a:buAutoNum type="alphaUcParenR"/>
            </a:pPr>
            <a:r>
              <a:rPr lang="en-AU" sz="3200" dirty="0">
                <a:ea typeface="Century Gothic" charset="0"/>
                <a:cs typeface="Century Gothic" charset="0"/>
              </a:rPr>
              <a:t>Abstract, Amend, </a:t>
            </a:r>
            <a:r>
              <a:rPr lang="en-AU" sz="3200" dirty="0" smtClean="0">
                <a:ea typeface="Century Gothic" charset="0"/>
                <a:cs typeface="Century Gothic" charset="0"/>
              </a:rPr>
              <a:t>Authorize</a:t>
            </a:r>
            <a:r>
              <a:rPr lang="en-US" dirty="0"/>
              <a:t/>
            </a:r>
            <a:br>
              <a:rPr lang="en-US" dirty="0"/>
            </a:br>
            <a:endParaRPr lang="en-US"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58971" y="3754441"/>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87628410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a:bodyPr>
          <a:lstStyle/>
          <a:p>
            <a:pPr lvl="0"/>
            <a:r>
              <a:rPr lang="en-AU" sz="4400" dirty="0">
                <a:latin typeface="+mn-lt"/>
                <a:ea typeface="Century Gothic" charset="0"/>
                <a:cs typeface="Century Gothic" charset="0"/>
              </a:rPr>
              <a:t>One of the original contributors to the OAIS framework was...</a:t>
            </a:r>
            <a:r>
              <a:rPr lang="en-US" sz="4400" dirty="0">
                <a:latin typeface="+mn-lt"/>
                <a:ea typeface="Century Gothic" charset="0"/>
                <a:cs typeface="Century Gothic" charset="0"/>
              </a:rPr>
              <a:t> </a:t>
            </a:r>
            <a:r>
              <a:rPr lang="en-US" sz="4800" dirty="0">
                <a:latin typeface="+mn-lt"/>
              </a:rPr>
              <a:t/>
            </a:r>
            <a:br>
              <a:rPr lang="en-US" sz="4800" dirty="0">
                <a:latin typeface="+mn-lt"/>
              </a:rPr>
            </a:br>
            <a:endParaRPr lang="en-US" sz="4800" dirty="0">
              <a:latin typeface="+mn-lt"/>
            </a:endParaRPr>
          </a:p>
        </p:txBody>
      </p:sp>
      <p:sp>
        <p:nvSpPr>
          <p:cNvPr id="3" name="Subtitle 2"/>
          <p:cNvSpPr>
            <a:spLocks noGrp="1"/>
          </p:cNvSpPr>
          <p:nvPr>
            <p:ph type="subTitle" idx="1"/>
          </p:nvPr>
        </p:nvSpPr>
        <p:spPr>
          <a:xfrm>
            <a:off x="978569" y="3192378"/>
            <a:ext cx="10427368" cy="3144253"/>
          </a:xfrm>
        </p:spPr>
        <p:txBody>
          <a:bodyPr>
            <a:normAutofit/>
          </a:bodyPr>
          <a:lstStyle/>
          <a:p>
            <a:pPr marL="457200" indent="-457200" algn="l">
              <a:spcAft>
                <a:spcPts val="600"/>
              </a:spcAft>
              <a:buFont typeface="Arial"/>
              <a:buAutoNum type="alphaUcParenR"/>
            </a:pPr>
            <a:r>
              <a:rPr lang="en-AU" sz="3200" dirty="0">
                <a:ea typeface="Century Gothic" charset="0"/>
                <a:cs typeface="Century Gothic" charset="0"/>
              </a:rPr>
              <a:t>The European Parliament</a:t>
            </a:r>
            <a:endParaRPr lang="en-US" sz="3200" dirty="0">
              <a:ea typeface="Century Gothic" charset="0"/>
              <a:cs typeface="Century Gothic" charset="0"/>
            </a:endParaRPr>
          </a:p>
          <a:p>
            <a:pPr marL="457200" indent="-457200" algn="l">
              <a:spcAft>
                <a:spcPts val="600"/>
              </a:spcAft>
              <a:buFont typeface="Arial"/>
              <a:buAutoNum type="alphaUcParenR"/>
            </a:pPr>
            <a:r>
              <a:rPr lang="en-AU" sz="3200" dirty="0">
                <a:ea typeface="Century Gothic" charset="0"/>
                <a:cs typeface="Century Gothic" charset="0"/>
              </a:rPr>
              <a:t>NASA</a:t>
            </a:r>
            <a:endParaRPr lang="en-US" sz="3200" dirty="0">
              <a:ea typeface="Century Gothic" charset="0"/>
              <a:cs typeface="Century Gothic" charset="0"/>
            </a:endParaRPr>
          </a:p>
          <a:p>
            <a:pPr marL="457200" lvl="0" indent="-457200" algn="l">
              <a:spcAft>
                <a:spcPts val="600"/>
              </a:spcAft>
              <a:buFont typeface="Arial"/>
              <a:buAutoNum type="alphaUcParenR"/>
            </a:pPr>
            <a:r>
              <a:rPr lang="en-AU" sz="3200" dirty="0" smtClean="0">
                <a:ea typeface="Century Gothic" charset="0"/>
                <a:cs typeface="Century Gothic" charset="0"/>
              </a:rPr>
              <a:t> The National Archives</a:t>
            </a:r>
            <a:r>
              <a:rPr lang="en-US" dirty="0"/>
              <a:t/>
            </a:r>
            <a:br>
              <a:rPr lang="en-US" dirty="0"/>
            </a:br>
            <a:endParaRPr lang="en-US"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30632" y="3377450"/>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75948020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a:bodyPr>
          <a:lstStyle/>
          <a:p>
            <a:pPr lvl="0"/>
            <a:r>
              <a:rPr lang="en-AU" sz="4400" dirty="0">
                <a:latin typeface="+mn-lt"/>
                <a:ea typeface="Century Gothic" charset="0"/>
                <a:cs typeface="Century Gothic" charset="0"/>
              </a:rPr>
              <a:t>One of the original contributors to the OAIS framework was...</a:t>
            </a:r>
            <a:r>
              <a:rPr lang="en-US" sz="4400" dirty="0">
                <a:latin typeface="+mn-lt"/>
                <a:ea typeface="Century Gothic" charset="0"/>
                <a:cs typeface="Century Gothic" charset="0"/>
              </a:rPr>
              <a:t> </a:t>
            </a:r>
            <a:r>
              <a:rPr lang="en-US" sz="4800" dirty="0">
                <a:latin typeface="+mn-lt"/>
              </a:rPr>
              <a:t/>
            </a:r>
            <a:br>
              <a:rPr lang="en-US" sz="4800" dirty="0">
                <a:latin typeface="+mn-lt"/>
              </a:rPr>
            </a:br>
            <a:endParaRPr lang="en-US" sz="4800" dirty="0">
              <a:latin typeface="+mn-lt"/>
            </a:endParaRPr>
          </a:p>
        </p:txBody>
      </p:sp>
      <p:sp>
        <p:nvSpPr>
          <p:cNvPr id="3" name="Subtitle 2"/>
          <p:cNvSpPr>
            <a:spLocks noGrp="1"/>
          </p:cNvSpPr>
          <p:nvPr>
            <p:ph type="subTitle" idx="1"/>
          </p:nvPr>
        </p:nvSpPr>
        <p:spPr>
          <a:xfrm>
            <a:off x="978569" y="3192378"/>
            <a:ext cx="10427368" cy="3144253"/>
          </a:xfrm>
        </p:spPr>
        <p:txBody>
          <a:bodyPr>
            <a:normAutofit/>
          </a:bodyPr>
          <a:lstStyle/>
          <a:p>
            <a:pPr marL="457200" indent="-457200" algn="l">
              <a:spcAft>
                <a:spcPts val="600"/>
              </a:spcAft>
              <a:buFont typeface="Arial"/>
              <a:buAutoNum type="alphaUcParenR"/>
            </a:pPr>
            <a:r>
              <a:rPr lang="en-AU" sz="3200" dirty="0">
                <a:ea typeface="Century Gothic" charset="0"/>
                <a:cs typeface="Century Gothic" charset="0"/>
              </a:rPr>
              <a:t>The European Parliament</a:t>
            </a:r>
            <a:endParaRPr lang="en-US" sz="3200" dirty="0">
              <a:ea typeface="Century Gothic" charset="0"/>
              <a:cs typeface="Century Gothic" charset="0"/>
            </a:endParaRPr>
          </a:p>
          <a:p>
            <a:pPr marL="457200" indent="-457200" algn="l">
              <a:spcAft>
                <a:spcPts val="600"/>
              </a:spcAft>
              <a:buFont typeface="Arial"/>
              <a:buAutoNum type="alphaUcParenR"/>
            </a:pPr>
            <a:r>
              <a:rPr lang="en-AU" sz="3200" b="1" dirty="0">
                <a:ea typeface="Century Gothic" charset="0"/>
                <a:cs typeface="Century Gothic" charset="0"/>
              </a:rPr>
              <a:t>NASA</a:t>
            </a:r>
            <a:endParaRPr lang="en-US" sz="3200" b="1" dirty="0">
              <a:ea typeface="Century Gothic" charset="0"/>
              <a:cs typeface="Century Gothic" charset="0"/>
            </a:endParaRPr>
          </a:p>
          <a:p>
            <a:pPr marL="457200" lvl="0" indent="-457200" algn="l">
              <a:spcAft>
                <a:spcPts val="600"/>
              </a:spcAft>
              <a:buFont typeface="Arial"/>
              <a:buAutoNum type="alphaUcParenR"/>
            </a:pPr>
            <a:r>
              <a:rPr lang="en-AU" sz="3200" dirty="0" smtClean="0">
                <a:ea typeface="Century Gothic" charset="0"/>
                <a:cs typeface="Century Gothic" charset="0"/>
              </a:rPr>
              <a:t> The National Archives</a:t>
            </a:r>
            <a:r>
              <a:rPr lang="en-US" dirty="0"/>
              <a:t/>
            </a:r>
            <a:br>
              <a:rPr lang="en-US" dirty="0"/>
            </a:br>
            <a:endParaRPr lang="en-US"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30632" y="3377450"/>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75142547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a:bodyPr>
          <a:lstStyle/>
          <a:p>
            <a:r>
              <a:rPr lang="en-AU" sz="4400" dirty="0">
                <a:latin typeface="+mn-lt"/>
                <a:ea typeface="Century Gothic" charset="0"/>
                <a:cs typeface="Century Gothic" charset="0"/>
              </a:rPr>
              <a:t>What does a checksum do?</a:t>
            </a:r>
            <a:r>
              <a:rPr lang="en-US" sz="4400" dirty="0">
                <a:latin typeface="+mn-lt"/>
                <a:ea typeface="Century Gothic" charset="0"/>
                <a:cs typeface="Century Gothic" charset="0"/>
              </a:rPr>
              <a:t/>
            </a:r>
            <a:br>
              <a:rPr lang="en-US" sz="4400" dirty="0">
                <a:latin typeface="+mn-lt"/>
                <a:ea typeface="Century Gothic" charset="0"/>
                <a:cs typeface="Century Gothic" charset="0"/>
              </a:rPr>
            </a:br>
            <a:r>
              <a:rPr lang="en-US" sz="4800" dirty="0">
                <a:latin typeface="+mn-lt"/>
                <a:ea typeface="Century Gothic" charset="0"/>
                <a:cs typeface="Century Gothic" charset="0"/>
              </a:rPr>
              <a:t/>
            </a:r>
            <a:br>
              <a:rPr lang="en-US" sz="4800" dirty="0">
                <a:latin typeface="+mn-lt"/>
                <a:ea typeface="Century Gothic" charset="0"/>
                <a:cs typeface="Century Gothic" charset="0"/>
              </a:rPr>
            </a:br>
            <a:endParaRPr lang="en-US" sz="4800" dirty="0">
              <a:latin typeface="+mn-lt"/>
              <a:ea typeface="Century Gothic" charset="0"/>
              <a:cs typeface="Century Gothic" charset="0"/>
            </a:endParaRPr>
          </a:p>
        </p:txBody>
      </p:sp>
      <p:sp>
        <p:nvSpPr>
          <p:cNvPr id="3" name="Subtitle 2"/>
          <p:cNvSpPr>
            <a:spLocks noGrp="1"/>
          </p:cNvSpPr>
          <p:nvPr>
            <p:ph type="subTitle" idx="1"/>
          </p:nvPr>
        </p:nvSpPr>
        <p:spPr>
          <a:xfrm>
            <a:off x="914399" y="2470483"/>
            <a:ext cx="7283117" cy="3144253"/>
          </a:xfrm>
        </p:spPr>
        <p:txBody>
          <a:bodyPr>
            <a:normAutofit/>
          </a:bodyPr>
          <a:lstStyle/>
          <a:p>
            <a:pPr marL="457200" lvl="0" indent="-457200" algn="l">
              <a:spcAft>
                <a:spcPts val="600"/>
              </a:spcAft>
              <a:buFont typeface="Arial"/>
              <a:buAutoNum type="alphaUcParenR"/>
            </a:pPr>
            <a:r>
              <a:rPr lang="en-AU" sz="3200" dirty="0">
                <a:ea typeface="Century Gothic" charset="0"/>
                <a:cs typeface="Century Gothic" charset="0"/>
              </a:rPr>
              <a:t>Prove whether or a not a file has changed</a:t>
            </a:r>
            <a:endParaRPr lang="en-US" sz="3200" dirty="0">
              <a:ea typeface="Century Gothic" charset="0"/>
              <a:cs typeface="Century Gothic" charset="0"/>
            </a:endParaRPr>
          </a:p>
          <a:p>
            <a:pPr marL="457200" lvl="0" indent="-457200" algn="l">
              <a:spcAft>
                <a:spcPts val="600"/>
              </a:spcAft>
              <a:buFont typeface="Arial"/>
              <a:buAutoNum type="alphaUcParenR"/>
            </a:pPr>
            <a:r>
              <a:rPr lang="en-AU" sz="3200" dirty="0">
                <a:ea typeface="Century Gothic" charset="0"/>
                <a:cs typeface="Century Gothic" charset="0"/>
              </a:rPr>
              <a:t>Tell you what kind of file you have</a:t>
            </a:r>
            <a:endParaRPr lang="en-US" sz="3200" dirty="0">
              <a:ea typeface="Century Gothic" charset="0"/>
              <a:cs typeface="Century Gothic" charset="0"/>
            </a:endParaRPr>
          </a:p>
          <a:p>
            <a:pPr marL="457200" lvl="0" indent="-457200" algn="l">
              <a:spcAft>
                <a:spcPts val="600"/>
              </a:spcAft>
              <a:buFont typeface="Arial"/>
              <a:buAutoNum type="alphaUcParenR"/>
            </a:pPr>
            <a:r>
              <a:rPr lang="en-AU" sz="3200" dirty="0">
                <a:ea typeface="Century Gothic" charset="0"/>
                <a:cs typeface="Century Gothic" charset="0"/>
              </a:rPr>
              <a:t>Tell you whether or not the file format type is </a:t>
            </a:r>
            <a:r>
              <a:rPr lang="en-AU" sz="3200" dirty="0" smtClean="0">
                <a:ea typeface="Century Gothic" charset="0"/>
                <a:cs typeface="Century Gothic" charset="0"/>
              </a:rPr>
              <a:t>valid</a:t>
            </a:r>
            <a:r>
              <a:rPr lang="en-US" sz="3200" dirty="0">
                <a:ea typeface="Century Gothic" charset="0"/>
                <a:cs typeface="Century Gothic" charset="0"/>
              </a:rPr>
              <a:t/>
            </a:r>
            <a:br>
              <a:rPr lang="en-US" sz="3200" dirty="0">
                <a:ea typeface="Century Gothic" charset="0"/>
                <a:cs typeface="Century Gothic" charset="0"/>
              </a:rPr>
            </a:br>
            <a:endParaRPr lang="en-US" sz="3200"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97516" y="3851280"/>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33463953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a:bodyPr>
          <a:lstStyle/>
          <a:p>
            <a:r>
              <a:rPr lang="en-AU" sz="4400" dirty="0">
                <a:latin typeface="+mn-lt"/>
                <a:ea typeface="Century Gothic" charset="0"/>
                <a:cs typeface="Century Gothic" charset="0"/>
              </a:rPr>
              <a:t>What does a checksum do?</a:t>
            </a:r>
            <a:r>
              <a:rPr lang="en-US" sz="4400" dirty="0">
                <a:latin typeface="+mn-lt"/>
                <a:ea typeface="Century Gothic" charset="0"/>
                <a:cs typeface="Century Gothic" charset="0"/>
              </a:rPr>
              <a:t/>
            </a:r>
            <a:br>
              <a:rPr lang="en-US" sz="4400" dirty="0">
                <a:latin typeface="+mn-lt"/>
                <a:ea typeface="Century Gothic" charset="0"/>
                <a:cs typeface="Century Gothic" charset="0"/>
              </a:rPr>
            </a:br>
            <a:r>
              <a:rPr lang="en-US" sz="4800" dirty="0">
                <a:latin typeface="+mn-lt"/>
                <a:ea typeface="Century Gothic" charset="0"/>
                <a:cs typeface="Century Gothic" charset="0"/>
              </a:rPr>
              <a:t/>
            </a:r>
            <a:br>
              <a:rPr lang="en-US" sz="4800" dirty="0">
                <a:latin typeface="+mn-lt"/>
                <a:ea typeface="Century Gothic" charset="0"/>
                <a:cs typeface="Century Gothic" charset="0"/>
              </a:rPr>
            </a:br>
            <a:endParaRPr lang="en-US" sz="4800" dirty="0">
              <a:latin typeface="+mn-lt"/>
              <a:ea typeface="Century Gothic" charset="0"/>
              <a:cs typeface="Century Gothic" charset="0"/>
            </a:endParaRPr>
          </a:p>
        </p:txBody>
      </p:sp>
      <p:sp>
        <p:nvSpPr>
          <p:cNvPr id="3" name="Subtitle 2"/>
          <p:cNvSpPr>
            <a:spLocks noGrp="1"/>
          </p:cNvSpPr>
          <p:nvPr>
            <p:ph type="subTitle" idx="1"/>
          </p:nvPr>
        </p:nvSpPr>
        <p:spPr>
          <a:xfrm>
            <a:off x="914399" y="2470483"/>
            <a:ext cx="7283117" cy="3144253"/>
          </a:xfrm>
        </p:spPr>
        <p:txBody>
          <a:bodyPr>
            <a:normAutofit/>
          </a:bodyPr>
          <a:lstStyle/>
          <a:p>
            <a:pPr marL="457200" lvl="0" indent="-457200" algn="l">
              <a:spcAft>
                <a:spcPts val="600"/>
              </a:spcAft>
              <a:buFont typeface="Arial"/>
              <a:buAutoNum type="alphaUcParenR"/>
            </a:pPr>
            <a:r>
              <a:rPr lang="en-AU" sz="3200" b="1" dirty="0">
                <a:ea typeface="Century Gothic" charset="0"/>
                <a:cs typeface="Century Gothic" charset="0"/>
              </a:rPr>
              <a:t>Prove whether or a not a file has changed</a:t>
            </a:r>
            <a:endParaRPr lang="en-US" sz="3200" b="1" dirty="0">
              <a:ea typeface="Century Gothic" charset="0"/>
              <a:cs typeface="Century Gothic" charset="0"/>
            </a:endParaRPr>
          </a:p>
          <a:p>
            <a:pPr marL="457200" lvl="0" indent="-457200" algn="l">
              <a:spcAft>
                <a:spcPts val="600"/>
              </a:spcAft>
              <a:buFont typeface="Arial"/>
              <a:buAutoNum type="alphaUcParenR"/>
            </a:pPr>
            <a:r>
              <a:rPr lang="en-AU" sz="3200" dirty="0">
                <a:ea typeface="Century Gothic" charset="0"/>
                <a:cs typeface="Century Gothic" charset="0"/>
              </a:rPr>
              <a:t>Tell you what kind of file you have</a:t>
            </a:r>
            <a:endParaRPr lang="en-US" sz="3200" dirty="0">
              <a:ea typeface="Century Gothic" charset="0"/>
              <a:cs typeface="Century Gothic" charset="0"/>
            </a:endParaRPr>
          </a:p>
          <a:p>
            <a:pPr marL="457200" lvl="0" indent="-457200" algn="l">
              <a:spcAft>
                <a:spcPts val="600"/>
              </a:spcAft>
              <a:buFont typeface="Arial"/>
              <a:buAutoNum type="alphaUcParenR"/>
            </a:pPr>
            <a:r>
              <a:rPr lang="en-AU" sz="3200" dirty="0">
                <a:ea typeface="Century Gothic" charset="0"/>
                <a:cs typeface="Century Gothic" charset="0"/>
              </a:rPr>
              <a:t>Tell you whether or not the file format type is </a:t>
            </a:r>
            <a:r>
              <a:rPr lang="en-AU" sz="3200" dirty="0" smtClean="0">
                <a:ea typeface="Century Gothic" charset="0"/>
                <a:cs typeface="Century Gothic" charset="0"/>
              </a:rPr>
              <a:t>valid</a:t>
            </a:r>
            <a:r>
              <a:rPr lang="en-US" sz="3200" dirty="0">
                <a:ea typeface="Century Gothic" charset="0"/>
                <a:cs typeface="Century Gothic" charset="0"/>
              </a:rPr>
              <a:t/>
            </a:r>
            <a:br>
              <a:rPr lang="en-US" sz="3200" dirty="0">
                <a:ea typeface="Century Gothic" charset="0"/>
                <a:cs typeface="Century Gothic" charset="0"/>
              </a:rPr>
            </a:br>
            <a:endParaRPr lang="en-US" sz="3200"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97516" y="3851280"/>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73881246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fontScale="90000"/>
          </a:bodyPr>
          <a:lstStyle/>
          <a:p>
            <a:pPr lvl="0"/>
            <a:r>
              <a:rPr lang="en-AU" sz="4400" dirty="0">
                <a:latin typeface="+mn-lt"/>
                <a:ea typeface="Century Gothic" charset="0"/>
                <a:cs typeface="Century Gothic" charset="0"/>
              </a:rPr>
              <a:t>How many types of information packages are there in the OAIS? </a:t>
            </a:r>
            <a:r>
              <a:rPr lang="en-US" sz="4400" dirty="0">
                <a:latin typeface="+mn-lt"/>
                <a:ea typeface="Century Gothic" charset="0"/>
                <a:cs typeface="Century Gothic" charset="0"/>
              </a:rPr>
              <a:t/>
            </a:r>
            <a:br>
              <a:rPr lang="en-US" sz="4400" dirty="0">
                <a:latin typeface="+mn-lt"/>
                <a:ea typeface="Century Gothic" charset="0"/>
                <a:cs typeface="Century Gothic" charset="0"/>
              </a:rPr>
            </a:br>
            <a:r>
              <a:rPr lang="en-US" sz="4800" dirty="0">
                <a:latin typeface="+mn-lt"/>
                <a:ea typeface="Century Gothic" charset="0"/>
                <a:cs typeface="Century Gothic" charset="0"/>
              </a:rPr>
              <a:t/>
            </a:r>
            <a:br>
              <a:rPr lang="en-US" sz="4800" dirty="0">
                <a:latin typeface="+mn-lt"/>
                <a:ea typeface="Century Gothic" charset="0"/>
                <a:cs typeface="Century Gothic" charset="0"/>
              </a:rPr>
            </a:br>
            <a:endParaRPr lang="en-US" sz="4800" dirty="0">
              <a:latin typeface="+mn-lt"/>
              <a:ea typeface="Century Gothic" charset="0"/>
              <a:cs typeface="Century Gothic" charset="0"/>
            </a:endParaRPr>
          </a:p>
        </p:txBody>
      </p:sp>
      <p:sp>
        <p:nvSpPr>
          <p:cNvPr id="3" name="Subtitle 2"/>
          <p:cNvSpPr>
            <a:spLocks noGrp="1"/>
          </p:cNvSpPr>
          <p:nvPr>
            <p:ph type="subTitle" idx="1"/>
          </p:nvPr>
        </p:nvSpPr>
        <p:spPr>
          <a:xfrm>
            <a:off x="882315" y="2967787"/>
            <a:ext cx="7283117" cy="3144253"/>
          </a:xfrm>
        </p:spPr>
        <p:txBody>
          <a:bodyPr>
            <a:normAutofit/>
          </a:bodyPr>
          <a:lstStyle/>
          <a:p>
            <a:pPr marL="457200" lvl="0" indent="-457200" algn="l">
              <a:spcAft>
                <a:spcPts val="600"/>
              </a:spcAft>
              <a:buFont typeface="Arial"/>
              <a:buAutoNum type="alphaUcParenR"/>
            </a:pPr>
            <a:r>
              <a:rPr lang="en-US" sz="3200" dirty="0" smtClean="0">
                <a:ea typeface="Century Gothic" charset="0"/>
                <a:cs typeface="Century Gothic" charset="0"/>
              </a:rPr>
              <a:t>One</a:t>
            </a:r>
          </a:p>
          <a:p>
            <a:pPr marL="457200" lvl="0" indent="-457200" algn="l">
              <a:spcAft>
                <a:spcPts val="600"/>
              </a:spcAft>
              <a:buFont typeface="Arial"/>
              <a:buAutoNum type="alphaUcParenR"/>
            </a:pPr>
            <a:r>
              <a:rPr lang="en-US" sz="3200" dirty="0" smtClean="0">
                <a:ea typeface="Century Gothic" charset="0"/>
                <a:cs typeface="Century Gothic" charset="0"/>
              </a:rPr>
              <a:t>Five</a:t>
            </a:r>
          </a:p>
          <a:p>
            <a:pPr marL="457200" lvl="0" indent="-457200" algn="l">
              <a:spcAft>
                <a:spcPts val="600"/>
              </a:spcAft>
              <a:buFont typeface="Arial"/>
              <a:buAutoNum type="alphaUcParenR"/>
            </a:pPr>
            <a:r>
              <a:rPr lang="en-US" sz="3200" dirty="0" smtClean="0">
                <a:ea typeface="Century Gothic" charset="0"/>
                <a:cs typeface="Century Gothic" charset="0"/>
              </a:rPr>
              <a:t>Three</a:t>
            </a:r>
            <a:r>
              <a:rPr lang="en-US" sz="3200" dirty="0">
                <a:ea typeface="Century Gothic" charset="0"/>
                <a:cs typeface="Century Gothic" charset="0"/>
              </a:rPr>
              <a:t/>
            </a:r>
            <a:br>
              <a:rPr lang="en-US" sz="3200" dirty="0">
                <a:ea typeface="Century Gothic" charset="0"/>
                <a:cs typeface="Century Gothic" charset="0"/>
              </a:rPr>
            </a:br>
            <a:endParaRPr lang="en-US" sz="3200"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06653" y="3337933"/>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99297076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fontScale="90000"/>
          </a:bodyPr>
          <a:lstStyle/>
          <a:p>
            <a:pPr lvl="0"/>
            <a:r>
              <a:rPr lang="en-AU" sz="4400" dirty="0">
                <a:latin typeface="+mn-lt"/>
                <a:ea typeface="Century Gothic" charset="0"/>
                <a:cs typeface="Century Gothic" charset="0"/>
              </a:rPr>
              <a:t>How many types of information packages are there in the OAIS? </a:t>
            </a:r>
            <a:r>
              <a:rPr lang="en-US" sz="4400" dirty="0">
                <a:latin typeface="+mn-lt"/>
                <a:ea typeface="Century Gothic" charset="0"/>
                <a:cs typeface="Century Gothic" charset="0"/>
              </a:rPr>
              <a:t/>
            </a:r>
            <a:br>
              <a:rPr lang="en-US" sz="4400" dirty="0">
                <a:latin typeface="+mn-lt"/>
                <a:ea typeface="Century Gothic" charset="0"/>
                <a:cs typeface="Century Gothic" charset="0"/>
              </a:rPr>
            </a:br>
            <a:r>
              <a:rPr lang="en-US" sz="4800" dirty="0">
                <a:latin typeface="+mn-lt"/>
                <a:ea typeface="Century Gothic" charset="0"/>
                <a:cs typeface="Century Gothic" charset="0"/>
              </a:rPr>
              <a:t/>
            </a:r>
            <a:br>
              <a:rPr lang="en-US" sz="4800" dirty="0">
                <a:latin typeface="+mn-lt"/>
                <a:ea typeface="Century Gothic" charset="0"/>
                <a:cs typeface="Century Gothic" charset="0"/>
              </a:rPr>
            </a:br>
            <a:endParaRPr lang="en-US" sz="4800" dirty="0">
              <a:latin typeface="+mn-lt"/>
              <a:ea typeface="Century Gothic" charset="0"/>
              <a:cs typeface="Century Gothic" charset="0"/>
            </a:endParaRPr>
          </a:p>
        </p:txBody>
      </p:sp>
      <p:sp>
        <p:nvSpPr>
          <p:cNvPr id="3" name="Subtitle 2"/>
          <p:cNvSpPr>
            <a:spLocks noGrp="1"/>
          </p:cNvSpPr>
          <p:nvPr>
            <p:ph type="subTitle" idx="1"/>
          </p:nvPr>
        </p:nvSpPr>
        <p:spPr>
          <a:xfrm>
            <a:off x="882315" y="2967787"/>
            <a:ext cx="7283117" cy="3144253"/>
          </a:xfrm>
        </p:spPr>
        <p:txBody>
          <a:bodyPr>
            <a:normAutofit/>
          </a:bodyPr>
          <a:lstStyle/>
          <a:p>
            <a:pPr marL="457200" lvl="0" indent="-457200" algn="l">
              <a:spcAft>
                <a:spcPts val="600"/>
              </a:spcAft>
              <a:buFont typeface="Arial"/>
              <a:buAutoNum type="alphaUcParenR"/>
            </a:pPr>
            <a:r>
              <a:rPr lang="en-US" sz="3200" dirty="0" smtClean="0">
                <a:ea typeface="Century Gothic" charset="0"/>
                <a:cs typeface="Century Gothic" charset="0"/>
              </a:rPr>
              <a:t>One</a:t>
            </a:r>
          </a:p>
          <a:p>
            <a:pPr marL="457200" lvl="0" indent="-457200" algn="l">
              <a:spcAft>
                <a:spcPts val="600"/>
              </a:spcAft>
              <a:buFont typeface="Arial"/>
              <a:buAutoNum type="alphaUcParenR"/>
            </a:pPr>
            <a:r>
              <a:rPr lang="en-US" sz="3200" dirty="0" smtClean="0">
                <a:ea typeface="Century Gothic" charset="0"/>
                <a:cs typeface="Century Gothic" charset="0"/>
              </a:rPr>
              <a:t>Five</a:t>
            </a:r>
          </a:p>
          <a:p>
            <a:pPr marL="457200" lvl="0" indent="-457200" algn="l">
              <a:spcAft>
                <a:spcPts val="600"/>
              </a:spcAft>
              <a:buFont typeface="Arial"/>
              <a:buAutoNum type="alphaUcParenR"/>
            </a:pPr>
            <a:r>
              <a:rPr lang="en-US" sz="3200" b="1" dirty="0" smtClean="0">
                <a:ea typeface="Century Gothic" charset="0"/>
                <a:cs typeface="Century Gothic" charset="0"/>
              </a:rPr>
              <a:t>Three</a:t>
            </a:r>
            <a:r>
              <a:rPr lang="en-US" sz="3200" dirty="0">
                <a:ea typeface="Century Gothic" charset="0"/>
                <a:cs typeface="Century Gothic" charset="0"/>
              </a:rPr>
              <a:t/>
            </a:r>
            <a:br>
              <a:rPr lang="en-US" sz="3200" dirty="0">
                <a:ea typeface="Century Gothic" charset="0"/>
                <a:cs typeface="Century Gothic" charset="0"/>
              </a:rPr>
            </a:br>
            <a:endParaRPr lang="en-US" sz="3200"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06653" y="3337933"/>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46589416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a:bodyPr>
          <a:lstStyle/>
          <a:p>
            <a:r>
              <a:rPr lang="en-AU" sz="4000" dirty="0">
                <a:latin typeface="+mn-lt"/>
                <a:ea typeface="Century Gothic" charset="0"/>
                <a:cs typeface="Century Gothic" charset="0"/>
              </a:rPr>
              <a:t>Digital Preservation is more than technology: true or false?</a:t>
            </a:r>
            <a:r>
              <a:rPr lang="en-US" sz="4000" dirty="0">
                <a:latin typeface="+mn-lt"/>
                <a:ea typeface="Century Gothic" charset="0"/>
                <a:cs typeface="Century Gothic" charset="0"/>
              </a:rPr>
              <a:t/>
            </a:r>
            <a:br>
              <a:rPr lang="en-US" sz="4000" dirty="0">
                <a:latin typeface="+mn-lt"/>
                <a:ea typeface="Century Gothic" charset="0"/>
                <a:cs typeface="Century Gothic" charset="0"/>
              </a:rPr>
            </a:br>
            <a:endParaRPr lang="en-US" sz="4800" dirty="0">
              <a:latin typeface="+mn-lt"/>
              <a:ea typeface="Century Gothic" charset="0"/>
              <a:cs typeface="Century Gothic" charset="0"/>
            </a:endParaRPr>
          </a:p>
        </p:txBody>
      </p:sp>
      <p:sp>
        <p:nvSpPr>
          <p:cNvPr id="3" name="Subtitle 2"/>
          <p:cNvSpPr>
            <a:spLocks noGrp="1"/>
          </p:cNvSpPr>
          <p:nvPr>
            <p:ph type="subTitle" idx="1"/>
          </p:nvPr>
        </p:nvSpPr>
        <p:spPr>
          <a:xfrm>
            <a:off x="882315" y="2967787"/>
            <a:ext cx="7283117" cy="3144253"/>
          </a:xfrm>
        </p:spPr>
        <p:txBody>
          <a:bodyPr>
            <a:normAutofit/>
          </a:bodyPr>
          <a:lstStyle/>
          <a:p>
            <a:pPr marL="457200" lvl="0" indent="-457200" algn="l">
              <a:spcAft>
                <a:spcPts val="600"/>
              </a:spcAft>
              <a:buFont typeface="Arial"/>
              <a:buAutoNum type="alphaUcParenR"/>
            </a:pPr>
            <a:r>
              <a:rPr lang="en-US" sz="3200" dirty="0" smtClean="0">
                <a:ea typeface="Century Gothic" charset="0"/>
                <a:cs typeface="Century Gothic" charset="0"/>
              </a:rPr>
              <a:t>True</a:t>
            </a:r>
          </a:p>
          <a:p>
            <a:pPr marL="457200" lvl="0" indent="-457200" algn="l">
              <a:spcAft>
                <a:spcPts val="600"/>
              </a:spcAft>
              <a:buFont typeface="Arial"/>
              <a:buAutoNum type="alphaUcParenR"/>
            </a:pPr>
            <a:r>
              <a:rPr lang="en-US" sz="3200" dirty="0" smtClean="0">
                <a:ea typeface="Century Gothic" charset="0"/>
                <a:cs typeface="Century Gothic" charset="0"/>
              </a:rPr>
              <a:t>False</a:t>
            </a:r>
            <a:r>
              <a:rPr lang="en-US" sz="3200" dirty="0">
                <a:ea typeface="Century Gothic" charset="0"/>
                <a:cs typeface="Century Gothic" charset="0"/>
              </a:rPr>
              <a:t/>
            </a:r>
            <a:br>
              <a:rPr lang="en-US" sz="3200" dirty="0">
                <a:ea typeface="Century Gothic" charset="0"/>
                <a:cs typeface="Century Gothic" charset="0"/>
              </a:rPr>
            </a:br>
            <a:endParaRPr lang="en-US" sz="3200"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06653" y="3337933"/>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33512208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389" y="962527"/>
            <a:ext cx="11197389" cy="2085474"/>
          </a:xfrm>
        </p:spPr>
        <p:txBody>
          <a:bodyPr>
            <a:normAutofit/>
          </a:bodyPr>
          <a:lstStyle/>
          <a:p>
            <a:r>
              <a:rPr lang="en-AU" sz="4000" dirty="0">
                <a:latin typeface="+mn-lt"/>
                <a:ea typeface="Century Gothic" charset="0"/>
                <a:cs typeface="Century Gothic" charset="0"/>
              </a:rPr>
              <a:t>Digital Preservation is more than technology: true or false?</a:t>
            </a:r>
            <a:r>
              <a:rPr lang="en-US" sz="4000" dirty="0">
                <a:latin typeface="+mn-lt"/>
                <a:ea typeface="Century Gothic" charset="0"/>
                <a:cs typeface="Century Gothic" charset="0"/>
              </a:rPr>
              <a:t/>
            </a:r>
            <a:br>
              <a:rPr lang="en-US" sz="4000" dirty="0">
                <a:latin typeface="+mn-lt"/>
                <a:ea typeface="Century Gothic" charset="0"/>
                <a:cs typeface="Century Gothic" charset="0"/>
              </a:rPr>
            </a:br>
            <a:endParaRPr lang="en-US" sz="4800" dirty="0">
              <a:latin typeface="+mn-lt"/>
              <a:ea typeface="Century Gothic" charset="0"/>
              <a:cs typeface="Century Gothic" charset="0"/>
            </a:endParaRPr>
          </a:p>
        </p:txBody>
      </p:sp>
      <p:sp>
        <p:nvSpPr>
          <p:cNvPr id="3" name="Subtitle 2"/>
          <p:cNvSpPr>
            <a:spLocks noGrp="1"/>
          </p:cNvSpPr>
          <p:nvPr>
            <p:ph type="subTitle" idx="1"/>
          </p:nvPr>
        </p:nvSpPr>
        <p:spPr>
          <a:xfrm>
            <a:off x="882315" y="2967787"/>
            <a:ext cx="7283117" cy="3144253"/>
          </a:xfrm>
        </p:spPr>
        <p:txBody>
          <a:bodyPr>
            <a:normAutofit/>
          </a:bodyPr>
          <a:lstStyle/>
          <a:p>
            <a:pPr marL="457200" lvl="0" indent="-457200" algn="l">
              <a:spcAft>
                <a:spcPts val="600"/>
              </a:spcAft>
              <a:buFont typeface="Arial"/>
              <a:buAutoNum type="alphaUcParenR"/>
            </a:pPr>
            <a:r>
              <a:rPr lang="en-US" sz="3200" b="1" dirty="0" smtClean="0">
                <a:ea typeface="Century Gothic" charset="0"/>
                <a:cs typeface="Century Gothic" charset="0"/>
              </a:rPr>
              <a:t>True</a:t>
            </a:r>
          </a:p>
          <a:p>
            <a:pPr marL="457200" lvl="0" indent="-457200" algn="l">
              <a:spcAft>
                <a:spcPts val="600"/>
              </a:spcAft>
              <a:buFont typeface="Arial"/>
              <a:buAutoNum type="alphaUcParenR"/>
            </a:pPr>
            <a:r>
              <a:rPr lang="en-US" sz="3200" dirty="0" smtClean="0">
                <a:ea typeface="Century Gothic" charset="0"/>
                <a:cs typeface="Century Gothic" charset="0"/>
              </a:rPr>
              <a:t>False</a:t>
            </a:r>
            <a:r>
              <a:rPr lang="en-US" sz="3200" dirty="0">
                <a:ea typeface="Century Gothic" charset="0"/>
                <a:cs typeface="Century Gothic" charset="0"/>
              </a:rPr>
              <a:t/>
            </a:r>
            <a:br>
              <a:rPr lang="en-US" sz="3200" dirty="0">
                <a:ea typeface="Century Gothic" charset="0"/>
                <a:cs typeface="Century Gothic" charset="0"/>
              </a:rPr>
            </a:br>
            <a:endParaRPr lang="en-US" sz="3200" dirty="0">
              <a:ea typeface="Century Gothic" charset="0"/>
              <a:cs typeface="Century Gothic"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06653" y="3337933"/>
            <a:ext cx="3796146" cy="2774107"/>
          </a:xfrm>
          <a:prstGeom prst="rect">
            <a:avLst/>
          </a:prstGeom>
        </p:spPr>
      </p:pic>
      <p:sp>
        <p:nvSpPr>
          <p:cNvPr id="5" name="TextBox 4"/>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89166911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7990305" y="1708295"/>
            <a:ext cx="3706695" cy="4351338"/>
          </a:xfrm>
        </p:spPr>
      </p:pic>
      <p:sp>
        <p:nvSpPr>
          <p:cNvPr id="2" name="Title 1"/>
          <p:cNvSpPr>
            <a:spLocks noGrp="1"/>
          </p:cNvSpPr>
          <p:nvPr>
            <p:ph type="title"/>
          </p:nvPr>
        </p:nvSpPr>
        <p:spPr/>
        <p:txBody>
          <a:bodyPr>
            <a:normAutofit/>
          </a:bodyPr>
          <a:lstStyle/>
          <a:p>
            <a:r>
              <a:rPr lang="is-IS" sz="4800" b="1" dirty="0" smtClean="0">
                <a:ea typeface="Century Gothic" charset="0"/>
                <a:cs typeface="Century Gothic" charset="0"/>
              </a:rPr>
              <a:t>Did you learn this?</a:t>
            </a:r>
            <a:endParaRPr lang="en-US" sz="4800" b="1" dirty="0">
              <a:ea typeface="Century Gothic" charset="0"/>
              <a:cs typeface="Century Gothic" charset="0"/>
            </a:endParaRPr>
          </a:p>
        </p:txBody>
      </p:sp>
      <p:sp>
        <p:nvSpPr>
          <p:cNvPr id="3" name="Content Placeholder 2"/>
          <p:cNvSpPr>
            <a:spLocks noGrp="1"/>
          </p:cNvSpPr>
          <p:nvPr>
            <p:ph sz="half" idx="1"/>
          </p:nvPr>
        </p:nvSpPr>
        <p:spPr>
          <a:xfrm>
            <a:off x="838198" y="1708295"/>
            <a:ext cx="7370619" cy="5032376"/>
          </a:xfrm>
        </p:spPr>
        <p:txBody>
          <a:bodyPr>
            <a:normAutofit/>
          </a:bodyPr>
          <a:lstStyle/>
          <a:p>
            <a:pPr lvl="0"/>
            <a:r>
              <a:rPr lang="en-GB" sz="3200" dirty="0">
                <a:ea typeface="Cambria" charset="0"/>
                <a:cs typeface="Cambria" charset="0"/>
              </a:rPr>
              <a:t>What digital preservation is, common risks that it mitigates against and why it matters</a:t>
            </a:r>
            <a:endParaRPr lang="en-US" sz="3200" dirty="0">
              <a:ea typeface="Cambria" charset="0"/>
              <a:cs typeface="Cambria" charset="0"/>
            </a:endParaRPr>
          </a:p>
          <a:p>
            <a:pPr lvl="0"/>
            <a:r>
              <a:rPr lang="en-GB" sz="3200" dirty="0">
                <a:ea typeface="Cambria" charset="0"/>
                <a:cs typeface="Cambria" charset="0"/>
              </a:rPr>
              <a:t>Common terms and concepts from the OAIS reference model</a:t>
            </a:r>
            <a:endParaRPr lang="en-US" sz="3200" dirty="0">
              <a:ea typeface="Cambria" charset="0"/>
              <a:cs typeface="Cambria" charset="0"/>
            </a:endParaRPr>
          </a:p>
          <a:p>
            <a:pPr lvl="0"/>
            <a:r>
              <a:rPr lang="en-GB" sz="3200" dirty="0">
                <a:ea typeface="Cambria" charset="0"/>
                <a:cs typeface="Cambria" charset="0"/>
              </a:rPr>
              <a:t>Become familiar with major digital preservation standards </a:t>
            </a:r>
            <a:endParaRPr lang="en-GB" sz="3200" dirty="0" smtClean="0">
              <a:ea typeface="Cambria" charset="0"/>
              <a:cs typeface="Cambria" charset="0"/>
            </a:endParaRPr>
          </a:p>
          <a:p>
            <a:pPr lvl="0"/>
            <a:r>
              <a:rPr lang="en-GB" sz="3200" dirty="0" smtClean="0">
                <a:ea typeface="Cambria" charset="0"/>
                <a:cs typeface="Cambria" charset="0"/>
              </a:rPr>
              <a:t>Understand </a:t>
            </a:r>
            <a:r>
              <a:rPr lang="en-GB" sz="3200" dirty="0">
                <a:ea typeface="Cambria" charset="0"/>
                <a:cs typeface="Cambria" charset="0"/>
              </a:rPr>
              <a:t>what </a:t>
            </a:r>
            <a:r>
              <a:rPr lang="en-GB" sz="3200" dirty="0" smtClean="0">
                <a:ea typeface="Cambria" charset="0"/>
                <a:cs typeface="Cambria" charset="0"/>
              </a:rPr>
              <a:t>are some </a:t>
            </a:r>
            <a:r>
              <a:rPr lang="en-GB" sz="3200" dirty="0">
                <a:ea typeface="Cambria" charset="0"/>
                <a:cs typeface="Cambria" charset="0"/>
              </a:rPr>
              <a:t>of the </a:t>
            </a:r>
            <a:r>
              <a:rPr lang="en-GB" sz="3200" dirty="0" smtClean="0">
                <a:ea typeface="Cambria" charset="0"/>
                <a:cs typeface="Cambria" charset="0"/>
              </a:rPr>
              <a:t>tools </a:t>
            </a:r>
            <a:r>
              <a:rPr lang="en-GB" sz="3200" dirty="0">
                <a:ea typeface="Cambria" charset="0"/>
                <a:cs typeface="Cambria" charset="0"/>
              </a:rPr>
              <a:t>and techniques </a:t>
            </a:r>
            <a:r>
              <a:rPr lang="en-GB" sz="3200" dirty="0" smtClean="0">
                <a:ea typeface="Cambria" charset="0"/>
                <a:cs typeface="Cambria" charset="0"/>
              </a:rPr>
              <a:t>used </a:t>
            </a:r>
            <a:r>
              <a:rPr lang="en-GB" sz="3200" dirty="0">
                <a:ea typeface="Cambria" charset="0"/>
                <a:cs typeface="Cambria" charset="0"/>
              </a:rPr>
              <a:t>to preserve digital objects</a:t>
            </a:r>
            <a:r>
              <a:rPr lang="en-US" sz="3200" dirty="0">
                <a:ea typeface="Cambria" charset="0"/>
                <a:cs typeface="Cambria" charset="0"/>
              </a:rPr>
              <a:t> </a:t>
            </a:r>
            <a:endParaRPr lang="en-US" dirty="0">
              <a:ea typeface="Cambria" charset="0"/>
              <a:cs typeface="Cambria" charset="0"/>
            </a:endParaRPr>
          </a:p>
        </p:txBody>
      </p:sp>
      <p:sp>
        <p:nvSpPr>
          <p:cNvPr id="6" name="TextBox 5"/>
          <p:cNvSpPr txBox="1"/>
          <p:nvPr/>
        </p:nvSpPr>
        <p:spPr>
          <a:xfrm>
            <a:off x="7698926" y="6153930"/>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11909199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ea typeface="Century Gothic" charset="0"/>
                <a:cs typeface="Century Gothic" charset="0"/>
              </a:rPr>
              <a:t>What is digital preservation?</a:t>
            </a:r>
            <a:endParaRPr lang="en-US" sz="4800" b="1" dirty="0">
              <a:ea typeface="Century Gothic" charset="0"/>
              <a:cs typeface="Century Gothic" charset="0"/>
            </a:endParaRPr>
          </a:p>
        </p:txBody>
      </p:sp>
      <p:sp>
        <p:nvSpPr>
          <p:cNvPr id="3" name="Content Placeholder 2"/>
          <p:cNvSpPr>
            <a:spLocks noGrp="1"/>
          </p:cNvSpPr>
          <p:nvPr>
            <p:ph idx="1"/>
          </p:nvPr>
        </p:nvSpPr>
        <p:spPr/>
        <p:txBody>
          <a:bodyPr>
            <a:normAutofit/>
          </a:bodyPr>
          <a:lstStyle/>
          <a:p>
            <a:r>
              <a:rPr lang="en-US" sz="3200" b="1" dirty="0" smtClean="0">
                <a:ea typeface="Cambria" charset="0"/>
                <a:cs typeface="Cambria" charset="0"/>
              </a:rPr>
              <a:t>Digitized materials </a:t>
            </a:r>
            <a:r>
              <a:rPr lang="en-US" sz="3200" dirty="0" smtClean="0">
                <a:ea typeface="Cambria" charset="0"/>
                <a:cs typeface="Cambria" charset="0"/>
              </a:rPr>
              <a:t>- </a:t>
            </a:r>
            <a:r>
              <a:rPr lang="en-US" sz="3200" dirty="0">
                <a:ea typeface="Cambria" charset="0"/>
                <a:cs typeface="Cambria" charset="0"/>
              </a:rPr>
              <a:t>Digital files(s)  generated from an analogue </a:t>
            </a:r>
            <a:r>
              <a:rPr lang="en-US" sz="3200" dirty="0" smtClean="0">
                <a:ea typeface="Cambria" charset="0"/>
                <a:cs typeface="Cambria" charset="0"/>
              </a:rPr>
              <a:t>equivalent</a:t>
            </a:r>
          </a:p>
          <a:p>
            <a:endParaRPr lang="en-US" sz="3200" dirty="0" smtClean="0">
              <a:ea typeface="Cambria" charset="0"/>
              <a:cs typeface="Cambria" charset="0"/>
            </a:endParaRPr>
          </a:p>
          <a:p>
            <a:r>
              <a:rPr lang="en-US" sz="3200" b="1" dirty="0" smtClean="0">
                <a:ea typeface="Cambria" charset="0"/>
                <a:cs typeface="Cambria" charset="0"/>
              </a:rPr>
              <a:t>Born digital materials </a:t>
            </a:r>
            <a:r>
              <a:rPr lang="en-US" sz="3200" dirty="0" smtClean="0">
                <a:ea typeface="Cambria" charset="0"/>
                <a:cs typeface="Cambria" charset="0"/>
              </a:rPr>
              <a:t>- </a:t>
            </a:r>
            <a:r>
              <a:rPr lang="en-US" sz="3200" dirty="0">
                <a:ea typeface="Cambria" charset="0"/>
                <a:cs typeface="Cambria" charset="0"/>
              </a:rPr>
              <a:t>Digital materials which are not intended to have an analogue equivalent. This differentiates born digital material from digitized material, as it has not been created from an analogue source </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98727" y="5271655"/>
            <a:ext cx="1219200" cy="1219200"/>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98727" y="292533"/>
            <a:ext cx="1219200" cy="1219200"/>
          </a:xfrm>
          <a:prstGeom prst="rect">
            <a:avLst/>
          </a:prstGeom>
        </p:spPr>
      </p:pic>
      <p:sp>
        <p:nvSpPr>
          <p:cNvPr id="7" name="TextBox 6"/>
          <p:cNvSpPr txBox="1"/>
          <p:nvPr/>
        </p:nvSpPr>
        <p:spPr>
          <a:xfrm>
            <a:off x="7684035" y="6611779"/>
            <a:ext cx="4507965" cy="246221"/>
          </a:xfrm>
          <a:prstGeom prst="rect">
            <a:avLst/>
          </a:prstGeom>
          <a:noFill/>
        </p:spPr>
        <p:txBody>
          <a:bodyPr wrap="none" rtlCol="0">
            <a:spAutoFit/>
          </a:bodyPr>
          <a:lstStyle/>
          <a:p>
            <a:r>
              <a:rPr lang="en-GB" sz="1000" dirty="0"/>
              <a:t>Digital Preservation Business Case Toolkit </a:t>
            </a:r>
            <a:r>
              <a:rPr lang="en-GB" sz="1000" dirty="0">
                <a:hlinkClick r:id="rId5"/>
              </a:rPr>
              <a:t>http://wiki.dpconline.org</a:t>
            </a:r>
            <a:r>
              <a:rPr lang="en-GB" sz="1000" dirty="0" smtClean="0">
                <a:hlinkClick r:id="rId5"/>
              </a:rPr>
              <a:t>/</a:t>
            </a:r>
            <a:r>
              <a:rPr lang="en-GB" sz="1000" dirty="0" smtClean="0"/>
              <a:t>, CC-BY-NC 3.0 </a:t>
            </a:r>
            <a:endParaRPr lang="en-GB" sz="1000" dirty="0"/>
          </a:p>
        </p:txBody>
      </p:sp>
    </p:spTree>
    <p:extLst>
      <p:ext uri="{BB962C8B-B14F-4D97-AF65-F5344CB8AC3E}">
        <p14:creationId xmlns:p14="http://schemas.microsoft.com/office/powerpoint/2010/main" val="68708750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36673" y="526352"/>
            <a:ext cx="5929745" cy="4333275"/>
          </a:xfrm>
          <a:prstGeom prst="rect">
            <a:avLst/>
          </a:prstGeom>
        </p:spPr>
      </p:pic>
      <p:sp>
        <p:nvSpPr>
          <p:cNvPr id="4" name="Title 3"/>
          <p:cNvSpPr>
            <a:spLocks noGrp="1"/>
          </p:cNvSpPr>
          <p:nvPr>
            <p:ph type="title"/>
          </p:nvPr>
        </p:nvSpPr>
        <p:spPr/>
        <p:txBody>
          <a:bodyPr/>
          <a:lstStyle/>
          <a:p>
            <a:r>
              <a:rPr lang="en-US" b="1" dirty="0" smtClean="0">
                <a:latin typeface="+mn-lt"/>
                <a:ea typeface="Century Gothic" charset="0"/>
                <a:cs typeface="Century Gothic" charset="0"/>
              </a:rPr>
              <a:t>Any questions?</a:t>
            </a:r>
            <a:endParaRPr lang="en-US" b="1" dirty="0">
              <a:latin typeface="+mn-lt"/>
              <a:ea typeface="Century Gothic" charset="0"/>
              <a:cs typeface="Century Gothic" charset="0"/>
            </a:endParaRPr>
          </a:p>
        </p:txBody>
      </p:sp>
      <p:sp>
        <p:nvSpPr>
          <p:cNvPr id="5" name="Text Placeholder 4"/>
          <p:cNvSpPr>
            <a:spLocks noGrp="1"/>
          </p:cNvSpPr>
          <p:nvPr>
            <p:ph type="body" idx="1"/>
          </p:nvPr>
        </p:nvSpPr>
        <p:spPr/>
        <p:txBody>
          <a:bodyPr>
            <a:normAutofit/>
          </a:bodyPr>
          <a:lstStyle/>
          <a:p>
            <a:r>
              <a:rPr lang="en-US" sz="2800" dirty="0" smtClean="0"/>
              <a:t>[insert contact details here]</a:t>
            </a:r>
            <a:endParaRPr lang="en-US" sz="2800" dirty="0"/>
          </a:p>
        </p:txBody>
      </p:sp>
      <p:sp>
        <p:nvSpPr>
          <p:cNvPr id="6" name="TextBox 5"/>
          <p:cNvSpPr txBox="1"/>
          <p:nvPr/>
        </p:nvSpPr>
        <p:spPr>
          <a:xfrm>
            <a:off x="433388" y="6513763"/>
            <a:ext cx="4507965" cy="246221"/>
          </a:xfrm>
          <a:prstGeom prst="rect">
            <a:avLst/>
          </a:prstGeom>
          <a:noFill/>
        </p:spPr>
        <p:txBody>
          <a:bodyPr wrap="none" rtlCol="0">
            <a:spAutoFit/>
          </a:bodyPr>
          <a:lstStyle/>
          <a:p>
            <a:r>
              <a:rPr lang="en-GB" sz="1000" dirty="0"/>
              <a:t>Digital Preservation Business Case Toolkit </a:t>
            </a:r>
            <a:r>
              <a:rPr lang="en-GB" sz="1000" dirty="0">
                <a:hlinkClick r:id="rId4"/>
              </a:rPr>
              <a:t>http://wiki.dpconline.org</a:t>
            </a:r>
            <a:r>
              <a:rPr lang="en-GB" sz="1000" dirty="0" smtClean="0">
                <a:hlinkClick r:id="rId4"/>
              </a:rPr>
              <a:t>/</a:t>
            </a:r>
            <a:r>
              <a:rPr lang="en-GB" sz="1000" dirty="0" smtClean="0"/>
              <a:t>, CC-BY-NC 3.0 </a:t>
            </a:r>
            <a:endParaRPr lang="en-GB" sz="1000" dirty="0"/>
          </a:p>
        </p:txBody>
      </p:sp>
    </p:spTree>
    <p:extLst>
      <p:ext uri="{BB962C8B-B14F-4D97-AF65-F5344CB8AC3E}">
        <p14:creationId xmlns:p14="http://schemas.microsoft.com/office/powerpoint/2010/main" val="6962770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39450</TotalTime>
  <Words>9721</Words>
  <Application>Microsoft Macintosh PowerPoint</Application>
  <PresentationFormat>Widescreen</PresentationFormat>
  <Paragraphs>899</Paragraphs>
  <Slides>90</Slides>
  <Notes>90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90</vt:i4>
      </vt:variant>
    </vt:vector>
  </HeadingPairs>
  <TitlesOfParts>
    <vt:vector size="99" baseType="lpstr">
      <vt:lpstr>Arial Narrow</vt:lpstr>
      <vt:lpstr>Calibri</vt:lpstr>
      <vt:lpstr>Calibri Light</vt:lpstr>
      <vt:lpstr>Cambria</vt:lpstr>
      <vt:lpstr>Century</vt:lpstr>
      <vt:lpstr>Century Gothic</vt:lpstr>
      <vt:lpstr>Wingdings</vt:lpstr>
      <vt:lpstr>Arial</vt:lpstr>
      <vt:lpstr>Office Theme</vt:lpstr>
      <vt:lpstr>Digital Preservation: An introduction</vt:lpstr>
      <vt:lpstr>PowerPoint Presentation</vt:lpstr>
      <vt:lpstr>What we are covering today…</vt:lpstr>
      <vt:lpstr>….And what you will have learned...</vt:lpstr>
      <vt:lpstr>Analogue Media</vt:lpstr>
      <vt:lpstr>Digital Media</vt:lpstr>
      <vt:lpstr>So what is the problem?</vt:lpstr>
      <vt:lpstr>What is digital preservation?</vt:lpstr>
      <vt:lpstr>What is digital preservation?</vt:lpstr>
      <vt:lpstr>What digital preservation isn’t</vt:lpstr>
      <vt:lpstr>Preservation makes long-term access possible…</vt:lpstr>
      <vt:lpstr>Why does digital preservation matter?</vt:lpstr>
      <vt:lpstr>Why does digital preservation matter?</vt:lpstr>
      <vt:lpstr>Activity: Stories of loss</vt:lpstr>
      <vt:lpstr>Risks to digital materials</vt:lpstr>
      <vt:lpstr>Risks to digital materials</vt:lpstr>
      <vt:lpstr>Digital preservation is more than technology</vt:lpstr>
      <vt:lpstr>Digital preservation  as a lifecycle</vt:lpstr>
      <vt:lpstr>Activity: brainstorming</vt:lpstr>
      <vt:lpstr>What’s in a name?</vt:lpstr>
      <vt:lpstr>Digital objects are:</vt:lpstr>
      <vt:lpstr>What is a digital object?</vt:lpstr>
      <vt:lpstr>Fixity </vt:lpstr>
      <vt:lpstr>What is a digital object?</vt:lpstr>
      <vt:lpstr>Open Archival Information Systems (OAIS) Reference Model</vt:lpstr>
      <vt:lpstr>PowerPoint Presentation</vt:lpstr>
      <vt:lpstr>OAIS: Key stakeholders</vt:lpstr>
      <vt:lpstr>Open Archival Information Systems (OAIS) Reference Model</vt:lpstr>
      <vt:lpstr>Open Archival Information Systems (OAIS) Reference Model</vt:lpstr>
      <vt:lpstr>Open Archival Information Systems (OAIS) Reference Model</vt:lpstr>
      <vt:lpstr>Open Archival Information Systems (OAIS) Reference Model</vt:lpstr>
      <vt:lpstr>Open Archival Information Systems (OAIS) Reference Model</vt:lpstr>
      <vt:lpstr>Open Archival Information Systems (OAIS) Reference Model</vt:lpstr>
      <vt:lpstr>Open Archival Information Systems (OAIS) Reference Model</vt:lpstr>
      <vt:lpstr>A digital object in the digital preservation system</vt:lpstr>
      <vt:lpstr>A digital object three ways</vt:lpstr>
      <vt:lpstr>A digital object three ways</vt:lpstr>
      <vt:lpstr>Master files &amp; derivative files</vt:lpstr>
      <vt:lpstr>Master files &amp; derivative files</vt:lpstr>
      <vt:lpstr>A digital object three ways</vt:lpstr>
      <vt:lpstr>A digital object three ways</vt:lpstr>
      <vt:lpstr>Activity: brainstorming</vt:lpstr>
      <vt:lpstr>Digital preservation activities</vt:lpstr>
      <vt:lpstr>Characterization</vt:lpstr>
      <vt:lpstr>File format identification</vt:lpstr>
      <vt:lpstr>File format identification</vt:lpstr>
      <vt:lpstr>File format identification</vt:lpstr>
      <vt:lpstr>File format validation</vt:lpstr>
      <vt:lpstr>File format validation</vt:lpstr>
      <vt:lpstr>Checksums &amp; Fixity</vt:lpstr>
      <vt:lpstr>Metadata and digital preservation</vt:lpstr>
      <vt:lpstr>Metadata and digital preservation</vt:lpstr>
      <vt:lpstr>Metadata and digital preservation</vt:lpstr>
      <vt:lpstr>Metadata and digital preservation</vt:lpstr>
      <vt:lpstr>Metadata and digital preservation</vt:lpstr>
      <vt:lpstr>Preservation metadata: PREMIS</vt:lpstr>
      <vt:lpstr>Activity: preservation metadata</vt:lpstr>
      <vt:lpstr>Intelligent storage for preservation</vt:lpstr>
      <vt:lpstr>Preservation planning</vt:lpstr>
      <vt:lpstr>Preservation planning</vt:lpstr>
      <vt:lpstr>Preservation actions</vt:lpstr>
      <vt:lpstr>File format migration</vt:lpstr>
      <vt:lpstr>File format migration</vt:lpstr>
      <vt:lpstr>Emulation</vt:lpstr>
      <vt:lpstr>Digital Preservation facilitates access…</vt:lpstr>
      <vt:lpstr>So….digital preservation is whose problem?</vt:lpstr>
      <vt:lpstr>Key Points to remember</vt:lpstr>
      <vt:lpstr>Quiz time</vt:lpstr>
      <vt:lpstr>True or False: "Digitization is focused on providing long-term access to digital materials.”</vt:lpstr>
      <vt:lpstr>True or False: "Digitization is focused on providing long-term access to digital materials.”</vt:lpstr>
      <vt:lpstr>A common file format validation software is called?</vt:lpstr>
      <vt:lpstr>A common file format validation software is called?</vt:lpstr>
      <vt:lpstr>How do you preserve a digital photograph? </vt:lpstr>
      <vt:lpstr>How do you preserve a digital photograph? </vt:lpstr>
      <vt:lpstr>Media obsolescence. A recordable CD might have a shelf life of: </vt:lpstr>
      <vt:lpstr>Media obsolescence. A recordable CD might have a shelf life of: </vt:lpstr>
      <vt:lpstr>OAIS stands for:  </vt:lpstr>
      <vt:lpstr>OAIS stands for:  </vt:lpstr>
      <vt:lpstr>Within the OAIS model there are six functional entities: Ingest, Preservation Planning and... </vt:lpstr>
      <vt:lpstr>Within the OAIS model there are six functional entities: Ingest, Preservation Planning and... </vt:lpstr>
      <vt:lpstr>One of the original contributors to the OAIS framework was...  </vt:lpstr>
      <vt:lpstr>One of the original contributors to the OAIS framework was...  </vt:lpstr>
      <vt:lpstr>What does a checksum do?  </vt:lpstr>
      <vt:lpstr>What does a checksum do?  </vt:lpstr>
      <vt:lpstr>How many types of information packages are there in the OAIS?   </vt:lpstr>
      <vt:lpstr>How many types of information packages are there in the OAIS?   </vt:lpstr>
      <vt:lpstr>Digital Preservation is more than technology: true or false? </vt:lpstr>
      <vt:lpstr>Digital Preservation is more than technology: true or false? </vt:lpstr>
      <vt:lpstr>Did you learn this?</vt:lpstr>
      <vt:lpstr>Any questions?</vt:lpstr>
    </vt:vector>
  </TitlesOfParts>
  <Manager/>
  <Company/>
  <LinksUpToDate>false</LinksUpToDate>
  <SharedDoc>false</SharedDoc>
  <HyperlinkBase/>
  <HyperlinksChanged>false</HyperlinksChanged>
  <AppVersion>15.0024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Preservation: An introduction</dc:title>
  <dc:subject/>
  <dc:creator>Sarah Mason</dc:creator>
  <cp:keywords/>
  <dc:description/>
  <cp:lastModifiedBy>Sarah Mason</cp:lastModifiedBy>
  <cp:revision>316</cp:revision>
  <cp:lastPrinted>2018-07-23T08:36:12Z</cp:lastPrinted>
  <dcterms:created xsi:type="dcterms:W3CDTF">2017-12-11T10:51:29Z</dcterms:created>
  <dcterms:modified xsi:type="dcterms:W3CDTF">2018-07-30T12:55:59Z</dcterms:modified>
  <cp:category/>
</cp:coreProperties>
</file>