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67" r:id="rId2"/>
  </p:sldIdLst>
  <p:sldSz cx="9144000" cy="6858000" type="screen4x3"/>
  <p:notesSz cx="6797675" cy="9856788"/>
  <p:defaultTextStyle>
    <a:defPPr>
      <a:defRPr lang="en-US"/>
    </a:defPPr>
    <a:lvl1pPr algn="l"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DD13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181" autoAdjust="0"/>
    <p:restoredTop sz="95355" autoAdjust="0"/>
  </p:normalViewPr>
  <p:slideViewPr>
    <p:cSldViewPr>
      <p:cViewPr>
        <p:scale>
          <a:sx n="214" d="100"/>
          <a:sy n="214" d="100"/>
        </p:scale>
        <p:origin x="-78" y="16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45659" cy="49283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mn-ea"/>
              </a:defRPr>
            </a:lvl1pPr>
          </a:lstStyle>
          <a:p>
            <a:pPr>
              <a:defRPr/>
            </a:pPr>
            <a:endParaRPr lang="en-US"/>
          </a:p>
        </p:txBody>
      </p:sp>
      <p:sp>
        <p:nvSpPr>
          <p:cNvPr id="20483" name="Rectangle 3"/>
          <p:cNvSpPr>
            <a:spLocks noGrp="1" noChangeArrowheads="1"/>
          </p:cNvSpPr>
          <p:nvPr>
            <p:ph type="dt" idx="1"/>
          </p:nvPr>
        </p:nvSpPr>
        <p:spPr bwMode="auto">
          <a:xfrm>
            <a:off x="3850443" y="0"/>
            <a:ext cx="2945659" cy="49283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mn-ea"/>
              </a:defRPr>
            </a:lvl1pPr>
          </a:lstStyle>
          <a:p>
            <a:pPr>
              <a:defRPr/>
            </a:pPr>
            <a:endParaRPr lang="en-US"/>
          </a:p>
        </p:txBody>
      </p:sp>
      <p:sp>
        <p:nvSpPr>
          <p:cNvPr id="2052" name="Rectangle 4"/>
          <p:cNvSpPr>
            <a:spLocks noGrp="1" noRot="1" noChangeAspect="1" noChangeArrowheads="1" noTextEdit="1"/>
          </p:cNvSpPr>
          <p:nvPr>
            <p:ph type="sldImg" idx="2"/>
          </p:nvPr>
        </p:nvSpPr>
        <p:spPr bwMode="auto">
          <a:xfrm>
            <a:off x="935038" y="739775"/>
            <a:ext cx="4927600" cy="36957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5" name="Rectangle 5"/>
          <p:cNvSpPr>
            <a:spLocks noGrp="1" noChangeArrowheads="1"/>
          </p:cNvSpPr>
          <p:nvPr>
            <p:ph type="body" sz="quarter" idx="3"/>
          </p:nvPr>
        </p:nvSpPr>
        <p:spPr bwMode="auto">
          <a:xfrm>
            <a:off x="679768" y="4681974"/>
            <a:ext cx="5438140" cy="443555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486" name="Rectangle 6"/>
          <p:cNvSpPr>
            <a:spLocks noGrp="1" noChangeArrowheads="1"/>
          </p:cNvSpPr>
          <p:nvPr>
            <p:ph type="ftr" sz="quarter" idx="4"/>
          </p:nvPr>
        </p:nvSpPr>
        <p:spPr bwMode="auto">
          <a:xfrm>
            <a:off x="0" y="9362238"/>
            <a:ext cx="2945659" cy="492839"/>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mn-ea"/>
              </a:defRPr>
            </a:lvl1pPr>
          </a:lstStyle>
          <a:p>
            <a:pPr>
              <a:defRPr/>
            </a:pPr>
            <a:endParaRPr lang="en-US"/>
          </a:p>
        </p:txBody>
      </p:sp>
      <p:sp>
        <p:nvSpPr>
          <p:cNvPr id="20487" name="Rectangle 7"/>
          <p:cNvSpPr>
            <a:spLocks noGrp="1" noChangeArrowheads="1"/>
          </p:cNvSpPr>
          <p:nvPr>
            <p:ph type="sldNum" sz="quarter" idx="5"/>
          </p:nvPr>
        </p:nvSpPr>
        <p:spPr bwMode="auto">
          <a:xfrm>
            <a:off x="3850443" y="9362238"/>
            <a:ext cx="2945659" cy="492839"/>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DE54F877-4D18-4EDB-92DB-B1567AF88E9C}" type="slidenum">
              <a:rPr lang="en-US"/>
              <a:pPr/>
              <a:t>‹#›</a:t>
            </a:fld>
            <a:endParaRPr lang="en-US"/>
          </a:p>
        </p:txBody>
      </p:sp>
    </p:spTree>
    <p:extLst>
      <p:ext uri="{BB962C8B-B14F-4D97-AF65-F5344CB8AC3E}">
        <p14:creationId xmlns:p14="http://schemas.microsoft.com/office/powerpoint/2010/main" val="114064234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54F877-4D18-4EDB-92DB-B1567AF88E9C}" type="slidenum">
              <a:rPr lang="en-US" smtClean="0"/>
              <a:pPr/>
              <a:t>1</a:t>
            </a:fld>
            <a:endParaRPr lang="en-US"/>
          </a:p>
        </p:txBody>
      </p:sp>
    </p:spTree>
    <p:extLst>
      <p:ext uri="{BB962C8B-B14F-4D97-AF65-F5344CB8AC3E}">
        <p14:creationId xmlns:p14="http://schemas.microsoft.com/office/powerpoint/2010/main" val="33378055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164323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2346851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181967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908175" y="1196975"/>
            <a:ext cx="6840538" cy="92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1908175" y="2349500"/>
            <a:ext cx="6778625" cy="377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Text Box 9"/>
          <p:cNvSpPr txBox="1">
            <a:spLocks noChangeArrowheads="1"/>
          </p:cNvSpPr>
          <p:nvPr userDrawn="1"/>
        </p:nvSpPr>
        <p:spPr bwMode="auto">
          <a:xfrm>
            <a:off x="0" y="0"/>
            <a:ext cx="1584325" cy="6858000"/>
          </a:xfrm>
          <a:prstGeom prst="rect">
            <a:avLst/>
          </a:prstGeom>
          <a:solidFill>
            <a:srgbClr val="5BBF21"/>
          </a:solidFill>
          <a:ln w="9525">
            <a:solidFill>
              <a:srgbClr val="5BBF21"/>
            </a:solidFill>
            <a:miter lim="800000"/>
            <a:headEnd/>
            <a:tailEnd/>
          </a:ln>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defRPr/>
            </a:pPr>
            <a:endParaRPr lang="en-GB" b="1" smtClean="0">
              <a:solidFill>
                <a:srgbClr val="FFFFFF"/>
              </a:solidFill>
              <a:latin typeface="Verdana" charset="0"/>
            </a:endParaRPr>
          </a:p>
          <a:p>
            <a:pPr algn="ctr" eaLnBrk="1" hangingPunct="1">
              <a:defRPr/>
            </a:pPr>
            <a:endParaRPr lang="en-GB" b="1" smtClean="0">
              <a:solidFill>
                <a:srgbClr val="FFFFFF"/>
              </a:solidFill>
              <a:latin typeface="Verdana" charset="0"/>
            </a:endParaRPr>
          </a:p>
          <a:p>
            <a:pPr algn="ctr" eaLnBrk="1" hangingPunct="1">
              <a:defRPr/>
            </a:pPr>
            <a:endParaRPr lang="en-GB" b="1" smtClean="0">
              <a:solidFill>
                <a:srgbClr val="FFFFFF"/>
              </a:solidFill>
              <a:latin typeface="Verdana" charset="0"/>
            </a:endParaRPr>
          </a:p>
          <a:p>
            <a:pPr algn="ctr" eaLnBrk="1" hangingPunct="1">
              <a:defRPr/>
            </a:pPr>
            <a:endParaRPr lang="en-GB" b="1" smtClean="0">
              <a:solidFill>
                <a:srgbClr val="FFFFFF"/>
              </a:solidFill>
              <a:latin typeface="Verdana" charset="0"/>
            </a:endParaRPr>
          </a:p>
          <a:p>
            <a:pPr algn="ctr" eaLnBrk="1" hangingPunct="1">
              <a:defRPr/>
            </a:pPr>
            <a:endParaRPr lang="en-GB" b="1" smtClean="0">
              <a:solidFill>
                <a:srgbClr val="FFFFFF"/>
              </a:solidFill>
              <a:latin typeface="Verdana" charset="0"/>
            </a:endParaRPr>
          </a:p>
          <a:p>
            <a:pPr algn="ctr" eaLnBrk="1" hangingPunct="1">
              <a:defRPr/>
            </a:pPr>
            <a:endParaRPr lang="en-GB" b="1" smtClean="0">
              <a:solidFill>
                <a:srgbClr val="FFFFFF"/>
              </a:solidFill>
              <a:latin typeface="Verdana" charset="0"/>
            </a:endParaRPr>
          </a:p>
          <a:p>
            <a:pPr algn="ctr" eaLnBrk="1" hangingPunct="1">
              <a:defRPr/>
            </a:pPr>
            <a:endParaRPr lang="en-GB" b="1" smtClean="0">
              <a:solidFill>
                <a:srgbClr val="FFFFFF"/>
              </a:solidFill>
              <a:latin typeface="Verdana" charset="0"/>
            </a:endParaRPr>
          </a:p>
          <a:p>
            <a:pPr algn="ctr" eaLnBrk="1" hangingPunct="1">
              <a:defRPr/>
            </a:pPr>
            <a:endParaRPr lang="en-GB" b="1" smtClean="0">
              <a:solidFill>
                <a:srgbClr val="FFFFFF"/>
              </a:solidFill>
              <a:latin typeface="Verdana" charset="0"/>
            </a:endParaRPr>
          </a:p>
          <a:p>
            <a:pPr algn="ctr" eaLnBrk="1" hangingPunct="1">
              <a:defRPr/>
            </a:pPr>
            <a:r>
              <a:rPr lang="en-GB" b="1" smtClean="0">
                <a:solidFill>
                  <a:srgbClr val="FFFFFF"/>
                </a:solidFill>
                <a:latin typeface="Verdana" charset="0"/>
              </a:rPr>
              <a:t>School for Primary Care Research </a:t>
            </a:r>
          </a:p>
          <a:p>
            <a:pPr algn="ctr" eaLnBrk="1" hangingPunct="1">
              <a:defRPr/>
            </a:pPr>
            <a:r>
              <a:rPr lang="en-GB" b="1" smtClean="0">
                <a:solidFill>
                  <a:srgbClr val="FFFFFF"/>
                </a:solidFill>
                <a:latin typeface="Verdana" charset="0"/>
              </a:rPr>
              <a:t>  </a:t>
            </a:r>
          </a:p>
          <a:p>
            <a:pPr algn="ctr" eaLnBrk="1" hangingPunct="1">
              <a:defRPr/>
            </a:pPr>
            <a:r>
              <a:rPr lang="en-US" sz="1100" b="1" i="1" smtClean="0">
                <a:solidFill>
                  <a:srgbClr val="FFFFFF"/>
                </a:solidFill>
                <a:latin typeface="Verdana" charset="0"/>
              </a:rPr>
              <a:t> Increasing the evidence base for primary care practice </a:t>
            </a:r>
            <a:endParaRPr lang="en-US" smtClean="0"/>
          </a:p>
        </p:txBody>
      </p:sp>
      <p:pic>
        <p:nvPicPr>
          <p:cNvPr id="1029" name="Picture 10" descr="logo_left"/>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763713" y="115888"/>
            <a:ext cx="2449512"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0" name="Text Box 12"/>
          <p:cNvSpPr txBox="1">
            <a:spLocks noChangeArrowheads="1"/>
          </p:cNvSpPr>
          <p:nvPr userDrawn="1"/>
        </p:nvSpPr>
        <p:spPr bwMode="auto">
          <a:xfrm>
            <a:off x="971550" y="6165850"/>
            <a:ext cx="817245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defRPr/>
            </a:pPr>
            <a:r>
              <a:rPr lang="en-GB" sz="1000" b="1" smtClean="0">
                <a:solidFill>
                  <a:srgbClr val="931638"/>
                </a:solidFill>
              </a:rPr>
              <a:t>           </a:t>
            </a:r>
            <a:r>
              <a:rPr lang="en-GB" sz="1000" b="1" smtClean="0">
                <a:solidFill>
                  <a:srgbClr val="5BBF21"/>
                </a:solidFill>
              </a:rPr>
              <a:t>The School for Primary Care Research is a partnership between the </a:t>
            </a:r>
          </a:p>
          <a:p>
            <a:pPr algn="ctr" eaLnBrk="1" hangingPunct="1">
              <a:defRPr/>
            </a:pPr>
            <a:r>
              <a:rPr lang="en-GB" sz="1000" b="1" smtClean="0">
                <a:solidFill>
                  <a:srgbClr val="5BBF21"/>
                </a:solidFill>
              </a:rPr>
              <a:t>Universities of Birmingham, Bristol, Keele, Manchester, Nottingham, Oxford, Southampton and UCL </a:t>
            </a:r>
          </a:p>
          <a:p>
            <a:pPr algn="ctr" eaLnBrk="1" hangingPunct="1">
              <a:defRPr/>
            </a:pPr>
            <a:r>
              <a:rPr lang="en-GB" sz="1000" b="1" smtClean="0">
                <a:solidFill>
                  <a:srgbClr val="5BBF21"/>
                </a:solidFill>
              </a:rPr>
              <a:t>and is part of the National Institute for Health Research.</a:t>
            </a:r>
            <a:endParaRPr lang="en-US" sz="1000" b="1" smtClean="0">
              <a:solidFill>
                <a:srgbClr val="5BBF21"/>
              </a:solidFill>
            </a:endParaRPr>
          </a:p>
        </p:txBody>
      </p:sp>
      <p:pic>
        <p:nvPicPr>
          <p:cNvPr id="1031" name="Picture 13" descr="nihrLOGO"/>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7092950" y="188913"/>
            <a:ext cx="1846263" cy="5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 Box 14"/>
          <p:cNvSpPr txBox="1">
            <a:spLocks noChangeArrowheads="1"/>
          </p:cNvSpPr>
          <p:nvPr userDrawn="1"/>
        </p:nvSpPr>
        <p:spPr bwMode="auto">
          <a:xfrm>
            <a:off x="6227763" y="836613"/>
            <a:ext cx="291623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defRPr/>
            </a:pPr>
            <a:r>
              <a:rPr lang="en-GB" sz="1200" b="1" smtClean="0"/>
              <a:t>   School for Primary Care Research</a:t>
            </a:r>
            <a:endParaRPr lang="en-US" sz="1200" b="1" smtClean="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rtl="0" eaLnBrk="0" fontAlgn="base" hangingPunct="0">
        <a:spcBef>
          <a:spcPct val="0"/>
        </a:spcBef>
        <a:spcAft>
          <a:spcPct val="0"/>
        </a:spcAft>
        <a:defRPr sz="4000">
          <a:solidFill>
            <a:srgbClr val="5BBF21"/>
          </a:solidFill>
          <a:latin typeface="+mj-lt"/>
          <a:ea typeface="ＭＳ Ｐゴシック" charset="0"/>
          <a:cs typeface="+mj-cs"/>
        </a:defRPr>
      </a:lvl1pPr>
      <a:lvl2pPr algn="ctr" rtl="0" eaLnBrk="0" fontAlgn="base" hangingPunct="0">
        <a:spcBef>
          <a:spcPct val="0"/>
        </a:spcBef>
        <a:spcAft>
          <a:spcPct val="0"/>
        </a:spcAft>
        <a:defRPr sz="4000">
          <a:solidFill>
            <a:srgbClr val="5BBF21"/>
          </a:solidFill>
          <a:latin typeface="Arial" charset="0"/>
          <a:ea typeface="ＭＳ Ｐゴシック" charset="0"/>
        </a:defRPr>
      </a:lvl2pPr>
      <a:lvl3pPr algn="ctr" rtl="0" eaLnBrk="0" fontAlgn="base" hangingPunct="0">
        <a:spcBef>
          <a:spcPct val="0"/>
        </a:spcBef>
        <a:spcAft>
          <a:spcPct val="0"/>
        </a:spcAft>
        <a:defRPr sz="4000">
          <a:solidFill>
            <a:srgbClr val="5BBF21"/>
          </a:solidFill>
          <a:latin typeface="Arial" charset="0"/>
          <a:ea typeface="ＭＳ Ｐゴシック" charset="0"/>
        </a:defRPr>
      </a:lvl3pPr>
      <a:lvl4pPr algn="ctr" rtl="0" eaLnBrk="0" fontAlgn="base" hangingPunct="0">
        <a:spcBef>
          <a:spcPct val="0"/>
        </a:spcBef>
        <a:spcAft>
          <a:spcPct val="0"/>
        </a:spcAft>
        <a:defRPr sz="4000">
          <a:solidFill>
            <a:srgbClr val="5BBF21"/>
          </a:solidFill>
          <a:latin typeface="Arial" charset="0"/>
          <a:ea typeface="ＭＳ Ｐゴシック" charset="0"/>
        </a:defRPr>
      </a:lvl4pPr>
      <a:lvl5pPr algn="ctr" rtl="0" eaLnBrk="0" fontAlgn="base" hangingPunct="0">
        <a:spcBef>
          <a:spcPct val="0"/>
        </a:spcBef>
        <a:spcAft>
          <a:spcPct val="0"/>
        </a:spcAft>
        <a:defRPr sz="4000">
          <a:solidFill>
            <a:srgbClr val="5BBF21"/>
          </a:solidFill>
          <a:latin typeface="Arial" charset="0"/>
          <a:ea typeface="ＭＳ Ｐゴシック" charset="0"/>
        </a:defRPr>
      </a:lvl5pPr>
      <a:lvl6pPr marL="457200" algn="ctr" rtl="0" fontAlgn="base">
        <a:spcBef>
          <a:spcPct val="0"/>
        </a:spcBef>
        <a:spcAft>
          <a:spcPct val="0"/>
        </a:spcAft>
        <a:defRPr sz="4000">
          <a:solidFill>
            <a:srgbClr val="5BBF21"/>
          </a:solidFill>
          <a:latin typeface="Arial" charset="0"/>
        </a:defRPr>
      </a:lvl6pPr>
      <a:lvl7pPr marL="914400" algn="ctr" rtl="0" fontAlgn="base">
        <a:spcBef>
          <a:spcPct val="0"/>
        </a:spcBef>
        <a:spcAft>
          <a:spcPct val="0"/>
        </a:spcAft>
        <a:defRPr sz="4000">
          <a:solidFill>
            <a:srgbClr val="5BBF21"/>
          </a:solidFill>
          <a:latin typeface="Arial" charset="0"/>
        </a:defRPr>
      </a:lvl7pPr>
      <a:lvl8pPr marL="1371600" algn="ctr" rtl="0" fontAlgn="base">
        <a:spcBef>
          <a:spcPct val="0"/>
        </a:spcBef>
        <a:spcAft>
          <a:spcPct val="0"/>
        </a:spcAft>
        <a:defRPr sz="4000">
          <a:solidFill>
            <a:srgbClr val="5BBF21"/>
          </a:solidFill>
          <a:latin typeface="Arial" charset="0"/>
        </a:defRPr>
      </a:lvl8pPr>
      <a:lvl9pPr marL="1828800" algn="ctr" rtl="0" fontAlgn="base">
        <a:spcBef>
          <a:spcPct val="0"/>
        </a:spcBef>
        <a:spcAft>
          <a:spcPct val="0"/>
        </a:spcAft>
        <a:defRPr sz="4000">
          <a:solidFill>
            <a:srgbClr val="5BBF21"/>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2"/>
          <p:cNvSpPr>
            <a:spLocks noGrp="1" noChangeArrowheads="1"/>
          </p:cNvSpPr>
          <p:nvPr>
            <p:ph type="title"/>
          </p:nvPr>
        </p:nvSpPr>
        <p:spPr>
          <a:xfrm>
            <a:off x="1691680" y="1196975"/>
            <a:ext cx="7343858" cy="575841"/>
          </a:xfrm>
        </p:spPr>
        <p:txBody>
          <a:bodyPr/>
          <a:lstStyle/>
          <a:p>
            <a:pPr eaLnBrk="1" hangingPunct="1"/>
            <a:r>
              <a:rPr lang="en-GB" sz="1800" dirty="0" smtClean="0">
                <a:solidFill>
                  <a:srgbClr val="0070C0"/>
                </a:solidFill>
                <a:ea typeface="ＭＳ Ｐゴシック" pitchFamily="34" charset="-128"/>
              </a:rPr>
              <a:t>Differential Analysis &amp; Reporting of Longitudinal Event Data in Type 2 Diabetic Nephropathic Study Populations: A Systematic Review</a:t>
            </a:r>
          </a:p>
        </p:txBody>
      </p:sp>
      <p:sp>
        <p:nvSpPr>
          <p:cNvPr id="8" name="TextBox 7"/>
          <p:cNvSpPr txBox="1"/>
          <p:nvPr/>
        </p:nvSpPr>
        <p:spPr>
          <a:xfrm>
            <a:off x="107850" y="5394296"/>
            <a:ext cx="1296144" cy="707886"/>
          </a:xfrm>
          <a:prstGeom prst="rect">
            <a:avLst/>
          </a:prstGeom>
          <a:noFill/>
        </p:spPr>
        <p:txBody>
          <a:bodyPr wrap="square" rtlCol="0">
            <a:spAutoFit/>
          </a:bodyPr>
          <a:lstStyle/>
          <a:p>
            <a:pPr algn="ctr"/>
            <a:r>
              <a:rPr lang="en-GB" sz="1000" b="1" dirty="0" smtClean="0">
                <a:solidFill>
                  <a:schemeClr val="bg1"/>
                </a:solidFill>
              </a:rPr>
              <a:t>Feakins BG, Stevens RJ, McFadden E, Farmer A</a:t>
            </a:r>
          </a:p>
        </p:txBody>
      </p:sp>
      <p:pic>
        <p:nvPicPr>
          <p:cNvPr id="5" name="Picture 4"/>
          <p:cNvPicPr>
            <a:picLocks noChangeAspect="1"/>
          </p:cNvPicPr>
          <p:nvPr/>
        </p:nvPicPr>
        <p:blipFill>
          <a:blip r:embed="rId3"/>
          <a:stretch>
            <a:fillRect/>
          </a:stretch>
        </p:blipFill>
        <p:spPr>
          <a:xfrm>
            <a:off x="298144" y="260648"/>
            <a:ext cx="961488" cy="1152128"/>
          </a:xfrm>
          <a:prstGeom prst="rect">
            <a:avLst/>
          </a:prstGeom>
        </p:spPr>
      </p:pic>
      <p:pic>
        <p:nvPicPr>
          <p:cNvPr id="1026" name="Picture 2" descr="C:\Users\bfeakins\Pictures\Logo_Primary Care Health Science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6261672"/>
            <a:ext cx="1152474" cy="40768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691680" y="1844824"/>
            <a:ext cx="2376264" cy="3672407"/>
          </a:xfrm>
          <a:prstGeom prst="rect">
            <a:avLst/>
          </a:prstGeom>
          <a:ln w="3175"/>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indent="0" algn="ctr">
              <a:buNone/>
            </a:pPr>
            <a:r>
              <a:rPr lang="en-GB" sz="600" b="1" dirty="0">
                <a:solidFill>
                  <a:schemeClr val="tx1"/>
                </a:solidFill>
                <a:latin typeface="Tw Cen MT" pitchFamily="34" charset="0"/>
              </a:rPr>
              <a:t>The Need for Competing Risks</a:t>
            </a:r>
          </a:p>
          <a:p>
            <a:pPr marL="171450" indent="-171450" algn="just">
              <a:buFont typeface="Wingdings" charset="2"/>
              <a:buChar char="§"/>
            </a:pPr>
            <a:r>
              <a:rPr lang="en-GB" sz="600" dirty="0">
                <a:solidFill>
                  <a:schemeClr val="tx1"/>
                </a:solidFill>
                <a:latin typeface="Tw Cen MT" pitchFamily="34" charset="0"/>
              </a:rPr>
              <a:t>Recent clinical guidelines state the need to </a:t>
            </a:r>
            <a:r>
              <a:rPr lang="en-GB" sz="600" dirty="0" smtClean="0">
                <a:solidFill>
                  <a:schemeClr val="tx1"/>
                </a:solidFill>
                <a:latin typeface="Tw Cen MT" pitchFamily="34" charset="0"/>
              </a:rPr>
              <a:t>move </a:t>
            </a:r>
            <a:r>
              <a:rPr lang="en-GB" sz="600" dirty="0">
                <a:solidFill>
                  <a:schemeClr val="tx1"/>
                </a:solidFill>
                <a:latin typeface="Tw Cen MT" pitchFamily="34" charset="0"/>
              </a:rPr>
              <a:t>away from traditional interval-based risk </a:t>
            </a:r>
            <a:r>
              <a:rPr lang="en-GB" sz="600" dirty="0" smtClean="0">
                <a:solidFill>
                  <a:schemeClr val="tx1"/>
                </a:solidFill>
                <a:latin typeface="Tw Cen MT" pitchFamily="34" charset="0"/>
              </a:rPr>
              <a:t>calculators in favour of </a:t>
            </a:r>
            <a:r>
              <a:rPr lang="en-GB" sz="600" dirty="0">
                <a:solidFill>
                  <a:schemeClr val="tx1"/>
                </a:solidFill>
                <a:latin typeface="Tw Cen MT" pitchFamily="34" charset="0"/>
              </a:rPr>
              <a:t>those estimating </a:t>
            </a:r>
            <a:r>
              <a:rPr lang="en-GB" sz="600" dirty="0" smtClean="0">
                <a:solidFill>
                  <a:schemeClr val="tx1"/>
                </a:solidFill>
                <a:latin typeface="Tw Cen MT" pitchFamily="34" charset="0"/>
              </a:rPr>
              <a:t>lifetime-risk</a:t>
            </a:r>
            <a:r>
              <a:rPr lang="en-GB" sz="600" baseline="30000" dirty="0" smtClean="0">
                <a:solidFill>
                  <a:schemeClr val="tx1"/>
                </a:solidFill>
                <a:latin typeface="Tw Cen MT" pitchFamily="34" charset="0"/>
              </a:rPr>
              <a:t>1</a:t>
            </a:r>
            <a:r>
              <a:rPr lang="en-GB" sz="600" dirty="0" smtClean="0">
                <a:solidFill>
                  <a:schemeClr val="tx1"/>
                </a:solidFill>
                <a:latin typeface="Tw Cen MT" pitchFamily="34" charset="0"/>
              </a:rPr>
              <a:t>; the </a:t>
            </a:r>
            <a:r>
              <a:rPr lang="en-GB" sz="600" dirty="0">
                <a:solidFill>
                  <a:schemeClr val="tx1"/>
                </a:solidFill>
                <a:latin typeface="Tw Cen MT" pitchFamily="34" charset="0"/>
              </a:rPr>
              <a:t>rationale </a:t>
            </a:r>
            <a:r>
              <a:rPr lang="en-GB" sz="600" dirty="0" smtClean="0">
                <a:solidFill>
                  <a:schemeClr val="tx1"/>
                </a:solidFill>
                <a:latin typeface="Tw Cen MT" pitchFamily="34" charset="0"/>
              </a:rPr>
              <a:t>being that being able to treat patients earlier may </a:t>
            </a:r>
            <a:r>
              <a:rPr lang="en-GB" sz="600" dirty="0">
                <a:solidFill>
                  <a:schemeClr val="tx1"/>
                </a:solidFill>
                <a:latin typeface="Tw Cen MT" pitchFamily="34" charset="0"/>
              </a:rPr>
              <a:t>be more beneficial to </a:t>
            </a:r>
            <a:r>
              <a:rPr lang="en-GB" sz="600" dirty="0" smtClean="0">
                <a:solidFill>
                  <a:schemeClr val="tx1"/>
                </a:solidFill>
                <a:latin typeface="Tw Cen MT" pitchFamily="34" charset="0"/>
              </a:rPr>
              <a:t>their survival.</a:t>
            </a:r>
          </a:p>
          <a:p>
            <a:pPr marL="171450" indent="-171450" algn="just">
              <a:buFont typeface="Wingdings" charset="2"/>
              <a:buChar char="§"/>
            </a:pPr>
            <a:r>
              <a:rPr lang="en-GB" sz="600" dirty="0">
                <a:solidFill>
                  <a:schemeClr val="tx1"/>
                </a:solidFill>
                <a:latin typeface="Tw Cen MT" pitchFamily="34" charset="0"/>
              </a:rPr>
              <a:t>T</a:t>
            </a:r>
            <a:r>
              <a:rPr lang="en-GB" sz="600" dirty="0" smtClean="0">
                <a:solidFill>
                  <a:schemeClr val="tx1"/>
                </a:solidFill>
                <a:latin typeface="Tw Cen MT" pitchFamily="34" charset="0"/>
              </a:rPr>
              <a:t>his </a:t>
            </a:r>
            <a:r>
              <a:rPr lang="en-GB" sz="600" dirty="0">
                <a:solidFill>
                  <a:schemeClr val="tx1"/>
                </a:solidFill>
                <a:latin typeface="Tw Cen MT" pitchFamily="34" charset="0"/>
              </a:rPr>
              <a:t>shift in timescale has important implications for our assumptions </a:t>
            </a:r>
            <a:r>
              <a:rPr lang="en-GB" sz="600" dirty="0" smtClean="0">
                <a:solidFill>
                  <a:schemeClr val="tx1"/>
                </a:solidFill>
                <a:latin typeface="Tw Cen MT" pitchFamily="34" charset="0"/>
              </a:rPr>
              <a:t>regarding ‘</a:t>
            </a:r>
            <a:r>
              <a:rPr lang="en-GB" sz="600" dirty="0" smtClean="0">
                <a:solidFill>
                  <a:srgbClr val="000000"/>
                </a:solidFill>
                <a:latin typeface="Tw Cen MT" pitchFamily="34" charset="0"/>
              </a:rPr>
              <a:t>loss </a:t>
            </a:r>
            <a:r>
              <a:rPr lang="en-GB" sz="600" dirty="0">
                <a:solidFill>
                  <a:srgbClr val="000000"/>
                </a:solidFill>
                <a:latin typeface="Tw Cen MT" pitchFamily="34" charset="0"/>
              </a:rPr>
              <a:t>to follow-</a:t>
            </a:r>
            <a:r>
              <a:rPr lang="en-GB" sz="600" dirty="0" smtClean="0">
                <a:solidFill>
                  <a:srgbClr val="000000"/>
                </a:solidFill>
                <a:latin typeface="Tw Cen MT" pitchFamily="34" charset="0"/>
              </a:rPr>
              <a:t>up’, a phenomenon whereby we can no longer observe some members</a:t>
            </a:r>
            <a:r>
              <a:rPr lang="en-GB" sz="600" dirty="0">
                <a:solidFill>
                  <a:srgbClr val="000000"/>
                </a:solidFill>
                <a:latin typeface="Tw Cen MT" pitchFamily="34" charset="0"/>
              </a:rPr>
              <a:t> </a:t>
            </a:r>
            <a:r>
              <a:rPr lang="en-GB" sz="600" dirty="0" smtClean="0">
                <a:solidFill>
                  <a:srgbClr val="000000"/>
                </a:solidFill>
                <a:latin typeface="Tw Cen MT" pitchFamily="34" charset="0"/>
              </a:rPr>
              <a:t>of the study </a:t>
            </a:r>
            <a:r>
              <a:rPr lang="en-GB" sz="600" dirty="0" smtClean="0">
                <a:solidFill>
                  <a:schemeClr val="tx1"/>
                </a:solidFill>
                <a:latin typeface="Tw Cen MT" pitchFamily="34" charset="0"/>
              </a:rPr>
              <a:t>population. </a:t>
            </a:r>
            <a:r>
              <a:rPr lang="en-GB" sz="600" dirty="0">
                <a:solidFill>
                  <a:schemeClr val="tx1"/>
                </a:solidFill>
                <a:latin typeface="Tw Cen MT" pitchFamily="34" charset="0"/>
              </a:rPr>
              <a:t>Standard survival models assume that patients </a:t>
            </a:r>
            <a:r>
              <a:rPr lang="en-GB" sz="600" dirty="0" smtClean="0">
                <a:solidFill>
                  <a:schemeClr val="tx1"/>
                </a:solidFill>
                <a:latin typeface="Tw Cen MT" pitchFamily="34" charset="0"/>
              </a:rPr>
              <a:t>lost </a:t>
            </a:r>
            <a:r>
              <a:rPr lang="en-GB" sz="600" dirty="0">
                <a:solidFill>
                  <a:schemeClr val="tx1"/>
                </a:solidFill>
                <a:latin typeface="Tw Cen MT" pitchFamily="34" charset="0"/>
              </a:rPr>
              <a:t>to follow-up have the same chance of experiencing the main outcome as those still in the study </a:t>
            </a:r>
            <a:r>
              <a:rPr lang="en-GB" sz="600" dirty="0" smtClean="0">
                <a:solidFill>
                  <a:schemeClr val="tx1"/>
                </a:solidFill>
                <a:latin typeface="Tw Cen MT" pitchFamily="34" charset="0"/>
              </a:rPr>
              <a:t>population. </a:t>
            </a:r>
            <a:r>
              <a:rPr lang="en-GB" sz="600" dirty="0">
                <a:solidFill>
                  <a:schemeClr val="tx1"/>
                </a:solidFill>
                <a:latin typeface="Tw Cen MT" pitchFamily="34" charset="0"/>
              </a:rPr>
              <a:t>T</a:t>
            </a:r>
            <a:r>
              <a:rPr lang="en-GB" sz="600" dirty="0" smtClean="0">
                <a:solidFill>
                  <a:schemeClr val="tx1"/>
                </a:solidFill>
                <a:latin typeface="Tw Cen MT" pitchFamily="34" charset="0"/>
              </a:rPr>
              <a:t>his </a:t>
            </a:r>
            <a:r>
              <a:rPr lang="en-GB" sz="600" dirty="0">
                <a:solidFill>
                  <a:schemeClr val="tx1"/>
                </a:solidFill>
                <a:latin typeface="Tw Cen MT" pitchFamily="34" charset="0"/>
              </a:rPr>
              <a:t>is called </a:t>
            </a:r>
            <a:r>
              <a:rPr lang="en-GB" sz="600" dirty="0" smtClean="0">
                <a:solidFill>
                  <a:schemeClr val="tx1"/>
                </a:solidFill>
                <a:latin typeface="Tw Cen MT" pitchFamily="34" charset="0"/>
              </a:rPr>
              <a:t>‘non</a:t>
            </a:r>
            <a:r>
              <a:rPr lang="en-GB" sz="600" dirty="0">
                <a:solidFill>
                  <a:schemeClr val="tx1"/>
                </a:solidFill>
                <a:latin typeface="Tw Cen MT" pitchFamily="34" charset="0"/>
              </a:rPr>
              <a:t>-informative </a:t>
            </a:r>
            <a:r>
              <a:rPr lang="en-GB" sz="600" dirty="0" smtClean="0">
                <a:solidFill>
                  <a:schemeClr val="tx1"/>
                </a:solidFill>
                <a:latin typeface="Tw Cen MT" pitchFamily="34" charset="0"/>
              </a:rPr>
              <a:t>censoring’.</a:t>
            </a:r>
          </a:p>
          <a:p>
            <a:pPr marL="171450" indent="-171450" algn="just">
              <a:buFont typeface="Wingdings" charset="2"/>
              <a:buChar char="§"/>
            </a:pPr>
            <a:r>
              <a:rPr lang="en-GB" sz="600" dirty="0" smtClean="0">
                <a:solidFill>
                  <a:schemeClr val="tx1"/>
                </a:solidFill>
                <a:latin typeface="Tw Cen MT" pitchFamily="34" charset="0"/>
              </a:rPr>
              <a:t>A </a:t>
            </a:r>
            <a:r>
              <a:rPr lang="en-GB" sz="600" dirty="0">
                <a:solidFill>
                  <a:schemeClr val="tx1"/>
                </a:solidFill>
                <a:latin typeface="Tw Cen MT" pitchFamily="34" charset="0"/>
              </a:rPr>
              <a:t>problem arising from the use of lifetime risk is </a:t>
            </a:r>
            <a:r>
              <a:rPr lang="en-GB" sz="600" dirty="0" smtClean="0">
                <a:solidFill>
                  <a:schemeClr val="tx1"/>
                </a:solidFill>
                <a:latin typeface="Tw Cen MT" pitchFamily="34" charset="0"/>
              </a:rPr>
              <a:t>that all </a:t>
            </a:r>
            <a:r>
              <a:rPr lang="en-GB" sz="600" dirty="0">
                <a:solidFill>
                  <a:schemeClr val="tx1"/>
                </a:solidFill>
                <a:latin typeface="Tw Cen MT" pitchFamily="34" charset="0"/>
              </a:rPr>
              <a:t>censoring shifts </a:t>
            </a:r>
            <a:r>
              <a:rPr lang="en-GB" sz="600" dirty="0" smtClean="0">
                <a:solidFill>
                  <a:schemeClr val="tx1"/>
                </a:solidFill>
                <a:latin typeface="Tw Cen MT" pitchFamily="34" charset="0"/>
              </a:rPr>
              <a:t>towards becoming </a:t>
            </a:r>
            <a:r>
              <a:rPr lang="en-GB" sz="600" dirty="0">
                <a:solidFill>
                  <a:schemeClr val="tx1"/>
                </a:solidFill>
                <a:latin typeface="Tw Cen MT" pitchFamily="34" charset="0"/>
              </a:rPr>
              <a:t>failure from a competing cause. As such, the assumption of non-informative censoring is </a:t>
            </a:r>
            <a:r>
              <a:rPr lang="en-GB" sz="600" dirty="0" smtClean="0">
                <a:solidFill>
                  <a:schemeClr val="tx1"/>
                </a:solidFill>
                <a:latin typeface="Tw Cen MT" pitchFamily="34" charset="0"/>
              </a:rPr>
              <a:t>violated. (It’s not possible for someone to </a:t>
            </a:r>
            <a:r>
              <a:rPr lang="en-GB" sz="600" dirty="0">
                <a:solidFill>
                  <a:schemeClr val="tx1"/>
                </a:solidFill>
                <a:latin typeface="Tw Cen MT" pitchFamily="34" charset="0"/>
              </a:rPr>
              <a:t>die from heart </a:t>
            </a:r>
            <a:r>
              <a:rPr lang="en-GB" sz="600" dirty="0" smtClean="0">
                <a:solidFill>
                  <a:schemeClr val="tx1"/>
                </a:solidFill>
                <a:latin typeface="Tw Cen MT" pitchFamily="34" charset="0"/>
              </a:rPr>
              <a:t>failure if they’ve </a:t>
            </a:r>
            <a:r>
              <a:rPr lang="en-GB" sz="600" dirty="0">
                <a:solidFill>
                  <a:schemeClr val="tx1"/>
                </a:solidFill>
                <a:latin typeface="Tw Cen MT" pitchFamily="34" charset="0"/>
              </a:rPr>
              <a:t>already died from a stroke)</a:t>
            </a:r>
            <a:r>
              <a:rPr lang="en-GB" sz="600" dirty="0" smtClean="0">
                <a:solidFill>
                  <a:schemeClr val="tx1"/>
                </a:solidFill>
                <a:latin typeface="Tw Cen MT" pitchFamily="34" charset="0"/>
              </a:rPr>
              <a:t>.</a:t>
            </a:r>
          </a:p>
          <a:p>
            <a:pPr marL="171450" indent="-171450" algn="just">
              <a:buFont typeface="Wingdings" charset="2"/>
              <a:buChar char="§"/>
            </a:pPr>
            <a:r>
              <a:rPr lang="en-GB" sz="600" dirty="0" smtClean="0">
                <a:solidFill>
                  <a:schemeClr val="tx1"/>
                </a:solidFill>
                <a:latin typeface="Tw Cen MT" pitchFamily="34" charset="0"/>
              </a:rPr>
              <a:t>It follows that the use of standard models in such scenarios could introduce bias leading to potential overestimation of the risk. This could become particularly evident </a:t>
            </a:r>
            <a:r>
              <a:rPr lang="en-GB" sz="600" dirty="0">
                <a:solidFill>
                  <a:schemeClr val="tx1"/>
                </a:solidFill>
                <a:latin typeface="Tw Cen MT" pitchFamily="34" charset="0"/>
              </a:rPr>
              <a:t>in </a:t>
            </a:r>
            <a:r>
              <a:rPr lang="en-GB" sz="600" dirty="0" smtClean="0">
                <a:solidFill>
                  <a:schemeClr val="tx1"/>
                </a:solidFill>
                <a:latin typeface="Tw Cen MT" pitchFamily="34" charset="0"/>
              </a:rPr>
              <a:t>studies </a:t>
            </a:r>
            <a:r>
              <a:rPr lang="en-GB" sz="600" dirty="0">
                <a:solidFill>
                  <a:schemeClr val="tx1"/>
                </a:solidFill>
                <a:latin typeface="Tw Cen MT" pitchFamily="34" charset="0"/>
              </a:rPr>
              <a:t>where follow-up is long or the competing </a:t>
            </a:r>
            <a:r>
              <a:rPr lang="en-GB" sz="600" dirty="0" smtClean="0">
                <a:solidFill>
                  <a:schemeClr val="tx1"/>
                </a:solidFill>
                <a:latin typeface="Tw Cen MT" pitchFamily="34" charset="0"/>
              </a:rPr>
              <a:t>outcomes are </a:t>
            </a:r>
            <a:r>
              <a:rPr lang="en-GB" sz="600" dirty="0">
                <a:solidFill>
                  <a:schemeClr val="tx1"/>
                </a:solidFill>
                <a:latin typeface="Tw Cen MT" pitchFamily="34" charset="0"/>
              </a:rPr>
              <a:t>common.</a:t>
            </a:r>
          </a:p>
          <a:p>
            <a:pPr algn="just"/>
            <a:endParaRPr lang="en-GB" sz="600" dirty="0">
              <a:solidFill>
                <a:srgbClr val="FF0000"/>
              </a:solidFill>
              <a:latin typeface="Tw Cen MT" pitchFamily="34" charset="0"/>
            </a:endParaRPr>
          </a:p>
          <a:p>
            <a:pPr marL="0" indent="0" algn="ctr">
              <a:buNone/>
            </a:pPr>
            <a:r>
              <a:rPr lang="en-GB" sz="600" b="1" dirty="0" smtClean="0">
                <a:solidFill>
                  <a:schemeClr val="tx1"/>
                </a:solidFill>
                <a:latin typeface="Tw Cen MT" pitchFamily="34" charset="0"/>
              </a:rPr>
              <a:t>Background</a:t>
            </a:r>
            <a:endParaRPr lang="en-GB" sz="600" dirty="0">
              <a:solidFill>
                <a:srgbClr val="C00000"/>
              </a:solidFill>
              <a:latin typeface="Tw Cen MT" pitchFamily="34" charset="0"/>
            </a:endParaRPr>
          </a:p>
          <a:p>
            <a:pPr marL="171450" indent="-171450" algn="just">
              <a:buFont typeface="Wingdings" charset="2"/>
              <a:buChar char="§"/>
            </a:pPr>
            <a:r>
              <a:rPr lang="en-GB" sz="600" dirty="0">
                <a:solidFill>
                  <a:schemeClr val="tx1"/>
                </a:solidFill>
                <a:latin typeface="Tw Cen MT" pitchFamily="34" charset="0"/>
              </a:rPr>
              <a:t>Type </a:t>
            </a:r>
            <a:r>
              <a:rPr lang="en-GB" sz="600" dirty="0" smtClean="0">
                <a:solidFill>
                  <a:schemeClr val="tx1"/>
                </a:solidFill>
                <a:latin typeface="Tw Cen MT" pitchFamily="34" charset="0"/>
              </a:rPr>
              <a:t>2 (T2) diabetes </a:t>
            </a:r>
            <a:r>
              <a:rPr lang="en-GB" sz="600" dirty="0">
                <a:solidFill>
                  <a:schemeClr val="tx1"/>
                </a:solidFill>
                <a:latin typeface="Tw Cen MT" pitchFamily="34" charset="0"/>
              </a:rPr>
              <a:t>is one of the largest health challenges facing the UK today. Over 2.9 million new diagnoses were made 2012 with yearly incidence projected to exceed 5 million by 2025</a:t>
            </a:r>
            <a:r>
              <a:rPr lang="en-GB" sz="600" baseline="30000" dirty="0">
                <a:solidFill>
                  <a:schemeClr val="tx1"/>
                </a:solidFill>
                <a:latin typeface="Tw Cen MT" pitchFamily="34" charset="0"/>
              </a:rPr>
              <a:t>2</a:t>
            </a:r>
            <a:r>
              <a:rPr lang="en-GB" sz="600" dirty="0">
                <a:solidFill>
                  <a:schemeClr val="tx1"/>
                </a:solidFill>
                <a:latin typeface="Tw Cen MT" pitchFamily="34" charset="0"/>
              </a:rPr>
              <a:t> </a:t>
            </a:r>
            <a:r>
              <a:rPr lang="en-GB" sz="600" dirty="0" smtClean="0">
                <a:solidFill>
                  <a:schemeClr val="tx1"/>
                </a:solidFill>
                <a:latin typeface="Tw Cen MT" pitchFamily="34" charset="0"/>
              </a:rPr>
              <a:t>.</a:t>
            </a:r>
          </a:p>
          <a:p>
            <a:pPr marL="171450" indent="-171450" algn="just">
              <a:buFont typeface="Wingdings" charset="2"/>
              <a:buChar char="§"/>
            </a:pPr>
            <a:r>
              <a:rPr lang="en-GB" sz="600" dirty="0" smtClean="0">
                <a:solidFill>
                  <a:schemeClr val="tx1"/>
                </a:solidFill>
                <a:latin typeface="Tw Cen MT" pitchFamily="34" charset="0"/>
              </a:rPr>
              <a:t>The </a:t>
            </a:r>
            <a:r>
              <a:rPr lang="en-GB" sz="600" dirty="0">
                <a:solidFill>
                  <a:schemeClr val="tx1"/>
                </a:solidFill>
                <a:latin typeface="Tw Cen MT" pitchFamily="34" charset="0"/>
              </a:rPr>
              <a:t>disease is slow-progressing, with prolonged poor glucose regulation resulting in systemic endothelial </a:t>
            </a:r>
            <a:r>
              <a:rPr lang="en-GB" sz="600" dirty="0" smtClean="0">
                <a:solidFill>
                  <a:schemeClr val="tx1"/>
                </a:solidFill>
                <a:latin typeface="Tw Cen MT" pitchFamily="34" charset="0"/>
              </a:rPr>
              <a:t>damage.</a:t>
            </a:r>
            <a:r>
              <a:rPr lang="en-GB" sz="600" dirty="0" smtClean="0">
                <a:solidFill>
                  <a:schemeClr val="tx1"/>
                </a:solidFill>
                <a:latin typeface="Tw Cen MT" pitchFamily="34" charset="0"/>
                <a:cs typeface="Tw Cen MT"/>
              </a:rPr>
              <a:t> </a:t>
            </a:r>
            <a:r>
              <a:rPr lang="en-GB" sz="600" dirty="0">
                <a:solidFill>
                  <a:schemeClr val="tx1"/>
                </a:solidFill>
                <a:latin typeface="Tw Cen MT" pitchFamily="34" charset="0"/>
              </a:rPr>
              <a:t>T</a:t>
            </a:r>
            <a:r>
              <a:rPr lang="en-GB" sz="600" dirty="0" smtClean="0">
                <a:solidFill>
                  <a:schemeClr val="tx1"/>
                </a:solidFill>
                <a:latin typeface="Tw Cen MT" pitchFamily="34" charset="0"/>
              </a:rPr>
              <a:t>his </a:t>
            </a:r>
            <a:r>
              <a:rPr lang="en-GB" sz="600" dirty="0">
                <a:solidFill>
                  <a:schemeClr val="tx1"/>
                </a:solidFill>
                <a:latin typeface="Tw Cen MT" pitchFamily="34" charset="0"/>
              </a:rPr>
              <a:t>can lead </a:t>
            </a:r>
            <a:r>
              <a:rPr lang="en-GB" sz="600" dirty="0" smtClean="0">
                <a:solidFill>
                  <a:schemeClr val="tx1"/>
                </a:solidFill>
                <a:latin typeface="Tw Cen MT" pitchFamily="34" charset="0"/>
              </a:rPr>
              <a:t>to eventual </a:t>
            </a:r>
            <a:r>
              <a:rPr lang="en-GB" sz="600" dirty="0">
                <a:solidFill>
                  <a:schemeClr val="tx1"/>
                </a:solidFill>
                <a:latin typeface="Tw Cen MT" pitchFamily="34" charset="0"/>
              </a:rPr>
              <a:t>mortality from any one of several </a:t>
            </a:r>
            <a:r>
              <a:rPr lang="en-GB" sz="600" dirty="0" smtClean="0">
                <a:solidFill>
                  <a:schemeClr val="tx1"/>
                </a:solidFill>
                <a:latin typeface="Tw Cen MT" pitchFamily="34" charset="0"/>
              </a:rPr>
              <a:t>causes, including vascular diseases and neoplasms.</a:t>
            </a:r>
          </a:p>
          <a:p>
            <a:pPr marL="171450" indent="-171450" algn="just">
              <a:buFont typeface="Wingdings" charset="2"/>
              <a:buChar char="§"/>
            </a:pPr>
            <a:r>
              <a:rPr lang="en-US" sz="600" dirty="0" smtClean="0">
                <a:solidFill>
                  <a:schemeClr val="tx1"/>
                </a:solidFill>
                <a:latin typeface="Tw Cen MT"/>
                <a:cs typeface="Tw Cen MT"/>
              </a:rPr>
              <a:t>Diabetic nephropathy (DN) </a:t>
            </a:r>
            <a:r>
              <a:rPr lang="en-US" sz="600" dirty="0">
                <a:solidFill>
                  <a:schemeClr val="tx1"/>
                </a:solidFill>
                <a:latin typeface="Tw Cen MT"/>
                <a:cs typeface="Tw Cen MT"/>
              </a:rPr>
              <a:t>is one of the complications </a:t>
            </a:r>
            <a:r>
              <a:rPr lang="en-US" sz="600" dirty="0" smtClean="0">
                <a:solidFill>
                  <a:schemeClr val="tx1"/>
                </a:solidFill>
                <a:latin typeface="Tw Cen MT"/>
                <a:cs typeface="Tw Cen MT"/>
              </a:rPr>
              <a:t>associated with </a:t>
            </a:r>
            <a:r>
              <a:rPr lang="en-US" sz="600" dirty="0">
                <a:solidFill>
                  <a:schemeClr val="tx1"/>
                </a:solidFill>
                <a:latin typeface="Tw Cen MT"/>
                <a:cs typeface="Tw Cen MT"/>
              </a:rPr>
              <a:t>long-standing </a:t>
            </a:r>
            <a:r>
              <a:rPr lang="en-US" sz="600" dirty="0" smtClean="0">
                <a:solidFill>
                  <a:schemeClr val="tx1"/>
                </a:solidFill>
                <a:latin typeface="Tw Cen MT"/>
                <a:cs typeface="Tw Cen MT"/>
              </a:rPr>
              <a:t>diabetes in which damage to glomeruli leads to impaired filtration and leakage of protein into the urine (proteinuria). The presence and degree of proteinuria can be used to determine the extent of endothelial damage in sufferers of type 2 diabetes.</a:t>
            </a:r>
          </a:p>
          <a:p>
            <a:pPr marL="171450" indent="-171450" algn="just">
              <a:buFont typeface="Wingdings" charset="2"/>
              <a:buChar char="§"/>
            </a:pPr>
            <a:r>
              <a:rPr lang="en-GB" sz="600" dirty="0" smtClean="0">
                <a:solidFill>
                  <a:schemeClr val="tx1"/>
                </a:solidFill>
                <a:latin typeface="Tw Cen MT" pitchFamily="34" charset="0"/>
              </a:rPr>
              <a:t>Given that DN </a:t>
            </a:r>
            <a:r>
              <a:rPr lang="en-GB" sz="600" dirty="0">
                <a:solidFill>
                  <a:schemeClr val="tx1"/>
                </a:solidFill>
                <a:latin typeface="Tw Cen MT" pitchFamily="34" charset="0"/>
              </a:rPr>
              <a:t>can </a:t>
            </a:r>
            <a:r>
              <a:rPr lang="en-GB" sz="600" dirty="0" smtClean="0">
                <a:solidFill>
                  <a:schemeClr val="tx1"/>
                </a:solidFill>
                <a:latin typeface="Tw Cen MT" pitchFamily="34" charset="0"/>
              </a:rPr>
              <a:t>predict </a:t>
            </a:r>
            <a:r>
              <a:rPr lang="en-GB" sz="600" dirty="0">
                <a:solidFill>
                  <a:schemeClr val="tx1"/>
                </a:solidFill>
                <a:latin typeface="Tw Cen MT" pitchFamily="34" charset="0"/>
              </a:rPr>
              <a:t>a </a:t>
            </a:r>
            <a:r>
              <a:rPr lang="en-GB" sz="600" dirty="0" smtClean="0">
                <a:solidFill>
                  <a:schemeClr val="tx1"/>
                </a:solidFill>
                <a:latin typeface="Tw Cen MT" pitchFamily="34" charset="0"/>
              </a:rPr>
              <a:t>range of serous </a:t>
            </a:r>
            <a:r>
              <a:rPr lang="en-GB" sz="600" dirty="0">
                <a:solidFill>
                  <a:schemeClr val="tx1"/>
                </a:solidFill>
                <a:latin typeface="Tw Cen MT" pitchFamily="34" charset="0"/>
              </a:rPr>
              <a:t>health outcomes, analysis using competing </a:t>
            </a:r>
            <a:r>
              <a:rPr lang="en-GB" sz="600" dirty="0" smtClean="0">
                <a:solidFill>
                  <a:schemeClr val="tx1"/>
                </a:solidFill>
                <a:latin typeface="Tw Cen MT" pitchFamily="34" charset="0"/>
              </a:rPr>
              <a:t>risks (CRs) </a:t>
            </a:r>
            <a:r>
              <a:rPr lang="en-GB" sz="600" dirty="0">
                <a:solidFill>
                  <a:schemeClr val="tx1"/>
                </a:solidFill>
                <a:latin typeface="Tw Cen MT" pitchFamily="34" charset="0"/>
              </a:rPr>
              <a:t>methods seems appropriate, yet whether or not this is being done is not currently known</a:t>
            </a:r>
            <a:r>
              <a:rPr lang="en-GB" sz="600" dirty="0" smtClean="0">
                <a:solidFill>
                  <a:schemeClr val="tx1"/>
                </a:solidFill>
                <a:latin typeface="Tw Cen MT" pitchFamily="34" charset="0"/>
              </a:rPr>
              <a:t>.</a:t>
            </a:r>
          </a:p>
          <a:p>
            <a:pPr marL="0" indent="0" algn="just">
              <a:buNone/>
            </a:pPr>
            <a:endParaRPr lang="en-GB" sz="600" dirty="0">
              <a:solidFill>
                <a:schemeClr val="tx1"/>
              </a:solidFill>
              <a:latin typeface="Tw Cen MT" pitchFamily="34" charset="0"/>
            </a:endParaRPr>
          </a:p>
        </p:txBody>
      </p:sp>
      <p:sp>
        <p:nvSpPr>
          <p:cNvPr id="40" name="Rectangle 39"/>
          <p:cNvSpPr/>
          <p:nvPr/>
        </p:nvSpPr>
        <p:spPr>
          <a:xfrm>
            <a:off x="6667980" y="1844824"/>
            <a:ext cx="2367560" cy="896129"/>
          </a:xfrm>
          <a:prstGeom prst="rect">
            <a:avLst/>
          </a:prstGeom>
          <a:ln w="3175"/>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600" b="1" dirty="0">
                <a:solidFill>
                  <a:schemeClr val="tx1"/>
                </a:solidFill>
                <a:latin typeface="Tw Cen MT" pitchFamily="34" charset="0"/>
              </a:rPr>
              <a:t>Results</a:t>
            </a:r>
          </a:p>
          <a:p>
            <a:pPr algn="just"/>
            <a:r>
              <a:rPr lang="en-GB" sz="600" dirty="0" smtClean="0">
                <a:solidFill>
                  <a:schemeClr val="tx1"/>
                </a:solidFill>
                <a:latin typeface="Tw Cen MT" pitchFamily="34" charset="0"/>
              </a:rPr>
              <a:t>After removing duplicate records, the initial search identified 3,886 abstracts, </a:t>
            </a:r>
            <a:r>
              <a:rPr lang="en-GB" sz="600" dirty="0">
                <a:solidFill>
                  <a:schemeClr val="tx1"/>
                </a:solidFill>
                <a:latin typeface="Tw Cen MT" pitchFamily="34" charset="0"/>
              </a:rPr>
              <a:t>published up </a:t>
            </a:r>
            <a:r>
              <a:rPr lang="en-GB" sz="600" dirty="0" smtClean="0">
                <a:solidFill>
                  <a:schemeClr val="tx1"/>
                </a:solidFill>
                <a:latin typeface="Tw Cen MT" pitchFamily="34" charset="0"/>
              </a:rPr>
              <a:t>to 21</a:t>
            </a:r>
            <a:r>
              <a:rPr lang="en-GB" sz="600" baseline="30000" dirty="0" smtClean="0">
                <a:solidFill>
                  <a:schemeClr val="tx1"/>
                </a:solidFill>
                <a:latin typeface="Tw Cen MT" pitchFamily="34" charset="0"/>
              </a:rPr>
              <a:t>st</a:t>
            </a:r>
            <a:r>
              <a:rPr lang="en-GB" sz="600" dirty="0" smtClean="0">
                <a:solidFill>
                  <a:schemeClr val="tx1"/>
                </a:solidFill>
                <a:latin typeface="Tw Cen MT" pitchFamily="34" charset="0"/>
              </a:rPr>
              <a:t> March 2013</a:t>
            </a:r>
            <a:r>
              <a:rPr lang="en-GB" sz="600" dirty="0">
                <a:solidFill>
                  <a:schemeClr val="tx1"/>
                </a:solidFill>
                <a:latin typeface="Tw Cen MT" pitchFamily="34" charset="0"/>
              </a:rPr>
              <a:t>. From these, 179 studies were eligible for full-text review, of which 141 have currently been screened. Of the 16 papers identified for data extraction to date:</a:t>
            </a:r>
          </a:p>
          <a:p>
            <a:pPr marL="171450" indent="-171450" algn="just">
              <a:buFont typeface="Wingdings" charset="2"/>
              <a:buChar char="§"/>
            </a:pPr>
            <a:r>
              <a:rPr lang="en-GB" sz="600" dirty="0">
                <a:solidFill>
                  <a:schemeClr val="tx1"/>
                </a:solidFill>
                <a:latin typeface="Tw Cen MT" pitchFamily="34" charset="0"/>
              </a:rPr>
              <a:t>o</a:t>
            </a:r>
            <a:r>
              <a:rPr lang="en-GB" sz="600" dirty="0" smtClean="0">
                <a:solidFill>
                  <a:schemeClr val="tx1"/>
                </a:solidFill>
                <a:latin typeface="Tw Cen MT" pitchFamily="34" charset="0"/>
              </a:rPr>
              <a:t>ne </a:t>
            </a:r>
            <a:r>
              <a:rPr lang="en-GB" sz="600" dirty="0">
                <a:solidFill>
                  <a:schemeClr val="tx1"/>
                </a:solidFill>
                <a:latin typeface="Tw Cen MT" pitchFamily="34" charset="0"/>
              </a:rPr>
              <a:t>implemented </a:t>
            </a:r>
            <a:r>
              <a:rPr lang="en-GB" sz="600" dirty="0" smtClean="0">
                <a:solidFill>
                  <a:schemeClr val="tx1"/>
                </a:solidFill>
                <a:latin typeface="Tw Cen MT" pitchFamily="34" charset="0"/>
              </a:rPr>
              <a:t>a CRs </a:t>
            </a:r>
            <a:r>
              <a:rPr lang="en-GB" sz="600" dirty="0">
                <a:solidFill>
                  <a:schemeClr val="tx1"/>
                </a:solidFill>
                <a:latin typeface="Tw Cen MT" pitchFamily="34" charset="0"/>
              </a:rPr>
              <a:t>model.</a:t>
            </a:r>
          </a:p>
          <a:p>
            <a:pPr marL="171450" indent="-171450" algn="just">
              <a:buFont typeface="Wingdings" charset="2"/>
              <a:buChar char="§"/>
            </a:pPr>
            <a:r>
              <a:rPr lang="en-GB" sz="600" dirty="0" smtClean="0">
                <a:solidFill>
                  <a:schemeClr val="tx1"/>
                </a:solidFill>
                <a:latin typeface="Tw Cen MT" pitchFamily="34" charset="0"/>
              </a:rPr>
              <a:t>10 used </a:t>
            </a:r>
            <a:r>
              <a:rPr lang="en-GB" sz="600" dirty="0">
                <a:solidFill>
                  <a:schemeClr val="tx1"/>
                </a:solidFill>
                <a:latin typeface="Tw Cen MT" pitchFamily="34" charset="0"/>
              </a:rPr>
              <a:t>one or </a:t>
            </a:r>
            <a:r>
              <a:rPr lang="en-GB" sz="600" dirty="0" smtClean="0">
                <a:solidFill>
                  <a:schemeClr val="tx1"/>
                </a:solidFill>
                <a:latin typeface="Tw Cen MT" pitchFamily="34" charset="0"/>
              </a:rPr>
              <a:t>more individual outcome models or general incidence statistics.</a:t>
            </a:r>
          </a:p>
          <a:p>
            <a:pPr marL="171450" indent="-171450" algn="just">
              <a:buFont typeface="Wingdings" charset="2"/>
              <a:buChar char="§"/>
            </a:pPr>
            <a:r>
              <a:rPr lang="en-GB" sz="600" dirty="0">
                <a:solidFill>
                  <a:schemeClr val="tx1"/>
                </a:solidFill>
                <a:latin typeface="Tw Cen MT" pitchFamily="34" charset="0"/>
              </a:rPr>
              <a:t>f</a:t>
            </a:r>
            <a:r>
              <a:rPr lang="en-GB" sz="600" dirty="0" smtClean="0">
                <a:solidFill>
                  <a:schemeClr val="tx1"/>
                </a:solidFill>
                <a:latin typeface="Tw Cen MT" pitchFamily="34" charset="0"/>
              </a:rPr>
              <a:t>ive reported composite outcome models.</a:t>
            </a:r>
            <a:endParaRPr lang="en-GB" sz="600" dirty="0">
              <a:solidFill>
                <a:schemeClr val="tx1"/>
              </a:solidFill>
              <a:latin typeface="Tw Cen MT" pitchFamily="34" charset="0"/>
            </a:endParaRPr>
          </a:p>
        </p:txBody>
      </p:sp>
      <p:sp>
        <p:nvSpPr>
          <p:cNvPr id="42" name="Rectangle 41"/>
          <p:cNvSpPr/>
          <p:nvPr/>
        </p:nvSpPr>
        <p:spPr>
          <a:xfrm>
            <a:off x="6667974" y="2830999"/>
            <a:ext cx="2367559" cy="1664125"/>
          </a:xfrm>
          <a:prstGeom prst="rect">
            <a:avLst/>
          </a:prstGeom>
          <a:ln w="3175"/>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indent="0" algn="ctr">
              <a:buNone/>
            </a:pPr>
            <a:r>
              <a:rPr lang="en-GB" sz="600" b="1" dirty="0">
                <a:solidFill>
                  <a:schemeClr val="tx1"/>
                </a:solidFill>
                <a:latin typeface="Tw Cen MT" pitchFamily="34" charset="0"/>
              </a:rPr>
              <a:t>Conclusions</a:t>
            </a:r>
          </a:p>
          <a:p>
            <a:pPr algn="just"/>
            <a:r>
              <a:rPr lang="en-GB" sz="600" dirty="0">
                <a:solidFill>
                  <a:schemeClr val="tx1"/>
                </a:solidFill>
                <a:latin typeface="Tw Cen MT" pitchFamily="34" charset="0"/>
              </a:rPr>
              <a:t>Preliminary results suggest that most studies </a:t>
            </a:r>
            <a:r>
              <a:rPr lang="en-GB" sz="600" dirty="0" smtClean="0">
                <a:solidFill>
                  <a:schemeClr val="tx1"/>
                </a:solidFill>
                <a:latin typeface="Tw Cen MT" pitchFamily="34" charset="0"/>
              </a:rPr>
              <a:t>do not </a:t>
            </a:r>
            <a:r>
              <a:rPr lang="en-GB" sz="600" dirty="0">
                <a:solidFill>
                  <a:schemeClr val="tx1"/>
                </a:solidFill>
                <a:latin typeface="Tw Cen MT" pitchFamily="34" charset="0"/>
              </a:rPr>
              <a:t>account for </a:t>
            </a:r>
            <a:r>
              <a:rPr lang="en-GB" sz="600" dirty="0" smtClean="0">
                <a:solidFill>
                  <a:schemeClr val="tx1"/>
                </a:solidFill>
                <a:latin typeface="Tw Cen MT" pitchFamily="34" charset="0"/>
              </a:rPr>
              <a:t>CRs </a:t>
            </a:r>
            <a:r>
              <a:rPr lang="en-GB" sz="600" dirty="0">
                <a:solidFill>
                  <a:schemeClr val="tx1"/>
                </a:solidFill>
                <a:latin typeface="Tw Cen MT" pitchFamily="34" charset="0"/>
              </a:rPr>
              <a:t>in their </a:t>
            </a:r>
            <a:r>
              <a:rPr lang="en-GB" sz="600" dirty="0" smtClean="0">
                <a:solidFill>
                  <a:schemeClr val="tx1"/>
                </a:solidFill>
                <a:latin typeface="Tw Cen MT" pitchFamily="34" charset="0"/>
              </a:rPr>
              <a:t>analyses, and instead, use either single or composite outcome models. In a CRs scenario, both of these techniques can lead to bias through misspecifying the population at risk.</a:t>
            </a:r>
            <a:r>
              <a:rPr lang="en-GB" sz="600" dirty="0">
                <a:solidFill>
                  <a:schemeClr val="tx1"/>
                </a:solidFill>
                <a:latin typeface="Tw Cen MT" pitchFamily="34" charset="0"/>
              </a:rPr>
              <a:t> </a:t>
            </a:r>
            <a:r>
              <a:rPr lang="en-GB" sz="600" dirty="0" smtClean="0">
                <a:solidFill>
                  <a:schemeClr val="tx1"/>
                </a:solidFill>
                <a:latin typeface="Tw Cen MT" pitchFamily="34" charset="0"/>
              </a:rPr>
              <a:t>In the case of single outcome models, this can be a result of failing to acknowledge other potential outcomes, or to jointly evaluate them in the presence of the main outcome. Conversely, the use of composite outcome models imposes a strong and often untested assumption of risk uniformity between the grouped outcomes. Furthermore, the inconsistency of the groupings between papers can result in them having poor external validity. By simultaneously evaluating the risk of developing multiple outcomes, the use of CRs models goes some way towards addressing these issues. Through these techniques, it may be possible to develop more targeted </a:t>
            </a:r>
            <a:r>
              <a:rPr lang="en-GB" sz="600" dirty="0">
                <a:solidFill>
                  <a:schemeClr val="tx1"/>
                </a:solidFill>
                <a:latin typeface="Tw Cen MT" pitchFamily="34" charset="0"/>
              </a:rPr>
              <a:t>intervention </a:t>
            </a:r>
            <a:r>
              <a:rPr lang="en-GB" sz="600" dirty="0" smtClean="0">
                <a:solidFill>
                  <a:schemeClr val="tx1"/>
                </a:solidFill>
                <a:latin typeface="Tw Cen MT" pitchFamily="34" charset="0"/>
              </a:rPr>
              <a:t>strategies tailored to an individual’s risk-outcome profile.</a:t>
            </a:r>
            <a:endParaRPr lang="en-GB" sz="600" dirty="0">
              <a:solidFill>
                <a:schemeClr val="tx1"/>
              </a:solidFill>
              <a:latin typeface="Tw Cen MT" pitchFamily="34" charset="0"/>
            </a:endParaRPr>
          </a:p>
          <a:p>
            <a:pPr marL="0" indent="0" algn="just">
              <a:buNone/>
            </a:pPr>
            <a:endParaRPr lang="en-GB" sz="600" dirty="0" smtClean="0">
              <a:solidFill>
                <a:schemeClr val="tx1"/>
              </a:solidFill>
              <a:latin typeface="Tw Cen MT" pitchFamily="34" charset="0"/>
            </a:endParaRPr>
          </a:p>
        </p:txBody>
      </p:sp>
      <p:sp>
        <p:nvSpPr>
          <p:cNvPr id="44" name="Rectangle 43"/>
          <p:cNvSpPr/>
          <p:nvPr/>
        </p:nvSpPr>
        <p:spPr>
          <a:xfrm>
            <a:off x="6667976" y="4581128"/>
            <a:ext cx="2367561" cy="724284"/>
          </a:xfrm>
          <a:prstGeom prst="rect">
            <a:avLst/>
          </a:prstGeom>
          <a:ln w="3175"/>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indent="0" algn="ctr">
              <a:buNone/>
            </a:pPr>
            <a:r>
              <a:rPr lang="en-GB" sz="600" b="1" dirty="0">
                <a:solidFill>
                  <a:schemeClr val="tx1"/>
                </a:solidFill>
                <a:latin typeface="Tw Cen MT" pitchFamily="34" charset="0"/>
              </a:rPr>
              <a:t>Future Research</a:t>
            </a:r>
          </a:p>
          <a:p>
            <a:pPr marL="0" indent="0" algn="just">
              <a:buNone/>
            </a:pPr>
            <a:r>
              <a:rPr lang="en-GB" sz="600" dirty="0" smtClean="0">
                <a:solidFill>
                  <a:schemeClr val="tx1"/>
                </a:solidFill>
                <a:latin typeface="Tw Cen MT" pitchFamily="34" charset="0"/>
              </a:rPr>
              <a:t>There is on-going simulation work to explore the above biases and their potential effect on the risk measures. However, further work is needed to assess the relevance of baseline data to eventual failure in lifetime-risk scenarios, and ways to more efficiently use routinely collected clinical data in prediction models.</a:t>
            </a:r>
          </a:p>
        </p:txBody>
      </p:sp>
      <p:sp>
        <p:nvSpPr>
          <p:cNvPr id="46" name="Rectangle 45"/>
          <p:cNvSpPr/>
          <p:nvPr/>
        </p:nvSpPr>
        <p:spPr>
          <a:xfrm>
            <a:off x="6667977" y="5392650"/>
            <a:ext cx="2367560" cy="720080"/>
          </a:xfrm>
          <a:prstGeom prst="rect">
            <a:avLst/>
          </a:prstGeom>
          <a:ln w="3175"/>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indent="0" algn="ctr">
              <a:buNone/>
            </a:pPr>
            <a:r>
              <a:rPr lang="en-GB" sz="600" b="1" dirty="0">
                <a:solidFill>
                  <a:schemeClr val="tx1"/>
                </a:solidFill>
                <a:latin typeface="Tw Cen MT" pitchFamily="34" charset="0"/>
              </a:rPr>
              <a:t>References</a:t>
            </a:r>
          </a:p>
          <a:p>
            <a:pPr marL="0" indent="0" algn="just">
              <a:buNone/>
            </a:pPr>
            <a:r>
              <a:rPr lang="en-GB" sz="600" dirty="0">
                <a:solidFill>
                  <a:schemeClr val="tx1"/>
                </a:solidFill>
                <a:latin typeface="Tw Cen MT" pitchFamily="34" charset="0"/>
              </a:rPr>
              <a:t>1 </a:t>
            </a:r>
            <a:r>
              <a:rPr lang="en-GB" sz="600" dirty="0" err="1" smtClean="0">
                <a:solidFill>
                  <a:schemeClr val="tx1"/>
                </a:solidFill>
                <a:latin typeface="Tw Cen MT" pitchFamily="34" charset="0"/>
              </a:rPr>
              <a:t>Anekwe</a:t>
            </a:r>
            <a:r>
              <a:rPr lang="en-GB" sz="600" dirty="0" smtClean="0">
                <a:solidFill>
                  <a:schemeClr val="tx1"/>
                </a:solidFill>
                <a:latin typeface="Tw Cen MT" pitchFamily="34" charset="0"/>
              </a:rPr>
              <a:t> L ~ 2011 ~ </a:t>
            </a:r>
            <a:r>
              <a:rPr lang="en-GB" sz="600" b="1" dirty="0" smtClean="0">
                <a:solidFill>
                  <a:schemeClr val="tx1"/>
                </a:solidFill>
                <a:latin typeface="Tw Cen MT" pitchFamily="34" charset="0"/>
              </a:rPr>
              <a:t>JBS to Rip Up Rules </a:t>
            </a:r>
            <a:r>
              <a:rPr lang="en-GB" sz="600" b="1" dirty="0">
                <a:solidFill>
                  <a:schemeClr val="tx1"/>
                </a:solidFill>
                <a:latin typeface="Tw Cen MT" pitchFamily="34" charset="0"/>
              </a:rPr>
              <a:t>on Cardiovascular Risk</a:t>
            </a:r>
            <a:r>
              <a:rPr lang="en-GB" sz="600" dirty="0">
                <a:solidFill>
                  <a:schemeClr val="tx1"/>
                </a:solidFill>
                <a:latin typeface="Tw Cen MT" pitchFamily="34" charset="0"/>
              </a:rPr>
              <a:t> ~ </a:t>
            </a:r>
            <a:r>
              <a:rPr lang="en-GB" sz="600" i="1" dirty="0">
                <a:solidFill>
                  <a:schemeClr val="tx1"/>
                </a:solidFill>
                <a:latin typeface="Tw Cen MT" pitchFamily="34" charset="0"/>
              </a:rPr>
              <a:t>http://</a:t>
            </a:r>
            <a:r>
              <a:rPr lang="en-GB" sz="600" i="1" dirty="0" smtClean="0">
                <a:solidFill>
                  <a:schemeClr val="tx1"/>
                </a:solidFill>
                <a:latin typeface="Tw Cen MT" pitchFamily="34" charset="0"/>
              </a:rPr>
              <a:t>www.pulsetoday.co.uk/jbs-to-rip-up-rules-on-cardiovascular-risk/11050119.article </a:t>
            </a:r>
            <a:r>
              <a:rPr lang="en-GB" sz="600" dirty="0" smtClean="0">
                <a:solidFill>
                  <a:schemeClr val="tx1"/>
                </a:solidFill>
                <a:latin typeface="Tw Cen MT" pitchFamily="34" charset="0"/>
              </a:rPr>
              <a:t>~ [Accessed 18-09-2013]</a:t>
            </a:r>
            <a:endParaRPr lang="en-GB" sz="600" dirty="0">
              <a:solidFill>
                <a:schemeClr val="tx1"/>
              </a:solidFill>
              <a:latin typeface="Tw Cen MT" pitchFamily="34" charset="0"/>
            </a:endParaRPr>
          </a:p>
          <a:p>
            <a:pPr algn="just"/>
            <a:r>
              <a:rPr lang="en-GB" sz="600" dirty="0">
                <a:solidFill>
                  <a:schemeClr val="tx1"/>
                </a:solidFill>
                <a:latin typeface="Tw Cen MT" pitchFamily="34" charset="0"/>
              </a:rPr>
              <a:t>2 Diabetes UK ~ 2012 ~ </a:t>
            </a:r>
            <a:r>
              <a:rPr lang="en-GB" sz="600" b="1" dirty="0">
                <a:solidFill>
                  <a:schemeClr val="tx1"/>
                </a:solidFill>
                <a:latin typeface="Tw Cen MT" pitchFamily="34" charset="0"/>
              </a:rPr>
              <a:t>Diabetes in the UK: Key Statistics on Diabetes</a:t>
            </a:r>
            <a:r>
              <a:rPr lang="en-GB" sz="600" dirty="0">
                <a:solidFill>
                  <a:schemeClr val="tx1"/>
                </a:solidFill>
                <a:latin typeface="Tw Cen MT" pitchFamily="34" charset="0"/>
              </a:rPr>
              <a:t> ~ </a:t>
            </a:r>
            <a:r>
              <a:rPr lang="en-GB" sz="600" i="1" dirty="0">
                <a:solidFill>
                  <a:schemeClr val="tx1"/>
                </a:solidFill>
                <a:latin typeface="Tw Cen MT" pitchFamily="34" charset="0"/>
              </a:rPr>
              <a:t>www.diabetes.org.uk/Documents/Reports/Diabetes-in-the-UK-2012.pdf</a:t>
            </a:r>
          </a:p>
          <a:p>
            <a:pPr marL="0" indent="0" algn="ctr">
              <a:buNone/>
            </a:pPr>
            <a:endParaRPr lang="en-GB" sz="600" dirty="0">
              <a:solidFill>
                <a:schemeClr val="tx1"/>
              </a:solidFill>
              <a:latin typeface="Tw Cen MT" pitchFamily="34" charset="0"/>
            </a:endParaRPr>
          </a:p>
        </p:txBody>
      </p:sp>
      <p:sp>
        <p:nvSpPr>
          <p:cNvPr id="47" name="Rectangle 46"/>
          <p:cNvSpPr/>
          <p:nvPr/>
        </p:nvSpPr>
        <p:spPr>
          <a:xfrm>
            <a:off x="1691680" y="5589240"/>
            <a:ext cx="2376264" cy="523490"/>
          </a:xfrm>
          <a:prstGeom prst="rect">
            <a:avLst/>
          </a:prstGeom>
          <a:ln w="3175"/>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indent="0" algn="ctr">
              <a:buNone/>
            </a:pPr>
            <a:r>
              <a:rPr lang="en-GB" sz="600" b="1" dirty="0" smtClean="0">
                <a:solidFill>
                  <a:schemeClr val="tx1"/>
                </a:solidFill>
                <a:latin typeface="Tw Cen MT" pitchFamily="34" charset="0"/>
              </a:rPr>
              <a:t>Objectives</a:t>
            </a:r>
            <a:endParaRPr lang="en-GB" sz="600" b="1" dirty="0">
              <a:solidFill>
                <a:schemeClr val="tx1"/>
              </a:solidFill>
              <a:latin typeface="Tw Cen MT" pitchFamily="34" charset="0"/>
            </a:endParaRPr>
          </a:p>
          <a:p>
            <a:pPr algn="just"/>
            <a:r>
              <a:rPr lang="en-GB" sz="600" dirty="0">
                <a:solidFill>
                  <a:schemeClr val="tx1"/>
                </a:solidFill>
                <a:latin typeface="Tw Cen MT" pitchFamily="34" charset="0"/>
              </a:rPr>
              <a:t>{</a:t>
            </a:r>
            <a:r>
              <a:rPr lang="en-GB" sz="600" dirty="0" err="1">
                <a:solidFill>
                  <a:schemeClr val="tx1"/>
                </a:solidFill>
                <a:latin typeface="Tw Cen MT" pitchFamily="34" charset="0"/>
              </a:rPr>
              <a:t>i</a:t>
            </a:r>
            <a:r>
              <a:rPr lang="en-GB" sz="600" dirty="0">
                <a:solidFill>
                  <a:schemeClr val="tx1"/>
                </a:solidFill>
                <a:latin typeface="Tw Cen MT" pitchFamily="34" charset="0"/>
              </a:rPr>
              <a:t>} To identify longitudinal studies examining the occurrence of </a:t>
            </a:r>
            <a:r>
              <a:rPr lang="en-GB" sz="600" dirty="0" smtClean="0">
                <a:solidFill>
                  <a:schemeClr val="tx1"/>
                </a:solidFill>
                <a:latin typeface="Tw Cen MT" pitchFamily="34" charset="0"/>
              </a:rPr>
              <a:t>vascular and neoplastic events in individuals with T2 DN.</a:t>
            </a:r>
            <a:endParaRPr lang="en-GB" sz="600" dirty="0">
              <a:solidFill>
                <a:schemeClr val="tx1"/>
              </a:solidFill>
              <a:latin typeface="Tw Cen MT" pitchFamily="34" charset="0"/>
            </a:endParaRPr>
          </a:p>
          <a:p>
            <a:pPr algn="just"/>
            <a:r>
              <a:rPr lang="en-GB" sz="600" dirty="0">
                <a:solidFill>
                  <a:schemeClr val="tx1"/>
                </a:solidFill>
                <a:latin typeface="Tw Cen MT" pitchFamily="34" charset="0"/>
              </a:rPr>
              <a:t>{ii} To assess the extent to which these studies account for </a:t>
            </a:r>
            <a:r>
              <a:rPr lang="en-GB" sz="600" dirty="0" smtClean="0">
                <a:solidFill>
                  <a:schemeClr val="tx1"/>
                </a:solidFill>
                <a:latin typeface="Tw Cen MT" pitchFamily="34" charset="0"/>
              </a:rPr>
              <a:t>competing risks </a:t>
            </a:r>
            <a:r>
              <a:rPr lang="en-GB" sz="600" dirty="0">
                <a:solidFill>
                  <a:schemeClr val="tx1"/>
                </a:solidFill>
                <a:latin typeface="Tw Cen MT" pitchFamily="34" charset="0"/>
              </a:rPr>
              <a:t>in their methodology and reporting.</a:t>
            </a:r>
          </a:p>
        </p:txBody>
      </p:sp>
      <p:grpSp>
        <p:nvGrpSpPr>
          <p:cNvPr id="2" name="Group 1"/>
          <p:cNvGrpSpPr/>
          <p:nvPr/>
        </p:nvGrpSpPr>
        <p:grpSpPr>
          <a:xfrm>
            <a:off x="4179005" y="1881538"/>
            <a:ext cx="2376263" cy="4231192"/>
            <a:chOff x="4148467" y="1881538"/>
            <a:chExt cx="2376263" cy="4231192"/>
          </a:xfrm>
        </p:grpSpPr>
        <p:sp>
          <p:nvSpPr>
            <p:cNvPr id="15" name="Flowchart: Alternate Process 14"/>
            <p:cNvSpPr/>
            <p:nvPr/>
          </p:nvSpPr>
          <p:spPr>
            <a:xfrm>
              <a:off x="4303439" y="1881538"/>
              <a:ext cx="525971" cy="223966"/>
            </a:xfrm>
            <a:prstGeom prst="flowChartAlternateProcess">
              <a:avLst/>
            </a:prstGeom>
            <a:ln w="3175"/>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600" b="1" dirty="0">
                  <a:solidFill>
                    <a:schemeClr val="bg1"/>
                  </a:solidFill>
                  <a:latin typeface="Tw Cen MT" pitchFamily="34" charset="0"/>
                </a:rPr>
                <a:t>MEDLINE</a:t>
              </a:r>
            </a:p>
            <a:p>
              <a:pPr algn="ctr"/>
              <a:r>
                <a:rPr lang="en-US" sz="600" b="1" dirty="0" smtClean="0">
                  <a:solidFill>
                    <a:schemeClr val="bg1"/>
                  </a:solidFill>
                  <a:latin typeface="Tw Cen MT" pitchFamily="34" charset="0"/>
                </a:rPr>
                <a:t>N = 2825</a:t>
              </a:r>
              <a:endParaRPr lang="en-US" sz="600" b="1" dirty="0">
                <a:solidFill>
                  <a:schemeClr val="bg1"/>
                </a:solidFill>
                <a:latin typeface="Tw Cen MT" pitchFamily="34" charset="0"/>
              </a:endParaRPr>
            </a:p>
          </p:txBody>
        </p:sp>
        <p:sp>
          <p:nvSpPr>
            <p:cNvPr id="16" name="Flowchart: Alternate Process 15"/>
            <p:cNvSpPr/>
            <p:nvPr/>
          </p:nvSpPr>
          <p:spPr>
            <a:xfrm>
              <a:off x="5073612" y="1881538"/>
              <a:ext cx="525971" cy="223966"/>
            </a:xfrm>
            <a:prstGeom prst="flowChartAlternateProcess">
              <a:avLst/>
            </a:prstGeom>
            <a:ln w="3175"/>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600" b="1" dirty="0">
                  <a:solidFill>
                    <a:schemeClr val="bg1"/>
                  </a:solidFill>
                  <a:latin typeface="Tw Cen MT" pitchFamily="34" charset="0"/>
                </a:rPr>
                <a:t>EMBASE</a:t>
              </a:r>
            </a:p>
            <a:p>
              <a:pPr algn="ctr"/>
              <a:r>
                <a:rPr lang="en-US" sz="600" b="1" dirty="0" smtClean="0">
                  <a:solidFill>
                    <a:schemeClr val="bg1"/>
                  </a:solidFill>
                  <a:latin typeface="Tw Cen MT" pitchFamily="34" charset="0"/>
                </a:rPr>
                <a:t>N = 2756</a:t>
              </a:r>
              <a:endParaRPr lang="en-US" sz="600" b="1" dirty="0">
                <a:solidFill>
                  <a:schemeClr val="bg1"/>
                </a:solidFill>
                <a:latin typeface="Tw Cen MT" pitchFamily="34" charset="0"/>
              </a:endParaRPr>
            </a:p>
          </p:txBody>
        </p:sp>
        <p:sp>
          <p:nvSpPr>
            <p:cNvPr id="17" name="Flowchart: Alternate Process 16"/>
            <p:cNvSpPr/>
            <p:nvPr/>
          </p:nvSpPr>
          <p:spPr>
            <a:xfrm>
              <a:off x="5865700" y="1881538"/>
              <a:ext cx="525971" cy="223966"/>
            </a:xfrm>
            <a:prstGeom prst="flowChartAlternateProcess">
              <a:avLst/>
            </a:prstGeom>
            <a:ln w="3175"/>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600" b="1" dirty="0">
                  <a:solidFill>
                    <a:schemeClr val="bg1"/>
                  </a:solidFill>
                  <a:latin typeface="Tw Cen MT" pitchFamily="34" charset="0"/>
                </a:rPr>
                <a:t>CINAHL</a:t>
              </a:r>
            </a:p>
            <a:p>
              <a:pPr algn="ctr"/>
              <a:r>
                <a:rPr lang="en-US" sz="600" b="1" dirty="0" smtClean="0">
                  <a:solidFill>
                    <a:schemeClr val="bg1"/>
                  </a:solidFill>
                  <a:latin typeface="Tw Cen MT" pitchFamily="34" charset="0"/>
                </a:rPr>
                <a:t>N = 332</a:t>
              </a:r>
              <a:endParaRPr lang="en-US" sz="600" b="1" dirty="0">
                <a:solidFill>
                  <a:schemeClr val="bg1"/>
                </a:solidFill>
                <a:latin typeface="Tw Cen MT" pitchFamily="34" charset="0"/>
              </a:endParaRPr>
            </a:p>
          </p:txBody>
        </p:sp>
        <p:sp>
          <p:nvSpPr>
            <p:cNvPr id="18" name="Flowchart: Alternate Process 17"/>
            <p:cNvSpPr/>
            <p:nvPr/>
          </p:nvSpPr>
          <p:spPr>
            <a:xfrm>
              <a:off x="5865699" y="2412946"/>
              <a:ext cx="525971" cy="223966"/>
            </a:xfrm>
            <a:prstGeom prst="flowChartAlternateProcess">
              <a:avLst/>
            </a:prstGeom>
            <a:ln w="3175"/>
          </p:spPr>
          <p:style>
            <a:lnRef idx="2">
              <a:schemeClr val="accent2">
                <a:shade val="50000"/>
              </a:schemeClr>
            </a:lnRef>
            <a:fillRef idx="1">
              <a:schemeClr val="accent2"/>
            </a:fillRef>
            <a:effectRef idx="0">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400" b="1" dirty="0" smtClean="0">
                  <a:solidFill>
                    <a:schemeClr val="bg1"/>
                  </a:solidFill>
                  <a:latin typeface="Tw Cen MT" pitchFamily="34" charset="0"/>
                </a:rPr>
                <a:t>2329 </a:t>
              </a:r>
              <a:r>
                <a:rPr lang="en-GB" sz="400" b="1" dirty="0">
                  <a:solidFill>
                    <a:schemeClr val="bg1"/>
                  </a:solidFill>
                  <a:latin typeface="Tw Cen MT" pitchFamily="34" charset="0"/>
                </a:rPr>
                <a:t>duplicates excluded</a:t>
              </a:r>
            </a:p>
          </p:txBody>
        </p:sp>
        <p:sp>
          <p:nvSpPr>
            <p:cNvPr id="19" name="Flowchart: Alternate Process 18"/>
            <p:cNvSpPr/>
            <p:nvPr/>
          </p:nvSpPr>
          <p:spPr>
            <a:xfrm>
              <a:off x="5073612" y="2412946"/>
              <a:ext cx="525971" cy="223966"/>
            </a:xfrm>
            <a:prstGeom prst="flowChartAlternateProcess">
              <a:avLst/>
            </a:prstGeom>
            <a:ln w="3175"/>
          </p:spPr>
          <p:style>
            <a:lnRef idx="2">
              <a:schemeClr val="accent5">
                <a:shade val="50000"/>
              </a:schemeClr>
            </a:lnRef>
            <a:fillRef idx="1">
              <a:schemeClr val="accent5"/>
            </a:fillRef>
            <a:effectRef idx="0">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400" b="1" dirty="0" smtClean="0">
                  <a:solidFill>
                    <a:schemeClr val="tx1"/>
                  </a:solidFill>
                  <a:latin typeface="Tw Cen MT" pitchFamily="34" charset="0"/>
                </a:rPr>
                <a:t>3886 </a:t>
              </a:r>
              <a:r>
                <a:rPr lang="en-US" sz="400" b="1" dirty="0">
                  <a:solidFill>
                    <a:schemeClr val="tx1"/>
                  </a:solidFill>
                  <a:latin typeface="Tw Cen MT" pitchFamily="34" charset="0"/>
                </a:rPr>
                <a:t>abstracts screened</a:t>
              </a:r>
            </a:p>
          </p:txBody>
        </p:sp>
        <p:sp>
          <p:nvSpPr>
            <p:cNvPr id="20" name="Flowchart: Alternate Process 19"/>
            <p:cNvSpPr/>
            <p:nvPr/>
          </p:nvSpPr>
          <p:spPr>
            <a:xfrm>
              <a:off x="5073612" y="2844994"/>
              <a:ext cx="525971" cy="223966"/>
            </a:xfrm>
            <a:prstGeom prst="flowChartAlternateProcess">
              <a:avLst/>
            </a:prstGeom>
            <a:ln w="3175"/>
          </p:spPr>
          <p:style>
            <a:lnRef idx="2">
              <a:schemeClr val="accent5">
                <a:shade val="50000"/>
              </a:schemeClr>
            </a:lnRef>
            <a:fillRef idx="1">
              <a:schemeClr val="accent5"/>
            </a:fillRef>
            <a:effectRef idx="0">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400" b="1" dirty="0">
                  <a:solidFill>
                    <a:schemeClr val="tx1"/>
                  </a:solidFill>
                  <a:latin typeface="Tw Cen MT" pitchFamily="34" charset="0"/>
                </a:rPr>
                <a:t>179 full-texts assessed for eligibility</a:t>
              </a:r>
            </a:p>
          </p:txBody>
        </p:sp>
        <p:sp>
          <p:nvSpPr>
            <p:cNvPr id="21" name="Flowchart: Alternate Process 20"/>
            <p:cNvSpPr/>
            <p:nvPr/>
          </p:nvSpPr>
          <p:spPr>
            <a:xfrm>
              <a:off x="5865700" y="2844994"/>
              <a:ext cx="525971" cy="223966"/>
            </a:xfrm>
            <a:prstGeom prst="flowChartAlternateProcess">
              <a:avLst/>
            </a:prstGeom>
            <a:ln w="3175"/>
          </p:spPr>
          <p:style>
            <a:lnRef idx="2">
              <a:schemeClr val="accent2">
                <a:shade val="50000"/>
              </a:schemeClr>
            </a:lnRef>
            <a:fillRef idx="1">
              <a:schemeClr val="accent2"/>
            </a:fillRef>
            <a:effectRef idx="0">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400" b="1" dirty="0" smtClean="0">
                  <a:solidFill>
                    <a:schemeClr val="bg1"/>
                  </a:solidFill>
                  <a:latin typeface="Tw Cen MT" pitchFamily="34" charset="0"/>
                </a:rPr>
                <a:t>3707 </a:t>
              </a:r>
              <a:r>
                <a:rPr lang="en-GB" sz="400" b="1" dirty="0">
                  <a:solidFill>
                    <a:schemeClr val="bg1"/>
                  </a:solidFill>
                  <a:latin typeface="Tw Cen MT" pitchFamily="34" charset="0"/>
                </a:rPr>
                <a:t>records excluded</a:t>
              </a:r>
            </a:p>
          </p:txBody>
        </p:sp>
        <p:sp>
          <p:nvSpPr>
            <p:cNvPr id="22" name="Flowchart: Alternate Process 21"/>
            <p:cNvSpPr/>
            <p:nvPr/>
          </p:nvSpPr>
          <p:spPr>
            <a:xfrm>
              <a:off x="5073612" y="3277042"/>
              <a:ext cx="525971" cy="223966"/>
            </a:xfrm>
            <a:prstGeom prst="flowChartAlternateProcess">
              <a:avLst/>
            </a:prstGeom>
            <a:ln w="3175"/>
          </p:spPr>
          <p:style>
            <a:lnRef idx="2">
              <a:schemeClr val="accent5">
                <a:shade val="50000"/>
              </a:schemeClr>
            </a:lnRef>
            <a:fillRef idx="1">
              <a:schemeClr val="accent5"/>
            </a:fillRef>
            <a:effectRef idx="0">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400" b="1" dirty="0">
                  <a:solidFill>
                    <a:schemeClr val="tx1"/>
                  </a:solidFill>
                  <a:latin typeface="Tw Cen MT" pitchFamily="34" charset="0"/>
                </a:rPr>
                <a:t>16 studies included in </a:t>
              </a:r>
              <a:r>
                <a:rPr lang="en-US" sz="400" b="1" dirty="0" smtClean="0">
                  <a:solidFill>
                    <a:schemeClr val="tx1"/>
                  </a:solidFill>
                  <a:latin typeface="Tw Cen MT" pitchFamily="34" charset="0"/>
                </a:rPr>
                <a:t>review</a:t>
              </a:r>
              <a:endParaRPr lang="en-US" sz="400" b="1" dirty="0">
                <a:solidFill>
                  <a:schemeClr val="tx1"/>
                </a:solidFill>
                <a:latin typeface="Tw Cen MT" pitchFamily="34" charset="0"/>
              </a:endParaRPr>
            </a:p>
          </p:txBody>
        </p:sp>
        <p:sp>
          <p:nvSpPr>
            <p:cNvPr id="26" name="Flowchart: Alternate Process 20"/>
            <p:cNvSpPr/>
            <p:nvPr/>
          </p:nvSpPr>
          <p:spPr>
            <a:xfrm>
              <a:off x="5073612" y="3781098"/>
              <a:ext cx="525971" cy="223966"/>
            </a:xfrm>
            <a:prstGeom prst="flowChartAlternateProcess">
              <a:avLst/>
            </a:prstGeom>
            <a:solidFill>
              <a:schemeClr val="bg1"/>
            </a:solidFill>
            <a:ln w="3175"/>
          </p:spPr>
          <p:style>
            <a:lnRef idx="2">
              <a:schemeClr val="accent5">
                <a:shade val="50000"/>
              </a:schemeClr>
            </a:lnRef>
            <a:fillRef idx="1">
              <a:schemeClr val="accent5"/>
            </a:fillRef>
            <a:effectRef idx="0">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400" b="1" dirty="0" smtClean="0">
                  <a:solidFill>
                    <a:schemeClr val="tx1"/>
                  </a:solidFill>
                  <a:latin typeface="Tw Cen MT" pitchFamily="34" charset="0"/>
                </a:rPr>
                <a:t>10 reported composite </a:t>
              </a:r>
              <a:r>
                <a:rPr lang="en-GB" sz="400" b="1" dirty="0">
                  <a:solidFill>
                    <a:schemeClr val="tx1"/>
                  </a:solidFill>
                  <a:latin typeface="Tw Cen MT" pitchFamily="34" charset="0"/>
                </a:rPr>
                <a:t>outcomes</a:t>
              </a:r>
            </a:p>
          </p:txBody>
        </p:sp>
        <p:sp>
          <p:nvSpPr>
            <p:cNvPr id="27" name="Flowchart: Alternate Process 20"/>
            <p:cNvSpPr/>
            <p:nvPr/>
          </p:nvSpPr>
          <p:spPr>
            <a:xfrm>
              <a:off x="5865700" y="3781098"/>
              <a:ext cx="525971" cy="223966"/>
            </a:xfrm>
            <a:prstGeom prst="flowChartAlternateProcess">
              <a:avLst/>
            </a:prstGeom>
            <a:solidFill>
              <a:schemeClr val="accent3"/>
            </a:solidFill>
            <a:ln w="3175"/>
          </p:spPr>
          <p:style>
            <a:lnRef idx="2">
              <a:schemeClr val="accent5">
                <a:shade val="50000"/>
              </a:schemeClr>
            </a:lnRef>
            <a:fillRef idx="1">
              <a:schemeClr val="accent5"/>
            </a:fillRef>
            <a:effectRef idx="0">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400" b="1" dirty="0">
                  <a:solidFill>
                    <a:schemeClr val="tx1"/>
                  </a:solidFill>
                  <a:latin typeface="Tw Cen MT" pitchFamily="34" charset="0"/>
                </a:rPr>
                <a:t>1 </a:t>
              </a:r>
              <a:r>
                <a:rPr lang="en-GB" sz="400" b="1" dirty="0" smtClean="0">
                  <a:solidFill>
                    <a:schemeClr val="tx1"/>
                  </a:solidFill>
                  <a:latin typeface="Tw Cen MT" pitchFamily="34" charset="0"/>
                </a:rPr>
                <a:t>reported </a:t>
              </a:r>
              <a:r>
                <a:rPr lang="en-GB" sz="400" b="1" dirty="0">
                  <a:solidFill>
                    <a:schemeClr val="tx1"/>
                  </a:solidFill>
                  <a:latin typeface="Tw Cen MT" pitchFamily="34" charset="0"/>
                </a:rPr>
                <a:t>competing risks</a:t>
              </a:r>
            </a:p>
          </p:txBody>
        </p:sp>
        <p:sp>
          <p:nvSpPr>
            <p:cNvPr id="28" name="Flowchart: Alternate Process 20"/>
            <p:cNvSpPr/>
            <p:nvPr/>
          </p:nvSpPr>
          <p:spPr>
            <a:xfrm>
              <a:off x="4303439" y="3781098"/>
              <a:ext cx="525971" cy="223966"/>
            </a:xfrm>
            <a:prstGeom prst="flowChartAlternateProcess">
              <a:avLst/>
            </a:prstGeom>
            <a:solidFill>
              <a:schemeClr val="bg1"/>
            </a:solidFill>
            <a:ln w="3175"/>
          </p:spPr>
          <p:style>
            <a:lnRef idx="2">
              <a:schemeClr val="accent5">
                <a:shade val="50000"/>
              </a:schemeClr>
            </a:lnRef>
            <a:fillRef idx="1">
              <a:schemeClr val="accent5"/>
            </a:fillRef>
            <a:effectRef idx="0">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400" b="1" dirty="0">
                  <a:solidFill>
                    <a:schemeClr val="tx1"/>
                  </a:solidFill>
                  <a:latin typeface="Tw Cen MT" pitchFamily="34" charset="0"/>
                </a:rPr>
                <a:t>5</a:t>
              </a:r>
              <a:r>
                <a:rPr lang="en-GB" sz="400" b="1" dirty="0" smtClean="0">
                  <a:solidFill>
                    <a:schemeClr val="tx1"/>
                  </a:solidFill>
                  <a:latin typeface="Tw Cen MT" pitchFamily="34" charset="0"/>
                </a:rPr>
                <a:t> reported individual </a:t>
              </a:r>
              <a:r>
                <a:rPr lang="en-GB" sz="400" b="1" dirty="0">
                  <a:solidFill>
                    <a:schemeClr val="tx1"/>
                  </a:solidFill>
                  <a:latin typeface="Tw Cen MT" pitchFamily="34" charset="0"/>
                </a:rPr>
                <a:t>outcomes</a:t>
              </a:r>
            </a:p>
          </p:txBody>
        </p:sp>
        <p:sp>
          <p:nvSpPr>
            <p:cNvPr id="37" name="Rectangle 36"/>
            <p:cNvSpPr/>
            <p:nvPr/>
          </p:nvSpPr>
          <p:spPr>
            <a:xfrm>
              <a:off x="4148467" y="4144114"/>
              <a:ext cx="2376263" cy="1968616"/>
            </a:xfrm>
            <a:prstGeom prst="rect">
              <a:avLst/>
            </a:prstGeom>
            <a:ln w="3175"/>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600" b="1" dirty="0">
                  <a:solidFill>
                    <a:schemeClr val="tx1"/>
                  </a:solidFill>
                  <a:latin typeface="Tw Cen MT" pitchFamily="34" charset="0"/>
                </a:rPr>
                <a:t>Search Strategy</a:t>
              </a:r>
              <a:endParaRPr lang="en-GB" sz="600" dirty="0">
                <a:solidFill>
                  <a:schemeClr val="tx1"/>
                </a:solidFill>
                <a:latin typeface="Tw Cen MT" pitchFamily="34" charset="0"/>
              </a:endParaRPr>
            </a:p>
            <a:p>
              <a:r>
                <a:rPr lang="en-GB" sz="600" dirty="0">
                  <a:solidFill>
                    <a:schemeClr val="tx1"/>
                  </a:solidFill>
                  <a:latin typeface="Tw Cen MT" pitchFamily="34" charset="0"/>
                </a:rPr>
                <a:t>The CINAHL database, and Ovid versions of the MEDLINE and EMBASE databases were searched </a:t>
              </a:r>
              <a:r>
                <a:rPr lang="en-GB" sz="600" dirty="0" smtClean="0">
                  <a:solidFill>
                    <a:schemeClr val="tx1"/>
                  </a:solidFill>
                  <a:latin typeface="Tw Cen MT" pitchFamily="34" charset="0"/>
                </a:rPr>
                <a:t>for both </a:t>
              </a:r>
              <a:r>
                <a:rPr lang="en-GB" sz="600" dirty="0">
                  <a:solidFill>
                    <a:schemeClr val="tx1"/>
                  </a:solidFill>
                  <a:latin typeface="Tw Cen MT" pitchFamily="34" charset="0"/>
                </a:rPr>
                <a:t>published &amp; unpublished prognostic studies using keyword and </a:t>
              </a:r>
              <a:r>
                <a:rPr lang="en-GB" sz="600" dirty="0" err="1" smtClean="0">
                  <a:solidFill>
                    <a:schemeClr val="tx1"/>
                  </a:solidFill>
                  <a:latin typeface="Tw Cen MT" pitchFamily="34" charset="0"/>
                </a:rPr>
                <a:t>MeSH</a:t>
              </a:r>
              <a:r>
                <a:rPr lang="en-GB" sz="600" dirty="0" smtClean="0">
                  <a:solidFill>
                    <a:schemeClr val="tx1"/>
                  </a:solidFill>
                  <a:latin typeface="Tw Cen MT" pitchFamily="34" charset="0"/>
                </a:rPr>
                <a:t>-term search strategies. A </a:t>
              </a:r>
              <a:r>
                <a:rPr lang="en-GB" sz="600" dirty="0">
                  <a:solidFill>
                    <a:schemeClr val="tx1"/>
                  </a:solidFill>
                  <a:latin typeface="Tw Cen MT" pitchFamily="34" charset="0"/>
                </a:rPr>
                <a:t>degree of specificity was </a:t>
              </a:r>
              <a:r>
                <a:rPr lang="en-GB" sz="600" dirty="0" smtClean="0">
                  <a:solidFill>
                    <a:schemeClr val="tx1"/>
                  </a:solidFill>
                  <a:latin typeface="Tw Cen MT" pitchFamily="34" charset="0"/>
                </a:rPr>
                <a:t>induced </a:t>
              </a:r>
              <a:r>
                <a:rPr lang="en-GB" sz="600" dirty="0">
                  <a:solidFill>
                    <a:schemeClr val="tx1"/>
                  </a:solidFill>
                  <a:latin typeface="Tw Cen MT" pitchFamily="34" charset="0"/>
                </a:rPr>
                <a:t>in the </a:t>
              </a:r>
              <a:r>
                <a:rPr lang="en-GB" sz="600" dirty="0" smtClean="0">
                  <a:solidFill>
                    <a:schemeClr val="tx1"/>
                  </a:solidFill>
                  <a:latin typeface="Tw Cen MT" pitchFamily="34" charset="0"/>
                </a:rPr>
                <a:t>searches through:</a:t>
              </a:r>
            </a:p>
            <a:p>
              <a:pPr marL="171450" indent="-171450">
                <a:buFont typeface="Wingdings" panose="05000000000000000000" pitchFamily="2" charset="2"/>
                <a:buChar char="§"/>
              </a:pPr>
              <a:r>
                <a:rPr lang="en-GB" sz="600" dirty="0">
                  <a:solidFill>
                    <a:schemeClr val="tx1"/>
                  </a:solidFill>
                  <a:latin typeface="Tw Cen MT" pitchFamily="34" charset="0"/>
                </a:rPr>
                <a:t>l</a:t>
              </a:r>
              <a:r>
                <a:rPr lang="en-GB" sz="600" dirty="0" smtClean="0">
                  <a:solidFill>
                    <a:schemeClr val="tx1"/>
                  </a:solidFill>
                  <a:latin typeface="Tw Cen MT" pitchFamily="34" charset="0"/>
                </a:rPr>
                <a:t>imiting them </a:t>
              </a:r>
              <a:r>
                <a:rPr lang="en-GB" sz="600" dirty="0">
                  <a:solidFill>
                    <a:schemeClr val="tx1"/>
                  </a:solidFill>
                  <a:latin typeface="Tw Cen MT" pitchFamily="34" charset="0"/>
                </a:rPr>
                <a:t>to the title and abstract.</a:t>
              </a:r>
            </a:p>
            <a:p>
              <a:pPr marL="171450" indent="-171450">
                <a:buFont typeface="Wingdings" panose="05000000000000000000" pitchFamily="2" charset="2"/>
                <a:buChar char="§"/>
              </a:pPr>
              <a:r>
                <a:rPr lang="en-GB" sz="600" dirty="0">
                  <a:solidFill>
                    <a:schemeClr val="tx1"/>
                  </a:solidFill>
                  <a:latin typeface="Tw Cen MT" pitchFamily="34" charset="0"/>
                </a:rPr>
                <a:t>r</a:t>
              </a:r>
              <a:r>
                <a:rPr lang="en-GB" sz="600" dirty="0" smtClean="0">
                  <a:solidFill>
                    <a:schemeClr val="tx1"/>
                  </a:solidFill>
                  <a:latin typeface="Tw Cen MT" pitchFamily="34" charset="0"/>
                </a:rPr>
                <a:t>equiring keywords relating to ‘original research’ be present.</a:t>
              </a:r>
            </a:p>
            <a:p>
              <a:pPr marL="171450" indent="-171450">
                <a:buFont typeface="Wingdings" panose="05000000000000000000" pitchFamily="2" charset="2"/>
                <a:buChar char="§"/>
              </a:pPr>
              <a:r>
                <a:rPr lang="en-GB" sz="600" dirty="0">
                  <a:solidFill>
                    <a:schemeClr val="tx1"/>
                  </a:solidFill>
                  <a:latin typeface="Tw Cen MT" pitchFamily="34" charset="0"/>
                </a:rPr>
                <a:t>t</a:t>
              </a:r>
              <a:r>
                <a:rPr lang="en-GB" sz="600" dirty="0" smtClean="0">
                  <a:solidFill>
                    <a:schemeClr val="tx1"/>
                  </a:solidFill>
                  <a:latin typeface="Tw Cen MT" pitchFamily="34" charset="0"/>
                </a:rPr>
                <a:t>he use of “AND” Boolean </a:t>
              </a:r>
              <a:r>
                <a:rPr lang="en-GB" sz="600" dirty="0">
                  <a:solidFill>
                    <a:schemeClr val="tx1"/>
                  </a:solidFill>
                  <a:latin typeface="Tw Cen MT" pitchFamily="34" charset="0"/>
                </a:rPr>
                <a:t>operators </a:t>
              </a:r>
              <a:r>
                <a:rPr lang="en-GB" sz="600" dirty="0" smtClean="0">
                  <a:solidFill>
                    <a:schemeClr val="tx1"/>
                  </a:solidFill>
                  <a:latin typeface="Tw Cen MT" pitchFamily="34" charset="0"/>
                </a:rPr>
                <a:t>stipulating that the </a:t>
              </a:r>
              <a:r>
                <a:rPr lang="en-GB" sz="600" dirty="0">
                  <a:solidFill>
                    <a:schemeClr val="tx1"/>
                  </a:solidFill>
                  <a:latin typeface="Tw Cen MT" pitchFamily="34" charset="0"/>
                </a:rPr>
                <a:t>article contain terms pertaining to population, study design and outcome.</a:t>
              </a:r>
            </a:p>
            <a:p>
              <a:endParaRPr lang="en-GB" sz="600" dirty="0">
                <a:solidFill>
                  <a:schemeClr val="tx1"/>
                </a:solidFill>
                <a:latin typeface="Tw Cen MT" pitchFamily="34" charset="0"/>
              </a:endParaRPr>
            </a:p>
            <a:p>
              <a:pPr algn="ctr"/>
              <a:r>
                <a:rPr lang="en-GB" sz="600" b="1" dirty="0">
                  <a:solidFill>
                    <a:schemeClr val="tx1"/>
                  </a:solidFill>
                  <a:latin typeface="Tw Cen MT" pitchFamily="34" charset="0"/>
                </a:rPr>
                <a:t>Exclusion Criteria</a:t>
              </a:r>
            </a:p>
            <a:p>
              <a:r>
                <a:rPr lang="en-GB" sz="600" dirty="0">
                  <a:solidFill>
                    <a:schemeClr val="tx1"/>
                  </a:solidFill>
                  <a:latin typeface="Tw Cen MT" pitchFamily="34" charset="0"/>
                </a:rPr>
                <a:t>Articles were excluded if:</a:t>
              </a:r>
            </a:p>
            <a:p>
              <a:pPr marL="171450" indent="-171450">
                <a:buFont typeface="Wingdings" panose="05000000000000000000" pitchFamily="2" charset="2"/>
                <a:buChar char="§"/>
              </a:pPr>
              <a:r>
                <a:rPr lang="en-GB" sz="600" dirty="0">
                  <a:solidFill>
                    <a:schemeClr val="tx1"/>
                  </a:solidFill>
                  <a:latin typeface="Tw Cen MT" pitchFamily="34" charset="0"/>
                </a:rPr>
                <a:t>The study was not </a:t>
              </a:r>
              <a:r>
                <a:rPr lang="en-GB" sz="600" dirty="0" smtClean="0">
                  <a:solidFill>
                    <a:schemeClr val="tx1"/>
                  </a:solidFill>
                  <a:latin typeface="Tw Cen MT" pitchFamily="34" charset="0"/>
                </a:rPr>
                <a:t>of </a:t>
              </a:r>
              <a:r>
                <a:rPr lang="en-GB" sz="600" dirty="0">
                  <a:solidFill>
                    <a:schemeClr val="tx1"/>
                  </a:solidFill>
                  <a:latin typeface="Tw Cen MT" pitchFamily="34" charset="0"/>
                </a:rPr>
                <a:t>trial or cohort design.</a:t>
              </a:r>
            </a:p>
            <a:p>
              <a:pPr marL="171450" indent="-171450">
                <a:buFont typeface="Wingdings" panose="05000000000000000000" pitchFamily="2" charset="2"/>
                <a:buChar char="§"/>
              </a:pPr>
              <a:r>
                <a:rPr lang="en-GB" sz="600" dirty="0">
                  <a:solidFill>
                    <a:schemeClr val="tx1"/>
                  </a:solidFill>
                  <a:latin typeface="Tw Cen MT" pitchFamily="34" charset="0"/>
                </a:rPr>
                <a:t>The study population consisted of less than 1,000 </a:t>
              </a:r>
              <a:r>
                <a:rPr lang="en-GB" sz="600" dirty="0" smtClean="0">
                  <a:solidFill>
                    <a:schemeClr val="tx1"/>
                  </a:solidFill>
                  <a:latin typeface="Tw Cen MT" pitchFamily="34" charset="0"/>
                </a:rPr>
                <a:t>individuals </a:t>
              </a:r>
              <a:r>
                <a:rPr lang="en-GB" sz="600" dirty="0">
                  <a:solidFill>
                    <a:schemeClr val="tx1"/>
                  </a:solidFill>
                  <a:latin typeface="Tw Cen MT" pitchFamily="34" charset="0"/>
                </a:rPr>
                <a:t>with </a:t>
              </a:r>
              <a:r>
                <a:rPr lang="en-GB" sz="600" dirty="0" smtClean="0">
                  <a:solidFill>
                    <a:schemeClr val="tx1"/>
                  </a:solidFill>
                  <a:latin typeface="Tw Cen MT" pitchFamily="34" charset="0"/>
                </a:rPr>
                <a:t>T2 DN </a:t>
              </a:r>
              <a:r>
                <a:rPr lang="en-GB" sz="600" dirty="0">
                  <a:solidFill>
                    <a:schemeClr val="tx1"/>
                  </a:solidFill>
                  <a:latin typeface="Tw Cen MT" pitchFamily="34" charset="0"/>
                </a:rPr>
                <a:t>at baseline.</a:t>
              </a:r>
            </a:p>
            <a:p>
              <a:pPr marL="171450" indent="-171450">
                <a:buFont typeface="Wingdings" panose="05000000000000000000" pitchFamily="2" charset="2"/>
                <a:buChar char="§"/>
              </a:pPr>
              <a:r>
                <a:rPr lang="en-GB" sz="600" dirty="0">
                  <a:solidFill>
                    <a:schemeClr val="tx1"/>
                  </a:solidFill>
                  <a:latin typeface="Tw Cen MT" pitchFamily="34" charset="0"/>
                </a:rPr>
                <a:t>The study had an average follow-up less than five years.</a:t>
              </a:r>
            </a:p>
            <a:p>
              <a:pPr marL="171450" indent="-171450">
                <a:buFont typeface="Wingdings" panose="05000000000000000000" pitchFamily="2" charset="2"/>
                <a:buChar char="§"/>
              </a:pPr>
              <a:r>
                <a:rPr lang="en-GB" sz="600" dirty="0">
                  <a:solidFill>
                    <a:schemeClr val="tx1"/>
                  </a:solidFill>
                  <a:latin typeface="Tw Cen MT" pitchFamily="34" charset="0"/>
                </a:rPr>
                <a:t>The study </a:t>
              </a:r>
              <a:r>
                <a:rPr lang="en-GB" sz="600" dirty="0" smtClean="0">
                  <a:solidFill>
                    <a:schemeClr val="tx1"/>
                  </a:solidFill>
                  <a:latin typeface="Tw Cen MT" pitchFamily="34" charset="0"/>
                </a:rPr>
                <a:t>did not investigate </a:t>
              </a:r>
              <a:r>
                <a:rPr lang="en-GB" sz="600" dirty="0">
                  <a:solidFill>
                    <a:schemeClr val="tx1"/>
                  </a:solidFill>
                  <a:latin typeface="Tw Cen MT" pitchFamily="34" charset="0"/>
                </a:rPr>
                <a:t>incidence, relative risk, hazard ratio, cumulative incidence or odds ratio metrics of microvascular, macrovascular or neoplasm events.</a:t>
              </a:r>
            </a:p>
            <a:p>
              <a:pPr marL="171450" indent="-171450">
                <a:buFont typeface="Wingdings" panose="05000000000000000000" pitchFamily="2" charset="2"/>
                <a:buChar char="§"/>
              </a:pPr>
              <a:r>
                <a:rPr lang="en-GB" sz="600" dirty="0">
                  <a:solidFill>
                    <a:schemeClr val="tx1"/>
                  </a:solidFill>
                  <a:latin typeface="Tw Cen MT" pitchFamily="34" charset="0"/>
                </a:rPr>
                <a:t>The study was not available in English.</a:t>
              </a:r>
            </a:p>
            <a:p>
              <a:pPr marL="171450" indent="-171450">
                <a:buFont typeface="Wingdings" panose="05000000000000000000" pitchFamily="2" charset="2"/>
                <a:buChar char="§"/>
              </a:pPr>
              <a:r>
                <a:rPr lang="en-GB" sz="600" dirty="0">
                  <a:solidFill>
                    <a:schemeClr val="tx1"/>
                  </a:solidFill>
                  <a:latin typeface="Tw Cen MT" pitchFamily="34" charset="0"/>
                </a:rPr>
                <a:t>The date of publication was prior to 1980.</a:t>
              </a:r>
            </a:p>
          </p:txBody>
        </p:sp>
        <p:cxnSp>
          <p:nvCxnSpPr>
            <p:cNvPr id="13" name="Elbow Connector 12"/>
            <p:cNvCxnSpPr>
              <a:stCxn id="22" idx="2"/>
              <a:endCxn id="27" idx="0"/>
            </p:cNvCxnSpPr>
            <p:nvPr/>
          </p:nvCxnSpPr>
          <p:spPr>
            <a:xfrm rot="16200000" flipH="1">
              <a:off x="5592597" y="3245009"/>
              <a:ext cx="280090" cy="792088"/>
            </a:xfrm>
            <a:prstGeom prst="bentConnector3">
              <a:avLst/>
            </a:prstGeom>
            <a:ln>
              <a:tailEnd type="arrow"/>
            </a:ln>
          </p:spPr>
          <p:style>
            <a:lnRef idx="1">
              <a:schemeClr val="dk1"/>
            </a:lnRef>
            <a:fillRef idx="0">
              <a:schemeClr val="dk1"/>
            </a:fillRef>
            <a:effectRef idx="0">
              <a:schemeClr val="dk1"/>
            </a:effectRef>
            <a:fontRef idx="minor">
              <a:schemeClr val="tx1"/>
            </a:fontRef>
          </p:style>
        </p:cxnSp>
        <p:cxnSp>
          <p:nvCxnSpPr>
            <p:cNvPr id="23" name="Straight Arrow Connector 22"/>
            <p:cNvCxnSpPr>
              <a:stCxn id="22" idx="2"/>
              <a:endCxn id="26" idx="0"/>
            </p:cNvCxnSpPr>
            <p:nvPr/>
          </p:nvCxnSpPr>
          <p:spPr>
            <a:xfrm>
              <a:off x="5336598" y="3501008"/>
              <a:ext cx="0" cy="28009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1" name="Elbow Connector 30"/>
            <p:cNvCxnSpPr>
              <a:stCxn id="22" idx="2"/>
              <a:endCxn id="28" idx="0"/>
            </p:cNvCxnSpPr>
            <p:nvPr/>
          </p:nvCxnSpPr>
          <p:spPr>
            <a:xfrm rot="5400000">
              <a:off x="4811467" y="3255967"/>
              <a:ext cx="280090" cy="770173"/>
            </a:xfrm>
            <a:prstGeom prst="bentConnector3">
              <a:avLst/>
            </a:prstGeom>
            <a:ln>
              <a:tailEnd type="arrow"/>
            </a:ln>
          </p:spPr>
          <p:style>
            <a:lnRef idx="1">
              <a:schemeClr val="dk1"/>
            </a:lnRef>
            <a:fillRef idx="0">
              <a:schemeClr val="dk1"/>
            </a:fillRef>
            <a:effectRef idx="0">
              <a:schemeClr val="dk1"/>
            </a:effectRef>
            <a:fontRef idx="minor">
              <a:schemeClr val="tx1"/>
            </a:fontRef>
          </p:style>
        </p:cxnSp>
        <p:cxnSp>
          <p:nvCxnSpPr>
            <p:cNvPr id="48" name="Straight Arrow Connector 47"/>
            <p:cNvCxnSpPr>
              <a:stCxn id="16" idx="2"/>
              <a:endCxn id="19" idx="0"/>
            </p:cNvCxnSpPr>
            <p:nvPr/>
          </p:nvCxnSpPr>
          <p:spPr>
            <a:xfrm>
              <a:off x="5336598" y="2105504"/>
              <a:ext cx="0" cy="30744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3" name="Elbow Connector 52"/>
            <p:cNvCxnSpPr>
              <a:stCxn id="15" idx="2"/>
              <a:endCxn id="19" idx="0"/>
            </p:cNvCxnSpPr>
            <p:nvPr/>
          </p:nvCxnSpPr>
          <p:spPr>
            <a:xfrm rot="16200000" flipH="1">
              <a:off x="4797790" y="1874138"/>
              <a:ext cx="307442" cy="770173"/>
            </a:xfrm>
            <a:prstGeom prst="bentConnector3">
              <a:avLst/>
            </a:prstGeom>
            <a:ln>
              <a:tailEnd type="arrow"/>
            </a:ln>
          </p:spPr>
          <p:style>
            <a:lnRef idx="1">
              <a:schemeClr val="dk1"/>
            </a:lnRef>
            <a:fillRef idx="0">
              <a:schemeClr val="dk1"/>
            </a:fillRef>
            <a:effectRef idx="0">
              <a:schemeClr val="dk1"/>
            </a:effectRef>
            <a:fontRef idx="minor">
              <a:schemeClr val="tx1"/>
            </a:fontRef>
          </p:style>
        </p:cxnSp>
        <p:cxnSp>
          <p:nvCxnSpPr>
            <p:cNvPr id="56" name="Elbow Connector 55"/>
            <p:cNvCxnSpPr>
              <a:stCxn id="17" idx="2"/>
              <a:endCxn id="19" idx="0"/>
            </p:cNvCxnSpPr>
            <p:nvPr/>
          </p:nvCxnSpPr>
          <p:spPr>
            <a:xfrm rot="5400000">
              <a:off x="5578921" y="1863181"/>
              <a:ext cx="307442" cy="792088"/>
            </a:xfrm>
            <a:prstGeom prst="bentConnector3">
              <a:avLst/>
            </a:prstGeom>
            <a:ln>
              <a:tailEnd type="arrow"/>
            </a:ln>
          </p:spPr>
          <p:style>
            <a:lnRef idx="1">
              <a:schemeClr val="dk1"/>
            </a:lnRef>
            <a:fillRef idx="0">
              <a:schemeClr val="dk1"/>
            </a:fillRef>
            <a:effectRef idx="0">
              <a:schemeClr val="dk1"/>
            </a:effectRef>
            <a:fontRef idx="minor">
              <a:schemeClr val="tx1"/>
            </a:fontRef>
          </p:style>
        </p:cxnSp>
        <p:cxnSp>
          <p:nvCxnSpPr>
            <p:cNvPr id="58" name="Straight Arrow Connector 57"/>
            <p:cNvCxnSpPr>
              <a:stCxn id="19" idx="3"/>
              <a:endCxn id="18" idx="1"/>
            </p:cNvCxnSpPr>
            <p:nvPr/>
          </p:nvCxnSpPr>
          <p:spPr>
            <a:xfrm>
              <a:off x="5599583" y="2524929"/>
              <a:ext cx="266116"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0" name="Straight Arrow Connector 59"/>
            <p:cNvCxnSpPr>
              <a:stCxn id="20" idx="3"/>
              <a:endCxn id="21" idx="1"/>
            </p:cNvCxnSpPr>
            <p:nvPr/>
          </p:nvCxnSpPr>
          <p:spPr>
            <a:xfrm>
              <a:off x="5599583" y="2956977"/>
              <a:ext cx="266117"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2" name="Straight Arrow Connector 61"/>
            <p:cNvCxnSpPr>
              <a:stCxn id="19" idx="2"/>
              <a:endCxn id="20" idx="0"/>
            </p:cNvCxnSpPr>
            <p:nvPr/>
          </p:nvCxnSpPr>
          <p:spPr>
            <a:xfrm>
              <a:off x="5336598" y="2636912"/>
              <a:ext cx="0" cy="20808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024" name="Straight Arrow Connector 1023"/>
            <p:cNvCxnSpPr>
              <a:stCxn id="20" idx="2"/>
            </p:cNvCxnSpPr>
            <p:nvPr/>
          </p:nvCxnSpPr>
          <p:spPr>
            <a:xfrm>
              <a:off x="5336598" y="3068960"/>
              <a:ext cx="1" cy="21602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6955</TotalTime>
  <Words>990</Words>
  <Application>Microsoft Office PowerPoint</Application>
  <PresentationFormat>On-screen Show (4:3)</PresentationFormat>
  <Paragraphs>57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Differential Analysis &amp; Reporting of Longitudinal Event Data in Type 2 Diabetic Nephropathic Study Populations: A Systematic Review</vt:lpstr>
    </vt:vector>
  </TitlesOfParts>
  <Company>The University of manchester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npcrdc</dc:creator>
  <cp:lastModifiedBy>Benmain Feakins</cp:lastModifiedBy>
  <cp:revision>257</cp:revision>
  <cp:lastPrinted>2013-09-17T21:30:58Z</cp:lastPrinted>
  <dcterms:created xsi:type="dcterms:W3CDTF">2007-06-14T09:11:14Z</dcterms:created>
  <dcterms:modified xsi:type="dcterms:W3CDTF">2013-10-16T12:38:24Z</dcterms:modified>
</cp:coreProperties>
</file>