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705" r:id="rId2"/>
  </p:sldIdLst>
  <p:sldSz cx="9144000" cy="6858000" type="screen4x3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parry" initials="s" lastIdx="1" clrIdx="0">
    <p:extLst/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99"/>
    <a:srgbClr val="0000CC"/>
    <a:srgbClr val="008000"/>
    <a:srgbClr val="0000FF"/>
    <a:srgbClr val="ECF1F8"/>
    <a:srgbClr val="F2EFF5"/>
    <a:srgbClr val="F2F6EA"/>
    <a:srgbClr val="ECE7F1"/>
    <a:srgbClr val="F7F7F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1FECB4D8-DB02-4DC6-A0A2-4F2EBAE1DC90}" styleName="Medium Style 1 - Accent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3">
              <a:tint val="20000"/>
            </a:schemeClr>
          </a:solidFill>
        </a:fill>
      </a:tcStyle>
    </a:band1H>
    <a:band1V>
      <a:tcStyle>
        <a:tcBdr/>
        <a:fill>
          <a:solidFill>
            <a:schemeClr val="accent3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Row>
  </a:tblStyle>
  <a:tblStyle styleId="{8799B23B-EC83-4686-B30A-512413B5E67A}" styleName="Light Style 3 - Accent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F2DE63D5-997A-4646-A377-4702673A728D}" styleName="Light Style 2 - Accent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  <a:tblStyle styleId="{793D81CF-94F2-401A-BA57-92F5A7B2D0C5}" styleName="Medium Style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616DA210-FB5B-4158-B5E0-FEB733F419BA}" styleName="Light Style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0505E3EF-67EA-436B-97B2-0124C06EBD24}" styleName="Medium Style 4 - Accent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465" autoAdjust="0"/>
    <p:restoredTop sz="88914" autoAdjust="0"/>
  </p:normalViewPr>
  <p:slideViewPr>
    <p:cSldViewPr snapToGrid="0" snapToObjects="1">
      <p:cViewPr varScale="1">
        <p:scale>
          <a:sx n="104" d="100"/>
          <a:sy n="104" d="100"/>
        </p:scale>
        <p:origin x="-1920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50" d="100"/>
        <a:sy n="5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notesMaster" Target="notesMasters/notesMaster1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commentAuthors" Target="commentAuthors.xml"/><Relationship Id="rId4" Type="http://schemas.openxmlformats.org/officeDocument/2006/relationships/handoutMaster" Target="handoutMasters/handoutMaster1.xml"/><Relationship Id="rId9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2263" tIns="46131" rIns="92263" bIns="46131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2263" tIns="46131" rIns="92263" bIns="46131" rtlCol="0"/>
          <a:lstStyle>
            <a:lvl1pPr algn="r">
              <a:defRPr sz="1200"/>
            </a:lvl1pPr>
          </a:lstStyle>
          <a:p>
            <a:fld id="{C4C5BD14-4C46-4D56-93DF-58C73C73B862}" type="datetimeFigureOut">
              <a:rPr lang="en-GB" smtClean="0"/>
              <a:t>14/02/2019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584"/>
            <a:ext cx="2945659" cy="496332"/>
          </a:xfrm>
          <a:prstGeom prst="rect">
            <a:avLst/>
          </a:prstGeom>
        </p:spPr>
        <p:txBody>
          <a:bodyPr vert="horz" lIns="92263" tIns="46131" rIns="92263" bIns="46131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428584"/>
            <a:ext cx="2945659" cy="496332"/>
          </a:xfrm>
          <a:prstGeom prst="rect">
            <a:avLst/>
          </a:prstGeom>
        </p:spPr>
        <p:txBody>
          <a:bodyPr vert="horz" lIns="92263" tIns="46131" rIns="92263" bIns="46131" rtlCol="0" anchor="b"/>
          <a:lstStyle>
            <a:lvl1pPr algn="r">
              <a:defRPr sz="1200"/>
            </a:lvl1pPr>
          </a:lstStyle>
          <a:p>
            <a:fld id="{8754E906-8F95-42E7-B094-483BEB018C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739736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2263" tIns="46131" rIns="92263" bIns="46131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2263" tIns="46131" rIns="92263" bIns="46131" rtlCol="0"/>
          <a:lstStyle>
            <a:lvl1pPr algn="r">
              <a:defRPr sz="1200"/>
            </a:lvl1pPr>
          </a:lstStyle>
          <a:p>
            <a:fld id="{87CEDA56-9A31-6A4C-9F3C-2D825D5BBE7A}" type="datetimeFigureOut">
              <a:rPr lang="en-US" smtClean="0"/>
              <a:t>2/14/2019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2263" tIns="46131" rIns="92263" bIns="461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2263" tIns="46131" rIns="92263" bIns="46131" rtlCol="0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6332"/>
          </a:xfrm>
          <a:prstGeom prst="rect">
            <a:avLst/>
          </a:prstGeom>
        </p:spPr>
        <p:txBody>
          <a:bodyPr vert="horz" lIns="92263" tIns="46131" rIns="92263" bIns="46131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6332"/>
          </a:xfrm>
          <a:prstGeom prst="rect">
            <a:avLst/>
          </a:prstGeom>
        </p:spPr>
        <p:txBody>
          <a:bodyPr vert="horz" lIns="92263" tIns="46131" rIns="92263" bIns="46131" rtlCol="0" anchor="b"/>
          <a:lstStyle>
            <a:lvl1pPr algn="r">
              <a:defRPr sz="1200"/>
            </a:lvl1pPr>
          </a:lstStyle>
          <a:p>
            <a:fld id="{A9E9565C-89A1-7444-B4E6-33954994A77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25916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05800-DD12-A54C-BB46-E539B4F0C9EA}" type="datetimeFigureOut">
              <a:rPr lang="en-US" smtClean="0"/>
              <a:t>2/14/2019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83BE5-C1E0-9E49-B709-5C23697B31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85013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05800-DD12-A54C-BB46-E539B4F0C9EA}" type="datetimeFigureOut">
              <a:rPr lang="en-US" smtClean="0"/>
              <a:t>2/14/2019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83BE5-C1E0-9E49-B709-5C23697B31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726474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05800-DD12-A54C-BB46-E539B4F0C9EA}" type="datetimeFigureOut">
              <a:rPr lang="en-US" smtClean="0"/>
              <a:t>2/14/2019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83BE5-C1E0-9E49-B709-5C23697B31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52025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05800-DD12-A54C-BB46-E539B4F0C9EA}" type="datetimeFigureOut">
              <a:rPr lang="en-US" smtClean="0"/>
              <a:t>2/14/2019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83BE5-C1E0-9E49-B709-5C23697B31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891392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05800-DD12-A54C-BB46-E539B4F0C9EA}" type="datetimeFigureOut">
              <a:rPr lang="en-US" smtClean="0"/>
              <a:t>2/14/2019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83BE5-C1E0-9E49-B709-5C23697B31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46867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05800-DD12-A54C-BB46-E539B4F0C9EA}" type="datetimeFigureOut">
              <a:rPr lang="en-US" smtClean="0"/>
              <a:t>2/14/2019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83BE5-C1E0-9E49-B709-5C23697B31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18246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05800-DD12-A54C-BB46-E539B4F0C9EA}" type="datetimeFigureOut">
              <a:rPr lang="en-US" smtClean="0"/>
              <a:t>2/14/2019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83BE5-C1E0-9E49-B709-5C23697B31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96825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05800-DD12-A54C-BB46-E539B4F0C9EA}" type="datetimeFigureOut">
              <a:rPr lang="en-US" smtClean="0"/>
              <a:t>2/14/2019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83BE5-C1E0-9E49-B709-5C23697B31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08124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05800-DD12-A54C-BB46-E539B4F0C9EA}" type="datetimeFigureOut">
              <a:rPr lang="en-US" smtClean="0"/>
              <a:t>2/14/2019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83BE5-C1E0-9E49-B709-5C23697B31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16789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05800-DD12-A54C-BB46-E539B4F0C9EA}" type="datetimeFigureOut">
              <a:rPr lang="en-US" smtClean="0"/>
              <a:t>2/14/2019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83BE5-C1E0-9E49-B709-5C23697B31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17069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05800-DD12-A54C-BB46-E539B4F0C9EA}" type="datetimeFigureOut">
              <a:rPr lang="en-US" smtClean="0"/>
              <a:t>2/14/2019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83BE5-C1E0-9E49-B709-5C23697B31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93374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E05800-DD12-A54C-BB46-E539B4F0C9EA}" type="datetimeFigureOut">
              <a:rPr lang="en-US" smtClean="0"/>
              <a:t>2/14/2019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883BE5-C1E0-9E49-B709-5C23697B31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52952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1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2042777" y="1446952"/>
            <a:ext cx="6543144" cy="4578944"/>
            <a:chOff x="2050045" y="1920724"/>
            <a:chExt cx="6543144" cy="4892652"/>
          </a:xfrm>
        </p:grpSpPr>
        <p:graphicFrame>
          <p:nvGraphicFramePr>
            <p:cNvPr id="413699" name="Object 2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1178899670"/>
                </p:ext>
              </p:extLst>
            </p:nvPr>
          </p:nvGraphicFramePr>
          <p:xfrm>
            <a:off x="2050045" y="1920724"/>
            <a:ext cx="6543144" cy="489265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2528" name="CorelDRAW" r:id="rId3" imgW="3443760" imgH="2575080" progId="">
                    <p:embed/>
                  </p:oleObj>
                </mc:Choice>
                <mc:Fallback>
                  <p:oleObj name="CorelDRAW" r:id="rId3" imgW="3443760" imgH="2575080" progId="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050045" y="1920724"/>
                          <a:ext cx="6543144" cy="4892652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032" name="Text Box 23"/>
            <p:cNvSpPr txBox="1">
              <a:spLocks noChangeArrowheads="1"/>
            </p:cNvSpPr>
            <p:nvPr/>
          </p:nvSpPr>
          <p:spPr bwMode="auto">
            <a:xfrm>
              <a:off x="3833651" y="2491108"/>
              <a:ext cx="849659" cy="32886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eaLnBrk="0" hangingPunct="0">
                <a:spcBef>
                  <a:spcPct val="50000"/>
                </a:spcBef>
                <a:defRPr/>
              </a:pPr>
              <a:r>
                <a:rPr lang="en-GB" sz="1400" b="1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FA Pool</a:t>
              </a:r>
              <a:endParaRPr lang="en-GB" sz="1400" b="1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15" name="Group 14"/>
          <p:cNvGrpSpPr/>
          <p:nvPr/>
        </p:nvGrpSpPr>
        <p:grpSpPr>
          <a:xfrm>
            <a:off x="2169525" y="2231548"/>
            <a:ext cx="1777557" cy="1203724"/>
            <a:chOff x="2298475" y="2609235"/>
            <a:chExt cx="1777557" cy="1286192"/>
          </a:xfrm>
        </p:grpSpPr>
        <p:sp>
          <p:nvSpPr>
            <p:cNvPr id="70" name="TextBox 69"/>
            <p:cNvSpPr txBox="1"/>
            <p:nvPr/>
          </p:nvSpPr>
          <p:spPr>
            <a:xfrm>
              <a:off x="2298475" y="3336361"/>
              <a:ext cx="1742438" cy="559066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en-GB" sz="1400" b="1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Cytosolic storage</a:t>
              </a:r>
            </a:p>
            <a:p>
              <a:r>
                <a:rPr lang="en-GB" sz="1400" b="1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TG pool</a:t>
              </a:r>
              <a:endParaRPr lang="en-GB" sz="1400" b="1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61" name="Line 79"/>
            <p:cNvSpPr>
              <a:spLocks noChangeShapeType="1"/>
            </p:cNvSpPr>
            <p:nvPr/>
          </p:nvSpPr>
          <p:spPr bwMode="auto">
            <a:xfrm flipH="1">
              <a:off x="3546210" y="2609235"/>
              <a:ext cx="529822" cy="723155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 type="arrow"/>
              <a:tailEnd type="arrow" w="med" len="med"/>
            </a:ln>
          </p:spPr>
          <p:txBody>
            <a:bodyPr/>
            <a:lstStyle/>
            <a:p>
              <a:pPr>
                <a:defRPr/>
              </a:pPr>
              <a:endParaRPr lang="en-GB" sz="14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3420462" y="980916"/>
            <a:ext cx="1201719" cy="1027774"/>
            <a:chOff x="3420462" y="1547844"/>
            <a:chExt cx="1201719" cy="1098188"/>
          </a:xfrm>
        </p:grpSpPr>
        <p:sp>
          <p:nvSpPr>
            <p:cNvPr id="1064" name="Text Box 75"/>
            <p:cNvSpPr txBox="1">
              <a:spLocks noChangeArrowheads="1"/>
            </p:cNvSpPr>
            <p:nvPr/>
          </p:nvSpPr>
          <p:spPr bwMode="auto">
            <a:xfrm>
              <a:off x="3420462" y="1547844"/>
              <a:ext cx="1201719" cy="2713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eaLnBrk="0" hangingPunct="0">
                <a:lnSpc>
                  <a:spcPct val="75000"/>
                </a:lnSpc>
                <a:spcBef>
                  <a:spcPct val="50000"/>
                </a:spcBef>
                <a:defRPr/>
              </a:pPr>
              <a:r>
                <a:rPr lang="en-GB" sz="14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Dietary fat</a:t>
              </a:r>
            </a:p>
          </p:txBody>
        </p:sp>
        <p:sp>
          <p:nvSpPr>
            <p:cNvPr id="102" name="Line 79"/>
            <p:cNvSpPr>
              <a:spLocks noChangeShapeType="1"/>
            </p:cNvSpPr>
            <p:nvPr/>
          </p:nvSpPr>
          <p:spPr bwMode="auto">
            <a:xfrm>
              <a:off x="4005634" y="1824843"/>
              <a:ext cx="0" cy="821189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 type="arrow" w="med" len="med"/>
            </a:ln>
          </p:spPr>
          <p:txBody>
            <a:bodyPr/>
            <a:lstStyle/>
            <a:p>
              <a:pPr>
                <a:defRPr/>
              </a:pPr>
              <a:endParaRPr lang="en-GB" sz="14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24" name="Group 23"/>
          <p:cNvGrpSpPr/>
          <p:nvPr/>
        </p:nvGrpSpPr>
        <p:grpSpPr>
          <a:xfrm>
            <a:off x="4435380" y="514994"/>
            <a:ext cx="3704309" cy="1633388"/>
            <a:chOff x="4435380" y="1073773"/>
            <a:chExt cx="3704309" cy="1745292"/>
          </a:xfrm>
        </p:grpSpPr>
        <p:sp>
          <p:nvSpPr>
            <p:cNvPr id="103" name="Line 24"/>
            <p:cNvSpPr>
              <a:spLocks noChangeShapeType="1"/>
            </p:cNvSpPr>
            <p:nvPr/>
          </p:nvSpPr>
          <p:spPr bwMode="auto">
            <a:xfrm flipH="1">
              <a:off x="4611219" y="2046403"/>
              <a:ext cx="2444735" cy="772662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 type="arrow" w="sm" len="sm"/>
            </a:ln>
          </p:spPr>
          <p:txBody>
            <a:bodyPr/>
            <a:lstStyle/>
            <a:p>
              <a:pPr>
                <a:defRPr/>
              </a:pPr>
              <a:endParaRPr lang="en-GB" sz="14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033" name="Line 24"/>
            <p:cNvSpPr>
              <a:spLocks noChangeShapeType="1"/>
            </p:cNvSpPr>
            <p:nvPr/>
          </p:nvSpPr>
          <p:spPr bwMode="auto">
            <a:xfrm flipH="1">
              <a:off x="4435380" y="1628032"/>
              <a:ext cx="1080328" cy="1017531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 type="arrow" w="sm" len="sm"/>
            </a:ln>
          </p:spPr>
          <p:txBody>
            <a:bodyPr/>
            <a:lstStyle/>
            <a:p>
              <a:pPr>
                <a:defRPr/>
              </a:pPr>
              <a:endParaRPr lang="en-GB" sz="14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grpSp>
          <p:nvGrpSpPr>
            <p:cNvPr id="13" name="Group 45"/>
            <p:cNvGrpSpPr>
              <a:grpSpLocks/>
            </p:cNvGrpSpPr>
            <p:nvPr/>
          </p:nvGrpSpPr>
          <p:grpSpPr bwMode="auto">
            <a:xfrm>
              <a:off x="4450266" y="1073773"/>
              <a:ext cx="2387166" cy="1071991"/>
              <a:chOff x="4002344" y="711022"/>
              <a:chExt cx="2169405" cy="1374595"/>
            </a:xfrm>
          </p:grpSpPr>
          <p:sp>
            <p:nvSpPr>
              <p:cNvPr id="79" name="Freeform 11"/>
              <p:cNvSpPr>
                <a:spLocks noChangeAspect="1"/>
              </p:cNvSpPr>
              <p:nvPr/>
            </p:nvSpPr>
            <p:spPr bwMode="auto">
              <a:xfrm>
                <a:off x="4619938" y="711022"/>
                <a:ext cx="1551811" cy="1062122"/>
              </a:xfrm>
              <a:custGeom>
                <a:avLst/>
                <a:gdLst>
                  <a:gd name="T0" fmla="*/ 2147483647 w 2905"/>
                  <a:gd name="T1" fmla="*/ 2147483647 h 1813"/>
                  <a:gd name="T2" fmla="*/ 2147483647 w 2905"/>
                  <a:gd name="T3" fmla="*/ 2147483647 h 1813"/>
                  <a:gd name="T4" fmla="*/ 2147483647 w 2905"/>
                  <a:gd name="T5" fmla="*/ 2147483647 h 1813"/>
                  <a:gd name="T6" fmla="*/ 2147483647 w 2905"/>
                  <a:gd name="T7" fmla="*/ 2147483647 h 1813"/>
                  <a:gd name="T8" fmla="*/ 2147483647 w 2905"/>
                  <a:gd name="T9" fmla="*/ 2147483647 h 1813"/>
                  <a:gd name="T10" fmla="*/ 2147483647 w 2905"/>
                  <a:gd name="T11" fmla="*/ 2147483647 h 1813"/>
                  <a:gd name="T12" fmla="*/ 2147483647 w 2905"/>
                  <a:gd name="T13" fmla="*/ 2147483647 h 1813"/>
                  <a:gd name="T14" fmla="*/ 2147483647 w 2905"/>
                  <a:gd name="T15" fmla="*/ 2147483647 h 1813"/>
                  <a:gd name="T16" fmla="*/ 2147483647 w 2905"/>
                  <a:gd name="T17" fmla="*/ 2147483647 h 1813"/>
                  <a:gd name="T18" fmla="*/ 2147483647 w 2905"/>
                  <a:gd name="T19" fmla="*/ 2147483647 h 1813"/>
                  <a:gd name="T20" fmla="*/ 2147483647 w 2905"/>
                  <a:gd name="T21" fmla="*/ 2147483647 h 1813"/>
                  <a:gd name="T22" fmla="*/ 2147483647 w 2905"/>
                  <a:gd name="T23" fmla="*/ 2147483647 h 1813"/>
                  <a:gd name="T24" fmla="*/ 2147483647 w 2905"/>
                  <a:gd name="T25" fmla="*/ 2147483647 h 1813"/>
                  <a:gd name="T26" fmla="*/ 2147483647 w 2905"/>
                  <a:gd name="T27" fmla="*/ 2147483647 h 1813"/>
                  <a:gd name="T28" fmla="*/ 2147483647 w 2905"/>
                  <a:gd name="T29" fmla="*/ 2147483647 h 1813"/>
                  <a:gd name="T30" fmla="*/ 2147483647 w 2905"/>
                  <a:gd name="T31" fmla="*/ 2147483647 h 1813"/>
                  <a:gd name="T32" fmla="*/ 2147483647 w 2905"/>
                  <a:gd name="T33" fmla="*/ 2147483647 h 1813"/>
                  <a:gd name="T34" fmla="*/ 2147483647 w 2905"/>
                  <a:gd name="T35" fmla="*/ 2147483647 h 1813"/>
                  <a:gd name="T36" fmla="*/ 2147483647 w 2905"/>
                  <a:gd name="T37" fmla="*/ 2147483647 h 1813"/>
                  <a:gd name="T38" fmla="*/ 2147483647 w 2905"/>
                  <a:gd name="T39" fmla="*/ 2147483647 h 1813"/>
                  <a:gd name="T40" fmla="*/ 2147483647 w 2905"/>
                  <a:gd name="T41" fmla="*/ 2147483647 h 1813"/>
                  <a:gd name="T42" fmla="*/ 2147483647 w 2905"/>
                  <a:gd name="T43" fmla="*/ 2147483647 h 1813"/>
                  <a:gd name="T44" fmla="*/ 2147483647 w 2905"/>
                  <a:gd name="T45" fmla="*/ 2147483647 h 1813"/>
                  <a:gd name="T46" fmla="*/ 2147483647 w 2905"/>
                  <a:gd name="T47" fmla="*/ 2147483647 h 1813"/>
                  <a:gd name="T48" fmla="*/ 2147483647 w 2905"/>
                  <a:gd name="T49" fmla="*/ 2147483647 h 1813"/>
                  <a:gd name="T50" fmla="*/ 2147483647 w 2905"/>
                  <a:gd name="T51" fmla="*/ 2147483647 h 1813"/>
                  <a:gd name="T52" fmla="*/ 2147483647 w 2905"/>
                  <a:gd name="T53" fmla="*/ 2147483647 h 1813"/>
                  <a:gd name="T54" fmla="*/ 2147483647 w 2905"/>
                  <a:gd name="T55" fmla="*/ 2147483647 h 1813"/>
                  <a:gd name="T56" fmla="*/ 2147483647 w 2905"/>
                  <a:gd name="T57" fmla="*/ 2147483647 h 1813"/>
                  <a:gd name="T58" fmla="*/ 2147483647 w 2905"/>
                  <a:gd name="T59" fmla="*/ 2147483647 h 1813"/>
                  <a:gd name="T60" fmla="*/ 2147483647 w 2905"/>
                  <a:gd name="T61" fmla="*/ 2147483647 h 1813"/>
                  <a:gd name="T62" fmla="*/ 2147483647 w 2905"/>
                  <a:gd name="T63" fmla="*/ 2147483647 h 1813"/>
                  <a:gd name="T64" fmla="*/ 2147483647 w 2905"/>
                  <a:gd name="T65" fmla="*/ 2147483647 h 1813"/>
                  <a:gd name="T66" fmla="*/ 2147483647 w 2905"/>
                  <a:gd name="T67" fmla="*/ 2147483647 h 1813"/>
                  <a:gd name="T68" fmla="*/ 2147483647 w 2905"/>
                  <a:gd name="T69" fmla="*/ 2147483647 h 1813"/>
                  <a:gd name="T70" fmla="*/ 2147483647 w 2905"/>
                  <a:gd name="T71" fmla="*/ 2147483647 h 1813"/>
                  <a:gd name="T72" fmla="*/ 2147483647 w 2905"/>
                  <a:gd name="T73" fmla="*/ 2147483647 h 1813"/>
                  <a:gd name="T74" fmla="*/ 2147483647 w 2905"/>
                  <a:gd name="T75" fmla="*/ 2147483647 h 1813"/>
                  <a:gd name="T76" fmla="*/ 2147483647 w 2905"/>
                  <a:gd name="T77" fmla="*/ 2147483647 h 1813"/>
                  <a:gd name="T78" fmla="*/ 2147483647 w 2905"/>
                  <a:gd name="T79" fmla="*/ 2147483647 h 1813"/>
                  <a:gd name="T80" fmla="*/ 0 w 2905"/>
                  <a:gd name="T81" fmla="*/ 2147483647 h 1813"/>
                  <a:gd name="T82" fmla="*/ 2147483647 w 2905"/>
                  <a:gd name="T83" fmla="*/ 2147483647 h 1813"/>
                  <a:gd name="T84" fmla="*/ 2147483647 w 2905"/>
                  <a:gd name="T85" fmla="*/ 2147483647 h 1813"/>
                  <a:gd name="T86" fmla="*/ 2147483647 w 2905"/>
                  <a:gd name="T87" fmla="*/ 2147483647 h 1813"/>
                  <a:gd name="T88" fmla="*/ 2147483647 w 2905"/>
                  <a:gd name="T89" fmla="*/ 2147483647 h 1813"/>
                  <a:gd name="T90" fmla="*/ 2147483647 w 2905"/>
                  <a:gd name="T91" fmla="*/ 2147483647 h 1813"/>
                  <a:gd name="T92" fmla="*/ 2147483647 w 2905"/>
                  <a:gd name="T93" fmla="*/ 2147483647 h 1813"/>
                  <a:gd name="T94" fmla="*/ 2147483647 w 2905"/>
                  <a:gd name="T95" fmla="*/ 2147483647 h 1813"/>
                  <a:gd name="T96" fmla="*/ 2147483647 w 2905"/>
                  <a:gd name="T97" fmla="*/ 2147483647 h 1813"/>
                  <a:gd name="T98" fmla="*/ 2147483647 w 2905"/>
                  <a:gd name="T99" fmla="*/ 2147483647 h 1813"/>
                  <a:gd name="T100" fmla="*/ 2147483647 w 2905"/>
                  <a:gd name="T101" fmla="*/ 2147483647 h 1813"/>
                  <a:gd name="T102" fmla="*/ 2147483647 w 2905"/>
                  <a:gd name="T103" fmla="*/ 2147483647 h 1813"/>
                  <a:gd name="T104" fmla="*/ 2147483647 w 2905"/>
                  <a:gd name="T105" fmla="*/ 2147483647 h 1813"/>
                  <a:gd name="T106" fmla="*/ 2147483647 w 2905"/>
                  <a:gd name="T107" fmla="*/ 2147483647 h 1813"/>
                  <a:gd name="T108" fmla="*/ 2147483647 w 2905"/>
                  <a:gd name="T109" fmla="*/ 2147483647 h 1813"/>
                  <a:gd name="T110" fmla="*/ 2147483647 w 2905"/>
                  <a:gd name="T111" fmla="*/ 2147483647 h 1813"/>
                  <a:gd name="T112" fmla="*/ 2147483647 w 2905"/>
                  <a:gd name="T113" fmla="*/ 2147483647 h 1813"/>
                  <a:gd name="T114" fmla="*/ 2147483647 w 2905"/>
                  <a:gd name="T115" fmla="*/ 2147483647 h 1813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w 2905"/>
                  <a:gd name="T175" fmla="*/ 0 h 1813"/>
                  <a:gd name="T176" fmla="*/ 2905 w 2905"/>
                  <a:gd name="T177" fmla="*/ 1813 h 1813"/>
                </a:gdLst>
                <a:ahLst/>
                <a:cxnLst>
                  <a:cxn ang="T116">
                    <a:pos x="T0" y="T1"/>
                  </a:cxn>
                  <a:cxn ang="T117">
                    <a:pos x="T2" y="T3"/>
                  </a:cxn>
                  <a:cxn ang="T118">
                    <a:pos x="T4" y="T5"/>
                  </a:cxn>
                  <a:cxn ang="T119">
                    <a:pos x="T6" y="T7"/>
                  </a:cxn>
                  <a:cxn ang="T120">
                    <a:pos x="T8" y="T9"/>
                  </a:cxn>
                  <a:cxn ang="T121">
                    <a:pos x="T10" y="T11"/>
                  </a:cxn>
                  <a:cxn ang="T122">
                    <a:pos x="T12" y="T13"/>
                  </a:cxn>
                  <a:cxn ang="T123">
                    <a:pos x="T14" y="T15"/>
                  </a:cxn>
                  <a:cxn ang="T124">
                    <a:pos x="T16" y="T17"/>
                  </a:cxn>
                  <a:cxn ang="T125">
                    <a:pos x="T18" y="T19"/>
                  </a:cxn>
                  <a:cxn ang="T126">
                    <a:pos x="T20" y="T21"/>
                  </a:cxn>
                  <a:cxn ang="T127">
                    <a:pos x="T22" y="T23"/>
                  </a:cxn>
                  <a:cxn ang="T128">
                    <a:pos x="T24" y="T25"/>
                  </a:cxn>
                  <a:cxn ang="T129">
                    <a:pos x="T26" y="T27"/>
                  </a:cxn>
                  <a:cxn ang="T130">
                    <a:pos x="T28" y="T29"/>
                  </a:cxn>
                  <a:cxn ang="T131">
                    <a:pos x="T30" y="T31"/>
                  </a:cxn>
                  <a:cxn ang="T132">
                    <a:pos x="T32" y="T33"/>
                  </a:cxn>
                  <a:cxn ang="T133">
                    <a:pos x="T34" y="T35"/>
                  </a:cxn>
                  <a:cxn ang="T134">
                    <a:pos x="T36" y="T37"/>
                  </a:cxn>
                  <a:cxn ang="T135">
                    <a:pos x="T38" y="T39"/>
                  </a:cxn>
                  <a:cxn ang="T136">
                    <a:pos x="T40" y="T41"/>
                  </a:cxn>
                  <a:cxn ang="T137">
                    <a:pos x="T42" y="T43"/>
                  </a:cxn>
                  <a:cxn ang="T138">
                    <a:pos x="T44" y="T45"/>
                  </a:cxn>
                  <a:cxn ang="T139">
                    <a:pos x="T46" y="T47"/>
                  </a:cxn>
                  <a:cxn ang="T140">
                    <a:pos x="T48" y="T49"/>
                  </a:cxn>
                  <a:cxn ang="T141">
                    <a:pos x="T50" y="T51"/>
                  </a:cxn>
                  <a:cxn ang="T142">
                    <a:pos x="T52" y="T53"/>
                  </a:cxn>
                  <a:cxn ang="T143">
                    <a:pos x="T54" y="T55"/>
                  </a:cxn>
                  <a:cxn ang="T144">
                    <a:pos x="T56" y="T57"/>
                  </a:cxn>
                  <a:cxn ang="T145">
                    <a:pos x="T58" y="T59"/>
                  </a:cxn>
                  <a:cxn ang="T146">
                    <a:pos x="T60" y="T61"/>
                  </a:cxn>
                  <a:cxn ang="T147">
                    <a:pos x="T62" y="T63"/>
                  </a:cxn>
                  <a:cxn ang="T148">
                    <a:pos x="T64" y="T65"/>
                  </a:cxn>
                  <a:cxn ang="T149">
                    <a:pos x="T66" y="T67"/>
                  </a:cxn>
                  <a:cxn ang="T150">
                    <a:pos x="T68" y="T69"/>
                  </a:cxn>
                  <a:cxn ang="T151">
                    <a:pos x="T70" y="T71"/>
                  </a:cxn>
                  <a:cxn ang="T152">
                    <a:pos x="T72" y="T73"/>
                  </a:cxn>
                  <a:cxn ang="T153">
                    <a:pos x="T74" y="T75"/>
                  </a:cxn>
                  <a:cxn ang="T154">
                    <a:pos x="T76" y="T77"/>
                  </a:cxn>
                  <a:cxn ang="T155">
                    <a:pos x="T78" y="T79"/>
                  </a:cxn>
                  <a:cxn ang="T156">
                    <a:pos x="T80" y="T81"/>
                  </a:cxn>
                  <a:cxn ang="T157">
                    <a:pos x="T82" y="T83"/>
                  </a:cxn>
                  <a:cxn ang="T158">
                    <a:pos x="T84" y="T85"/>
                  </a:cxn>
                  <a:cxn ang="T159">
                    <a:pos x="T86" y="T87"/>
                  </a:cxn>
                  <a:cxn ang="T160">
                    <a:pos x="T88" y="T89"/>
                  </a:cxn>
                  <a:cxn ang="T161">
                    <a:pos x="T90" y="T91"/>
                  </a:cxn>
                  <a:cxn ang="T162">
                    <a:pos x="T92" y="T93"/>
                  </a:cxn>
                  <a:cxn ang="T163">
                    <a:pos x="T94" y="T95"/>
                  </a:cxn>
                  <a:cxn ang="T164">
                    <a:pos x="T96" y="T97"/>
                  </a:cxn>
                  <a:cxn ang="T165">
                    <a:pos x="T98" y="T99"/>
                  </a:cxn>
                  <a:cxn ang="T166">
                    <a:pos x="T100" y="T101"/>
                  </a:cxn>
                  <a:cxn ang="T167">
                    <a:pos x="T102" y="T103"/>
                  </a:cxn>
                  <a:cxn ang="T168">
                    <a:pos x="T104" y="T105"/>
                  </a:cxn>
                  <a:cxn ang="T169">
                    <a:pos x="T106" y="T107"/>
                  </a:cxn>
                  <a:cxn ang="T170">
                    <a:pos x="T108" y="T109"/>
                  </a:cxn>
                  <a:cxn ang="T171">
                    <a:pos x="T110" y="T111"/>
                  </a:cxn>
                  <a:cxn ang="T172">
                    <a:pos x="T112" y="T113"/>
                  </a:cxn>
                  <a:cxn ang="T173">
                    <a:pos x="T114" y="T115"/>
                  </a:cxn>
                </a:cxnLst>
                <a:rect l="T174" t="T175" r="T176" b="T177"/>
                <a:pathLst>
                  <a:path w="2905" h="1813">
                    <a:moveTo>
                      <a:pt x="1698" y="190"/>
                    </a:moveTo>
                    <a:lnTo>
                      <a:pt x="1729" y="164"/>
                    </a:lnTo>
                    <a:lnTo>
                      <a:pt x="1760" y="141"/>
                    </a:lnTo>
                    <a:lnTo>
                      <a:pt x="1791" y="119"/>
                    </a:lnTo>
                    <a:lnTo>
                      <a:pt x="1821" y="100"/>
                    </a:lnTo>
                    <a:lnTo>
                      <a:pt x="1852" y="82"/>
                    </a:lnTo>
                    <a:lnTo>
                      <a:pt x="1883" y="67"/>
                    </a:lnTo>
                    <a:lnTo>
                      <a:pt x="1913" y="54"/>
                    </a:lnTo>
                    <a:lnTo>
                      <a:pt x="1943" y="42"/>
                    </a:lnTo>
                    <a:lnTo>
                      <a:pt x="1973" y="32"/>
                    </a:lnTo>
                    <a:lnTo>
                      <a:pt x="2003" y="24"/>
                    </a:lnTo>
                    <a:lnTo>
                      <a:pt x="2032" y="18"/>
                    </a:lnTo>
                    <a:lnTo>
                      <a:pt x="2060" y="15"/>
                    </a:lnTo>
                    <a:lnTo>
                      <a:pt x="2090" y="13"/>
                    </a:lnTo>
                    <a:lnTo>
                      <a:pt x="2117" y="12"/>
                    </a:lnTo>
                    <a:lnTo>
                      <a:pt x="2145" y="13"/>
                    </a:lnTo>
                    <a:lnTo>
                      <a:pt x="2173" y="16"/>
                    </a:lnTo>
                    <a:lnTo>
                      <a:pt x="2200" y="21"/>
                    </a:lnTo>
                    <a:lnTo>
                      <a:pt x="2226" y="28"/>
                    </a:lnTo>
                    <a:lnTo>
                      <a:pt x="2252" y="35"/>
                    </a:lnTo>
                    <a:lnTo>
                      <a:pt x="2278" y="44"/>
                    </a:lnTo>
                    <a:lnTo>
                      <a:pt x="2302" y="56"/>
                    </a:lnTo>
                    <a:lnTo>
                      <a:pt x="2326" y="69"/>
                    </a:lnTo>
                    <a:lnTo>
                      <a:pt x="2351" y="83"/>
                    </a:lnTo>
                    <a:lnTo>
                      <a:pt x="2373" y="99"/>
                    </a:lnTo>
                    <a:lnTo>
                      <a:pt x="2396" y="116"/>
                    </a:lnTo>
                    <a:lnTo>
                      <a:pt x="2417" y="134"/>
                    </a:lnTo>
                    <a:lnTo>
                      <a:pt x="2438" y="155"/>
                    </a:lnTo>
                    <a:lnTo>
                      <a:pt x="2458" y="176"/>
                    </a:lnTo>
                    <a:lnTo>
                      <a:pt x="2478" y="199"/>
                    </a:lnTo>
                    <a:lnTo>
                      <a:pt x="2496" y="223"/>
                    </a:lnTo>
                    <a:lnTo>
                      <a:pt x="2514" y="248"/>
                    </a:lnTo>
                    <a:lnTo>
                      <a:pt x="2531" y="275"/>
                    </a:lnTo>
                    <a:lnTo>
                      <a:pt x="2566" y="277"/>
                    </a:lnTo>
                    <a:lnTo>
                      <a:pt x="2600" y="283"/>
                    </a:lnTo>
                    <a:lnTo>
                      <a:pt x="2631" y="292"/>
                    </a:lnTo>
                    <a:lnTo>
                      <a:pt x="2662" y="302"/>
                    </a:lnTo>
                    <a:lnTo>
                      <a:pt x="2689" y="316"/>
                    </a:lnTo>
                    <a:lnTo>
                      <a:pt x="2716" y="332"/>
                    </a:lnTo>
                    <a:lnTo>
                      <a:pt x="2740" y="350"/>
                    </a:lnTo>
                    <a:lnTo>
                      <a:pt x="2763" y="370"/>
                    </a:lnTo>
                    <a:lnTo>
                      <a:pt x="2785" y="392"/>
                    </a:lnTo>
                    <a:lnTo>
                      <a:pt x="2804" y="416"/>
                    </a:lnTo>
                    <a:lnTo>
                      <a:pt x="2822" y="441"/>
                    </a:lnTo>
                    <a:lnTo>
                      <a:pt x="2838" y="467"/>
                    </a:lnTo>
                    <a:lnTo>
                      <a:pt x="2852" y="494"/>
                    </a:lnTo>
                    <a:lnTo>
                      <a:pt x="2865" y="522"/>
                    </a:lnTo>
                    <a:lnTo>
                      <a:pt x="2875" y="550"/>
                    </a:lnTo>
                    <a:lnTo>
                      <a:pt x="2885" y="579"/>
                    </a:lnTo>
                    <a:lnTo>
                      <a:pt x="2891" y="609"/>
                    </a:lnTo>
                    <a:lnTo>
                      <a:pt x="2897" y="638"/>
                    </a:lnTo>
                    <a:lnTo>
                      <a:pt x="2901" y="667"/>
                    </a:lnTo>
                    <a:lnTo>
                      <a:pt x="2903" y="696"/>
                    </a:lnTo>
                    <a:lnTo>
                      <a:pt x="2904" y="725"/>
                    </a:lnTo>
                    <a:lnTo>
                      <a:pt x="2903" y="752"/>
                    </a:lnTo>
                    <a:lnTo>
                      <a:pt x="2901" y="779"/>
                    </a:lnTo>
                    <a:lnTo>
                      <a:pt x="2896" y="805"/>
                    </a:lnTo>
                    <a:lnTo>
                      <a:pt x="2890" y="829"/>
                    </a:lnTo>
                    <a:lnTo>
                      <a:pt x="2882" y="853"/>
                    </a:lnTo>
                    <a:lnTo>
                      <a:pt x="2873" y="874"/>
                    </a:lnTo>
                    <a:lnTo>
                      <a:pt x="2862" y="894"/>
                    </a:lnTo>
                    <a:lnTo>
                      <a:pt x="2849" y="911"/>
                    </a:lnTo>
                    <a:lnTo>
                      <a:pt x="2835" y="927"/>
                    </a:lnTo>
                    <a:lnTo>
                      <a:pt x="2819" y="941"/>
                    </a:lnTo>
                    <a:lnTo>
                      <a:pt x="2802" y="952"/>
                    </a:lnTo>
                    <a:lnTo>
                      <a:pt x="2815" y="974"/>
                    </a:lnTo>
                    <a:lnTo>
                      <a:pt x="2827" y="997"/>
                    </a:lnTo>
                    <a:lnTo>
                      <a:pt x="2836" y="1018"/>
                    </a:lnTo>
                    <a:lnTo>
                      <a:pt x="2844" y="1037"/>
                    </a:lnTo>
                    <a:lnTo>
                      <a:pt x="2849" y="1056"/>
                    </a:lnTo>
                    <a:lnTo>
                      <a:pt x="2854" y="1074"/>
                    </a:lnTo>
                    <a:lnTo>
                      <a:pt x="2855" y="1091"/>
                    </a:lnTo>
                    <a:lnTo>
                      <a:pt x="2856" y="1106"/>
                    </a:lnTo>
                    <a:lnTo>
                      <a:pt x="2855" y="1121"/>
                    </a:lnTo>
                    <a:lnTo>
                      <a:pt x="2854" y="1135"/>
                    </a:lnTo>
                    <a:lnTo>
                      <a:pt x="2850" y="1149"/>
                    </a:lnTo>
                    <a:lnTo>
                      <a:pt x="2845" y="1161"/>
                    </a:lnTo>
                    <a:lnTo>
                      <a:pt x="2839" y="1174"/>
                    </a:lnTo>
                    <a:lnTo>
                      <a:pt x="2833" y="1185"/>
                    </a:lnTo>
                    <a:lnTo>
                      <a:pt x="2825" y="1195"/>
                    </a:lnTo>
                    <a:lnTo>
                      <a:pt x="2816" y="1206"/>
                    </a:lnTo>
                    <a:lnTo>
                      <a:pt x="2806" y="1216"/>
                    </a:lnTo>
                    <a:lnTo>
                      <a:pt x="2796" y="1226"/>
                    </a:lnTo>
                    <a:lnTo>
                      <a:pt x="2785" y="1235"/>
                    </a:lnTo>
                    <a:lnTo>
                      <a:pt x="2773" y="1244"/>
                    </a:lnTo>
                    <a:lnTo>
                      <a:pt x="2761" y="1253"/>
                    </a:lnTo>
                    <a:lnTo>
                      <a:pt x="2748" y="1262"/>
                    </a:lnTo>
                    <a:lnTo>
                      <a:pt x="2735" y="1270"/>
                    </a:lnTo>
                    <a:lnTo>
                      <a:pt x="2722" y="1279"/>
                    </a:lnTo>
                    <a:lnTo>
                      <a:pt x="2709" y="1288"/>
                    </a:lnTo>
                    <a:lnTo>
                      <a:pt x="2694" y="1296"/>
                    </a:lnTo>
                    <a:lnTo>
                      <a:pt x="2681" y="1304"/>
                    </a:lnTo>
                    <a:lnTo>
                      <a:pt x="2668" y="1314"/>
                    </a:lnTo>
                    <a:lnTo>
                      <a:pt x="2654" y="1323"/>
                    </a:lnTo>
                    <a:lnTo>
                      <a:pt x="2642" y="1332"/>
                    </a:lnTo>
                    <a:lnTo>
                      <a:pt x="2628" y="1342"/>
                    </a:lnTo>
                    <a:lnTo>
                      <a:pt x="2616" y="1352"/>
                    </a:lnTo>
                    <a:lnTo>
                      <a:pt x="2617" y="1369"/>
                    </a:lnTo>
                    <a:lnTo>
                      <a:pt x="2618" y="1386"/>
                    </a:lnTo>
                    <a:lnTo>
                      <a:pt x="2617" y="1403"/>
                    </a:lnTo>
                    <a:lnTo>
                      <a:pt x="2616" y="1419"/>
                    </a:lnTo>
                    <a:lnTo>
                      <a:pt x="2615" y="1436"/>
                    </a:lnTo>
                    <a:lnTo>
                      <a:pt x="2611" y="1452"/>
                    </a:lnTo>
                    <a:lnTo>
                      <a:pt x="2608" y="1468"/>
                    </a:lnTo>
                    <a:lnTo>
                      <a:pt x="2603" y="1484"/>
                    </a:lnTo>
                    <a:lnTo>
                      <a:pt x="2599" y="1499"/>
                    </a:lnTo>
                    <a:lnTo>
                      <a:pt x="2592" y="1513"/>
                    </a:lnTo>
                    <a:lnTo>
                      <a:pt x="2585" y="1527"/>
                    </a:lnTo>
                    <a:lnTo>
                      <a:pt x="2578" y="1541"/>
                    </a:lnTo>
                    <a:lnTo>
                      <a:pt x="2570" y="1553"/>
                    </a:lnTo>
                    <a:lnTo>
                      <a:pt x="2561" y="1565"/>
                    </a:lnTo>
                    <a:lnTo>
                      <a:pt x="2552" y="1577"/>
                    </a:lnTo>
                    <a:lnTo>
                      <a:pt x="2542" y="1587"/>
                    </a:lnTo>
                    <a:lnTo>
                      <a:pt x="2531" y="1596"/>
                    </a:lnTo>
                    <a:lnTo>
                      <a:pt x="2519" y="1604"/>
                    </a:lnTo>
                    <a:lnTo>
                      <a:pt x="2507" y="1612"/>
                    </a:lnTo>
                    <a:lnTo>
                      <a:pt x="2495" y="1618"/>
                    </a:lnTo>
                    <a:lnTo>
                      <a:pt x="2481" y="1624"/>
                    </a:lnTo>
                    <a:lnTo>
                      <a:pt x="2468" y="1627"/>
                    </a:lnTo>
                    <a:lnTo>
                      <a:pt x="2454" y="1630"/>
                    </a:lnTo>
                    <a:lnTo>
                      <a:pt x="2439" y="1631"/>
                    </a:lnTo>
                    <a:lnTo>
                      <a:pt x="2423" y="1631"/>
                    </a:lnTo>
                    <a:lnTo>
                      <a:pt x="2408" y="1630"/>
                    </a:lnTo>
                    <a:lnTo>
                      <a:pt x="2392" y="1627"/>
                    </a:lnTo>
                    <a:lnTo>
                      <a:pt x="2376" y="1623"/>
                    </a:lnTo>
                    <a:lnTo>
                      <a:pt x="2358" y="1616"/>
                    </a:lnTo>
                    <a:lnTo>
                      <a:pt x="2341" y="1608"/>
                    </a:lnTo>
                    <a:lnTo>
                      <a:pt x="2323" y="1599"/>
                    </a:lnTo>
                    <a:lnTo>
                      <a:pt x="2305" y="1587"/>
                    </a:lnTo>
                    <a:lnTo>
                      <a:pt x="2294" y="1612"/>
                    </a:lnTo>
                    <a:lnTo>
                      <a:pt x="2282" y="1634"/>
                    </a:lnTo>
                    <a:lnTo>
                      <a:pt x="2268" y="1656"/>
                    </a:lnTo>
                    <a:lnTo>
                      <a:pt x="2254" y="1676"/>
                    </a:lnTo>
                    <a:lnTo>
                      <a:pt x="2238" y="1695"/>
                    </a:lnTo>
                    <a:lnTo>
                      <a:pt x="2221" y="1712"/>
                    </a:lnTo>
                    <a:lnTo>
                      <a:pt x="2205" y="1728"/>
                    </a:lnTo>
                    <a:lnTo>
                      <a:pt x="2186" y="1743"/>
                    </a:lnTo>
                    <a:lnTo>
                      <a:pt x="2167" y="1756"/>
                    </a:lnTo>
                    <a:lnTo>
                      <a:pt x="2147" y="1768"/>
                    </a:lnTo>
                    <a:lnTo>
                      <a:pt x="2126" y="1778"/>
                    </a:lnTo>
                    <a:lnTo>
                      <a:pt x="2104" y="1788"/>
                    </a:lnTo>
                    <a:lnTo>
                      <a:pt x="2082" y="1795"/>
                    </a:lnTo>
                    <a:lnTo>
                      <a:pt x="2060" y="1801"/>
                    </a:lnTo>
                    <a:lnTo>
                      <a:pt x="2036" y="1806"/>
                    </a:lnTo>
                    <a:lnTo>
                      <a:pt x="2012" y="1809"/>
                    </a:lnTo>
                    <a:lnTo>
                      <a:pt x="1987" y="1811"/>
                    </a:lnTo>
                    <a:lnTo>
                      <a:pt x="1963" y="1812"/>
                    </a:lnTo>
                    <a:lnTo>
                      <a:pt x="1938" y="1810"/>
                    </a:lnTo>
                    <a:lnTo>
                      <a:pt x="1913" y="1808"/>
                    </a:lnTo>
                    <a:lnTo>
                      <a:pt x="1887" y="1804"/>
                    </a:lnTo>
                    <a:lnTo>
                      <a:pt x="1862" y="1799"/>
                    </a:lnTo>
                    <a:lnTo>
                      <a:pt x="1835" y="1792"/>
                    </a:lnTo>
                    <a:lnTo>
                      <a:pt x="1809" y="1784"/>
                    </a:lnTo>
                    <a:lnTo>
                      <a:pt x="1783" y="1773"/>
                    </a:lnTo>
                    <a:lnTo>
                      <a:pt x="1757" y="1763"/>
                    </a:lnTo>
                    <a:lnTo>
                      <a:pt x="1731" y="1749"/>
                    </a:lnTo>
                    <a:lnTo>
                      <a:pt x="1705" y="1735"/>
                    </a:lnTo>
                    <a:lnTo>
                      <a:pt x="1679" y="1719"/>
                    </a:lnTo>
                    <a:lnTo>
                      <a:pt x="1653" y="1702"/>
                    </a:lnTo>
                    <a:lnTo>
                      <a:pt x="1628" y="1683"/>
                    </a:lnTo>
                    <a:lnTo>
                      <a:pt x="1603" y="1663"/>
                    </a:lnTo>
                    <a:lnTo>
                      <a:pt x="1586" y="1680"/>
                    </a:lnTo>
                    <a:lnTo>
                      <a:pt x="1569" y="1696"/>
                    </a:lnTo>
                    <a:lnTo>
                      <a:pt x="1552" y="1711"/>
                    </a:lnTo>
                    <a:lnTo>
                      <a:pt x="1535" y="1726"/>
                    </a:lnTo>
                    <a:lnTo>
                      <a:pt x="1517" y="1739"/>
                    </a:lnTo>
                    <a:lnTo>
                      <a:pt x="1499" y="1751"/>
                    </a:lnTo>
                    <a:lnTo>
                      <a:pt x="1481" y="1762"/>
                    </a:lnTo>
                    <a:lnTo>
                      <a:pt x="1463" y="1771"/>
                    </a:lnTo>
                    <a:lnTo>
                      <a:pt x="1445" y="1779"/>
                    </a:lnTo>
                    <a:lnTo>
                      <a:pt x="1426" y="1787"/>
                    </a:lnTo>
                    <a:lnTo>
                      <a:pt x="1408" y="1793"/>
                    </a:lnTo>
                    <a:lnTo>
                      <a:pt x="1389" y="1797"/>
                    </a:lnTo>
                    <a:lnTo>
                      <a:pt x="1370" y="1800"/>
                    </a:lnTo>
                    <a:lnTo>
                      <a:pt x="1351" y="1803"/>
                    </a:lnTo>
                    <a:lnTo>
                      <a:pt x="1333" y="1804"/>
                    </a:lnTo>
                    <a:lnTo>
                      <a:pt x="1313" y="1804"/>
                    </a:lnTo>
                    <a:lnTo>
                      <a:pt x="1294" y="1801"/>
                    </a:lnTo>
                    <a:lnTo>
                      <a:pt x="1275" y="1798"/>
                    </a:lnTo>
                    <a:lnTo>
                      <a:pt x="1256" y="1794"/>
                    </a:lnTo>
                    <a:lnTo>
                      <a:pt x="1237" y="1788"/>
                    </a:lnTo>
                    <a:lnTo>
                      <a:pt x="1218" y="1780"/>
                    </a:lnTo>
                    <a:lnTo>
                      <a:pt x="1199" y="1771"/>
                    </a:lnTo>
                    <a:lnTo>
                      <a:pt x="1180" y="1761"/>
                    </a:lnTo>
                    <a:lnTo>
                      <a:pt x="1161" y="1749"/>
                    </a:lnTo>
                    <a:lnTo>
                      <a:pt x="1143" y="1736"/>
                    </a:lnTo>
                    <a:lnTo>
                      <a:pt x="1125" y="1721"/>
                    </a:lnTo>
                    <a:lnTo>
                      <a:pt x="1105" y="1704"/>
                    </a:lnTo>
                    <a:lnTo>
                      <a:pt x="1088" y="1686"/>
                    </a:lnTo>
                    <a:lnTo>
                      <a:pt x="1069" y="1666"/>
                    </a:lnTo>
                    <a:lnTo>
                      <a:pt x="1052" y="1645"/>
                    </a:lnTo>
                    <a:lnTo>
                      <a:pt x="1034" y="1623"/>
                    </a:lnTo>
                    <a:lnTo>
                      <a:pt x="1016" y="1598"/>
                    </a:lnTo>
                    <a:lnTo>
                      <a:pt x="996" y="1615"/>
                    </a:lnTo>
                    <a:lnTo>
                      <a:pt x="976" y="1630"/>
                    </a:lnTo>
                    <a:lnTo>
                      <a:pt x="955" y="1643"/>
                    </a:lnTo>
                    <a:lnTo>
                      <a:pt x="933" y="1653"/>
                    </a:lnTo>
                    <a:lnTo>
                      <a:pt x="911" y="1661"/>
                    </a:lnTo>
                    <a:lnTo>
                      <a:pt x="888" y="1667"/>
                    </a:lnTo>
                    <a:lnTo>
                      <a:pt x="865" y="1671"/>
                    </a:lnTo>
                    <a:lnTo>
                      <a:pt x="841" y="1674"/>
                    </a:lnTo>
                    <a:lnTo>
                      <a:pt x="818" y="1674"/>
                    </a:lnTo>
                    <a:lnTo>
                      <a:pt x="794" y="1672"/>
                    </a:lnTo>
                    <a:lnTo>
                      <a:pt x="770" y="1670"/>
                    </a:lnTo>
                    <a:lnTo>
                      <a:pt x="745" y="1664"/>
                    </a:lnTo>
                    <a:lnTo>
                      <a:pt x="721" y="1657"/>
                    </a:lnTo>
                    <a:lnTo>
                      <a:pt x="698" y="1649"/>
                    </a:lnTo>
                    <a:lnTo>
                      <a:pt x="673" y="1639"/>
                    </a:lnTo>
                    <a:lnTo>
                      <a:pt x="650" y="1627"/>
                    </a:lnTo>
                    <a:lnTo>
                      <a:pt x="626" y="1614"/>
                    </a:lnTo>
                    <a:lnTo>
                      <a:pt x="604" y="1599"/>
                    </a:lnTo>
                    <a:lnTo>
                      <a:pt x="581" y="1583"/>
                    </a:lnTo>
                    <a:lnTo>
                      <a:pt x="559" y="1567"/>
                    </a:lnTo>
                    <a:lnTo>
                      <a:pt x="538" y="1548"/>
                    </a:lnTo>
                    <a:lnTo>
                      <a:pt x="517" y="1528"/>
                    </a:lnTo>
                    <a:lnTo>
                      <a:pt x="496" y="1507"/>
                    </a:lnTo>
                    <a:lnTo>
                      <a:pt x="477" y="1485"/>
                    </a:lnTo>
                    <a:lnTo>
                      <a:pt x="459" y="1463"/>
                    </a:lnTo>
                    <a:lnTo>
                      <a:pt x="441" y="1439"/>
                    </a:lnTo>
                    <a:lnTo>
                      <a:pt x="424" y="1414"/>
                    </a:lnTo>
                    <a:lnTo>
                      <a:pt x="409" y="1388"/>
                    </a:lnTo>
                    <a:lnTo>
                      <a:pt x="395" y="1361"/>
                    </a:lnTo>
                    <a:lnTo>
                      <a:pt x="382" y="1334"/>
                    </a:lnTo>
                    <a:lnTo>
                      <a:pt x="370" y="1306"/>
                    </a:lnTo>
                    <a:lnTo>
                      <a:pt x="359" y="1277"/>
                    </a:lnTo>
                    <a:lnTo>
                      <a:pt x="324" y="1283"/>
                    </a:lnTo>
                    <a:lnTo>
                      <a:pt x="289" y="1284"/>
                    </a:lnTo>
                    <a:lnTo>
                      <a:pt x="258" y="1284"/>
                    </a:lnTo>
                    <a:lnTo>
                      <a:pt x="228" y="1282"/>
                    </a:lnTo>
                    <a:lnTo>
                      <a:pt x="200" y="1276"/>
                    </a:lnTo>
                    <a:lnTo>
                      <a:pt x="175" y="1269"/>
                    </a:lnTo>
                    <a:lnTo>
                      <a:pt x="151" y="1259"/>
                    </a:lnTo>
                    <a:lnTo>
                      <a:pt x="129" y="1247"/>
                    </a:lnTo>
                    <a:lnTo>
                      <a:pt x="109" y="1233"/>
                    </a:lnTo>
                    <a:lnTo>
                      <a:pt x="91" y="1218"/>
                    </a:lnTo>
                    <a:lnTo>
                      <a:pt x="74" y="1200"/>
                    </a:lnTo>
                    <a:lnTo>
                      <a:pt x="59" y="1182"/>
                    </a:lnTo>
                    <a:lnTo>
                      <a:pt x="46" y="1162"/>
                    </a:lnTo>
                    <a:lnTo>
                      <a:pt x="34" y="1140"/>
                    </a:lnTo>
                    <a:lnTo>
                      <a:pt x="25" y="1118"/>
                    </a:lnTo>
                    <a:lnTo>
                      <a:pt x="17" y="1094"/>
                    </a:lnTo>
                    <a:lnTo>
                      <a:pt x="10" y="1070"/>
                    </a:lnTo>
                    <a:lnTo>
                      <a:pt x="6" y="1044"/>
                    </a:lnTo>
                    <a:lnTo>
                      <a:pt x="3" y="1018"/>
                    </a:lnTo>
                    <a:lnTo>
                      <a:pt x="0" y="991"/>
                    </a:lnTo>
                    <a:lnTo>
                      <a:pt x="0" y="964"/>
                    </a:lnTo>
                    <a:lnTo>
                      <a:pt x="1" y="937"/>
                    </a:lnTo>
                    <a:lnTo>
                      <a:pt x="3" y="909"/>
                    </a:lnTo>
                    <a:lnTo>
                      <a:pt x="8" y="880"/>
                    </a:lnTo>
                    <a:lnTo>
                      <a:pt x="13" y="853"/>
                    </a:lnTo>
                    <a:lnTo>
                      <a:pt x="20" y="826"/>
                    </a:lnTo>
                    <a:lnTo>
                      <a:pt x="29" y="798"/>
                    </a:lnTo>
                    <a:lnTo>
                      <a:pt x="38" y="772"/>
                    </a:lnTo>
                    <a:lnTo>
                      <a:pt x="49" y="746"/>
                    </a:lnTo>
                    <a:lnTo>
                      <a:pt x="60" y="720"/>
                    </a:lnTo>
                    <a:lnTo>
                      <a:pt x="74" y="694"/>
                    </a:lnTo>
                    <a:lnTo>
                      <a:pt x="88" y="670"/>
                    </a:lnTo>
                    <a:lnTo>
                      <a:pt x="75" y="643"/>
                    </a:lnTo>
                    <a:lnTo>
                      <a:pt x="64" y="617"/>
                    </a:lnTo>
                    <a:lnTo>
                      <a:pt x="55" y="591"/>
                    </a:lnTo>
                    <a:lnTo>
                      <a:pt x="49" y="565"/>
                    </a:lnTo>
                    <a:lnTo>
                      <a:pt x="46" y="540"/>
                    </a:lnTo>
                    <a:lnTo>
                      <a:pt x="45" y="516"/>
                    </a:lnTo>
                    <a:lnTo>
                      <a:pt x="46" y="493"/>
                    </a:lnTo>
                    <a:lnTo>
                      <a:pt x="49" y="470"/>
                    </a:lnTo>
                    <a:lnTo>
                      <a:pt x="54" y="448"/>
                    </a:lnTo>
                    <a:lnTo>
                      <a:pt x="61" y="427"/>
                    </a:lnTo>
                    <a:lnTo>
                      <a:pt x="70" y="406"/>
                    </a:lnTo>
                    <a:lnTo>
                      <a:pt x="80" y="387"/>
                    </a:lnTo>
                    <a:lnTo>
                      <a:pt x="91" y="368"/>
                    </a:lnTo>
                    <a:lnTo>
                      <a:pt x="105" y="350"/>
                    </a:lnTo>
                    <a:lnTo>
                      <a:pt x="119" y="333"/>
                    </a:lnTo>
                    <a:lnTo>
                      <a:pt x="135" y="318"/>
                    </a:lnTo>
                    <a:lnTo>
                      <a:pt x="152" y="303"/>
                    </a:lnTo>
                    <a:lnTo>
                      <a:pt x="169" y="290"/>
                    </a:lnTo>
                    <a:lnTo>
                      <a:pt x="189" y="277"/>
                    </a:lnTo>
                    <a:lnTo>
                      <a:pt x="208" y="266"/>
                    </a:lnTo>
                    <a:lnTo>
                      <a:pt x="228" y="256"/>
                    </a:lnTo>
                    <a:lnTo>
                      <a:pt x="249" y="247"/>
                    </a:lnTo>
                    <a:lnTo>
                      <a:pt x="270" y="240"/>
                    </a:lnTo>
                    <a:lnTo>
                      <a:pt x="292" y="234"/>
                    </a:lnTo>
                    <a:lnTo>
                      <a:pt x="313" y="229"/>
                    </a:lnTo>
                    <a:lnTo>
                      <a:pt x="335" y="225"/>
                    </a:lnTo>
                    <a:lnTo>
                      <a:pt x="357" y="224"/>
                    </a:lnTo>
                    <a:lnTo>
                      <a:pt x="379" y="224"/>
                    </a:lnTo>
                    <a:lnTo>
                      <a:pt x="400" y="225"/>
                    </a:lnTo>
                    <a:lnTo>
                      <a:pt x="422" y="228"/>
                    </a:lnTo>
                    <a:lnTo>
                      <a:pt x="443" y="232"/>
                    </a:lnTo>
                    <a:lnTo>
                      <a:pt x="463" y="238"/>
                    </a:lnTo>
                    <a:lnTo>
                      <a:pt x="482" y="219"/>
                    </a:lnTo>
                    <a:lnTo>
                      <a:pt x="501" y="203"/>
                    </a:lnTo>
                    <a:lnTo>
                      <a:pt x="521" y="186"/>
                    </a:lnTo>
                    <a:lnTo>
                      <a:pt x="540" y="171"/>
                    </a:lnTo>
                    <a:lnTo>
                      <a:pt x="559" y="157"/>
                    </a:lnTo>
                    <a:lnTo>
                      <a:pt x="579" y="143"/>
                    </a:lnTo>
                    <a:lnTo>
                      <a:pt x="597" y="131"/>
                    </a:lnTo>
                    <a:lnTo>
                      <a:pt x="616" y="119"/>
                    </a:lnTo>
                    <a:lnTo>
                      <a:pt x="635" y="108"/>
                    </a:lnTo>
                    <a:lnTo>
                      <a:pt x="653" y="99"/>
                    </a:lnTo>
                    <a:lnTo>
                      <a:pt x="672" y="90"/>
                    </a:lnTo>
                    <a:lnTo>
                      <a:pt x="690" y="83"/>
                    </a:lnTo>
                    <a:lnTo>
                      <a:pt x="709" y="76"/>
                    </a:lnTo>
                    <a:lnTo>
                      <a:pt x="727" y="70"/>
                    </a:lnTo>
                    <a:lnTo>
                      <a:pt x="745" y="66"/>
                    </a:lnTo>
                    <a:lnTo>
                      <a:pt x="763" y="63"/>
                    </a:lnTo>
                    <a:lnTo>
                      <a:pt x="781" y="61"/>
                    </a:lnTo>
                    <a:lnTo>
                      <a:pt x="799" y="59"/>
                    </a:lnTo>
                    <a:lnTo>
                      <a:pt x="817" y="59"/>
                    </a:lnTo>
                    <a:lnTo>
                      <a:pt x="834" y="61"/>
                    </a:lnTo>
                    <a:lnTo>
                      <a:pt x="852" y="63"/>
                    </a:lnTo>
                    <a:lnTo>
                      <a:pt x="870" y="66"/>
                    </a:lnTo>
                    <a:lnTo>
                      <a:pt x="886" y="70"/>
                    </a:lnTo>
                    <a:lnTo>
                      <a:pt x="904" y="76"/>
                    </a:lnTo>
                    <a:lnTo>
                      <a:pt x="921" y="83"/>
                    </a:lnTo>
                    <a:lnTo>
                      <a:pt x="938" y="91"/>
                    </a:lnTo>
                    <a:lnTo>
                      <a:pt x="954" y="101"/>
                    </a:lnTo>
                    <a:lnTo>
                      <a:pt x="971" y="111"/>
                    </a:lnTo>
                    <a:lnTo>
                      <a:pt x="988" y="122"/>
                    </a:lnTo>
                    <a:lnTo>
                      <a:pt x="1004" y="135"/>
                    </a:lnTo>
                    <a:lnTo>
                      <a:pt x="1020" y="149"/>
                    </a:lnTo>
                    <a:lnTo>
                      <a:pt x="1036" y="165"/>
                    </a:lnTo>
                    <a:lnTo>
                      <a:pt x="1054" y="139"/>
                    </a:lnTo>
                    <a:lnTo>
                      <a:pt x="1073" y="116"/>
                    </a:lnTo>
                    <a:lnTo>
                      <a:pt x="1093" y="95"/>
                    </a:lnTo>
                    <a:lnTo>
                      <a:pt x="1113" y="75"/>
                    </a:lnTo>
                    <a:lnTo>
                      <a:pt x="1134" y="59"/>
                    </a:lnTo>
                    <a:lnTo>
                      <a:pt x="1155" y="45"/>
                    </a:lnTo>
                    <a:lnTo>
                      <a:pt x="1177" y="33"/>
                    </a:lnTo>
                    <a:lnTo>
                      <a:pt x="1198" y="23"/>
                    </a:lnTo>
                    <a:lnTo>
                      <a:pt x="1220" y="15"/>
                    </a:lnTo>
                    <a:lnTo>
                      <a:pt x="1243" y="8"/>
                    </a:lnTo>
                    <a:lnTo>
                      <a:pt x="1265" y="4"/>
                    </a:lnTo>
                    <a:lnTo>
                      <a:pt x="1289" y="2"/>
                    </a:lnTo>
                    <a:lnTo>
                      <a:pt x="1312" y="0"/>
                    </a:lnTo>
                    <a:lnTo>
                      <a:pt x="1334" y="1"/>
                    </a:lnTo>
                    <a:lnTo>
                      <a:pt x="1358" y="3"/>
                    </a:lnTo>
                    <a:lnTo>
                      <a:pt x="1380" y="7"/>
                    </a:lnTo>
                    <a:lnTo>
                      <a:pt x="1403" y="11"/>
                    </a:lnTo>
                    <a:lnTo>
                      <a:pt x="1426" y="17"/>
                    </a:lnTo>
                    <a:lnTo>
                      <a:pt x="1448" y="24"/>
                    </a:lnTo>
                    <a:lnTo>
                      <a:pt x="1471" y="33"/>
                    </a:lnTo>
                    <a:lnTo>
                      <a:pt x="1493" y="42"/>
                    </a:lnTo>
                    <a:lnTo>
                      <a:pt x="1514" y="52"/>
                    </a:lnTo>
                    <a:lnTo>
                      <a:pt x="1535" y="64"/>
                    </a:lnTo>
                    <a:lnTo>
                      <a:pt x="1556" y="75"/>
                    </a:lnTo>
                    <a:lnTo>
                      <a:pt x="1577" y="88"/>
                    </a:lnTo>
                    <a:lnTo>
                      <a:pt x="1596" y="101"/>
                    </a:lnTo>
                    <a:lnTo>
                      <a:pt x="1614" y="116"/>
                    </a:lnTo>
                    <a:lnTo>
                      <a:pt x="1633" y="129"/>
                    </a:lnTo>
                    <a:lnTo>
                      <a:pt x="1650" y="144"/>
                    </a:lnTo>
                    <a:lnTo>
                      <a:pt x="1667" y="159"/>
                    </a:lnTo>
                    <a:lnTo>
                      <a:pt x="1683" y="174"/>
                    </a:lnTo>
                    <a:lnTo>
                      <a:pt x="1698" y="190"/>
                    </a:lnTo>
                  </a:path>
                </a:pathLst>
              </a:custGeom>
              <a:gradFill rotWithShape="1">
                <a:gsLst>
                  <a:gs pos="0">
                    <a:srgbClr val="FFFF99"/>
                  </a:gs>
                  <a:gs pos="100000">
                    <a:srgbClr val="FFFFC5"/>
                  </a:gs>
                </a:gsLst>
                <a:path path="rect">
                  <a:fillToRect l="50000" t="50000" r="50000" b="50000"/>
                </a:path>
              </a:gradFill>
              <a:ln w="12700" cap="rnd" cmpd="sng">
                <a:solidFill>
                  <a:srgbClr val="CACE14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GB" sz="1400" dirty="0">
                  <a:solidFill>
                    <a:srgbClr val="00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80" name="Text Box 10"/>
              <p:cNvSpPr txBox="1">
                <a:spLocks noChangeArrowheads="1"/>
              </p:cNvSpPr>
              <p:nvPr/>
            </p:nvSpPr>
            <p:spPr bwMode="auto">
              <a:xfrm>
                <a:off x="4840129" y="761499"/>
                <a:ext cx="1331616" cy="71688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>
                <a:spAutoFit/>
              </a:bodyPr>
              <a:lstStyle/>
              <a:p>
                <a:pPr fontAlgn="base">
                  <a:spcBef>
                    <a:spcPct val="50000"/>
                  </a:spcBef>
                  <a:spcAft>
                    <a:spcPct val="0"/>
                  </a:spcAft>
                </a:pPr>
                <a:r>
                  <a:rPr lang="en-US" sz="1400" b="1" dirty="0" smtClean="0">
                    <a:solidFill>
                      <a:srgbClr val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Subcutaneous adipose tissue</a:t>
                </a:r>
                <a:endParaRPr lang="en-GB" sz="1400" b="1" dirty="0">
                  <a:solidFill>
                    <a:srgbClr val="00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81" name="TextBox 24"/>
              <p:cNvSpPr txBox="1">
                <a:spLocks noChangeArrowheads="1"/>
              </p:cNvSpPr>
              <p:nvPr/>
            </p:nvSpPr>
            <p:spPr bwMode="auto">
              <a:xfrm>
                <a:off x="4002344" y="1706092"/>
                <a:ext cx="1839415" cy="379525"/>
              </a:xfrm>
              <a:prstGeom prst="rect">
                <a:avLst/>
              </a:prstGeom>
              <a:solidFill>
                <a:schemeClr val="bg1">
                  <a:lumMod val="95000"/>
                </a:schemeClr>
              </a:solidFill>
              <a:ln w="9525">
                <a:solidFill>
                  <a:schemeClr val="bg1">
                    <a:lumMod val="50000"/>
                  </a:schemeClr>
                </a:solidFill>
                <a:miter lim="800000"/>
                <a:headEnd/>
                <a:tailEnd/>
              </a:ln>
            </p:spPr>
            <p:txBody>
              <a:bodyPr wrap="square">
                <a:spAutoFit/>
              </a:bodyPr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n-GB" sz="1200" b="1" dirty="0" smtClean="0">
                    <a:solidFill>
                      <a:srgbClr val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Endogenous systemic NEFA</a:t>
                </a:r>
                <a:endParaRPr lang="en-GB" sz="1200" b="1" dirty="0">
                  <a:solidFill>
                    <a:srgbClr val="00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p:grpSp>
        <p:sp>
          <p:nvSpPr>
            <p:cNvPr id="83" name="Freeform 11"/>
            <p:cNvSpPr>
              <a:spLocks noChangeAspect="1"/>
            </p:cNvSpPr>
            <p:nvPr/>
          </p:nvSpPr>
          <p:spPr bwMode="auto">
            <a:xfrm>
              <a:off x="6663924" y="1626631"/>
              <a:ext cx="1453918" cy="806102"/>
            </a:xfrm>
            <a:custGeom>
              <a:avLst/>
              <a:gdLst>
                <a:gd name="T0" fmla="*/ 2147483647 w 2905"/>
                <a:gd name="T1" fmla="*/ 2147483647 h 1813"/>
                <a:gd name="T2" fmla="*/ 2147483647 w 2905"/>
                <a:gd name="T3" fmla="*/ 2147483647 h 1813"/>
                <a:gd name="T4" fmla="*/ 2147483647 w 2905"/>
                <a:gd name="T5" fmla="*/ 2147483647 h 1813"/>
                <a:gd name="T6" fmla="*/ 2147483647 w 2905"/>
                <a:gd name="T7" fmla="*/ 2147483647 h 1813"/>
                <a:gd name="T8" fmla="*/ 2147483647 w 2905"/>
                <a:gd name="T9" fmla="*/ 2147483647 h 1813"/>
                <a:gd name="T10" fmla="*/ 2147483647 w 2905"/>
                <a:gd name="T11" fmla="*/ 2147483647 h 1813"/>
                <a:gd name="T12" fmla="*/ 2147483647 w 2905"/>
                <a:gd name="T13" fmla="*/ 2147483647 h 1813"/>
                <a:gd name="T14" fmla="*/ 2147483647 w 2905"/>
                <a:gd name="T15" fmla="*/ 2147483647 h 1813"/>
                <a:gd name="T16" fmla="*/ 2147483647 w 2905"/>
                <a:gd name="T17" fmla="*/ 2147483647 h 1813"/>
                <a:gd name="T18" fmla="*/ 2147483647 w 2905"/>
                <a:gd name="T19" fmla="*/ 2147483647 h 1813"/>
                <a:gd name="T20" fmla="*/ 2147483647 w 2905"/>
                <a:gd name="T21" fmla="*/ 2147483647 h 1813"/>
                <a:gd name="T22" fmla="*/ 2147483647 w 2905"/>
                <a:gd name="T23" fmla="*/ 2147483647 h 1813"/>
                <a:gd name="T24" fmla="*/ 2147483647 w 2905"/>
                <a:gd name="T25" fmla="*/ 2147483647 h 1813"/>
                <a:gd name="T26" fmla="*/ 2147483647 w 2905"/>
                <a:gd name="T27" fmla="*/ 2147483647 h 1813"/>
                <a:gd name="T28" fmla="*/ 2147483647 w 2905"/>
                <a:gd name="T29" fmla="*/ 2147483647 h 1813"/>
                <a:gd name="T30" fmla="*/ 2147483647 w 2905"/>
                <a:gd name="T31" fmla="*/ 2147483647 h 1813"/>
                <a:gd name="T32" fmla="*/ 2147483647 w 2905"/>
                <a:gd name="T33" fmla="*/ 2147483647 h 1813"/>
                <a:gd name="T34" fmla="*/ 2147483647 w 2905"/>
                <a:gd name="T35" fmla="*/ 2147483647 h 1813"/>
                <a:gd name="T36" fmla="*/ 2147483647 w 2905"/>
                <a:gd name="T37" fmla="*/ 2147483647 h 1813"/>
                <a:gd name="T38" fmla="*/ 2147483647 w 2905"/>
                <a:gd name="T39" fmla="*/ 2147483647 h 1813"/>
                <a:gd name="T40" fmla="*/ 2147483647 w 2905"/>
                <a:gd name="T41" fmla="*/ 2147483647 h 1813"/>
                <a:gd name="T42" fmla="*/ 2147483647 w 2905"/>
                <a:gd name="T43" fmla="*/ 2147483647 h 1813"/>
                <a:gd name="T44" fmla="*/ 2147483647 w 2905"/>
                <a:gd name="T45" fmla="*/ 2147483647 h 1813"/>
                <a:gd name="T46" fmla="*/ 2147483647 w 2905"/>
                <a:gd name="T47" fmla="*/ 2147483647 h 1813"/>
                <a:gd name="T48" fmla="*/ 2147483647 w 2905"/>
                <a:gd name="T49" fmla="*/ 2147483647 h 1813"/>
                <a:gd name="T50" fmla="*/ 2147483647 w 2905"/>
                <a:gd name="T51" fmla="*/ 2147483647 h 1813"/>
                <a:gd name="T52" fmla="*/ 2147483647 w 2905"/>
                <a:gd name="T53" fmla="*/ 2147483647 h 1813"/>
                <a:gd name="T54" fmla="*/ 2147483647 w 2905"/>
                <a:gd name="T55" fmla="*/ 2147483647 h 1813"/>
                <a:gd name="T56" fmla="*/ 2147483647 w 2905"/>
                <a:gd name="T57" fmla="*/ 2147483647 h 1813"/>
                <a:gd name="T58" fmla="*/ 2147483647 w 2905"/>
                <a:gd name="T59" fmla="*/ 2147483647 h 1813"/>
                <a:gd name="T60" fmla="*/ 2147483647 w 2905"/>
                <a:gd name="T61" fmla="*/ 2147483647 h 1813"/>
                <a:gd name="T62" fmla="*/ 2147483647 w 2905"/>
                <a:gd name="T63" fmla="*/ 2147483647 h 1813"/>
                <a:gd name="T64" fmla="*/ 2147483647 w 2905"/>
                <a:gd name="T65" fmla="*/ 2147483647 h 1813"/>
                <a:gd name="T66" fmla="*/ 2147483647 w 2905"/>
                <a:gd name="T67" fmla="*/ 2147483647 h 1813"/>
                <a:gd name="T68" fmla="*/ 2147483647 w 2905"/>
                <a:gd name="T69" fmla="*/ 2147483647 h 1813"/>
                <a:gd name="T70" fmla="*/ 2147483647 w 2905"/>
                <a:gd name="T71" fmla="*/ 2147483647 h 1813"/>
                <a:gd name="T72" fmla="*/ 2147483647 w 2905"/>
                <a:gd name="T73" fmla="*/ 2147483647 h 1813"/>
                <a:gd name="T74" fmla="*/ 2147483647 w 2905"/>
                <a:gd name="T75" fmla="*/ 2147483647 h 1813"/>
                <a:gd name="T76" fmla="*/ 2147483647 w 2905"/>
                <a:gd name="T77" fmla="*/ 2147483647 h 1813"/>
                <a:gd name="T78" fmla="*/ 2147483647 w 2905"/>
                <a:gd name="T79" fmla="*/ 2147483647 h 1813"/>
                <a:gd name="T80" fmla="*/ 0 w 2905"/>
                <a:gd name="T81" fmla="*/ 2147483647 h 1813"/>
                <a:gd name="T82" fmla="*/ 2147483647 w 2905"/>
                <a:gd name="T83" fmla="*/ 2147483647 h 1813"/>
                <a:gd name="T84" fmla="*/ 2147483647 w 2905"/>
                <a:gd name="T85" fmla="*/ 2147483647 h 1813"/>
                <a:gd name="T86" fmla="*/ 2147483647 w 2905"/>
                <a:gd name="T87" fmla="*/ 2147483647 h 1813"/>
                <a:gd name="T88" fmla="*/ 2147483647 w 2905"/>
                <a:gd name="T89" fmla="*/ 2147483647 h 1813"/>
                <a:gd name="T90" fmla="*/ 2147483647 w 2905"/>
                <a:gd name="T91" fmla="*/ 2147483647 h 1813"/>
                <a:gd name="T92" fmla="*/ 2147483647 w 2905"/>
                <a:gd name="T93" fmla="*/ 2147483647 h 1813"/>
                <a:gd name="T94" fmla="*/ 2147483647 w 2905"/>
                <a:gd name="T95" fmla="*/ 2147483647 h 1813"/>
                <a:gd name="T96" fmla="*/ 2147483647 w 2905"/>
                <a:gd name="T97" fmla="*/ 2147483647 h 1813"/>
                <a:gd name="T98" fmla="*/ 2147483647 w 2905"/>
                <a:gd name="T99" fmla="*/ 2147483647 h 1813"/>
                <a:gd name="T100" fmla="*/ 2147483647 w 2905"/>
                <a:gd name="T101" fmla="*/ 2147483647 h 1813"/>
                <a:gd name="T102" fmla="*/ 2147483647 w 2905"/>
                <a:gd name="T103" fmla="*/ 2147483647 h 1813"/>
                <a:gd name="T104" fmla="*/ 2147483647 w 2905"/>
                <a:gd name="T105" fmla="*/ 2147483647 h 1813"/>
                <a:gd name="T106" fmla="*/ 2147483647 w 2905"/>
                <a:gd name="T107" fmla="*/ 2147483647 h 1813"/>
                <a:gd name="T108" fmla="*/ 2147483647 w 2905"/>
                <a:gd name="T109" fmla="*/ 2147483647 h 1813"/>
                <a:gd name="T110" fmla="*/ 2147483647 w 2905"/>
                <a:gd name="T111" fmla="*/ 2147483647 h 1813"/>
                <a:gd name="T112" fmla="*/ 2147483647 w 2905"/>
                <a:gd name="T113" fmla="*/ 2147483647 h 1813"/>
                <a:gd name="T114" fmla="*/ 2147483647 w 2905"/>
                <a:gd name="T115" fmla="*/ 2147483647 h 1813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w 2905"/>
                <a:gd name="T175" fmla="*/ 0 h 1813"/>
                <a:gd name="T176" fmla="*/ 2905 w 2905"/>
                <a:gd name="T177" fmla="*/ 1813 h 1813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T174" t="T175" r="T176" b="T177"/>
              <a:pathLst>
                <a:path w="2905" h="1813">
                  <a:moveTo>
                    <a:pt x="1698" y="190"/>
                  </a:moveTo>
                  <a:lnTo>
                    <a:pt x="1729" y="164"/>
                  </a:lnTo>
                  <a:lnTo>
                    <a:pt x="1760" y="141"/>
                  </a:lnTo>
                  <a:lnTo>
                    <a:pt x="1791" y="119"/>
                  </a:lnTo>
                  <a:lnTo>
                    <a:pt x="1821" y="100"/>
                  </a:lnTo>
                  <a:lnTo>
                    <a:pt x="1852" y="82"/>
                  </a:lnTo>
                  <a:lnTo>
                    <a:pt x="1883" y="67"/>
                  </a:lnTo>
                  <a:lnTo>
                    <a:pt x="1913" y="54"/>
                  </a:lnTo>
                  <a:lnTo>
                    <a:pt x="1943" y="42"/>
                  </a:lnTo>
                  <a:lnTo>
                    <a:pt x="1973" y="32"/>
                  </a:lnTo>
                  <a:lnTo>
                    <a:pt x="2003" y="24"/>
                  </a:lnTo>
                  <a:lnTo>
                    <a:pt x="2032" y="18"/>
                  </a:lnTo>
                  <a:lnTo>
                    <a:pt x="2060" y="15"/>
                  </a:lnTo>
                  <a:lnTo>
                    <a:pt x="2090" y="13"/>
                  </a:lnTo>
                  <a:lnTo>
                    <a:pt x="2117" y="12"/>
                  </a:lnTo>
                  <a:lnTo>
                    <a:pt x="2145" y="13"/>
                  </a:lnTo>
                  <a:lnTo>
                    <a:pt x="2173" y="16"/>
                  </a:lnTo>
                  <a:lnTo>
                    <a:pt x="2200" y="21"/>
                  </a:lnTo>
                  <a:lnTo>
                    <a:pt x="2226" y="28"/>
                  </a:lnTo>
                  <a:lnTo>
                    <a:pt x="2252" y="35"/>
                  </a:lnTo>
                  <a:lnTo>
                    <a:pt x="2278" y="44"/>
                  </a:lnTo>
                  <a:lnTo>
                    <a:pt x="2302" y="56"/>
                  </a:lnTo>
                  <a:lnTo>
                    <a:pt x="2326" y="69"/>
                  </a:lnTo>
                  <a:lnTo>
                    <a:pt x="2351" y="83"/>
                  </a:lnTo>
                  <a:lnTo>
                    <a:pt x="2373" y="99"/>
                  </a:lnTo>
                  <a:lnTo>
                    <a:pt x="2396" y="116"/>
                  </a:lnTo>
                  <a:lnTo>
                    <a:pt x="2417" y="134"/>
                  </a:lnTo>
                  <a:lnTo>
                    <a:pt x="2438" y="155"/>
                  </a:lnTo>
                  <a:lnTo>
                    <a:pt x="2458" y="176"/>
                  </a:lnTo>
                  <a:lnTo>
                    <a:pt x="2478" y="199"/>
                  </a:lnTo>
                  <a:lnTo>
                    <a:pt x="2496" y="223"/>
                  </a:lnTo>
                  <a:lnTo>
                    <a:pt x="2514" y="248"/>
                  </a:lnTo>
                  <a:lnTo>
                    <a:pt x="2531" y="275"/>
                  </a:lnTo>
                  <a:lnTo>
                    <a:pt x="2566" y="277"/>
                  </a:lnTo>
                  <a:lnTo>
                    <a:pt x="2600" y="283"/>
                  </a:lnTo>
                  <a:lnTo>
                    <a:pt x="2631" y="292"/>
                  </a:lnTo>
                  <a:lnTo>
                    <a:pt x="2662" y="302"/>
                  </a:lnTo>
                  <a:lnTo>
                    <a:pt x="2689" y="316"/>
                  </a:lnTo>
                  <a:lnTo>
                    <a:pt x="2716" y="332"/>
                  </a:lnTo>
                  <a:lnTo>
                    <a:pt x="2740" y="350"/>
                  </a:lnTo>
                  <a:lnTo>
                    <a:pt x="2763" y="370"/>
                  </a:lnTo>
                  <a:lnTo>
                    <a:pt x="2785" y="392"/>
                  </a:lnTo>
                  <a:lnTo>
                    <a:pt x="2804" y="416"/>
                  </a:lnTo>
                  <a:lnTo>
                    <a:pt x="2822" y="441"/>
                  </a:lnTo>
                  <a:lnTo>
                    <a:pt x="2838" y="467"/>
                  </a:lnTo>
                  <a:lnTo>
                    <a:pt x="2852" y="494"/>
                  </a:lnTo>
                  <a:lnTo>
                    <a:pt x="2865" y="522"/>
                  </a:lnTo>
                  <a:lnTo>
                    <a:pt x="2875" y="550"/>
                  </a:lnTo>
                  <a:lnTo>
                    <a:pt x="2885" y="579"/>
                  </a:lnTo>
                  <a:lnTo>
                    <a:pt x="2891" y="609"/>
                  </a:lnTo>
                  <a:lnTo>
                    <a:pt x="2897" y="638"/>
                  </a:lnTo>
                  <a:lnTo>
                    <a:pt x="2901" y="667"/>
                  </a:lnTo>
                  <a:lnTo>
                    <a:pt x="2903" y="696"/>
                  </a:lnTo>
                  <a:lnTo>
                    <a:pt x="2904" y="725"/>
                  </a:lnTo>
                  <a:lnTo>
                    <a:pt x="2903" y="752"/>
                  </a:lnTo>
                  <a:lnTo>
                    <a:pt x="2901" y="779"/>
                  </a:lnTo>
                  <a:lnTo>
                    <a:pt x="2896" y="805"/>
                  </a:lnTo>
                  <a:lnTo>
                    <a:pt x="2890" y="829"/>
                  </a:lnTo>
                  <a:lnTo>
                    <a:pt x="2882" y="853"/>
                  </a:lnTo>
                  <a:lnTo>
                    <a:pt x="2873" y="874"/>
                  </a:lnTo>
                  <a:lnTo>
                    <a:pt x="2862" y="894"/>
                  </a:lnTo>
                  <a:lnTo>
                    <a:pt x="2849" y="911"/>
                  </a:lnTo>
                  <a:lnTo>
                    <a:pt x="2835" y="927"/>
                  </a:lnTo>
                  <a:lnTo>
                    <a:pt x="2819" y="941"/>
                  </a:lnTo>
                  <a:lnTo>
                    <a:pt x="2802" y="952"/>
                  </a:lnTo>
                  <a:lnTo>
                    <a:pt x="2815" y="974"/>
                  </a:lnTo>
                  <a:lnTo>
                    <a:pt x="2827" y="997"/>
                  </a:lnTo>
                  <a:lnTo>
                    <a:pt x="2836" y="1018"/>
                  </a:lnTo>
                  <a:lnTo>
                    <a:pt x="2844" y="1037"/>
                  </a:lnTo>
                  <a:lnTo>
                    <a:pt x="2849" y="1056"/>
                  </a:lnTo>
                  <a:lnTo>
                    <a:pt x="2854" y="1074"/>
                  </a:lnTo>
                  <a:lnTo>
                    <a:pt x="2855" y="1091"/>
                  </a:lnTo>
                  <a:lnTo>
                    <a:pt x="2856" y="1106"/>
                  </a:lnTo>
                  <a:lnTo>
                    <a:pt x="2855" y="1121"/>
                  </a:lnTo>
                  <a:lnTo>
                    <a:pt x="2854" y="1135"/>
                  </a:lnTo>
                  <a:lnTo>
                    <a:pt x="2850" y="1149"/>
                  </a:lnTo>
                  <a:lnTo>
                    <a:pt x="2845" y="1161"/>
                  </a:lnTo>
                  <a:lnTo>
                    <a:pt x="2839" y="1174"/>
                  </a:lnTo>
                  <a:lnTo>
                    <a:pt x="2833" y="1185"/>
                  </a:lnTo>
                  <a:lnTo>
                    <a:pt x="2825" y="1195"/>
                  </a:lnTo>
                  <a:lnTo>
                    <a:pt x="2816" y="1206"/>
                  </a:lnTo>
                  <a:lnTo>
                    <a:pt x="2806" y="1216"/>
                  </a:lnTo>
                  <a:lnTo>
                    <a:pt x="2796" y="1226"/>
                  </a:lnTo>
                  <a:lnTo>
                    <a:pt x="2785" y="1235"/>
                  </a:lnTo>
                  <a:lnTo>
                    <a:pt x="2773" y="1244"/>
                  </a:lnTo>
                  <a:lnTo>
                    <a:pt x="2761" y="1253"/>
                  </a:lnTo>
                  <a:lnTo>
                    <a:pt x="2748" y="1262"/>
                  </a:lnTo>
                  <a:lnTo>
                    <a:pt x="2735" y="1270"/>
                  </a:lnTo>
                  <a:lnTo>
                    <a:pt x="2722" y="1279"/>
                  </a:lnTo>
                  <a:lnTo>
                    <a:pt x="2709" y="1288"/>
                  </a:lnTo>
                  <a:lnTo>
                    <a:pt x="2694" y="1296"/>
                  </a:lnTo>
                  <a:lnTo>
                    <a:pt x="2681" y="1304"/>
                  </a:lnTo>
                  <a:lnTo>
                    <a:pt x="2668" y="1314"/>
                  </a:lnTo>
                  <a:lnTo>
                    <a:pt x="2654" y="1323"/>
                  </a:lnTo>
                  <a:lnTo>
                    <a:pt x="2642" y="1332"/>
                  </a:lnTo>
                  <a:lnTo>
                    <a:pt x="2628" y="1342"/>
                  </a:lnTo>
                  <a:lnTo>
                    <a:pt x="2616" y="1352"/>
                  </a:lnTo>
                  <a:lnTo>
                    <a:pt x="2617" y="1369"/>
                  </a:lnTo>
                  <a:lnTo>
                    <a:pt x="2618" y="1386"/>
                  </a:lnTo>
                  <a:lnTo>
                    <a:pt x="2617" y="1403"/>
                  </a:lnTo>
                  <a:lnTo>
                    <a:pt x="2616" y="1419"/>
                  </a:lnTo>
                  <a:lnTo>
                    <a:pt x="2615" y="1436"/>
                  </a:lnTo>
                  <a:lnTo>
                    <a:pt x="2611" y="1452"/>
                  </a:lnTo>
                  <a:lnTo>
                    <a:pt x="2608" y="1468"/>
                  </a:lnTo>
                  <a:lnTo>
                    <a:pt x="2603" y="1484"/>
                  </a:lnTo>
                  <a:lnTo>
                    <a:pt x="2599" y="1499"/>
                  </a:lnTo>
                  <a:lnTo>
                    <a:pt x="2592" y="1513"/>
                  </a:lnTo>
                  <a:lnTo>
                    <a:pt x="2585" y="1527"/>
                  </a:lnTo>
                  <a:lnTo>
                    <a:pt x="2578" y="1541"/>
                  </a:lnTo>
                  <a:lnTo>
                    <a:pt x="2570" y="1553"/>
                  </a:lnTo>
                  <a:lnTo>
                    <a:pt x="2561" y="1565"/>
                  </a:lnTo>
                  <a:lnTo>
                    <a:pt x="2552" y="1577"/>
                  </a:lnTo>
                  <a:lnTo>
                    <a:pt x="2542" y="1587"/>
                  </a:lnTo>
                  <a:lnTo>
                    <a:pt x="2531" y="1596"/>
                  </a:lnTo>
                  <a:lnTo>
                    <a:pt x="2519" y="1604"/>
                  </a:lnTo>
                  <a:lnTo>
                    <a:pt x="2507" y="1612"/>
                  </a:lnTo>
                  <a:lnTo>
                    <a:pt x="2495" y="1618"/>
                  </a:lnTo>
                  <a:lnTo>
                    <a:pt x="2481" y="1624"/>
                  </a:lnTo>
                  <a:lnTo>
                    <a:pt x="2468" y="1627"/>
                  </a:lnTo>
                  <a:lnTo>
                    <a:pt x="2454" y="1630"/>
                  </a:lnTo>
                  <a:lnTo>
                    <a:pt x="2439" y="1631"/>
                  </a:lnTo>
                  <a:lnTo>
                    <a:pt x="2423" y="1631"/>
                  </a:lnTo>
                  <a:lnTo>
                    <a:pt x="2408" y="1630"/>
                  </a:lnTo>
                  <a:lnTo>
                    <a:pt x="2392" y="1627"/>
                  </a:lnTo>
                  <a:lnTo>
                    <a:pt x="2376" y="1623"/>
                  </a:lnTo>
                  <a:lnTo>
                    <a:pt x="2358" y="1616"/>
                  </a:lnTo>
                  <a:lnTo>
                    <a:pt x="2341" y="1608"/>
                  </a:lnTo>
                  <a:lnTo>
                    <a:pt x="2323" y="1599"/>
                  </a:lnTo>
                  <a:lnTo>
                    <a:pt x="2305" y="1587"/>
                  </a:lnTo>
                  <a:lnTo>
                    <a:pt x="2294" y="1612"/>
                  </a:lnTo>
                  <a:lnTo>
                    <a:pt x="2282" y="1634"/>
                  </a:lnTo>
                  <a:lnTo>
                    <a:pt x="2268" y="1656"/>
                  </a:lnTo>
                  <a:lnTo>
                    <a:pt x="2254" y="1676"/>
                  </a:lnTo>
                  <a:lnTo>
                    <a:pt x="2238" y="1695"/>
                  </a:lnTo>
                  <a:lnTo>
                    <a:pt x="2221" y="1712"/>
                  </a:lnTo>
                  <a:lnTo>
                    <a:pt x="2205" y="1728"/>
                  </a:lnTo>
                  <a:lnTo>
                    <a:pt x="2186" y="1743"/>
                  </a:lnTo>
                  <a:lnTo>
                    <a:pt x="2167" y="1756"/>
                  </a:lnTo>
                  <a:lnTo>
                    <a:pt x="2147" y="1768"/>
                  </a:lnTo>
                  <a:lnTo>
                    <a:pt x="2126" y="1778"/>
                  </a:lnTo>
                  <a:lnTo>
                    <a:pt x="2104" y="1788"/>
                  </a:lnTo>
                  <a:lnTo>
                    <a:pt x="2082" y="1795"/>
                  </a:lnTo>
                  <a:lnTo>
                    <a:pt x="2060" y="1801"/>
                  </a:lnTo>
                  <a:lnTo>
                    <a:pt x="2036" y="1806"/>
                  </a:lnTo>
                  <a:lnTo>
                    <a:pt x="2012" y="1809"/>
                  </a:lnTo>
                  <a:lnTo>
                    <a:pt x="1987" y="1811"/>
                  </a:lnTo>
                  <a:lnTo>
                    <a:pt x="1963" y="1812"/>
                  </a:lnTo>
                  <a:lnTo>
                    <a:pt x="1938" y="1810"/>
                  </a:lnTo>
                  <a:lnTo>
                    <a:pt x="1913" y="1808"/>
                  </a:lnTo>
                  <a:lnTo>
                    <a:pt x="1887" y="1804"/>
                  </a:lnTo>
                  <a:lnTo>
                    <a:pt x="1862" y="1799"/>
                  </a:lnTo>
                  <a:lnTo>
                    <a:pt x="1835" y="1792"/>
                  </a:lnTo>
                  <a:lnTo>
                    <a:pt x="1809" y="1784"/>
                  </a:lnTo>
                  <a:lnTo>
                    <a:pt x="1783" y="1773"/>
                  </a:lnTo>
                  <a:lnTo>
                    <a:pt x="1757" y="1763"/>
                  </a:lnTo>
                  <a:lnTo>
                    <a:pt x="1731" y="1749"/>
                  </a:lnTo>
                  <a:lnTo>
                    <a:pt x="1705" y="1735"/>
                  </a:lnTo>
                  <a:lnTo>
                    <a:pt x="1679" y="1719"/>
                  </a:lnTo>
                  <a:lnTo>
                    <a:pt x="1653" y="1702"/>
                  </a:lnTo>
                  <a:lnTo>
                    <a:pt x="1628" y="1683"/>
                  </a:lnTo>
                  <a:lnTo>
                    <a:pt x="1603" y="1663"/>
                  </a:lnTo>
                  <a:lnTo>
                    <a:pt x="1586" y="1680"/>
                  </a:lnTo>
                  <a:lnTo>
                    <a:pt x="1569" y="1696"/>
                  </a:lnTo>
                  <a:lnTo>
                    <a:pt x="1552" y="1711"/>
                  </a:lnTo>
                  <a:lnTo>
                    <a:pt x="1535" y="1726"/>
                  </a:lnTo>
                  <a:lnTo>
                    <a:pt x="1517" y="1739"/>
                  </a:lnTo>
                  <a:lnTo>
                    <a:pt x="1499" y="1751"/>
                  </a:lnTo>
                  <a:lnTo>
                    <a:pt x="1481" y="1762"/>
                  </a:lnTo>
                  <a:lnTo>
                    <a:pt x="1463" y="1771"/>
                  </a:lnTo>
                  <a:lnTo>
                    <a:pt x="1445" y="1779"/>
                  </a:lnTo>
                  <a:lnTo>
                    <a:pt x="1426" y="1787"/>
                  </a:lnTo>
                  <a:lnTo>
                    <a:pt x="1408" y="1793"/>
                  </a:lnTo>
                  <a:lnTo>
                    <a:pt x="1389" y="1797"/>
                  </a:lnTo>
                  <a:lnTo>
                    <a:pt x="1370" y="1800"/>
                  </a:lnTo>
                  <a:lnTo>
                    <a:pt x="1351" y="1803"/>
                  </a:lnTo>
                  <a:lnTo>
                    <a:pt x="1333" y="1804"/>
                  </a:lnTo>
                  <a:lnTo>
                    <a:pt x="1313" y="1804"/>
                  </a:lnTo>
                  <a:lnTo>
                    <a:pt x="1294" y="1801"/>
                  </a:lnTo>
                  <a:lnTo>
                    <a:pt x="1275" y="1798"/>
                  </a:lnTo>
                  <a:lnTo>
                    <a:pt x="1256" y="1794"/>
                  </a:lnTo>
                  <a:lnTo>
                    <a:pt x="1237" y="1788"/>
                  </a:lnTo>
                  <a:lnTo>
                    <a:pt x="1218" y="1780"/>
                  </a:lnTo>
                  <a:lnTo>
                    <a:pt x="1199" y="1771"/>
                  </a:lnTo>
                  <a:lnTo>
                    <a:pt x="1180" y="1761"/>
                  </a:lnTo>
                  <a:lnTo>
                    <a:pt x="1161" y="1749"/>
                  </a:lnTo>
                  <a:lnTo>
                    <a:pt x="1143" y="1736"/>
                  </a:lnTo>
                  <a:lnTo>
                    <a:pt x="1125" y="1721"/>
                  </a:lnTo>
                  <a:lnTo>
                    <a:pt x="1105" y="1704"/>
                  </a:lnTo>
                  <a:lnTo>
                    <a:pt x="1088" y="1686"/>
                  </a:lnTo>
                  <a:lnTo>
                    <a:pt x="1069" y="1666"/>
                  </a:lnTo>
                  <a:lnTo>
                    <a:pt x="1052" y="1645"/>
                  </a:lnTo>
                  <a:lnTo>
                    <a:pt x="1034" y="1623"/>
                  </a:lnTo>
                  <a:lnTo>
                    <a:pt x="1016" y="1598"/>
                  </a:lnTo>
                  <a:lnTo>
                    <a:pt x="996" y="1615"/>
                  </a:lnTo>
                  <a:lnTo>
                    <a:pt x="976" y="1630"/>
                  </a:lnTo>
                  <a:lnTo>
                    <a:pt x="955" y="1643"/>
                  </a:lnTo>
                  <a:lnTo>
                    <a:pt x="933" y="1653"/>
                  </a:lnTo>
                  <a:lnTo>
                    <a:pt x="911" y="1661"/>
                  </a:lnTo>
                  <a:lnTo>
                    <a:pt x="888" y="1667"/>
                  </a:lnTo>
                  <a:lnTo>
                    <a:pt x="865" y="1671"/>
                  </a:lnTo>
                  <a:lnTo>
                    <a:pt x="841" y="1674"/>
                  </a:lnTo>
                  <a:lnTo>
                    <a:pt x="818" y="1674"/>
                  </a:lnTo>
                  <a:lnTo>
                    <a:pt x="794" y="1672"/>
                  </a:lnTo>
                  <a:lnTo>
                    <a:pt x="770" y="1670"/>
                  </a:lnTo>
                  <a:lnTo>
                    <a:pt x="745" y="1664"/>
                  </a:lnTo>
                  <a:lnTo>
                    <a:pt x="721" y="1657"/>
                  </a:lnTo>
                  <a:lnTo>
                    <a:pt x="698" y="1649"/>
                  </a:lnTo>
                  <a:lnTo>
                    <a:pt x="673" y="1639"/>
                  </a:lnTo>
                  <a:lnTo>
                    <a:pt x="650" y="1627"/>
                  </a:lnTo>
                  <a:lnTo>
                    <a:pt x="626" y="1614"/>
                  </a:lnTo>
                  <a:lnTo>
                    <a:pt x="604" y="1599"/>
                  </a:lnTo>
                  <a:lnTo>
                    <a:pt x="581" y="1583"/>
                  </a:lnTo>
                  <a:lnTo>
                    <a:pt x="559" y="1567"/>
                  </a:lnTo>
                  <a:lnTo>
                    <a:pt x="538" y="1548"/>
                  </a:lnTo>
                  <a:lnTo>
                    <a:pt x="517" y="1528"/>
                  </a:lnTo>
                  <a:lnTo>
                    <a:pt x="496" y="1507"/>
                  </a:lnTo>
                  <a:lnTo>
                    <a:pt x="477" y="1485"/>
                  </a:lnTo>
                  <a:lnTo>
                    <a:pt x="459" y="1463"/>
                  </a:lnTo>
                  <a:lnTo>
                    <a:pt x="441" y="1439"/>
                  </a:lnTo>
                  <a:lnTo>
                    <a:pt x="424" y="1414"/>
                  </a:lnTo>
                  <a:lnTo>
                    <a:pt x="409" y="1388"/>
                  </a:lnTo>
                  <a:lnTo>
                    <a:pt x="395" y="1361"/>
                  </a:lnTo>
                  <a:lnTo>
                    <a:pt x="382" y="1334"/>
                  </a:lnTo>
                  <a:lnTo>
                    <a:pt x="370" y="1306"/>
                  </a:lnTo>
                  <a:lnTo>
                    <a:pt x="359" y="1277"/>
                  </a:lnTo>
                  <a:lnTo>
                    <a:pt x="324" y="1283"/>
                  </a:lnTo>
                  <a:lnTo>
                    <a:pt x="289" y="1284"/>
                  </a:lnTo>
                  <a:lnTo>
                    <a:pt x="258" y="1284"/>
                  </a:lnTo>
                  <a:lnTo>
                    <a:pt x="228" y="1282"/>
                  </a:lnTo>
                  <a:lnTo>
                    <a:pt x="200" y="1276"/>
                  </a:lnTo>
                  <a:lnTo>
                    <a:pt x="175" y="1269"/>
                  </a:lnTo>
                  <a:lnTo>
                    <a:pt x="151" y="1259"/>
                  </a:lnTo>
                  <a:lnTo>
                    <a:pt x="129" y="1247"/>
                  </a:lnTo>
                  <a:lnTo>
                    <a:pt x="109" y="1233"/>
                  </a:lnTo>
                  <a:lnTo>
                    <a:pt x="91" y="1218"/>
                  </a:lnTo>
                  <a:lnTo>
                    <a:pt x="74" y="1200"/>
                  </a:lnTo>
                  <a:lnTo>
                    <a:pt x="59" y="1182"/>
                  </a:lnTo>
                  <a:lnTo>
                    <a:pt x="46" y="1162"/>
                  </a:lnTo>
                  <a:lnTo>
                    <a:pt x="34" y="1140"/>
                  </a:lnTo>
                  <a:lnTo>
                    <a:pt x="25" y="1118"/>
                  </a:lnTo>
                  <a:lnTo>
                    <a:pt x="17" y="1094"/>
                  </a:lnTo>
                  <a:lnTo>
                    <a:pt x="10" y="1070"/>
                  </a:lnTo>
                  <a:lnTo>
                    <a:pt x="6" y="1044"/>
                  </a:lnTo>
                  <a:lnTo>
                    <a:pt x="3" y="1018"/>
                  </a:lnTo>
                  <a:lnTo>
                    <a:pt x="0" y="991"/>
                  </a:lnTo>
                  <a:lnTo>
                    <a:pt x="0" y="964"/>
                  </a:lnTo>
                  <a:lnTo>
                    <a:pt x="1" y="937"/>
                  </a:lnTo>
                  <a:lnTo>
                    <a:pt x="3" y="909"/>
                  </a:lnTo>
                  <a:lnTo>
                    <a:pt x="8" y="880"/>
                  </a:lnTo>
                  <a:lnTo>
                    <a:pt x="13" y="853"/>
                  </a:lnTo>
                  <a:lnTo>
                    <a:pt x="20" y="826"/>
                  </a:lnTo>
                  <a:lnTo>
                    <a:pt x="29" y="798"/>
                  </a:lnTo>
                  <a:lnTo>
                    <a:pt x="38" y="772"/>
                  </a:lnTo>
                  <a:lnTo>
                    <a:pt x="49" y="746"/>
                  </a:lnTo>
                  <a:lnTo>
                    <a:pt x="60" y="720"/>
                  </a:lnTo>
                  <a:lnTo>
                    <a:pt x="74" y="694"/>
                  </a:lnTo>
                  <a:lnTo>
                    <a:pt x="88" y="670"/>
                  </a:lnTo>
                  <a:lnTo>
                    <a:pt x="75" y="643"/>
                  </a:lnTo>
                  <a:lnTo>
                    <a:pt x="64" y="617"/>
                  </a:lnTo>
                  <a:lnTo>
                    <a:pt x="55" y="591"/>
                  </a:lnTo>
                  <a:lnTo>
                    <a:pt x="49" y="565"/>
                  </a:lnTo>
                  <a:lnTo>
                    <a:pt x="46" y="540"/>
                  </a:lnTo>
                  <a:lnTo>
                    <a:pt x="45" y="516"/>
                  </a:lnTo>
                  <a:lnTo>
                    <a:pt x="46" y="493"/>
                  </a:lnTo>
                  <a:lnTo>
                    <a:pt x="49" y="470"/>
                  </a:lnTo>
                  <a:lnTo>
                    <a:pt x="54" y="448"/>
                  </a:lnTo>
                  <a:lnTo>
                    <a:pt x="61" y="427"/>
                  </a:lnTo>
                  <a:lnTo>
                    <a:pt x="70" y="406"/>
                  </a:lnTo>
                  <a:lnTo>
                    <a:pt x="80" y="387"/>
                  </a:lnTo>
                  <a:lnTo>
                    <a:pt x="91" y="368"/>
                  </a:lnTo>
                  <a:lnTo>
                    <a:pt x="105" y="350"/>
                  </a:lnTo>
                  <a:lnTo>
                    <a:pt x="119" y="333"/>
                  </a:lnTo>
                  <a:lnTo>
                    <a:pt x="135" y="318"/>
                  </a:lnTo>
                  <a:lnTo>
                    <a:pt x="152" y="303"/>
                  </a:lnTo>
                  <a:lnTo>
                    <a:pt x="169" y="290"/>
                  </a:lnTo>
                  <a:lnTo>
                    <a:pt x="189" y="277"/>
                  </a:lnTo>
                  <a:lnTo>
                    <a:pt x="208" y="266"/>
                  </a:lnTo>
                  <a:lnTo>
                    <a:pt x="228" y="256"/>
                  </a:lnTo>
                  <a:lnTo>
                    <a:pt x="249" y="247"/>
                  </a:lnTo>
                  <a:lnTo>
                    <a:pt x="270" y="240"/>
                  </a:lnTo>
                  <a:lnTo>
                    <a:pt x="292" y="234"/>
                  </a:lnTo>
                  <a:lnTo>
                    <a:pt x="313" y="229"/>
                  </a:lnTo>
                  <a:lnTo>
                    <a:pt x="335" y="225"/>
                  </a:lnTo>
                  <a:lnTo>
                    <a:pt x="357" y="224"/>
                  </a:lnTo>
                  <a:lnTo>
                    <a:pt x="379" y="224"/>
                  </a:lnTo>
                  <a:lnTo>
                    <a:pt x="400" y="225"/>
                  </a:lnTo>
                  <a:lnTo>
                    <a:pt x="422" y="228"/>
                  </a:lnTo>
                  <a:lnTo>
                    <a:pt x="443" y="232"/>
                  </a:lnTo>
                  <a:lnTo>
                    <a:pt x="463" y="238"/>
                  </a:lnTo>
                  <a:lnTo>
                    <a:pt x="482" y="219"/>
                  </a:lnTo>
                  <a:lnTo>
                    <a:pt x="501" y="203"/>
                  </a:lnTo>
                  <a:lnTo>
                    <a:pt x="521" y="186"/>
                  </a:lnTo>
                  <a:lnTo>
                    <a:pt x="540" y="171"/>
                  </a:lnTo>
                  <a:lnTo>
                    <a:pt x="559" y="157"/>
                  </a:lnTo>
                  <a:lnTo>
                    <a:pt x="579" y="143"/>
                  </a:lnTo>
                  <a:lnTo>
                    <a:pt x="597" y="131"/>
                  </a:lnTo>
                  <a:lnTo>
                    <a:pt x="616" y="119"/>
                  </a:lnTo>
                  <a:lnTo>
                    <a:pt x="635" y="108"/>
                  </a:lnTo>
                  <a:lnTo>
                    <a:pt x="653" y="99"/>
                  </a:lnTo>
                  <a:lnTo>
                    <a:pt x="672" y="90"/>
                  </a:lnTo>
                  <a:lnTo>
                    <a:pt x="690" y="83"/>
                  </a:lnTo>
                  <a:lnTo>
                    <a:pt x="709" y="76"/>
                  </a:lnTo>
                  <a:lnTo>
                    <a:pt x="727" y="70"/>
                  </a:lnTo>
                  <a:lnTo>
                    <a:pt x="745" y="66"/>
                  </a:lnTo>
                  <a:lnTo>
                    <a:pt x="763" y="63"/>
                  </a:lnTo>
                  <a:lnTo>
                    <a:pt x="781" y="61"/>
                  </a:lnTo>
                  <a:lnTo>
                    <a:pt x="799" y="59"/>
                  </a:lnTo>
                  <a:lnTo>
                    <a:pt x="817" y="59"/>
                  </a:lnTo>
                  <a:lnTo>
                    <a:pt x="834" y="61"/>
                  </a:lnTo>
                  <a:lnTo>
                    <a:pt x="852" y="63"/>
                  </a:lnTo>
                  <a:lnTo>
                    <a:pt x="870" y="66"/>
                  </a:lnTo>
                  <a:lnTo>
                    <a:pt x="886" y="70"/>
                  </a:lnTo>
                  <a:lnTo>
                    <a:pt x="904" y="76"/>
                  </a:lnTo>
                  <a:lnTo>
                    <a:pt x="921" y="83"/>
                  </a:lnTo>
                  <a:lnTo>
                    <a:pt x="938" y="91"/>
                  </a:lnTo>
                  <a:lnTo>
                    <a:pt x="954" y="101"/>
                  </a:lnTo>
                  <a:lnTo>
                    <a:pt x="971" y="111"/>
                  </a:lnTo>
                  <a:lnTo>
                    <a:pt x="988" y="122"/>
                  </a:lnTo>
                  <a:lnTo>
                    <a:pt x="1004" y="135"/>
                  </a:lnTo>
                  <a:lnTo>
                    <a:pt x="1020" y="149"/>
                  </a:lnTo>
                  <a:lnTo>
                    <a:pt x="1036" y="165"/>
                  </a:lnTo>
                  <a:lnTo>
                    <a:pt x="1054" y="139"/>
                  </a:lnTo>
                  <a:lnTo>
                    <a:pt x="1073" y="116"/>
                  </a:lnTo>
                  <a:lnTo>
                    <a:pt x="1093" y="95"/>
                  </a:lnTo>
                  <a:lnTo>
                    <a:pt x="1113" y="75"/>
                  </a:lnTo>
                  <a:lnTo>
                    <a:pt x="1134" y="59"/>
                  </a:lnTo>
                  <a:lnTo>
                    <a:pt x="1155" y="45"/>
                  </a:lnTo>
                  <a:lnTo>
                    <a:pt x="1177" y="33"/>
                  </a:lnTo>
                  <a:lnTo>
                    <a:pt x="1198" y="23"/>
                  </a:lnTo>
                  <a:lnTo>
                    <a:pt x="1220" y="15"/>
                  </a:lnTo>
                  <a:lnTo>
                    <a:pt x="1243" y="8"/>
                  </a:lnTo>
                  <a:lnTo>
                    <a:pt x="1265" y="4"/>
                  </a:lnTo>
                  <a:lnTo>
                    <a:pt x="1289" y="2"/>
                  </a:lnTo>
                  <a:lnTo>
                    <a:pt x="1312" y="0"/>
                  </a:lnTo>
                  <a:lnTo>
                    <a:pt x="1334" y="1"/>
                  </a:lnTo>
                  <a:lnTo>
                    <a:pt x="1358" y="3"/>
                  </a:lnTo>
                  <a:lnTo>
                    <a:pt x="1380" y="7"/>
                  </a:lnTo>
                  <a:lnTo>
                    <a:pt x="1403" y="11"/>
                  </a:lnTo>
                  <a:lnTo>
                    <a:pt x="1426" y="17"/>
                  </a:lnTo>
                  <a:lnTo>
                    <a:pt x="1448" y="24"/>
                  </a:lnTo>
                  <a:lnTo>
                    <a:pt x="1471" y="33"/>
                  </a:lnTo>
                  <a:lnTo>
                    <a:pt x="1493" y="42"/>
                  </a:lnTo>
                  <a:lnTo>
                    <a:pt x="1514" y="52"/>
                  </a:lnTo>
                  <a:lnTo>
                    <a:pt x="1535" y="64"/>
                  </a:lnTo>
                  <a:lnTo>
                    <a:pt x="1556" y="75"/>
                  </a:lnTo>
                  <a:lnTo>
                    <a:pt x="1577" y="88"/>
                  </a:lnTo>
                  <a:lnTo>
                    <a:pt x="1596" y="101"/>
                  </a:lnTo>
                  <a:lnTo>
                    <a:pt x="1614" y="116"/>
                  </a:lnTo>
                  <a:lnTo>
                    <a:pt x="1633" y="129"/>
                  </a:lnTo>
                  <a:lnTo>
                    <a:pt x="1650" y="144"/>
                  </a:lnTo>
                  <a:lnTo>
                    <a:pt x="1667" y="159"/>
                  </a:lnTo>
                  <a:lnTo>
                    <a:pt x="1683" y="174"/>
                  </a:lnTo>
                  <a:lnTo>
                    <a:pt x="1698" y="190"/>
                  </a:lnTo>
                </a:path>
              </a:pathLst>
            </a:custGeom>
            <a:gradFill rotWithShape="1">
              <a:gsLst>
                <a:gs pos="0">
                  <a:srgbClr val="FFFF99"/>
                </a:gs>
                <a:gs pos="100000">
                  <a:srgbClr val="FFFFC5"/>
                </a:gs>
              </a:gsLst>
              <a:path path="rect">
                <a:fillToRect l="50000" t="50000" r="50000" b="50000"/>
              </a:path>
            </a:gradFill>
            <a:ln w="12700" cap="rnd" cmpd="sng">
              <a:solidFill>
                <a:srgbClr val="CACE14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en-GB" sz="14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97" name="Text Box 10"/>
            <p:cNvSpPr txBox="1">
              <a:spLocks noChangeArrowheads="1"/>
            </p:cNvSpPr>
            <p:nvPr/>
          </p:nvSpPr>
          <p:spPr bwMode="auto">
            <a:xfrm>
              <a:off x="6771537" y="1723033"/>
              <a:ext cx="1368152" cy="5590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 fontAlgn="base">
                <a:spcBef>
                  <a:spcPct val="50000"/>
                </a:spcBef>
                <a:spcAft>
                  <a:spcPct val="0"/>
                </a:spcAft>
              </a:pPr>
              <a:r>
                <a:rPr lang="en-US" sz="1400" b="1" dirty="0" smtClean="0">
                  <a:solidFill>
                    <a:srgbClr val="00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Visceral adipose tissue</a:t>
              </a:r>
              <a:endParaRPr lang="en-GB" sz="14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14" name="Group 13"/>
          <p:cNvGrpSpPr/>
          <p:nvPr/>
        </p:nvGrpSpPr>
        <p:grpSpPr>
          <a:xfrm>
            <a:off x="899592" y="2030233"/>
            <a:ext cx="2934372" cy="523220"/>
            <a:chOff x="899592" y="2597159"/>
            <a:chExt cx="2934372" cy="559066"/>
          </a:xfrm>
        </p:grpSpPr>
        <p:sp>
          <p:nvSpPr>
            <p:cNvPr id="60" name="Text Box 74"/>
            <p:cNvSpPr txBox="1">
              <a:spLocks noChangeArrowheads="1"/>
            </p:cNvSpPr>
            <p:nvPr/>
          </p:nvSpPr>
          <p:spPr bwMode="auto">
            <a:xfrm>
              <a:off x="899592" y="2597159"/>
              <a:ext cx="1656184" cy="5590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eaLnBrk="0" hangingPunct="0">
                <a:defRPr/>
              </a:pPr>
              <a:r>
                <a:rPr lang="en-GB" sz="1400" b="1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Non-lipid dietary  precursors</a:t>
              </a:r>
              <a:endParaRPr lang="en-GB" sz="1400" b="1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62" name="Text Box 51"/>
            <p:cNvSpPr txBox="1">
              <a:spLocks noChangeArrowheads="1"/>
            </p:cNvSpPr>
            <p:nvPr/>
          </p:nvSpPr>
          <p:spPr bwMode="auto">
            <a:xfrm>
              <a:off x="3092005" y="2623348"/>
              <a:ext cx="741959" cy="32886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l">
                <a:defRPr/>
              </a:pPr>
              <a:r>
                <a:rPr lang="en-GB" sz="1400" b="1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DNL</a:t>
              </a:r>
              <a:endParaRPr lang="en-GB" sz="1400" b="1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63" name="Line 54"/>
            <p:cNvSpPr>
              <a:spLocks noChangeShapeType="1"/>
            </p:cNvSpPr>
            <p:nvPr/>
          </p:nvSpPr>
          <p:spPr bwMode="auto">
            <a:xfrm flipV="1">
              <a:off x="2285731" y="2777237"/>
              <a:ext cx="838231" cy="8496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 type="arrow" w="sm" len="sm"/>
            </a:ln>
          </p:spPr>
          <p:txBody>
            <a:bodyPr/>
            <a:lstStyle/>
            <a:p>
              <a:pPr>
                <a:defRPr/>
              </a:pPr>
              <a:endParaRPr lang="en-GB" sz="14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67" name="Line 54"/>
            <p:cNvSpPr>
              <a:spLocks noChangeShapeType="1"/>
            </p:cNvSpPr>
            <p:nvPr/>
          </p:nvSpPr>
          <p:spPr bwMode="auto">
            <a:xfrm>
              <a:off x="3545875" y="2777237"/>
              <a:ext cx="280508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 type="arrow" w="sm" len="sm"/>
            </a:ln>
          </p:spPr>
          <p:txBody>
            <a:bodyPr/>
            <a:lstStyle/>
            <a:p>
              <a:pPr>
                <a:defRPr/>
              </a:pPr>
              <a:endParaRPr lang="en-GB" sz="14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12" name="Group 11"/>
          <p:cNvGrpSpPr/>
          <p:nvPr/>
        </p:nvGrpSpPr>
        <p:grpSpPr>
          <a:xfrm>
            <a:off x="4507202" y="2348809"/>
            <a:ext cx="3193825" cy="2140576"/>
            <a:chOff x="4507202" y="2915737"/>
            <a:chExt cx="3193825" cy="2287229"/>
          </a:xfrm>
        </p:grpSpPr>
        <p:grpSp>
          <p:nvGrpSpPr>
            <p:cNvPr id="6" name="Group 5"/>
            <p:cNvGrpSpPr/>
            <p:nvPr/>
          </p:nvGrpSpPr>
          <p:grpSpPr>
            <a:xfrm>
              <a:off x="4507202" y="2915737"/>
              <a:ext cx="3193825" cy="2287229"/>
              <a:chOff x="4507202" y="2915737"/>
              <a:chExt cx="3193825" cy="2287229"/>
            </a:xfrm>
          </p:grpSpPr>
          <p:grpSp>
            <p:nvGrpSpPr>
              <p:cNvPr id="3" name="Group 11"/>
              <p:cNvGrpSpPr>
                <a:grpSpLocks/>
              </p:cNvGrpSpPr>
              <p:nvPr/>
            </p:nvGrpSpPr>
            <p:grpSpPr bwMode="auto">
              <a:xfrm>
                <a:off x="5632514" y="3175728"/>
                <a:ext cx="2068513" cy="2027238"/>
                <a:chOff x="3968" y="1298"/>
                <a:chExt cx="1303" cy="1277"/>
              </a:xfrm>
            </p:grpSpPr>
            <p:grpSp>
              <p:nvGrpSpPr>
                <p:cNvPr id="4" name="Group 12"/>
                <p:cNvGrpSpPr>
                  <a:grpSpLocks/>
                </p:cNvGrpSpPr>
                <p:nvPr/>
              </p:nvGrpSpPr>
              <p:grpSpPr bwMode="auto">
                <a:xfrm>
                  <a:off x="3968" y="1298"/>
                  <a:ext cx="1186" cy="607"/>
                  <a:chOff x="3968" y="1298"/>
                  <a:chExt cx="1186" cy="607"/>
                </a:xfrm>
              </p:grpSpPr>
              <p:sp>
                <p:nvSpPr>
                  <p:cNvPr id="1107" name="AutoShape 15"/>
                  <p:cNvSpPr>
                    <a:spLocks noChangeArrowheads="1"/>
                  </p:cNvSpPr>
                  <p:nvPr/>
                </p:nvSpPr>
                <p:spPr bwMode="auto">
                  <a:xfrm>
                    <a:off x="4150" y="1298"/>
                    <a:ext cx="817" cy="454"/>
                  </a:xfrm>
                  <a:prstGeom prst="roundRect">
                    <a:avLst>
                      <a:gd name="adj" fmla="val 16667"/>
                    </a:avLst>
                  </a:prstGeom>
                  <a:solidFill>
                    <a:schemeClr val="bg1">
                      <a:lumMod val="95000"/>
                    </a:schemeClr>
                  </a:solidFill>
                  <a:ln w="19050">
                    <a:solidFill>
                      <a:schemeClr val="tx1"/>
                    </a:solidFill>
                    <a:prstDash val="sysDot"/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en-US" sz="1400">
                      <a:latin typeface="Times New Roman" panose="02020603050405020304" pitchFamily="18" charset="0"/>
                      <a:cs typeface="Times New Roman" panose="02020603050405020304" pitchFamily="18" charset="0"/>
                    </a:endParaRPr>
                  </a:p>
                </p:txBody>
              </p:sp>
              <p:sp>
                <p:nvSpPr>
                  <p:cNvPr id="1105" name="Text Box 13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4195" y="1480"/>
                    <a:ext cx="772" cy="425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>
                    <a:spAutoFit/>
                  </a:bodyPr>
                  <a:lstStyle/>
                  <a:p>
                    <a:pPr algn="ctr" eaLnBrk="0" hangingPunct="0">
                      <a:spcBef>
                        <a:spcPct val="50000"/>
                      </a:spcBef>
                      <a:defRPr/>
                    </a:pPr>
                    <a:r>
                      <a:rPr lang="en-GB" sz="1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a:t>FA oxidation</a:t>
                    </a:r>
                  </a:p>
                  <a:p>
                    <a:pPr eaLnBrk="0" hangingPunct="0">
                      <a:spcBef>
                        <a:spcPct val="50000"/>
                      </a:spcBef>
                      <a:defRPr/>
                    </a:pPr>
                    <a:endParaRPr lang="en-GB" sz="1400" dirty="0">
                      <a:latin typeface="Times New Roman" panose="02020603050405020304" pitchFamily="18" charset="0"/>
                      <a:cs typeface="Times New Roman" panose="02020603050405020304" pitchFamily="18" charset="0"/>
                    </a:endParaRPr>
                  </a:p>
                </p:txBody>
              </p:sp>
              <p:sp>
                <p:nvSpPr>
                  <p:cNvPr id="1106" name="Rectangle 14"/>
                  <p:cNvSpPr>
                    <a:spLocks noChangeArrowheads="1"/>
                  </p:cNvSpPr>
                  <p:nvPr/>
                </p:nvSpPr>
                <p:spPr bwMode="auto">
                  <a:xfrm>
                    <a:off x="3968" y="1304"/>
                    <a:ext cx="1186" cy="207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wrap="square">
                    <a:spAutoFit/>
                  </a:bodyPr>
                  <a:lstStyle/>
                  <a:p>
                    <a:pPr algn="ctr" eaLnBrk="0" hangingPunct="0">
                      <a:defRPr/>
                    </a:pPr>
                    <a:r>
                      <a:rPr lang="en-GB" sz="1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a:t>Mitochondrion</a:t>
                    </a:r>
                  </a:p>
                </p:txBody>
              </p:sp>
            </p:grpSp>
            <p:sp>
              <p:nvSpPr>
                <p:cNvPr id="1099" name="Text Box 16"/>
                <p:cNvSpPr txBox="1">
                  <a:spLocks noChangeArrowheads="1"/>
                </p:cNvSpPr>
                <p:nvPr/>
              </p:nvSpPr>
              <p:spPr bwMode="auto">
                <a:xfrm>
                  <a:off x="4309" y="1935"/>
                  <a:ext cx="682" cy="207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square">
                  <a:spAutoFit/>
                </a:bodyPr>
                <a:lstStyle/>
                <a:p>
                  <a:pPr>
                    <a:spcBef>
                      <a:spcPct val="50000"/>
                    </a:spcBef>
                    <a:defRPr/>
                  </a:pPr>
                  <a:r>
                    <a:rPr lang="en-GB" sz="1400" dirty="0" smtClean="0"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3OHB</a:t>
                  </a:r>
                  <a:endParaRPr lang="en-GB" sz="1400" dirty="0">
                    <a:latin typeface="Times New Roman" panose="02020603050405020304" pitchFamily="18" charset="0"/>
                    <a:cs typeface="Times New Roman" panose="02020603050405020304" pitchFamily="18" charset="0"/>
                  </a:endParaRPr>
                </a:p>
              </p:txBody>
            </p:sp>
            <p:sp>
              <p:nvSpPr>
                <p:cNvPr id="1100" name="Text Box 17"/>
                <p:cNvSpPr txBox="1">
                  <a:spLocks noChangeArrowheads="1"/>
                </p:cNvSpPr>
                <p:nvPr/>
              </p:nvSpPr>
              <p:spPr bwMode="auto">
                <a:xfrm>
                  <a:off x="4727" y="1785"/>
                  <a:ext cx="544" cy="207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>
                  <a:spAutoFit/>
                </a:bodyPr>
                <a:lstStyle/>
                <a:p>
                  <a:pPr>
                    <a:spcBef>
                      <a:spcPct val="50000"/>
                    </a:spcBef>
                    <a:defRPr/>
                  </a:pPr>
                  <a:r>
                    <a:rPr lang="en-GB" sz="1400" dirty="0" smtClean="0"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CO</a:t>
                  </a:r>
                  <a:r>
                    <a:rPr lang="en-GB" sz="1400" baseline="-25000" dirty="0" smtClean="0"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2</a:t>
                  </a:r>
                  <a:endParaRPr lang="en-GB" sz="1400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endParaRPr>
                </a:p>
              </p:txBody>
            </p:sp>
            <p:sp>
              <p:nvSpPr>
                <p:cNvPr id="1101" name="Line 18"/>
                <p:cNvSpPr>
                  <a:spLocks noChangeShapeType="1"/>
                </p:cNvSpPr>
                <p:nvPr/>
              </p:nvSpPr>
              <p:spPr bwMode="auto">
                <a:xfrm>
                  <a:off x="4512" y="1752"/>
                  <a:ext cx="0" cy="227"/>
                </a:xfrm>
                <a:prstGeom prst="line">
                  <a:avLst/>
                </a:prstGeom>
                <a:noFill/>
                <a:ln w="25400">
                  <a:solidFill>
                    <a:schemeClr val="tx1"/>
                  </a:solidFill>
                  <a:round/>
                  <a:headEnd/>
                  <a:tailEnd type="arrow" w="sm" len="sm"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GB" sz="1400">
                    <a:latin typeface="Times New Roman" panose="02020603050405020304" pitchFamily="18" charset="0"/>
                    <a:cs typeface="Times New Roman" panose="02020603050405020304" pitchFamily="18" charset="0"/>
                  </a:endParaRPr>
                </a:p>
              </p:txBody>
            </p:sp>
            <p:sp>
              <p:nvSpPr>
                <p:cNvPr id="1102" name="Line 19"/>
                <p:cNvSpPr>
                  <a:spLocks noChangeShapeType="1"/>
                </p:cNvSpPr>
                <p:nvPr/>
              </p:nvSpPr>
              <p:spPr bwMode="auto">
                <a:xfrm>
                  <a:off x="4512" y="1752"/>
                  <a:ext cx="272" cy="90"/>
                </a:xfrm>
                <a:prstGeom prst="line">
                  <a:avLst/>
                </a:prstGeom>
                <a:noFill/>
                <a:ln w="25400">
                  <a:solidFill>
                    <a:schemeClr val="tx1"/>
                  </a:solidFill>
                  <a:round/>
                  <a:headEnd/>
                  <a:tailEnd type="arrow" w="sm" len="sm"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GB" sz="1400">
                    <a:latin typeface="Times New Roman" panose="02020603050405020304" pitchFamily="18" charset="0"/>
                    <a:cs typeface="Times New Roman" panose="02020603050405020304" pitchFamily="18" charset="0"/>
                  </a:endParaRPr>
                </a:p>
              </p:txBody>
            </p:sp>
            <p:sp>
              <p:nvSpPr>
                <p:cNvPr id="1103" name="Line 20"/>
                <p:cNvSpPr>
                  <a:spLocks noChangeShapeType="1"/>
                </p:cNvSpPr>
                <p:nvPr/>
              </p:nvSpPr>
              <p:spPr bwMode="auto">
                <a:xfrm>
                  <a:off x="4512" y="2121"/>
                  <a:ext cx="0" cy="454"/>
                </a:xfrm>
                <a:prstGeom prst="line">
                  <a:avLst/>
                </a:prstGeom>
                <a:noFill/>
                <a:ln w="25400">
                  <a:solidFill>
                    <a:schemeClr val="tx1"/>
                  </a:solidFill>
                  <a:round/>
                  <a:headEnd/>
                  <a:tailEnd type="arrow" w="sm" len="sm"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GB" sz="1400">
                    <a:latin typeface="Times New Roman" panose="02020603050405020304" pitchFamily="18" charset="0"/>
                    <a:cs typeface="Times New Roman" panose="02020603050405020304" pitchFamily="18" charset="0"/>
                  </a:endParaRPr>
                </a:p>
              </p:txBody>
            </p:sp>
            <p:sp>
              <p:nvSpPr>
                <p:cNvPr id="1104" name="Line 21"/>
                <p:cNvSpPr>
                  <a:spLocks noChangeShapeType="1"/>
                </p:cNvSpPr>
                <p:nvPr/>
              </p:nvSpPr>
              <p:spPr bwMode="auto">
                <a:xfrm>
                  <a:off x="4959" y="1987"/>
                  <a:ext cx="294" cy="240"/>
                </a:xfrm>
                <a:prstGeom prst="line">
                  <a:avLst/>
                </a:prstGeom>
                <a:noFill/>
                <a:ln w="25400">
                  <a:solidFill>
                    <a:schemeClr val="tx1"/>
                  </a:solidFill>
                  <a:round/>
                  <a:headEnd/>
                  <a:tailEnd type="arrow" w="sm" len="sm"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GB" sz="1400">
                    <a:latin typeface="Times New Roman" panose="02020603050405020304" pitchFamily="18" charset="0"/>
                    <a:cs typeface="Times New Roman" panose="02020603050405020304" pitchFamily="18" charset="0"/>
                  </a:endParaRPr>
                </a:p>
              </p:txBody>
            </p:sp>
          </p:grpSp>
          <p:sp>
            <p:nvSpPr>
              <p:cNvPr id="1034" name="Line 25"/>
              <p:cNvSpPr>
                <a:spLocks noChangeShapeType="1"/>
              </p:cNvSpPr>
              <p:nvPr/>
            </p:nvSpPr>
            <p:spPr bwMode="auto">
              <a:xfrm>
                <a:off x="4507202" y="2915737"/>
                <a:ext cx="1414237" cy="399565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round/>
                <a:headEnd/>
                <a:tailEnd type="arrow" w="sm" len="sm"/>
              </a:ln>
            </p:spPr>
            <p:txBody>
              <a:bodyPr/>
              <a:lstStyle/>
              <a:p>
                <a:pPr>
                  <a:defRPr/>
                </a:pPr>
                <a:endParaRPr lang="en-GB" sz="140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p:grpSp>
        <p:sp>
          <p:nvSpPr>
            <p:cNvPr id="92" name="TextBox 91"/>
            <p:cNvSpPr txBox="1"/>
            <p:nvPr/>
          </p:nvSpPr>
          <p:spPr>
            <a:xfrm>
              <a:off x="6614546" y="4698818"/>
              <a:ext cx="1057906" cy="328863"/>
            </a:xfrm>
            <a:prstGeom prst="rect">
              <a:avLst/>
            </a:prstGeom>
            <a:noFill/>
            <a:ln w="22225"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b="1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Oxidation</a:t>
              </a:r>
              <a:endParaRPr lang="en-GB" sz="1400" b="1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17" name="Group 16"/>
          <p:cNvGrpSpPr/>
          <p:nvPr/>
        </p:nvGrpSpPr>
        <p:grpSpPr>
          <a:xfrm>
            <a:off x="1858898" y="2291842"/>
            <a:ext cx="3051430" cy="3913838"/>
            <a:chOff x="1858898" y="2858770"/>
            <a:chExt cx="3051430" cy="4181979"/>
          </a:xfrm>
        </p:grpSpPr>
        <p:sp>
          <p:nvSpPr>
            <p:cNvPr id="1041" name="Freeform 44"/>
            <p:cNvSpPr>
              <a:spLocks/>
            </p:cNvSpPr>
            <p:nvPr/>
          </p:nvSpPr>
          <p:spPr bwMode="auto">
            <a:xfrm>
              <a:off x="2285732" y="4323701"/>
              <a:ext cx="2070244" cy="2296424"/>
            </a:xfrm>
            <a:custGeom>
              <a:avLst/>
              <a:gdLst>
                <a:gd name="T0" fmla="*/ 2147483647 w 1497"/>
                <a:gd name="T1" fmla="*/ 0 h 1587"/>
                <a:gd name="T2" fmla="*/ 2147483647 w 1497"/>
                <a:gd name="T3" fmla="*/ 0 h 1587"/>
                <a:gd name="T4" fmla="*/ 2147483647 w 1497"/>
                <a:gd name="T5" fmla="*/ 2147483647 h 1587"/>
                <a:gd name="T6" fmla="*/ 2147483647 w 1497"/>
                <a:gd name="T7" fmla="*/ 2147483647 h 1587"/>
                <a:gd name="T8" fmla="*/ 2147483647 w 1497"/>
                <a:gd name="T9" fmla="*/ 2147483647 h 1587"/>
                <a:gd name="T10" fmla="*/ 2147483647 w 1497"/>
                <a:gd name="T11" fmla="*/ 2147483647 h 1587"/>
                <a:gd name="T12" fmla="*/ 2147483647 w 1497"/>
                <a:gd name="T13" fmla="*/ 2147483647 h 1587"/>
                <a:gd name="T14" fmla="*/ 0 w 1497"/>
                <a:gd name="T15" fmla="*/ 2147483647 h 1587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1497"/>
                <a:gd name="T25" fmla="*/ 0 h 1587"/>
                <a:gd name="T26" fmla="*/ 1497 w 1497"/>
                <a:gd name="T27" fmla="*/ 1587 h 1587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1497" h="1587">
                  <a:moveTo>
                    <a:pt x="499" y="0"/>
                  </a:moveTo>
                  <a:lnTo>
                    <a:pt x="1497" y="0"/>
                  </a:lnTo>
                  <a:lnTo>
                    <a:pt x="1497" y="862"/>
                  </a:lnTo>
                  <a:lnTo>
                    <a:pt x="499" y="1587"/>
                  </a:lnTo>
                  <a:lnTo>
                    <a:pt x="453" y="1542"/>
                  </a:lnTo>
                  <a:lnTo>
                    <a:pt x="317" y="1361"/>
                  </a:lnTo>
                  <a:lnTo>
                    <a:pt x="181" y="952"/>
                  </a:lnTo>
                  <a:lnTo>
                    <a:pt x="0" y="181"/>
                  </a:lnTo>
                </a:path>
              </a:pathLst>
            </a:custGeom>
            <a:noFill/>
            <a:ln w="12700">
              <a:solidFill>
                <a:schemeClr val="tx1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 sz="14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grpSp>
          <p:nvGrpSpPr>
            <p:cNvPr id="16" name="Group 15"/>
            <p:cNvGrpSpPr/>
            <p:nvPr/>
          </p:nvGrpSpPr>
          <p:grpSpPr>
            <a:xfrm>
              <a:off x="1858898" y="2858770"/>
              <a:ext cx="3051430" cy="4181979"/>
              <a:chOff x="1858898" y="2858770"/>
              <a:chExt cx="3051430" cy="4181979"/>
            </a:xfrm>
          </p:grpSpPr>
          <p:sp>
            <p:nvSpPr>
              <p:cNvPr id="1042" name="Text Box 45"/>
              <p:cNvSpPr txBox="1">
                <a:spLocks noChangeArrowheads="1"/>
              </p:cNvSpPr>
              <p:nvPr/>
            </p:nvSpPr>
            <p:spPr bwMode="auto">
              <a:xfrm>
                <a:off x="1858898" y="4183206"/>
                <a:ext cx="1439863" cy="559066"/>
              </a:xfrm>
              <a:prstGeom prst="rect">
                <a:avLst/>
              </a:prstGeom>
              <a:solidFill>
                <a:schemeClr val="bg1"/>
              </a:solidFill>
              <a:ln w="2857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algn="ctr" eaLnBrk="0" hangingPunct="0">
                  <a:defRPr/>
                </a:pPr>
                <a:r>
                  <a:rPr lang="en-GB" sz="14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ER</a:t>
                </a:r>
              </a:p>
              <a:p>
                <a:pPr algn="ctr" eaLnBrk="0" hangingPunct="0">
                  <a:defRPr/>
                </a:pPr>
                <a:r>
                  <a:rPr lang="en-GB" sz="1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VLDL assembly</a:t>
                </a:r>
              </a:p>
            </p:txBody>
          </p:sp>
          <p:sp>
            <p:nvSpPr>
              <p:cNvPr id="49" name="TextBox 48"/>
              <p:cNvSpPr txBox="1"/>
              <p:nvPr/>
            </p:nvSpPr>
            <p:spPr>
              <a:xfrm>
                <a:off x="3531885" y="4175598"/>
                <a:ext cx="1378443" cy="559066"/>
              </a:xfrm>
              <a:prstGeom prst="rect">
                <a:avLst/>
              </a:prstGeom>
              <a:solidFill>
                <a:schemeClr val="bg1">
                  <a:lumMod val="95000"/>
                </a:schemeClr>
              </a:solidFill>
              <a:ln>
                <a:solidFill>
                  <a:schemeClr val="tx1"/>
                </a:solidFill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1400" b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ER secretory </a:t>
                </a:r>
              </a:p>
              <a:p>
                <a:pPr algn="ctr"/>
                <a:r>
                  <a:rPr lang="en-GB" sz="1400" b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TG pools</a:t>
                </a:r>
                <a:endParaRPr lang="en-GB" sz="1400" b="1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65" name="Line 79"/>
              <p:cNvSpPr>
                <a:spLocks noChangeShapeType="1"/>
              </p:cNvSpPr>
              <p:nvPr/>
            </p:nvSpPr>
            <p:spPr bwMode="auto">
              <a:xfrm flipH="1">
                <a:off x="4114889" y="2858770"/>
                <a:ext cx="0" cy="1326156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round/>
                <a:headEnd type="none"/>
                <a:tailEnd type="arrow" w="med" len="med"/>
              </a:ln>
            </p:spPr>
            <p:txBody>
              <a:bodyPr/>
              <a:lstStyle/>
              <a:p>
                <a:pPr>
                  <a:defRPr/>
                </a:pPr>
                <a:endParaRPr lang="en-GB" sz="140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grpSp>
            <p:nvGrpSpPr>
              <p:cNvPr id="5" name="Group 4"/>
              <p:cNvGrpSpPr/>
              <p:nvPr/>
            </p:nvGrpSpPr>
            <p:grpSpPr>
              <a:xfrm>
                <a:off x="2408246" y="4737205"/>
                <a:ext cx="1632667" cy="2303544"/>
                <a:chOff x="2408246" y="4737205"/>
                <a:chExt cx="1632667" cy="2303544"/>
              </a:xfrm>
            </p:grpSpPr>
            <p:sp>
              <p:nvSpPr>
                <p:cNvPr id="1055" name="Line 66"/>
                <p:cNvSpPr>
                  <a:spLocks noChangeShapeType="1"/>
                </p:cNvSpPr>
                <p:nvPr/>
              </p:nvSpPr>
              <p:spPr bwMode="auto">
                <a:xfrm flipH="1">
                  <a:off x="3427075" y="4737205"/>
                  <a:ext cx="613838" cy="587900"/>
                </a:xfrm>
                <a:prstGeom prst="line">
                  <a:avLst/>
                </a:prstGeom>
                <a:noFill/>
                <a:ln w="25400">
                  <a:solidFill>
                    <a:schemeClr val="tx1"/>
                  </a:solidFill>
                  <a:round/>
                  <a:headEnd/>
                  <a:tailEnd type="arrow" w="sm" len="sm"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GB" sz="1400">
                    <a:latin typeface="Times New Roman" panose="02020603050405020304" pitchFamily="18" charset="0"/>
                    <a:cs typeface="Times New Roman" panose="02020603050405020304" pitchFamily="18" charset="0"/>
                  </a:endParaRPr>
                </a:p>
              </p:txBody>
            </p:sp>
            <p:sp>
              <p:nvSpPr>
                <p:cNvPr id="1058" name="Line 69"/>
                <p:cNvSpPr>
                  <a:spLocks noChangeShapeType="1"/>
                </p:cNvSpPr>
                <p:nvPr/>
              </p:nvSpPr>
              <p:spPr bwMode="auto">
                <a:xfrm>
                  <a:off x="2968680" y="6117189"/>
                  <a:ext cx="33701" cy="923560"/>
                </a:xfrm>
                <a:prstGeom prst="line">
                  <a:avLst/>
                </a:prstGeom>
                <a:noFill/>
                <a:ln w="25400">
                  <a:solidFill>
                    <a:schemeClr val="tx1"/>
                  </a:solidFill>
                  <a:round/>
                  <a:headEnd/>
                  <a:tailEnd type="arrow" w="sm" len="sm"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GB" sz="1400" b="1">
                    <a:latin typeface="Times New Roman" panose="02020603050405020304" pitchFamily="18" charset="0"/>
                    <a:cs typeface="Times New Roman" panose="02020603050405020304" pitchFamily="18" charset="0"/>
                  </a:endParaRPr>
                </a:p>
              </p:txBody>
            </p:sp>
            <p:grpSp>
              <p:nvGrpSpPr>
                <p:cNvPr id="8" name="Group 96"/>
                <p:cNvGrpSpPr>
                  <a:grpSpLocks/>
                </p:cNvGrpSpPr>
                <p:nvPr/>
              </p:nvGrpSpPr>
              <p:grpSpPr bwMode="auto">
                <a:xfrm>
                  <a:off x="2408246" y="5107539"/>
                  <a:ext cx="1200562" cy="1009650"/>
                  <a:chOff x="249767" y="4710288"/>
                  <a:chExt cx="1200562" cy="1009650"/>
                </a:xfrm>
              </p:grpSpPr>
              <p:sp>
                <p:nvSpPr>
                  <p:cNvPr id="58" name="Oval 51"/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323528" y="4710288"/>
                    <a:ext cx="1009650" cy="1009650"/>
                  </a:xfrm>
                  <a:prstGeom prst="ellipse">
                    <a:avLst/>
                  </a:prstGeom>
                  <a:gradFill rotWithShape="0">
                    <a:gsLst>
                      <a:gs pos="0">
                        <a:schemeClr val="bg1"/>
                      </a:gs>
                      <a:gs pos="100000">
                        <a:srgbClr val="E2E200"/>
                      </a:gs>
                    </a:gsLst>
                    <a:path path="shape">
                      <a:fillToRect l="50000" t="50000" r="50000" b="50000"/>
                    </a:path>
                  </a:gradFill>
                  <a:ln w="12700">
                    <a:solidFill>
                      <a:srgbClr val="CACE14"/>
                    </a:solidFill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pPr fontAlgn="base">
                      <a:spcBef>
                        <a:spcPct val="0"/>
                      </a:spcBef>
                      <a:spcAft>
                        <a:spcPct val="0"/>
                      </a:spcAft>
                    </a:pPr>
                    <a:endParaRPr lang="en-US" sz="1400">
                      <a:solidFill>
                        <a:srgbClr val="000000"/>
                      </a:solidFill>
                      <a:latin typeface="Times New Roman" panose="02020603050405020304" pitchFamily="18" charset="0"/>
                      <a:cs typeface="Times New Roman" panose="02020603050405020304" pitchFamily="18" charset="0"/>
                    </a:endParaRPr>
                  </a:p>
                </p:txBody>
              </p:sp>
              <p:sp>
                <p:nvSpPr>
                  <p:cNvPr id="59" name="TextBox 20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249767" y="5015058"/>
                    <a:ext cx="1200562" cy="328863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wrap="square">
                    <a:spAutoFit/>
                  </a:bodyPr>
                  <a:lstStyle/>
                  <a:p>
                    <a:pPr algn="ctr" fontAlgn="base">
                      <a:spcBef>
                        <a:spcPct val="0"/>
                      </a:spcBef>
                      <a:spcAft>
                        <a:spcPct val="0"/>
                      </a:spcAft>
                    </a:pPr>
                    <a:r>
                      <a:rPr lang="en-GB" sz="1400" b="1" dirty="0" smtClean="0">
                        <a:solidFill>
                          <a:srgbClr val="0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a:t>VLDL-TG</a:t>
                    </a:r>
                  </a:p>
                </p:txBody>
              </p:sp>
            </p:grpSp>
          </p:grpSp>
          <p:sp>
            <p:nvSpPr>
              <p:cNvPr id="86" name="TextBox 85"/>
              <p:cNvSpPr txBox="1"/>
              <p:nvPr/>
            </p:nvSpPr>
            <p:spPr>
              <a:xfrm>
                <a:off x="3477848" y="3024724"/>
                <a:ext cx="1253577" cy="328863"/>
              </a:xfrm>
              <a:prstGeom prst="rect">
                <a:avLst/>
              </a:prstGeom>
              <a:solidFill>
                <a:schemeClr val="bg1"/>
              </a:solidFill>
              <a:ln w="19050">
                <a:solidFill>
                  <a:schemeClr val="bg1">
                    <a:lumMod val="65000"/>
                  </a:schemeClr>
                </a:solidFill>
              </a:ln>
            </p:spPr>
            <p:txBody>
              <a:bodyPr wrap="square" rtlCol="0">
                <a:spAutoFit/>
              </a:bodyPr>
              <a:lstStyle/>
              <a:p>
                <a:r>
                  <a:rPr lang="en-GB" sz="1400" b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Esterification</a:t>
                </a:r>
                <a:endParaRPr lang="en-GB" sz="1400" b="1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p:grpSp>
      </p:grpSp>
      <p:sp>
        <p:nvSpPr>
          <p:cNvPr id="85" name="TextBox 84"/>
          <p:cNvSpPr txBox="1"/>
          <p:nvPr/>
        </p:nvSpPr>
        <p:spPr>
          <a:xfrm>
            <a:off x="2169525" y="145662"/>
            <a:ext cx="3585767" cy="3693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INPUT</a:t>
            </a:r>
          </a:p>
        </p:txBody>
      </p:sp>
      <p:sp>
        <p:nvSpPr>
          <p:cNvPr id="93" name="TextBox 92"/>
          <p:cNvSpPr txBox="1"/>
          <p:nvPr/>
        </p:nvSpPr>
        <p:spPr>
          <a:xfrm>
            <a:off x="4401333" y="5217875"/>
            <a:ext cx="2501389" cy="3693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Disposal</a:t>
            </a:r>
          </a:p>
        </p:txBody>
      </p:sp>
      <p:sp>
        <p:nvSpPr>
          <p:cNvPr id="84" name="TextBox 83"/>
          <p:cNvSpPr txBox="1"/>
          <p:nvPr/>
        </p:nvSpPr>
        <p:spPr>
          <a:xfrm>
            <a:off x="2035559" y="1645845"/>
            <a:ext cx="1461956" cy="369332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Synthesis</a:t>
            </a:r>
          </a:p>
        </p:txBody>
      </p:sp>
    </p:spTree>
    <p:extLst>
      <p:ext uri="{BB962C8B-B14F-4D97-AF65-F5344CB8AC3E}">
        <p14:creationId xmlns:p14="http://schemas.microsoft.com/office/powerpoint/2010/main" val="21879829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5" grpId="0" animBg="1"/>
      <p:bldP spid="93" grpId="0" animBg="1"/>
      <p:bldP spid="84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rtlCol="0">
        <a:spAutoFit/>
      </a:bodyPr>
      <a:lstStyle>
        <a:defPPr>
          <a:defRPr dirty="0" smtClean="0">
            <a:solidFill>
              <a:srgbClr val="0000FF"/>
            </a:solidFill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7664</TotalTime>
  <Words>39</Words>
  <Application>Microsoft Office PowerPoint</Application>
  <PresentationFormat>On-screen Show (4:3)</PresentationFormat>
  <Paragraphs>23</Paragraphs>
  <Slides>1</Slides>
  <Notes>0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3" baseType="lpstr">
      <vt:lpstr>Office Theme</vt:lpstr>
      <vt:lpstr>CorelDRAW</vt:lpstr>
      <vt:lpstr>PowerPoint Presentation</vt:lpstr>
    </vt:vector>
  </TitlesOfParts>
  <Company>University of Oxford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Robin Choudhury</dc:creator>
  <cp:lastModifiedBy>lhodson</cp:lastModifiedBy>
  <cp:revision>612</cp:revision>
  <cp:lastPrinted>2018-11-16T16:14:52Z</cp:lastPrinted>
  <dcterms:created xsi:type="dcterms:W3CDTF">2015-03-23T06:49:15Z</dcterms:created>
  <dcterms:modified xsi:type="dcterms:W3CDTF">2019-02-14T08:03:58Z</dcterms:modified>
</cp:coreProperties>
</file>