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4" d="100"/>
          <a:sy n="104" d="100"/>
        </p:scale>
        <p:origin x="-22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8C6FA7DF-03AD-4253-A217-129886FAE0E3}" type="datetimeFigureOut">
              <a:rPr lang="en-US" smtClean="0"/>
              <a:t>2/27/2009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E2F0668-87B8-41A6-9794-62A59302F2BF}"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C6FA7DF-03AD-4253-A217-129886FAE0E3}" type="datetimeFigureOut">
              <a:rPr lang="en-US" smtClean="0"/>
              <a:t>2/27/2009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E2F0668-87B8-41A6-9794-62A59302F2BF}"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C6FA7DF-03AD-4253-A217-129886FAE0E3}" type="datetimeFigureOut">
              <a:rPr lang="en-US" smtClean="0"/>
              <a:t>2/27/2009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E2F0668-87B8-41A6-9794-62A59302F2BF}"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C6FA7DF-03AD-4253-A217-129886FAE0E3}" type="datetimeFigureOut">
              <a:rPr lang="en-US" smtClean="0"/>
              <a:t>2/27/2009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E2F0668-87B8-41A6-9794-62A59302F2BF}"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C6FA7DF-03AD-4253-A217-129886FAE0E3}" type="datetimeFigureOut">
              <a:rPr lang="en-US" smtClean="0"/>
              <a:t>2/27/2009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E2F0668-87B8-41A6-9794-62A59302F2BF}"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8C6FA7DF-03AD-4253-A217-129886FAE0E3}" type="datetimeFigureOut">
              <a:rPr lang="en-US" smtClean="0"/>
              <a:t>2/27/2009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E2F0668-87B8-41A6-9794-62A59302F2BF}"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8C6FA7DF-03AD-4253-A217-129886FAE0E3}" type="datetimeFigureOut">
              <a:rPr lang="en-US" smtClean="0"/>
              <a:t>2/27/2009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E2F0668-87B8-41A6-9794-62A59302F2BF}"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8C6FA7DF-03AD-4253-A217-129886FAE0E3}" type="datetimeFigureOut">
              <a:rPr lang="en-US" smtClean="0"/>
              <a:t>2/27/2009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E2F0668-87B8-41A6-9794-62A59302F2BF}"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6FA7DF-03AD-4253-A217-129886FAE0E3}" type="datetimeFigureOut">
              <a:rPr lang="en-US" smtClean="0"/>
              <a:t>2/27/2009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E2F0668-87B8-41A6-9794-62A59302F2BF}"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6FA7DF-03AD-4253-A217-129886FAE0E3}" type="datetimeFigureOut">
              <a:rPr lang="en-US" smtClean="0"/>
              <a:t>2/27/2009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E2F0668-87B8-41A6-9794-62A59302F2BF}"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6FA7DF-03AD-4253-A217-129886FAE0E3}" type="datetimeFigureOut">
              <a:rPr lang="en-US" smtClean="0"/>
              <a:t>2/27/2009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E2F0668-87B8-41A6-9794-62A59302F2BF}"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6FA7DF-03AD-4253-A217-129886FAE0E3}" type="datetimeFigureOut">
              <a:rPr lang="en-US" smtClean="0"/>
              <a:t>2/27/2009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2F0668-87B8-41A6-9794-62A59302F2BF}"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theness.com/images/blogimages/spinning.gif"/>
          <p:cNvPicPr>
            <a:picLocks noChangeAspect="1" noChangeArrowheads="1" noCrop="1"/>
          </p:cNvPicPr>
          <p:nvPr/>
        </p:nvPicPr>
        <p:blipFill>
          <a:blip r:embed="rId2"/>
          <a:srcRect/>
          <a:stretch>
            <a:fillRect/>
          </a:stretch>
        </p:blipFill>
        <p:spPr bwMode="auto">
          <a:xfrm>
            <a:off x="5429256" y="1214422"/>
            <a:ext cx="2857500" cy="3810000"/>
          </a:xfrm>
          <a:prstGeom prst="rect">
            <a:avLst/>
          </a:prstGeom>
          <a:noFill/>
        </p:spPr>
      </p:pic>
      <p:sp>
        <p:nvSpPr>
          <p:cNvPr id="5" name="TextBox 4"/>
          <p:cNvSpPr txBox="1"/>
          <p:nvPr/>
        </p:nvSpPr>
        <p:spPr>
          <a:xfrm>
            <a:off x="5429256" y="5429264"/>
            <a:ext cx="2857488" cy="923330"/>
          </a:xfrm>
          <a:prstGeom prst="rect">
            <a:avLst/>
          </a:prstGeom>
          <a:noFill/>
        </p:spPr>
        <p:txBody>
          <a:bodyPr wrap="square" rtlCol="0">
            <a:spAutoFit/>
          </a:bodyPr>
          <a:lstStyle/>
          <a:p>
            <a:pPr algn="ctr"/>
            <a:r>
              <a:rPr lang="en-GB" dirty="0" smtClean="0"/>
              <a:t>Published by Steven Novella </a:t>
            </a:r>
          </a:p>
          <a:p>
            <a:pPr algn="ctr"/>
            <a:r>
              <a:rPr lang="en-GB" dirty="0"/>
              <a:t>o</a:t>
            </a:r>
            <a:r>
              <a:rPr lang="en-GB" dirty="0" smtClean="0"/>
              <a:t>n 11</a:t>
            </a:r>
            <a:r>
              <a:rPr lang="en-GB" baseline="30000" dirty="0" smtClean="0"/>
              <a:t>th</a:t>
            </a:r>
            <a:r>
              <a:rPr lang="en-GB" dirty="0" smtClean="0"/>
              <a:t> Oct 2007</a:t>
            </a:r>
          </a:p>
          <a:p>
            <a:pPr algn="ctr"/>
            <a:r>
              <a:rPr lang="en-GB" dirty="0" err="1" smtClean="0"/>
              <a:t>NEUROLOGICAblog</a:t>
            </a:r>
            <a:endParaRPr lang="en-GB" dirty="0"/>
          </a:p>
        </p:txBody>
      </p:sp>
      <p:sp>
        <p:nvSpPr>
          <p:cNvPr id="6" name="TextBox 5"/>
          <p:cNvSpPr txBox="1"/>
          <p:nvPr/>
        </p:nvSpPr>
        <p:spPr>
          <a:xfrm>
            <a:off x="214282" y="714357"/>
            <a:ext cx="4643470" cy="6093976"/>
          </a:xfrm>
          <a:prstGeom prst="rect">
            <a:avLst/>
          </a:prstGeom>
          <a:noFill/>
        </p:spPr>
        <p:txBody>
          <a:bodyPr wrap="square" rtlCol="0">
            <a:spAutoFit/>
          </a:bodyPr>
          <a:lstStyle/>
          <a:p>
            <a:pPr algn="just"/>
            <a:r>
              <a:rPr lang="en-GB" sz="1300" dirty="0" smtClean="0"/>
              <a:t>Take a look at the spinning girl. Do you see it spinning clockwise or counter-clockwise? I see it spinning counter-clockwise, and I had a hard time getting it to switch direction. Give it a try. </a:t>
            </a:r>
          </a:p>
          <a:p>
            <a:pPr algn="just"/>
            <a:endParaRPr lang="en-GB" sz="1300" dirty="0" smtClean="0"/>
          </a:p>
          <a:p>
            <a:pPr algn="just"/>
            <a:r>
              <a:rPr lang="en-GB" sz="1300" dirty="0" smtClean="0"/>
              <a:t>This illusion reveals how our brain processes visual information in order to create a visual model of the world. The visual system evolved to make certain assumptions that are almost always right (like, if something is smaller is it likely farther away). But these assumptions can be exploited to created a false visual construction, or an optical illusion.</a:t>
            </a:r>
          </a:p>
          <a:p>
            <a:pPr algn="just"/>
            <a:endParaRPr lang="en-GB" sz="1300" dirty="0" smtClean="0"/>
          </a:p>
          <a:p>
            <a:pPr algn="just"/>
            <a:r>
              <a:rPr lang="en-GB" sz="1300" dirty="0" smtClean="0"/>
              <a:t>The spinning girl is a form of the more general spinning silhouette illusion. The image is not objectively “spinning” in one direction or the other. </a:t>
            </a:r>
            <a:r>
              <a:rPr lang="en-GB" sz="1300" b="1" dirty="0" smtClean="0"/>
              <a:t>It is a two-dimensional image that is simply shifting back and forth</a:t>
            </a:r>
            <a:r>
              <a:rPr lang="en-GB" sz="1300" dirty="0" smtClean="0"/>
              <a:t>. But our brains did not evolve to interpret two-dimensional representations of the world but the actual three-dimensional world. So our visual processing assumes we are looking at a 3-D image and is uses clues to interpret it as such. Or, without adequate clues it may just arbitrarily decide a best fit - spinning clockwise or </a:t>
            </a:r>
            <a:r>
              <a:rPr lang="en-GB" sz="1300" dirty="0" err="1" smtClean="0"/>
              <a:t>counterclockwise</a:t>
            </a:r>
            <a:r>
              <a:rPr lang="en-GB" sz="1300" dirty="0" smtClean="0"/>
              <a:t>. And once this fit is chosen, the illusion is complete - we see a 3-D spinning image.</a:t>
            </a:r>
          </a:p>
          <a:p>
            <a:pPr algn="just"/>
            <a:endParaRPr lang="en-GB" sz="1300" dirty="0" smtClean="0"/>
          </a:p>
          <a:p>
            <a:pPr algn="just"/>
            <a:r>
              <a:rPr lang="en-GB" sz="1300" dirty="0" smtClean="0"/>
              <a:t>By looking around the image, focusing on the shadow or some other part, you may force your visual system to reconstruct the image and it may choose the opposite direction, and suddenly the image will spin in the opposite direction.</a:t>
            </a:r>
          </a:p>
          <a:p>
            <a:pPr algn="just"/>
            <a:endParaRPr lang="en-GB" sz="1300" dirty="0"/>
          </a:p>
          <a:p>
            <a:pPr algn="just"/>
            <a:r>
              <a:rPr lang="en-GB" sz="1300" b="1" dirty="0" smtClean="0"/>
              <a:t>In this vain, it is impossible to determine the handedness of a helix from a 2D image (unless it is wrapped around something else). </a:t>
            </a:r>
            <a:endParaRPr lang="en-GB" sz="1300" dirty="0"/>
          </a:p>
        </p:txBody>
      </p:sp>
      <p:sp>
        <p:nvSpPr>
          <p:cNvPr id="7" name="TextBox 6"/>
          <p:cNvSpPr txBox="1"/>
          <p:nvPr/>
        </p:nvSpPr>
        <p:spPr>
          <a:xfrm>
            <a:off x="5143504" y="571480"/>
            <a:ext cx="3357586" cy="646331"/>
          </a:xfrm>
          <a:prstGeom prst="rect">
            <a:avLst/>
          </a:prstGeom>
          <a:noFill/>
        </p:spPr>
        <p:txBody>
          <a:bodyPr wrap="square" rtlCol="0">
            <a:spAutoFit/>
          </a:bodyPr>
          <a:lstStyle/>
          <a:p>
            <a:r>
              <a:rPr lang="en-GB" b="1" dirty="0" smtClean="0"/>
              <a:t>Run the slide-show (press F5 key) to get the animated GIF to rotate </a:t>
            </a:r>
            <a:endParaRPr lang="en-GB" b="1" dirty="0"/>
          </a:p>
        </p:txBody>
      </p:sp>
      <p:sp>
        <p:nvSpPr>
          <p:cNvPr id="8" name="TextBox 7"/>
          <p:cNvSpPr txBox="1"/>
          <p:nvPr/>
        </p:nvSpPr>
        <p:spPr>
          <a:xfrm>
            <a:off x="285720" y="285728"/>
            <a:ext cx="4286280" cy="369332"/>
          </a:xfrm>
          <a:prstGeom prst="rect">
            <a:avLst/>
          </a:prstGeom>
          <a:noFill/>
        </p:spPr>
        <p:txBody>
          <a:bodyPr wrap="square" rtlCol="0">
            <a:spAutoFit/>
          </a:bodyPr>
          <a:lstStyle/>
          <a:p>
            <a:pPr algn="ctr"/>
            <a:r>
              <a:rPr lang="en-GB" b="1" dirty="0" smtClean="0"/>
              <a:t>Optical illusions from 2D images</a:t>
            </a:r>
            <a:endParaRPr lang="en-GB"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TotalTime>
  <Words>325</Words>
  <Application>Microsoft Office PowerPoint</Application>
  <PresentationFormat>On-screen Show (4:3)</PresentationFormat>
  <Paragraphs>14</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Slide 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MTB</dc:creator>
  <cp:lastModifiedBy>MTB</cp:lastModifiedBy>
  <cp:revision>6</cp:revision>
  <dcterms:created xsi:type="dcterms:W3CDTF">2009-02-27T11:04:47Z</dcterms:created>
  <dcterms:modified xsi:type="dcterms:W3CDTF">2009-02-27T11:17:57Z</dcterms:modified>
</cp:coreProperties>
</file>