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19" r:id="rId2"/>
    <p:sldId id="326" r:id="rId3"/>
    <p:sldId id="327" r:id="rId4"/>
    <p:sldId id="328" r:id="rId5"/>
    <p:sldId id="324" r:id="rId6"/>
    <p:sldId id="323" r:id="rId7"/>
    <p:sldId id="325" r:id="rId8"/>
  </p:sldIdLst>
  <p:sldSz cx="9906000" cy="6858000" type="A4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81" userDrawn="1">
          <p15:clr>
            <a:srgbClr val="A4A3A4"/>
          </p15:clr>
        </p15:guide>
        <p15:guide id="2" pos="41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95"/>
    <p:restoredTop sz="97713" autoAdjust="0"/>
  </p:normalViewPr>
  <p:slideViewPr>
    <p:cSldViewPr showGuides="1">
      <p:cViewPr>
        <p:scale>
          <a:sx n="97" d="100"/>
          <a:sy n="97" d="100"/>
        </p:scale>
        <p:origin x="832" y="-24"/>
      </p:cViewPr>
      <p:guideLst>
        <p:guide orient="horz" pos="981"/>
        <p:guide pos="411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042" cy="511557"/>
          </a:xfrm>
          <a:prstGeom prst="rect">
            <a:avLst/>
          </a:prstGeom>
        </p:spPr>
        <p:txBody>
          <a:bodyPr vert="horz" lIns="97082" tIns="48541" rIns="97082" bIns="48541" rtlCol="0"/>
          <a:lstStyle>
            <a:lvl1pPr algn="l">
              <a:defRPr sz="13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653" y="0"/>
            <a:ext cx="3076042" cy="511557"/>
          </a:xfrm>
          <a:prstGeom prst="rect">
            <a:avLst/>
          </a:prstGeom>
        </p:spPr>
        <p:txBody>
          <a:bodyPr vert="horz" lIns="97082" tIns="48541" rIns="97082" bIns="48541" rtlCol="0"/>
          <a:lstStyle>
            <a:lvl1pPr algn="r">
              <a:defRPr sz="1300"/>
            </a:lvl1pPr>
          </a:lstStyle>
          <a:p>
            <a:fld id="{BE7B88CF-8899-4219-B3BA-19769AC63A12}" type="datetimeFigureOut">
              <a:rPr lang="en-AU" smtClean="0"/>
              <a:pPr/>
              <a:t>25/01/2017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311"/>
            <a:ext cx="3076042" cy="511557"/>
          </a:xfrm>
          <a:prstGeom prst="rect">
            <a:avLst/>
          </a:prstGeom>
        </p:spPr>
        <p:txBody>
          <a:bodyPr vert="horz" lIns="97082" tIns="48541" rIns="97082" bIns="48541" rtlCol="0" anchor="b"/>
          <a:lstStyle>
            <a:lvl1pPr algn="l">
              <a:defRPr sz="13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653" y="9721311"/>
            <a:ext cx="3076042" cy="511557"/>
          </a:xfrm>
          <a:prstGeom prst="rect">
            <a:avLst/>
          </a:prstGeom>
        </p:spPr>
        <p:txBody>
          <a:bodyPr vert="horz" lIns="97082" tIns="48541" rIns="97082" bIns="48541" rtlCol="0" anchor="b"/>
          <a:lstStyle>
            <a:lvl1pPr algn="r">
              <a:defRPr sz="1300"/>
            </a:lvl1pPr>
          </a:lstStyle>
          <a:p>
            <a:fld id="{1B1FE5DC-1E67-4F48-B304-9D8C1984E71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545356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E6A8-5186-417A-A2B6-940222D24744}" type="datetimeFigureOut">
              <a:rPr kumimoji="1" lang="ja-JP" altLang="en-US" smtClean="0"/>
              <a:t>2017/1/25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055688" y="1279525"/>
            <a:ext cx="4987925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09613" y="4926013"/>
            <a:ext cx="5680075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DC8E18-3101-4BDB-8003-F1E5091D4C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4362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DC8E18-3101-4BDB-8003-F1E5091D4C33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340183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DC8E18-3101-4BDB-8003-F1E5091D4C33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87523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DC8E18-3101-4BDB-8003-F1E5091D4C33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8884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DC8E18-3101-4BDB-8003-F1E5091D4C33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6958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DC8E18-3101-4BDB-8003-F1E5091D4C33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70719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DC8E18-3101-4BDB-8003-F1E5091D4C33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34243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DC8E18-3101-4BDB-8003-F1E5091D4C33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56863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EB2B7-B8AE-48A2-B682-B7B71FA65336}" type="datetimeFigureOut">
              <a:rPr lang="en-US" smtClean="0"/>
              <a:pPr/>
              <a:t>1/25/17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A6B78-F84A-48F7-B352-EE08E763BF0C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90570" rtl="0" eaLnBrk="1" latinLnBrk="0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4" indent="-371464" algn="l" defTabSz="990570" rtl="0" eaLnBrk="1" latinLnBrk="0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defTabSz="990570" rtl="0" eaLnBrk="1" latinLnBrk="0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ひし形 134"/>
          <p:cNvSpPr/>
          <p:nvPr/>
        </p:nvSpPr>
        <p:spPr>
          <a:xfrm>
            <a:off x="6688800" y="5494082"/>
            <a:ext cx="331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4" name="ひし形 133"/>
          <p:cNvSpPr/>
          <p:nvPr/>
        </p:nvSpPr>
        <p:spPr>
          <a:xfrm>
            <a:off x="6472800" y="3993489"/>
            <a:ext cx="410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ひし形 1"/>
          <p:cNvSpPr/>
          <p:nvPr/>
        </p:nvSpPr>
        <p:spPr>
          <a:xfrm>
            <a:off x="6404400" y="2253722"/>
            <a:ext cx="302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188954" y="889136"/>
            <a:ext cx="9468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56" name="Line 53"/>
          <p:cNvSpPr>
            <a:spLocks noChangeShapeType="1"/>
          </p:cNvSpPr>
          <p:nvPr/>
        </p:nvSpPr>
        <p:spPr bwMode="auto">
          <a:xfrm flipV="1">
            <a:off x="6891734" y="889136"/>
            <a:ext cx="0" cy="525600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0" name="Rectangle 57"/>
          <p:cNvSpPr>
            <a:spLocks noChangeArrowheads="1"/>
          </p:cNvSpPr>
          <p:nvPr/>
        </p:nvSpPr>
        <p:spPr bwMode="auto">
          <a:xfrm>
            <a:off x="6336109" y="2044836"/>
            <a:ext cx="66675" cy="68263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1" name="Rectangle 58"/>
          <p:cNvSpPr>
            <a:spLocks noChangeArrowheads="1"/>
          </p:cNvSpPr>
          <p:nvPr/>
        </p:nvSpPr>
        <p:spPr bwMode="auto">
          <a:xfrm>
            <a:off x="6699646" y="5246824"/>
            <a:ext cx="169863" cy="169863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2" name="Rectangle 59"/>
          <p:cNvSpPr>
            <a:spLocks noChangeArrowheads="1"/>
          </p:cNvSpPr>
          <p:nvPr/>
        </p:nvSpPr>
        <p:spPr bwMode="auto">
          <a:xfrm>
            <a:off x="6802834" y="1770199"/>
            <a:ext cx="115888" cy="115888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3" name="Rectangle 60"/>
          <p:cNvSpPr>
            <a:spLocks noChangeArrowheads="1"/>
          </p:cNvSpPr>
          <p:nvPr/>
        </p:nvSpPr>
        <p:spPr bwMode="auto">
          <a:xfrm>
            <a:off x="6750446" y="3511686"/>
            <a:ext cx="141288" cy="139700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4" name="Rectangle 61"/>
          <p:cNvSpPr>
            <a:spLocks noChangeArrowheads="1"/>
          </p:cNvSpPr>
          <p:nvPr/>
        </p:nvSpPr>
        <p:spPr bwMode="auto">
          <a:xfrm>
            <a:off x="6663134" y="4721362"/>
            <a:ext cx="219075" cy="220663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5" name="Rectangle 62"/>
          <p:cNvSpPr>
            <a:spLocks noChangeArrowheads="1"/>
          </p:cNvSpPr>
          <p:nvPr/>
        </p:nvSpPr>
        <p:spPr bwMode="auto">
          <a:xfrm>
            <a:off x="6882209" y="4975362"/>
            <a:ext cx="212725" cy="212725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6" name="Rectangle 63"/>
          <p:cNvSpPr>
            <a:spLocks noChangeArrowheads="1"/>
          </p:cNvSpPr>
          <p:nvPr/>
        </p:nvSpPr>
        <p:spPr bwMode="auto">
          <a:xfrm>
            <a:off x="6558359" y="3279911"/>
            <a:ext cx="104775" cy="103188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7" name="Rectangle 64"/>
          <p:cNvSpPr>
            <a:spLocks noChangeArrowheads="1"/>
          </p:cNvSpPr>
          <p:nvPr/>
        </p:nvSpPr>
        <p:spPr bwMode="auto">
          <a:xfrm>
            <a:off x="6418659" y="1493974"/>
            <a:ext cx="169863" cy="169863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8" name="Rectangle 65"/>
          <p:cNvSpPr>
            <a:spLocks noChangeArrowheads="1"/>
          </p:cNvSpPr>
          <p:nvPr/>
        </p:nvSpPr>
        <p:spPr bwMode="auto">
          <a:xfrm>
            <a:off x="6471046" y="3005274"/>
            <a:ext cx="152400" cy="152400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9" name="Rectangle 66"/>
          <p:cNvSpPr>
            <a:spLocks noChangeArrowheads="1"/>
          </p:cNvSpPr>
          <p:nvPr/>
        </p:nvSpPr>
        <p:spPr bwMode="auto">
          <a:xfrm>
            <a:off x="6744096" y="3776799"/>
            <a:ext cx="109538" cy="109538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70" name="Rectangle 67"/>
          <p:cNvSpPr>
            <a:spLocks noChangeArrowheads="1"/>
          </p:cNvSpPr>
          <p:nvPr/>
        </p:nvSpPr>
        <p:spPr bwMode="auto">
          <a:xfrm>
            <a:off x="6439296" y="1233624"/>
            <a:ext cx="188913" cy="190500"/>
          </a:xfrm>
          <a:prstGeom prst="rect">
            <a:avLst/>
          </a:prstGeom>
          <a:solidFill>
            <a:srgbClr val="000000"/>
          </a:solidFill>
          <a:ln w="19050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71" name="Line 68"/>
          <p:cNvSpPr>
            <a:spLocks noChangeShapeType="1"/>
          </p:cNvSpPr>
          <p:nvPr/>
        </p:nvSpPr>
        <p:spPr bwMode="auto">
          <a:xfrm>
            <a:off x="5474096" y="2078174"/>
            <a:ext cx="1792288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72" name="Line 69"/>
          <p:cNvSpPr>
            <a:spLocks noChangeShapeType="1"/>
          </p:cNvSpPr>
          <p:nvPr/>
        </p:nvSpPr>
        <p:spPr bwMode="auto">
          <a:xfrm>
            <a:off x="6528196" y="5330962"/>
            <a:ext cx="512763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73" name="Line 70"/>
          <p:cNvSpPr>
            <a:spLocks noChangeShapeType="1"/>
          </p:cNvSpPr>
          <p:nvPr/>
        </p:nvSpPr>
        <p:spPr bwMode="auto">
          <a:xfrm>
            <a:off x="6385321" y="1828936"/>
            <a:ext cx="950913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74" name="Line 71"/>
          <p:cNvSpPr>
            <a:spLocks noChangeShapeType="1"/>
          </p:cNvSpPr>
          <p:nvPr/>
        </p:nvSpPr>
        <p:spPr bwMode="auto">
          <a:xfrm>
            <a:off x="6448821" y="3581537"/>
            <a:ext cx="747713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75" name="Line 72"/>
          <p:cNvSpPr>
            <a:spLocks noChangeShapeType="1"/>
          </p:cNvSpPr>
          <p:nvPr/>
        </p:nvSpPr>
        <p:spPr bwMode="auto">
          <a:xfrm>
            <a:off x="6680596" y="4830899"/>
            <a:ext cx="179388" cy="0"/>
          </a:xfrm>
          <a:prstGeom prst="line">
            <a:avLst/>
          </a:prstGeom>
          <a:noFill/>
          <a:ln w="19050" cap="flat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76" name="Line 73"/>
          <p:cNvSpPr>
            <a:spLocks noChangeShapeType="1"/>
          </p:cNvSpPr>
          <p:nvPr/>
        </p:nvSpPr>
        <p:spPr bwMode="auto">
          <a:xfrm>
            <a:off x="6875859" y="5081724"/>
            <a:ext cx="228600" cy="0"/>
          </a:xfrm>
          <a:prstGeom prst="line">
            <a:avLst/>
          </a:prstGeom>
          <a:noFill/>
          <a:ln w="19050" cap="flat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77" name="Line 74"/>
          <p:cNvSpPr>
            <a:spLocks noChangeShapeType="1"/>
          </p:cNvSpPr>
          <p:nvPr/>
        </p:nvSpPr>
        <p:spPr bwMode="auto">
          <a:xfrm>
            <a:off x="6037659" y="3332299"/>
            <a:ext cx="1146175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78" name="Line 75"/>
          <p:cNvSpPr>
            <a:spLocks noChangeShapeType="1"/>
          </p:cNvSpPr>
          <p:nvPr/>
        </p:nvSpPr>
        <p:spPr bwMode="auto">
          <a:xfrm>
            <a:off x="6247209" y="1578111"/>
            <a:ext cx="512763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79" name="Line 76"/>
          <p:cNvSpPr>
            <a:spLocks noChangeShapeType="1"/>
          </p:cNvSpPr>
          <p:nvPr/>
        </p:nvSpPr>
        <p:spPr bwMode="auto">
          <a:xfrm>
            <a:off x="6223396" y="3081474"/>
            <a:ext cx="642938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80" name="Line 77"/>
          <p:cNvSpPr>
            <a:spLocks noChangeShapeType="1"/>
          </p:cNvSpPr>
          <p:nvPr/>
        </p:nvSpPr>
        <p:spPr bwMode="auto">
          <a:xfrm>
            <a:off x="6278959" y="3832362"/>
            <a:ext cx="1044575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81" name="Line 78"/>
          <p:cNvSpPr>
            <a:spLocks noChangeShapeType="1"/>
          </p:cNvSpPr>
          <p:nvPr/>
        </p:nvSpPr>
        <p:spPr bwMode="auto">
          <a:xfrm>
            <a:off x="6336109" y="1328874"/>
            <a:ext cx="400050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99" name="Rectangle 96"/>
          <p:cNvSpPr>
            <a:spLocks noChangeArrowheads="1"/>
          </p:cNvSpPr>
          <p:nvPr/>
        </p:nvSpPr>
        <p:spPr bwMode="auto">
          <a:xfrm>
            <a:off x="337765" y="1987686"/>
            <a:ext cx="41036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VADT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0" name="Rectangle 97"/>
          <p:cNvSpPr>
            <a:spLocks noChangeArrowheads="1"/>
          </p:cNvSpPr>
          <p:nvPr/>
        </p:nvSpPr>
        <p:spPr bwMode="auto">
          <a:xfrm>
            <a:off x="337765" y="2236924"/>
            <a:ext cx="53296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Overall</a:t>
            </a:r>
            <a:endParaRPr kumimoji="0" lang="ja-JP" altLang="ja-JP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1" name="Rectangle 98"/>
          <p:cNvSpPr>
            <a:spLocks noChangeArrowheads="1"/>
          </p:cNvSpPr>
          <p:nvPr/>
        </p:nvSpPr>
        <p:spPr bwMode="auto">
          <a:xfrm>
            <a:off x="337765" y="5240474"/>
            <a:ext cx="49416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UKPDS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2" name="Rectangle 99"/>
          <p:cNvSpPr>
            <a:spLocks noChangeArrowheads="1"/>
          </p:cNvSpPr>
          <p:nvPr/>
        </p:nvSpPr>
        <p:spPr bwMode="auto">
          <a:xfrm>
            <a:off x="337765" y="1736861"/>
            <a:ext cx="49416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UKPDS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3" name="Rectangle 100"/>
          <p:cNvSpPr>
            <a:spLocks noChangeArrowheads="1"/>
          </p:cNvSpPr>
          <p:nvPr/>
        </p:nvSpPr>
        <p:spPr bwMode="auto">
          <a:xfrm>
            <a:off x="200472" y="583405"/>
            <a:ext cx="3887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Trials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4" name="Rectangle 101"/>
          <p:cNvSpPr>
            <a:spLocks noChangeArrowheads="1"/>
          </p:cNvSpPr>
          <p:nvPr/>
        </p:nvSpPr>
        <p:spPr bwMode="auto">
          <a:xfrm>
            <a:off x="200472" y="4489587"/>
            <a:ext cx="180818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Primary Nerve Outcome</a:t>
            </a:r>
            <a:endParaRPr kumimoji="0" lang="ja-JP" altLang="ja-JP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5" name="Rectangle 102"/>
          <p:cNvSpPr>
            <a:spLocks noChangeArrowheads="1"/>
          </p:cNvSpPr>
          <p:nvPr/>
        </p:nvSpPr>
        <p:spPr bwMode="auto">
          <a:xfrm>
            <a:off x="337765" y="3487874"/>
            <a:ext cx="49416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UKPDS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6" name="Rectangle 103"/>
          <p:cNvSpPr>
            <a:spLocks noChangeArrowheads="1"/>
          </p:cNvSpPr>
          <p:nvPr/>
        </p:nvSpPr>
        <p:spPr bwMode="auto">
          <a:xfrm>
            <a:off x="337765" y="4740412"/>
            <a:ext cx="6221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ACCORD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7" name="Rectangle 104"/>
          <p:cNvSpPr>
            <a:spLocks noChangeArrowheads="1"/>
          </p:cNvSpPr>
          <p:nvPr/>
        </p:nvSpPr>
        <p:spPr bwMode="auto">
          <a:xfrm>
            <a:off x="337765" y="4989649"/>
            <a:ext cx="71937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ADVANCE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8" name="Rectangle 105"/>
          <p:cNvSpPr>
            <a:spLocks noChangeArrowheads="1"/>
          </p:cNvSpPr>
          <p:nvPr/>
        </p:nvSpPr>
        <p:spPr bwMode="auto">
          <a:xfrm>
            <a:off x="200472" y="2736986"/>
            <a:ext cx="161924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Primary Eye Outcome</a:t>
            </a:r>
            <a:endParaRPr kumimoji="0" lang="ja-JP" altLang="ja-JP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9" name="Rectangle 106"/>
          <p:cNvSpPr>
            <a:spLocks noChangeArrowheads="1"/>
          </p:cNvSpPr>
          <p:nvPr/>
        </p:nvSpPr>
        <p:spPr bwMode="auto">
          <a:xfrm>
            <a:off x="337765" y="3237049"/>
            <a:ext cx="71937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ADVANCE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0" name="Rectangle 107"/>
          <p:cNvSpPr>
            <a:spLocks noChangeArrowheads="1"/>
          </p:cNvSpPr>
          <p:nvPr/>
        </p:nvSpPr>
        <p:spPr bwMode="auto">
          <a:xfrm>
            <a:off x="337765" y="1487624"/>
            <a:ext cx="71937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ADVANCE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1" name="Rectangle 108"/>
          <p:cNvSpPr>
            <a:spLocks noChangeArrowheads="1"/>
          </p:cNvSpPr>
          <p:nvPr/>
        </p:nvSpPr>
        <p:spPr bwMode="auto">
          <a:xfrm>
            <a:off x="200472" y="984386"/>
            <a:ext cx="187230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Primary Kidney Outcome</a:t>
            </a:r>
          </a:p>
        </p:txBody>
      </p:sp>
      <p:sp>
        <p:nvSpPr>
          <p:cNvPr id="112" name="Rectangle 109"/>
          <p:cNvSpPr>
            <a:spLocks noChangeArrowheads="1"/>
          </p:cNvSpPr>
          <p:nvPr/>
        </p:nvSpPr>
        <p:spPr bwMode="auto">
          <a:xfrm>
            <a:off x="337765" y="2987811"/>
            <a:ext cx="6221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ACCORD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3" name="Rectangle 110"/>
          <p:cNvSpPr>
            <a:spLocks noChangeArrowheads="1"/>
          </p:cNvSpPr>
          <p:nvPr/>
        </p:nvSpPr>
        <p:spPr bwMode="auto">
          <a:xfrm>
            <a:off x="337765" y="5489712"/>
            <a:ext cx="53296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Overall</a:t>
            </a:r>
            <a:endParaRPr lang="ja-JP" altLang="ja-JP" sz="1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14" name="Rectangle 111"/>
          <p:cNvSpPr>
            <a:spLocks noChangeArrowheads="1"/>
          </p:cNvSpPr>
          <p:nvPr/>
        </p:nvSpPr>
        <p:spPr bwMode="auto">
          <a:xfrm>
            <a:off x="337765" y="3987937"/>
            <a:ext cx="53296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Overall</a:t>
            </a:r>
            <a:endParaRPr lang="ja-JP" altLang="ja-JP" b="1" dirty="0">
              <a:latin typeface="+mn-lt"/>
            </a:endParaRPr>
          </a:p>
        </p:txBody>
      </p:sp>
      <p:sp>
        <p:nvSpPr>
          <p:cNvPr id="115" name="Rectangle 112"/>
          <p:cNvSpPr>
            <a:spLocks noChangeArrowheads="1"/>
          </p:cNvSpPr>
          <p:nvPr/>
        </p:nvSpPr>
        <p:spPr bwMode="auto">
          <a:xfrm>
            <a:off x="337765" y="3737112"/>
            <a:ext cx="41036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VADT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6" name="Rectangle 113"/>
          <p:cNvSpPr>
            <a:spLocks noChangeArrowheads="1"/>
          </p:cNvSpPr>
          <p:nvPr/>
        </p:nvSpPr>
        <p:spPr bwMode="auto">
          <a:xfrm>
            <a:off x="337765" y="1236799"/>
            <a:ext cx="6221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ACCORD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9" name="Rectangle 116"/>
          <p:cNvSpPr>
            <a:spLocks noChangeArrowheads="1"/>
          </p:cNvSpPr>
          <p:nvPr/>
        </p:nvSpPr>
        <p:spPr bwMode="auto">
          <a:xfrm>
            <a:off x="8457209" y="1947639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AU" altLang="ja-JP" sz="1400" dirty="0" smtClean="0">
                <a:latin typeface="+mn-lt"/>
              </a:rPr>
              <a:t>0.70 (0.39-1.28)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0" name="Rectangle 117"/>
          <p:cNvSpPr>
            <a:spLocks noChangeArrowheads="1"/>
          </p:cNvSpPr>
          <p:nvPr/>
        </p:nvSpPr>
        <p:spPr bwMode="auto">
          <a:xfrm>
            <a:off x="8457209" y="2196877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0.80 (0.72-0.88)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1" name="Rectangle 118"/>
          <p:cNvSpPr>
            <a:spLocks noChangeArrowheads="1"/>
          </p:cNvSpPr>
          <p:nvPr/>
        </p:nvSpPr>
        <p:spPr bwMode="auto">
          <a:xfrm>
            <a:off x="8457209" y="5200427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0.93 (0.78-1.10)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2" name="Rectangle 119"/>
          <p:cNvSpPr>
            <a:spLocks noChangeArrowheads="1"/>
          </p:cNvSpPr>
          <p:nvPr/>
        </p:nvSpPr>
        <p:spPr bwMode="auto">
          <a:xfrm>
            <a:off x="8457208" y="1696814"/>
            <a:ext cx="116057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AU" altLang="ja-JP" sz="1400" dirty="0" smtClean="0">
                <a:latin typeface="+mn-lt"/>
              </a:rPr>
              <a:t>0.98 (0.71-1.35)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4" name="Rectangle 121"/>
          <p:cNvSpPr>
            <a:spLocks noChangeArrowheads="1"/>
          </p:cNvSpPr>
          <p:nvPr/>
        </p:nvSpPr>
        <p:spPr bwMode="auto">
          <a:xfrm>
            <a:off x="8457209" y="3447827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0.95 (0.74-1.23)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5" name="Rectangle 122"/>
          <p:cNvSpPr>
            <a:spLocks noChangeArrowheads="1"/>
          </p:cNvSpPr>
          <p:nvPr/>
        </p:nvSpPr>
        <p:spPr bwMode="auto">
          <a:xfrm>
            <a:off x="8457209" y="4700365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0.92 (0.87-0.98)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6" name="Rectangle 123"/>
          <p:cNvSpPr>
            <a:spLocks noChangeArrowheads="1"/>
          </p:cNvSpPr>
          <p:nvPr/>
        </p:nvSpPr>
        <p:spPr bwMode="auto">
          <a:xfrm>
            <a:off x="8457209" y="4949602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1.07 (0.99-1.15)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7" name="Rectangle 124"/>
          <p:cNvSpPr>
            <a:spLocks noChangeArrowheads="1"/>
          </p:cNvSpPr>
          <p:nvPr/>
        </p:nvSpPr>
        <p:spPr bwMode="auto">
          <a:xfrm>
            <a:off x="8457209" y="3197002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0.83 (0.56-1.22)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8" name="Rectangle 125"/>
          <p:cNvSpPr>
            <a:spLocks noChangeArrowheads="1"/>
          </p:cNvSpPr>
          <p:nvPr/>
        </p:nvSpPr>
        <p:spPr bwMode="auto">
          <a:xfrm>
            <a:off x="8457209" y="1447577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0.77 (0.65-0.91)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9" name="Rectangle 126"/>
          <p:cNvSpPr>
            <a:spLocks noChangeArrowheads="1"/>
          </p:cNvSpPr>
          <p:nvPr/>
        </p:nvSpPr>
        <p:spPr bwMode="auto">
          <a:xfrm>
            <a:off x="8457209" y="2947764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0.79 (0.64-0.98)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30" name="Rectangle 127"/>
          <p:cNvSpPr>
            <a:spLocks noChangeArrowheads="1"/>
          </p:cNvSpPr>
          <p:nvPr/>
        </p:nvSpPr>
        <p:spPr bwMode="auto">
          <a:xfrm>
            <a:off x="8457209" y="5449665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0.98 (0.87-1.09)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31" name="Rectangle 128"/>
          <p:cNvSpPr>
            <a:spLocks noChangeArrowheads="1"/>
          </p:cNvSpPr>
          <p:nvPr/>
        </p:nvSpPr>
        <p:spPr bwMode="auto">
          <a:xfrm>
            <a:off x="8458424" y="3947890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0.87 </a:t>
            </a:r>
            <a:r>
              <a:rPr kumimoji="0" lang="en-AU" altLang="ja-JP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(0.76-</a:t>
            </a: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1.00)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32" name="Rectangle 129"/>
          <p:cNvSpPr>
            <a:spLocks noChangeArrowheads="1"/>
          </p:cNvSpPr>
          <p:nvPr/>
        </p:nvSpPr>
        <p:spPr bwMode="auto">
          <a:xfrm>
            <a:off x="8457209" y="3697065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0.94 (0.66-1.34)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33" name="Rectangle 130"/>
          <p:cNvSpPr>
            <a:spLocks noChangeArrowheads="1"/>
          </p:cNvSpPr>
          <p:nvPr/>
        </p:nvSpPr>
        <p:spPr bwMode="auto">
          <a:xfrm>
            <a:off x="8457209" y="1196752"/>
            <a:ext cx="11605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AU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0.79 (0.69-0.90)</a:t>
            </a:r>
            <a:endParaRPr kumimoji="0" lang="ja-JP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56" name="Rectangle 153"/>
          <p:cNvSpPr>
            <a:spLocks noChangeArrowheads="1"/>
          </p:cNvSpPr>
          <p:nvPr/>
        </p:nvSpPr>
        <p:spPr bwMode="auto">
          <a:xfrm>
            <a:off x="8528317" y="260648"/>
            <a:ext cx="9304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Hazard Ratio </a:t>
            </a:r>
          </a:p>
        </p:txBody>
      </p:sp>
      <p:sp>
        <p:nvSpPr>
          <p:cNvPr id="184" name="Line 181"/>
          <p:cNvSpPr>
            <a:spLocks noChangeShapeType="1"/>
          </p:cNvSpPr>
          <p:nvPr/>
        </p:nvSpPr>
        <p:spPr bwMode="auto">
          <a:xfrm>
            <a:off x="4818653" y="5992367"/>
            <a:ext cx="3114000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85" name="Rectangle 182"/>
          <p:cNvSpPr>
            <a:spLocks noChangeArrowheads="1"/>
          </p:cNvSpPr>
          <p:nvPr/>
        </p:nvSpPr>
        <p:spPr bwMode="auto">
          <a:xfrm>
            <a:off x="5616372" y="333236"/>
            <a:ext cx="111569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Intensive </a:t>
            </a:r>
            <a:endParaRPr kumimoji="0" lang="en-US" altLang="ja-JP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186" name="Rectangle 183"/>
          <p:cNvSpPr>
            <a:spLocks noChangeArrowheads="1"/>
          </p:cNvSpPr>
          <p:nvPr/>
        </p:nvSpPr>
        <p:spPr bwMode="auto">
          <a:xfrm>
            <a:off x="7145245" y="333236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Intensive</a:t>
            </a:r>
          </a:p>
        </p:txBody>
      </p:sp>
      <p:sp>
        <p:nvSpPr>
          <p:cNvPr id="188" name="Rectangle 185"/>
          <p:cNvSpPr>
            <a:spLocks noChangeArrowheads="1"/>
          </p:cNvSpPr>
          <p:nvPr/>
        </p:nvSpPr>
        <p:spPr bwMode="auto">
          <a:xfrm>
            <a:off x="6842521" y="6149553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9" name="Line 186"/>
          <p:cNvSpPr>
            <a:spLocks noChangeShapeType="1"/>
          </p:cNvSpPr>
          <p:nvPr/>
        </p:nvSpPr>
        <p:spPr bwMode="auto">
          <a:xfrm>
            <a:off x="4824809" y="5992367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0" name="Rectangle 187"/>
          <p:cNvSpPr>
            <a:spLocks noChangeArrowheads="1"/>
          </p:cNvSpPr>
          <p:nvPr/>
        </p:nvSpPr>
        <p:spPr bwMode="auto">
          <a:xfrm>
            <a:off x="4657433" y="6149553"/>
            <a:ext cx="3478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1" name="Line 188"/>
          <p:cNvSpPr>
            <a:spLocks noChangeShapeType="1"/>
          </p:cNvSpPr>
          <p:nvPr/>
        </p:nvSpPr>
        <p:spPr bwMode="auto">
          <a:xfrm>
            <a:off x="5858271" y="5992367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2" name="Rectangle 189"/>
          <p:cNvSpPr>
            <a:spLocks noChangeArrowheads="1"/>
          </p:cNvSpPr>
          <p:nvPr/>
        </p:nvSpPr>
        <p:spPr bwMode="auto">
          <a:xfrm>
            <a:off x="5739000" y="6149553"/>
            <a:ext cx="24846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5" name="Line 192"/>
          <p:cNvSpPr>
            <a:spLocks noChangeShapeType="1"/>
          </p:cNvSpPr>
          <p:nvPr/>
        </p:nvSpPr>
        <p:spPr bwMode="auto">
          <a:xfrm>
            <a:off x="7923609" y="5992367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6" name="Rectangle 193"/>
          <p:cNvSpPr>
            <a:spLocks noChangeArrowheads="1"/>
          </p:cNvSpPr>
          <p:nvPr/>
        </p:nvSpPr>
        <p:spPr bwMode="auto">
          <a:xfrm>
            <a:off x="7887559" y="6149553"/>
            <a:ext cx="17780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0" name="Rectangle 197"/>
          <p:cNvSpPr>
            <a:spLocks noChangeArrowheads="1"/>
          </p:cNvSpPr>
          <p:nvPr/>
        </p:nvSpPr>
        <p:spPr bwMode="auto">
          <a:xfrm>
            <a:off x="6370591" y="6381908"/>
            <a:ext cx="104515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Hazard Ratio</a:t>
            </a:r>
            <a:endParaRPr kumimoji="0" lang="ja-JP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2" name="Rectangle 97"/>
          <p:cNvSpPr>
            <a:spLocks noChangeArrowheads="1"/>
          </p:cNvSpPr>
          <p:nvPr/>
        </p:nvSpPr>
        <p:spPr bwMode="auto">
          <a:xfrm>
            <a:off x="8286305" y="2435681"/>
            <a:ext cx="134011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r"/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(</a:t>
            </a: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I</a:t>
            </a:r>
            <a:r>
              <a:rPr lang="en-AU" altLang="ja-JP" sz="1400" baseline="30000" dirty="0" smtClean="0">
                <a:solidFill>
                  <a:srgbClr val="000000"/>
                </a:solidFill>
                <a:latin typeface="+mn-lt"/>
              </a:rPr>
              <a:t>2</a:t>
            </a: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=0.0%, 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p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=0.583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05" name="Rectangle 111"/>
          <p:cNvSpPr>
            <a:spLocks noChangeArrowheads="1"/>
          </p:cNvSpPr>
          <p:nvPr/>
        </p:nvSpPr>
        <p:spPr bwMode="auto">
          <a:xfrm>
            <a:off x="8277673" y="4177942"/>
            <a:ext cx="134011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r"/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(</a:t>
            </a: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I</a:t>
            </a:r>
            <a:r>
              <a:rPr lang="en-AU" altLang="ja-JP" sz="1400" baseline="30000" dirty="0" smtClean="0">
                <a:solidFill>
                  <a:srgbClr val="000000"/>
                </a:solidFill>
                <a:latin typeface="+mn-lt"/>
              </a:rPr>
              <a:t>2</a:t>
            </a: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=0.0%, 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p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=0.688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06" name="Rectangle 110"/>
          <p:cNvSpPr>
            <a:spLocks noChangeArrowheads="1"/>
          </p:cNvSpPr>
          <p:nvPr/>
        </p:nvSpPr>
        <p:spPr bwMode="auto">
          <a:xfrm>
            <a:off x="8196774" y="5693789"/>
            <a:ext cx="143148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r"/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(</a:t>
            </a: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I</a:t>
            </a:r>
            <a:r>
              <a:rPr lang="en-AU" altLang="ja-JP" sz="1400" baseline="30000" dirty="0" smtClean="0">
                <a:solidFill>
                  <a:srgbClr val="000000"/>
                </a:solidFill>
                <a:latin typeface="+mn-lt"/>
              </a:rPr>
              <a:t>2</a:t>
            </a:r>
            <a:r>
              <a:rPr lang="en-AU" altLang="ja-JP" sz="1400" dirty="0" smtClean="0">
                <a:solidFill>
                  <a:srgbClr val="000000"/>
                </a:solidFill>
                <a:latin typeface="+mn-lt"/>
              </a:rPr>
              <a:t>=78.1%, 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p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=0.011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08" name="Rectangle 96"/>
          <p:cNvSpPr>
            <a:spLocks noChangeArrowheads="1"/>
          </p:cNvSpPr>
          <p:nvPr/>
        </p:nvSpPr>
        <p:spPr bwMode="auto">
          <a:xfrm>
            <a:off x="1548558" y="1984922"/>
            <a:ext cx="11204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18/</a:t>
            </a:r>
            <a:r>
              <a:rPr lang="en-US" altLang="ja-JP" sz="1400" dirty="0" smtClean="0">
                <a:latin typeface="+mn-lt"/>
              </a:rPr>
              <a:t>3818 (</a:t>
            </a:r>
            <a:r>
              <a:rPr lang="en-US" altLang="ja-JP" sz="1400" dirty="0">
                <a:latin typeface="+mn-lt"/>
              </a:rPr>
              <a:t>0.5</a:t>
            </a:r>
            <a:r>
              <a:rPr lang="en-US" altLang="ja-JP" sz="1400" dirty="0" smtClean="0">
                <a:latin typeface="+mn-lt"/>
              </a:rPr>
              <a:t>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09" name="Rectangle 97"/>
          <p:cNvSpPr>
            <a:spLocks noChangeArrowheads="1"/>
          </p:cNvSpPr>
          <p:nvPr/>
        </p:nvSpPr>
        <p:spPr bwMode="auto">
          <a:xfrm>
            <a:off x="1447537" y="2234160"/>
            <a:ext cx="132247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761/</a:t>
            </a: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62039 (</a:t>
            </a:r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1.2%)</a:t>
            </a:r>
            <a:endParaRPr kumimoji="0" lang="ja-JP" altLang="ja-JP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10" name="Rectangle 98"/>
          <p:cNvSpPr>
            <a:spLocks noChangeArrowheads="1"/>
          </p:cNvSpPr>
          <p:nvPr/>
        </p:nvSpPr>
        <p:spPr bwMode="auto">
          <a:xfrm>
            <a:off x="1457562" y="5237710"/>
            <a:ext cx="13024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453/12247 (3.7%)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1" name="Rectangle 99"/>
          <p:cNvSpPr>
            <a:spLocks noChangeArrowheads="1"/>
          </p:cNvSpPr>
          <p:nvPr/>
        </p:nvSpPr>
        <p:spPr bwMode="auto">
          <a:xfrm>
            <a:off x="1457562" y="1734097"/>
            <a:ext cx="13024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127/</a:t>
            </a:r>
            <a:r>
              <a:rPr lang="en-US" altLang="ja-JP" sz="1400" dirty="0" smtClean="0">
                <a:latin typeface="+mn-lt"/>
              </a:rPr>
              <a:t>10852 (</a:t>
            </a:r>
            <a:r>
              <a:rPr lang="en-US" altLang="ja-JP" sz="1400" dirty="0">
                <a:latin typeface="+mn-lt"/>
              </a:rPr>
              <a:t>1.2%)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2" name="Rectangle 102"/>
          <p:cNvSpPr>
            <a:spLocks noChangeArrowheads="1"/>
          </p:cNvSpPr>
          <p:nvPr/>
        </p:nvSpPr>
        <p:spPr bwMode="auto">
          <a:xfrm>
            <a:off x="1503059" y="3485110"/>
            <a:ext cx="121143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200/5300 (3.8%)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3" name="Rectangle 103"/>
          <p:cNvSpPr>
            <a:spLocks noChangeArrowheads="1"/>
          </p:cNvSpPr>
          <p:nvPr/>
        </p:nvSpPr>
        <p:spPr bwMode="auto">
          <a:xfrm>
            <a:off x="1366567" y="4737648"/>
            <a:ext cx="148441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2055/14979 (13.7%)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4" name="Rectangle 104"/>
          <p:cNvSpPr>
            <a:spLocks noChangeArrowheads="1"/>
          </p:cNvSpPr>
          <p:nvPr/>
        </p:nvSpPr>
        <p:spPr bwMode="auto">
          <a:xfrm>
            <a:off x="1412064" y="4986885"/>
            <a:ext cx="139342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1373/23752 (5.8%)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5" name="Rectangle 106"/>
          <p:cNvSpPr>
            <a:spLocks noChangeArrowheads="1"/>
          </p:cNvSpPr>
          <p:nvPr/>
        </p:nvSpPr>
        <p:spPr bwMode="auto">
          <a:xfrm>
            <a:off x="1548558" y="3234285"/>
            <a:ext cx="11204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35/2992 (1.2%)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6" name="Rectangle 107"/>
          <p:cNvSpPr>
            <a:spLocks noChangeArrowheads="1"/>
          </p:cNvSpPr>
          <p:nvPr/>
        </p:nvSpPr>
        <p:spPr bwMode="auto">
          <a:xfrm>
            <a:off x="1457562" y="1484860"/>
            <a:ext cx="13024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233/</a:t>
            </a:r>
            <a:r>
              <a:rPr lang="en-US" altLang="ja-JP" sz="1400" dirty="0" smtClean="0">
                <a:latin typeface="+mn-lt"/>
              </a:rPr>
              <a:t>25728 (</a:t>
            </a:r>
            <a:r>
              <a:rPr lang="en-US" altLang="ja-JP" sz="1400" dirty="0">
                <a:latin typeface="+mn-lt"/>
              </a:rPr>
              <a:t>0.9</a:t>
            </a:r>
            <a:r>
              <a:rPr lang="en-US" altLang="ja-JP" sz="1400" dirty="0" smtClean="0">
                <a:latin typeface="+mn-lt"/>
              </a:rPr>
              <a:t>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7" name="Rectangle 109"/>
          <p:cNvSpPr>
            <a:spLocks noChangeArrowheads="1"/>
          </p:cNvSpPr>
          <p:nvPr/>
        </p:nvSpPr>
        <p:spPr bwMode="auto">
          <a:xfrm>
            <a:off x="1503059" y="2985047"/>
            <a:ext cx="121143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>
                <a:latin typeface="+mn-lt"/>
              </a:rPr>
              <a:t>131/6135 (2.1%)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18" name="Rectangle 110"/>
          <p:cNvSpPr>
            <a:spLocks noChangeArrowheads="1"/>
          </p:cNvSpPr>
          <p:nvPr/>
        </p:nvSpPr>
        <p:spPr bwMode="auto">
          <a:xfrm>
            <a:off x="1412064" y="5486948"/>
            <a:ext cx="141384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3881/50978 (7.6%)</a:t>
            </a:r>
            <a:endParaRPr lang="ja-JP" altLang="ja-JP" sz="1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19" name="Rectangle 111"/>
          <p:cNvSpPr>
            <a:spLocks noChangeArrowheads="1"/>
          </p:cNvSpPr>
          <p:nvPr/>
        </p:nvSpPr>
        <p:spPr bwMode="auto">
          <a:xfrm>
            <a:off x="1457562" y="3985173"/>
            <a:ext cx="132247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428/14877 (2.9%)</a:t>
            </a:r>
            <a:endParaRPr lang="ja-JP" altLang="ja-JP" sz="1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20" name="Rectangle 112"/>
          <p:cNvSpPr>
            <a:spLocks noChangeArrowheads="1"/>
          </p:cNvSpPr>
          <p:nvPr/>
        </p:nvSpPr>
        <p:spPr bwMode="auto">
          <a:xfrm>
            <a:off x="1548558" y="3734348"/>
            <a:ext cx="11204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62/450 (13.8%)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1" name="Rectangle 113"/>
          <p:cNvSpPr>
            <a:spLocks noChangeArrowheads="1"/>
          </p:cNvSpPr>
          <p:nvPr/>
        </p:nvSpPr>
        <p:spPr bwMode="auto">
          <a:xfrm>
            <a:off x="1457562" y="1234035"/>
            <a:ext cx="13024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383/</a:t>
            </a:r>
            <a:r>
              <a:rPr lang="en-US" altLang="ja-JP" sz="1400" dirty="0" smtClean="0">
                <a:latin typeface="+mn-lt"/>
              </a:rPr>
              <a:t>21641 (</a:t>
            </a:r>
            <a:r>
              <a:rPr lang="en-US" altLang="ja-JP" sz="1400" dirty="0">
                <a:latin typeface="+mn-lt"/>
              </a:rPr>
              <a:t>1.8%)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2" name="Rectangle 96"/>
          <p:cNvSpPr>
            <a:spLocks noChangeArrowheads="1"/>
          </p:cNvSpPr>
          <p:nvPr/>
        </p:nvSpPr>
        <p:spPr bwMode="auto">
          <a:xfrm>
            <a:off x="3276566" y="1982364"/>
            <a:ext cx="11204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26/</a:t>
            </a:r>
            <a:r>
              <a:rPr lang="en-US" altLang="ja-JP" sz="1400" dirty="0" smtClean="0">
                <a:latin typeface="+mn-lt"/>
              </a:rPr>
              <a:t>3878 (</a:t>
            </a:r>
            <a:r>
              <a:rPr lang="en-US" altLang="ja-JP" sz="1400" dirty="0">
                <a:latin typeface="+mn-lt"/>
              </a:rPr>
              <a:t>0.7%)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3" name="Rectangle 97"/>
          <p:cNvSpPr>
            <a:spLocks noChangeArrowheads="1"/>
          </p:cNvSpPr>
          <p:nvPr/>
        </p:nvSpPr>
        <p:spPr bwMode="auto">
          <a:xfrm>
            <a:off x="3175545" y="2231602"/>
            <a:ext cx="132247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b="1" dirty="0">
                <a:latin typeface="+mn-lt"/>
              </a:rPr>
              <a:t>865/</a:t>
            </a:r>
            <a:r>
              <a:rPr lang="en-US" altLang="ja-JP" sz="1400" b="1" dirty="0" smtClean="0">
                <a:latin typeface="+mn-lt"/>
              </a:rPr>
              <a:t>55622 (</a:t>
            </a:r>
            <a:r>
              <a:rPr lang="en-US" altLang="ja-JP" sz="1400" b="1" dirty="0">
                <a:latin typeface="+mn-lt"/>
              </a:rPr>
              <a:t>1.6%)</a:t>
            </a:r>
            <a:endParaRPr lang="ja-JP" altLang="ja-JP" sz="1400" b="1" dirty="0">
              <a:latin typeface="+mn-lt"/>
            </a:endParaRPr>
          </a:p>
        </p:txBody>
      </p:sp>
      <p:sp>
        <p:nvSpPr>
          <p:cNvPr id="224" name="Rectangle 98"/>
          <p:cNvSpPr>
            <a:spLocks noChangeArrowheads="1"/>
          </p:cNvSpPr>
          <p:nvPr/>
        </p:nvSpPr>
        <p:spPr bwMode="auto">
          <a:xfrm>
            <a:off x="3231067" y="5235152"/>
            <a:ext cx="121143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208/5087 (4.1%)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5" name="Rectangle 99"/>
          <p:cNvSpPr>
            <a:spLocks noChangeArrowheads="1"/>
          </p:cNvSpPr>
          <p:nvPr/>
        </p:nvSpPr>
        <p:spPr bwMode="auto">
          <a:xfrm>
            <a:off x="3276566" y="1731539"/>
            <a:ext cx="11204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54/</a:t>
            </a:r>
            <a:r>
              <a:rPr lang="en-US" altLang="ja-JP" sz="1400" dirty="0" smtClean="0">
                <a:latin typeface="+mn-lt"/>
              </a:rPr>
              <a:t>4515 (</a:t>
            </a:r>
            <a:r>
              <a:rPr lang="en-US" altLang="ja-JP" sz="1400" dirty="0">
                <a:latin typeface="+mn-lt"/>
              </a:rPr>
              <a:t>1.2%)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6" name="Rectangle 102"/>
          <p:cNvSpPr>
            <a:spLocks noChangeArrowheads="1"/>
          </p:cNvSpPr>
          <p:nvPr/>
        </p:nvSpPr>
        <p:spPr bwMode="auto">
          <a:xfrm>
            <a:off x="3276566" y="3482552"/>
            <a:ext cx="11204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88/2251 (3.9</a:t>
            </a:r>
            <a:r>
              <a:rPr lang="en-US" altLang="ja-JP" sz="1400" dirty="0" smtClean="0">
                <a:latin typeface="+mn-lt"/>
              </a:rPr>
              <a:t>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7" name="Rectangle 103"/>
          <p:cNvSpPr>
            <a:spLocks noChangeArrowheads="1"/>
          </p:cNvSpPr>
          <p:nvPr/>
        </p:nvSpPr>
        <p:spPr bwMode="auto">
          <a:xfrm>
            <a:off x="3094575" y="4735090"/>
            <a:ext cx="148441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2210/14923 (14.8%)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8" name="Rectangle 104"/>
          <p:cNvSpPr>
            <a:spLocks noChangeArrowheads="1"/>
          </p:cNvSpPr>
          <p:nvPr/>
        </p:nvSpPr>
        <p:spPr bwMode="auto">
          <a:xfrm>
            <a:off x="3140072" y="4984327"/>
            <a:ext cx="139342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1299/23876 (5.4%)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9" name="Rectangle 106"/>
          <p:cNvSpPr>
            <a:spLocks noChangeArrowheads="1"/>
          </p:cNvSpPr>
          <p:nvPr/>
        </p:nvSpPr>
        <p:spPr bwMode="auto">
          <a:xfrm>
            <a:off x="3276566" y="3231727"/>
            <a:ext cx="11204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49/2901 (1.7%)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0" name="Rectangle 107"/>
          <p:cNvSpPr>
            <a:spLocks noChangeArrowheads="1"/>
          </p:cNvSpPr>
          <p:nvPr/>
        </p:nvSpPr>
        <p:spPr bwMode="auto">
          <a:xfrm>
            <a:off x="3185570" y="1482302"/>
            <a:ext cx="13024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301/</a:t>
            </a:r>
            <a:r>
              <a:rPr lang="en-US" altLang="ja-JP" sz="1400" dirty="0" smtClean="0">
                <a:latin typeface="+mn-lt"/>
              </a:rPr>
              <a:t>25675 (</a:t>
            </a:r>
            <a:r>
              <a:rPr lang="en-US" altLang="ja-JP" sz="1400" dirty="0">
                <a:latin typeface="+mn-lt"/>
              </a:rPr>
              <a:t>1.2%)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1" name="Rectangle 109"/>
          <p:cNvSpPr>
            <a:spLocks noChangeArrowheads="1"/>
          </p:cNvSpPr>
          <p:nvPr/>
        </p:nvSpPr>
        <p:spPr bwMode="auto">
          <a:xfrm>
            <a:off x="3231067" y="2982489"/>
            <a:ext cx="121143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167/6104 (2.7%)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2" name="Rectangle 110"/>
          <p:cNvSpPr>
            <a:spLocks noChangeArrowheads="1"/>
          </p:cNvSpPr>
          <p:nvPr/>
        </p:nvSpPr>
        <p:spPr bwMode="auto">
          <a:xfrm>
            <a:off x="3140072" y="5484390"/>
            <a:ext cx="141384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3717/43887 (8.5%)</a:t>
            </a:r>
            <a:endParaRPr lang="ja-JP" altLang="ja-JP" sz="1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33" name="Rectangle 111"/>
          <p:cNvSpPr>
            <a:spLocks noChangeArrowheads="1"/>
          </p:cNvSpPr>
          <p:nvPr/>
        </p:nvSpPr>
        <p:spPr bwMode="auto">
          <a:xfrm>
            <a:off x="3185570" y="3982615"/>
            <a:ext cx="132247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367/11709 (3.1%)</a:t>
            </a:r>
            <a:endParaRPr lang="ja-JP" altLang="ja-JP" sz="1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34" name="Rectangle 112"/>
          <p:cNvSpPr>
            <a:spLocks noChangeArrowheads="1"/>
          </p:cNvSpPr>
          <p:nvPr/>
        </p:nvSpPr>
        <p:spPr bwMode="auto">
          <a:xfrm>
            <a:off x="3276566" y="3731790"/>
            <a:ext cx="11204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63/453 (13.9%)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5" name="Rectangle 113"/>
          <p:cNvSpPr>
            <a:spLocks noChangeArrowheads="1"/>
          </p:cNvSpPr>
          <p:nvPr/>
        </p:nvSpPr>
        <p:spPr bwMode="auto">
          <a:xfrm>
            <a:off x="3185570" y="1231477"/>
            <a:ext cx="13024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484/</a:t>
            </a:r>
            <a:r>
              <a:rPr lang="en-US" altLang="ja-JP" sz="1400" dirty="0" smtClean="0">
                <a:latin typeface="+mn-lt"/>
              </a:rPr>
              <a:t>21554 (</a:t>
            </a:r>
            <a:r>
              <a:rPr lang="en-US" altLang="ja-JP" sz="1400" dirty="0">
                <a:latin typeface="+mn-lt"/>
              </a:rPr>
              <a:t>2.2%)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6" name="Rectangle 100"/>
          <p:cNvSpPr>
            <a:spLocks noChangeArrowheads="1"/>
          </p:cNvSpPr>
          <p:nvPr/>
        </p:nvSpPr>
        <p:spPr bwMode="auto">
          <a:xfrm>
            <a:off x="1530373" y="583405"/>
            <a:ext cx="11058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7" name="Rectangle 100"/>
          <p:cNvSpPr>
            <a:spLocks noChangeArrowheads="1"/>
          </p:cNvSpPr>
          <p:nvPr/>
        </p:nvSpPr>
        <p:spPr bwMode="auto">
          <a:xfrm>
            <a:off x="3304958" y="583405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8" name="Rectangle 153"/>
          <p:cNvSpPr>
            <a:spLocks noChangeArrowheads="1"/>
          </p:cNvSpPr>
          <p:nvPr/>
        </p:nvSpPr>
        <p:spPr bwMode="auto">
          <a:xfrm>
            <a:off x="1640632" y="260648"/>
            <a:ext cx="262484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Events / Person-Years (Annual Rate)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9" name="Line 8"/>
          <p:cNvSpPr>
            <a:spLocks noChangeShapeType="1"/>
          </p:cNvSpPr>
          <p:nvPr/>
        </p:nvSpPr>
        <p:spPr bwMode="auto">
          <a:xfrm>
            <a:off x="1280592" y="548680"/>
            <a:ext cx="3348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40" name="Rectangle 100"/>
          <p:cNvSpPr>
            <a:spLocks noChangeArrowheads="1"/>
          </p:cNvSpPr>
          <p:nvPr/>
        </p:nvSpPr>
        <p:spPr bwMode="auto">
          <a:xfrm>
            <a:off x="7300753" y="583405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1" name="Rectangle 100"/>
          <p:cNvSpPr>
            <a:spLocks noChangeArrowheads="1"/>
          </p:cNvSpPr>
          <p:nvPr/>
        </p:nvSpPr>
        <p:spPr bwMode="auto">
          <a:xfrm>
            <a:off x="5855911" y="585643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2" name="Rectangle 100"/>
          <p:cNvSpPr>
            <a:spLocks noChangeArrowheads="1"/>
          </p:cNvSpPr>
          <p:nvPr/>
        </p:nvSpPr>
        <p:spPr bwMode="auto">
          <a:xfrm>
            <a:off x="8691644" y="585063"/>
            <a:ext cx="60076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(95% CI)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3" name="Rectangle 100"/>
          <p:cNvSpPr>
            <a:spLocks noChangeArrowheads="1"/>
          </p:cNvSpPr>
          <p:nvPr/>
        </p:nvSpPr>
        <p:spPr bwMode="auto">
          <a:xfrm>
            <a:off x="57552" y="44624"/>
            <a:ext cx="5937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Figure</a:t>
            </a:r>
            <a:r>
              <a:rPr lang="ja-JP" altLang="en-US" sz="14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1</a:t>
            </a:r>
            <a:endParaRPr kumimoji="0" lang="ja-JP" altLang="ja-JP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0471" y="6381328"/>
            <a:ext cx="33123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p</a:t>
            </a:r>
            <a:r>
              <a:rPr lang="en-US" sz="1200" dirty="0" smtClean="0"/>
              <a:t> is for Cochran’s Q test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07744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ひし形 134"/>
          <p:cNvSpPr/>
          <p:nvPr/>
        </p:nvSpPr>
        <p:spPr>
          <a:xfrm>
            <a:off x="6667200" y="4729632"/>
            <a:ext cx="212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188954" y="889136"/>
            <a:ext cx="9012518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56" name="Line 53"/>
          <p:cNvSpPr>
            <a:spLocks noChangeShapeType="1"/>
          </p:cNvSpPr>
          <p:nvPr/>
        </p:nvSpPr>
        <p:spPr bwMode="auto">
          <a:xfrm flipV="1">
            <a:off x="6535133" y="1366875"/>
            <a:ext cx="0" cy="363600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99" name="Rectangle 96"/>
          <p:cNvSpPr>
            <a:spLocks noChangeArrowheads="1"/>
          </p:cNvSpPr>
          <p:nvPr/>
        </p:nvSpPr>
        <p:spPr bwMode="auto">
          <a:xfrm>
            <a:off x="200472" y="1736937"/>
            <a:ext cx="178253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eGFR</a:t>
            </a: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&lt;30ml/min/1.73m</a:t>
            </a:r>
            <a:r>
              <a:rPr kumimoji="0" lang="en-US" altLang="ja-JP" sz="1400" b="0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2</a:t>
            </a:r>
            <a:endParaRPr kumimoji="0" lang="ja-JP" altLang="ja-JP" sz="1800" b="0" i="0" u="none" strike="noStrike" cap="none" normalizeH="0" baseline="3000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0" name="Rectangle 97"/>
          <p:cNvSpPr>
            <a:spLocks noChangeArrowheads="1"/>
          </p:cNvSpPr>
          <p:nvPr/>
        </p:nvSpPr>
        <p:spPr bwMode="auto">
          <a:xfrm>
            <a:off x="200472" y="1986175"/>
            <a:ext cx="135160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Macroalbuminuria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2" name="Rectangle 99"/>
          <p:cNvSpPr>
            <a:spLocks noChangeArrowheads="1"/>
          </p:cNvSpPr>
          <p:nvPr/>
        </p:nvSpPr>
        <p:spPr bwMode="auto">
          <a:xfrm>
            <a:off x="200472" y="1486112"/>
            <a:ext cx="88917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Renal Death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5" name="Rectangle 102"/>
          <p:cNvSpPr>
            <a:spLocks noChangeArrowheads="1"/>
          </p:cNvSpPr>
          <p:nvPr/>
        </p:nvSpPr>
        <p:spPr bwMode="auto">
          <a:xfrm>
            <a:off x="211683" y="4203019"/>
            <a:ext cx="162248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Macro to Micro/Norm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9" name="Rectangle 106"/>
          <p:cNvSpPr>
            <a:spLocks noChangeArrowheads="1"/>
          </p:cNvSpPr>
          <p:nvPr/>
        </p:nvSpPr>
        <p:spPr bwMode="auto">
          <a:xfrm>
            <a:off x="211683" y="3952194"/>
            <a:ext cx="112525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Macro to Norm</a:t>
            </a:r>
          </a:p>
        </p:txBody>
      </p:sp>
      <p:sp>
        <p:nvSpPr>
          <p:cNvPr id="110" name="Rectangle 107"/>
          <p:cNvSpPr>
            <a:spLocks noChangeArrowheads="1"/>
          </p:cNvSpPr>
          <p:nvPr/>
        </p:nvSpPr>
        <p:spPr bwMode="auto">
          <a:xfrm>
            <a:off x="200472" y="1236875"/>
            <a:ext cx="186540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End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S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tage Kidney Disease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2" name="Rectangle 109"/>
          <p:cNvSpPr>
            <a:spLocks noChangeArrowheads="1"/>
          </p:cNvSpPr>
          <p:nvPr/>
        </p:nvSpPr>
        <p:spPr bwMode="auto">
          <a:xfrm>
            <a:off x="200472" y="2601057"/>
            <a:ext cx="130681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Microalbuminuria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4" name="Rectangle 111"/>
          <p:cNvSpPr>
            <a:spLocks noChangeArrowheads="1"/>
          </p:cNvSpPr>
          <p:nvPr/>
        </p:nvSpPr>
        <p:spPr bwMode="auto">
          <a:xfrm>
            <a:off x="211683" y="4703082"/>
            <a:ext cx="10691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Norm to Norm</a:t>
            </a:r>
            <a:endParaRPr lang="ja-JP" altLang="ja-JP" dirty="0">
              <a:latin typeface="+mn-lt"/>
            </a:endParaRPr>
          </a:p>
        </p:txBody>
      </p:sp>
      <p:sp>
        <p:nvSpPr>
          <p:cNvPr id="115" name="Rectangle 112"/>
          <p:cNvSpPr>
            <a:spLocks noChangeArrowheads="1"/>
          </p:cNvSpPr>
          <p:nvPr/>
        </p:nvSpPr>
        <p:spPr bwMode="auto">
          <a:xfrm>
            <a:off x="211683" y="4452257"/>
            <a:ext cx="108046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Micro to Norm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6" name="Rectangle 113"/>
          <p:cNvSpPr>
            <a:spLocks noChangeArrowheads="1"/>
          </p:cNvSpPr>
          <p:nvPr/>
        </p:nvSpPr>
        <p:spPr bwMode="auto">
          <a:xfrm>
            <a:off x="200472" y="986050"/>
            <a:ext cx="187230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Primary </a:t>
            </a: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Kidney Outcome</a:t>
            </a:r>
            <a:endParaRPr kumimoji="0" lang="ja-JP" altLang="ja-JP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9" name="Rectangle 116"/>
          <p:cNvSpPr>
            <a:spLocks noChangeArrowheads="1"/>
          </p:cNvSpPr>
          <p:nvPr/>
        </p:nvSpPr>
        <p:spPr bwMode="auto">
          <a:xfrm>
            <a:off x="7833164" y="1736937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1.16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0.93-1.44)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0" name="Rectangle 117"/>
          <p:cNvSpPr>
            <a:spLocks noChangeArrowheads="1"/>
          </p:cNvSpPr>
          <p:nvPr/>
        </p:nvSpPr>
        <p:spPr bwMode="auto">
          <a:xfrm>
            <a:off x="7833164" y="1986175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0.74 (0.61-0.90)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2" name="Rectangle 119"/>
          <p:cNvSpPr>
            <a:spLocks noChangeArrowheads="1"/>
          </p:cNvSpPr>
          <p:nvPr/>
        </p:nvSpPr>
        <p:spPr bwMode="auto">
          <a:xfrm>
            <a:off x="7833164" y="1486112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0.77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0.41-1.46)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4" name="Rectangle 121"/>
          <p:cNvSpPr>
            <a:spLocks noChangeArrowheads="1"/>
          </p:cNvSpPr>
          <p:nvPr/>
        </p:nvSpPr>
        <p:spPr bwMode="auto">
          <a:xfrm>
            <a:off x="7833164" y="4203019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1.23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1.03-1.48)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7" name="Rectangle 124"/>
          <p:cNvSpPr>
            <a:spLocks noChangeArrowheads="1"/>
          </p:cNvSpPr>
          <p:nvPr/>
        </p:nvSpPr>
        <p:spPr bwMode="auto">
          <a:xfrm>
            <a:off x="7833164" y="3952194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1.01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0.61-1.66)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8" name="Rectangle 125"/>
          <p:cNvSpPr>
            <a:spLocks noChangeArrowheads="1"/>
          </p:cNvSpPr>
          <p:nvPr/>
        </p:nvSpPr>
        <p:spPr bwMode="auto">
          <a:xfrm>
            <a:off x="7833164" y="1236875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0.61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0.26-1.44)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9" name="Rectangle 126"/>
          <p:cNvSpPr>
            <a:spLocks noChangeArrowheads="1"/>
          </p:cNvSpPr>
          <p:nvPr/>
        </p:nvSpPr>
        <p:spPr bwMode="auto">
          <a:xfrm>
            <a:off x="7833164" y="2529049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0.90 (0.84-0.95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31" name="Rectangle 128"/>
          <p:cNvSpPr>
            <a:spLocks noChangeArrowheads="1"/>
          </p:cNvSpPr>
          <p:nvPr/>
        </p:nvSpPr>
        <p:spPr bwMode="auto">
          <a:xfrm>
            <a:off x="7833164" y="4703082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1.16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1.08-1.25)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32" name="Rectangle 129"/>
          <p:cNvSpPr>
            <a:spLocks noChangeArrowheads="1"/>
          </p:cNvSpPr>
          <p:nvPr/>
        </p:nvSpPr>
        <p:spPr bwMode="auto">
          <a:xfrm>
            <a:off x="7833164" y="4452257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1.15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1.03-1.28)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33" name="Rectangle 130"/>
          <p:cNvSpPr>
            <a:spLocks noChangeArrowheads="1"/>
          </p:cNvSpPr>
          <p:nvPr/>
        </p:nvSpPr>
        <p:spPr bwMode="auto">
          <a:xfrm>
            <a:off x="7833164" y="986050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0.80 (0.72-0.88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56" name="Rectangle 153"/>
          <p:cNvSpPr>
            <a:spLocks noChangeArrowheads="1"/>
          </p:cNvSpPr>
          <p:nvPr/>
        </p:nvSpPr>
        <p:spPr bwMode="auto">
          <a:xfrm>
            <a:off x="7973742" y="260648"/>
            <a:ext cx="9304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Hazard Ratio </a:t>
            </a:r>
          </a:p>
        </p:txBody>
      </p:sp>
      <p:sp>
        <p:nvSpPr>
          <p:cNvPr id="185" name="Rectangle 182"/>
          <p:cNvSpPr>
            <a:spLocks noChangeArrowheads="1"/>
          </p:cNvSpPr>
          <p:nvPr/>
        </p:nvSpPr>
        <p:spPr bwMode="auto">
          <a:xfrm>
            <a:off x="5157057" y="353756"/>
            <a:ext cx="111569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Intensive </a:t>
            </a:r>
            <a:endParaRPr kumimoji="0" lang="en-US" altLang="ja-JP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186" name="Rectangle 183"/>
          <p:cNvSpPr>
            <a:spLocks noChangeArrowheads="1"/>
          </p:cNvSpPr>
          <p:nvPr/>
        </p:nvSpPr>
        <p:spPr bwMode="auto">
          <a:xfrm>
            <a:off x="6682491" y="353756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Intensive</a:t>
            </a:r>
          </a:p>
        </p:txBody>
      </p:sp>
      <p:sp>
        <p:nvSpPr>
          <p:cNvPr id="188" name="Rectangle 185"/>
          <p:cNvSpPr>
            <a:spLocks noChangeArrowheads="1"/>
          </p:cNvSpPr>
          <p:nvPr/>
        </p:nvSpPr>
        <p:spPr bwMode="auto">
          <a:xfrm>
            <a:off x="6485920" y="5128193"/>
            <a:ext cx="17780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</a:t>
            </a:r>
            <a:endParaRPr kumimoji="0" lang="ja-JP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9" name="Line 186"/>
          <p:cNvSpPr>
            <a:spLocks noChangeShapeType="1"/>
          </p:cNvSpPr>
          <p:nvPr/>
        </p:nvSpPr>
        <p:spPr bwMode="auto">
          <a:xfrm>
            <a:off x="4468208" y="4971007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0" name="Rectangle 187"/>
          <p:cNvSpPr>
            <a:spLocks noChangeArrowheads="1"/>
          </p:cNvSpPr>
          <p:nvPr/>
        </p:nvSpPr>
        <p:spPr bwMode="auto">
          <a:xfrm>
            <a:off x="4300832" y="5128193"/>
            <a:ext cx="3478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1" name="Line 188"/>
          <p:cNvSpPr>
            <a:spLocks noChangeShapeType="1"/>
          </p:cNvSpPr>
          <p:nvPr/>
        </p:nvSpPr>
        <p:spPr bwMode="auto">
          <a:xfrm>
            <a:off x="5501670" y="4971007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2" name="Rectangle 189"/>
          <p:cNvSpPr>
            <a:spLocks noChangeArrowheads="1"/>
          </p:cNvSpPr>
          <p:nvPr/>
        </p:nvSpPr>
        <p:spPr bwMode="auto">
          <a:xfrm>
            <a:off x="5382399" y="5128193"/>
            <a:ext cx="24846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5" name="Line 192"/>
          <p:cNvSpPr>
            <a:spLocks noChangeShapeType="1"/>
          </p:cNvSpPr>
          <p:nvPr/>
        </p:nvSpPr>
        <p:spPr bwMode="auto">
          <a:xfrm>
            <a:off x="7567008" y="4971007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6" name="Rectangle 193"/>
          <p:cNvSpPr>
            <a:spLocks noChangeArrowheads="1"/>
          </p:cNvSpPr>
          <p:nvPr/>
        </p:nvSpPr>
        <p:spPr bwMode="auto">
          <a:xfrm>
            <a:off x="7530958" y="5128193"/>
            <a:ext cx="17780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0" name="Rectangle 197"/>
          <p:cNvSpPr>
            <a:spLocks noChangeArrowheads="1"/>
          </p:cNvSpPr>
          <p:nvPr/>
        </p:nvSpPr>
        <p:spPr bwMode="auto">
          <a:xfrm>
            <a:off x="6013990" y="5360548"/>
            <a:ext cx="104515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Hazard Ratio</a:t>
            </a:r>
            <a:endParaRPr kumimoji="0" lang="ja-JP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8" name="Rectangle 96"/>
          <p:cNvSpPr>
            <a:spLocks noChangeArrowheads="1"/>
          </p:cNvSpPr>
          <p:nvPr/>
        </p:nvSpPr>
        <p:spPr bwMode="auto">
          <a:xfrm>
            <a:off x="2403706" y="1734173"/>
            <a:ext cx="7781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175 (</a:t>
            </a:r>
            <a:r>
              <a:rPr lang="en-US" altLang="ja-JP" sz="1400" dirty="0">
                <a:latin typeface="+mn-lt"/>
              </a:rPr>
              <a:t>0.3%)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09" name="Rectangle 97"/>
          <p:cNvSpPr>
            <a:spLocks noChangeArrowheads="1"/>
          </p:cNvSpPr>
          <p:nvPr/>
        </p:nvSpPr>
        <p:spPr bwMode="auto">
          <a:xfrm>
            <a:off x="2403706" y="1983411"/>
            <a:ext cx="7781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509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0.9%)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11" name="Rectangle 99"/>
          <p:cNvSpPr>
            <a:spLocks noChangeArrowheads="1"/>
          </p:cNvSpPr>
          <p:nvPr/>
        </p:nvSpPr>
        <p:spPr bwMode="auto">
          <a:xfrm>
            <a:off x="2449203" y="1483348"/>
            <a:ext cx="68711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18 (0.0%)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2" name="Rectangle 102"/>
          <p:cNvSpPr>
            <a:spLocks noChangeArrowheads="1"/>
          </p:cNvSpPr>
          <p:nvPr/>
        </p:nvSpPr>
        <p:spPr bwMode="auto">
          <a:xfrm>
            <a:off x="2358208" y="4200255"/>
            <a:ext cx="8691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353 (22.0%)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5" name="Rectangle 106"/>
          <p:cNvSpPr>
            <a:spLocks noChangeArrowheads="1"/>
          </p:cNvSpPr>
          <p:nvPr/>
        </p:nvSpPr>
        <p:spPr bwMode="auto">
          <a:xfrm>
            <a:off x="2449203" y="3949430"/>
            <a:ext cx="68711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80 (</a:t>
            </a:r>
            <a:r>
              <a:rPr lang="en-US" altLang="ja-JP" sz="1400" dirty="0">
                <a:latin typeface="+mn-lt"/>
              </a:rPr>
              <a:t>3.5%)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6" name="Rectangle 107"/>
          <p:cNvSpPr>
            <a:spLocks noChangeArrowheads="1"/>
          </p:cNvSpPr>
          <p:nvPr/>
        </p:nvSpPr>
        <p:spPr bwMode="auto">
          <a:xfrm>
            <a:off x="2403705" y="1234111"/>
            <a:ext cx="7781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113 (</a:t>
            </a:r>
            <a:r>
              <a:rPr lang="en-US" altLang="ja-JP" sz="1400" dirty="0">
                <a:latin typeface="+mn-lt"/>
              </a:rPr>
              <a:t>0.2%)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7" name="Rectangle 109"/>
          <p:cNvSpPr>
            <a:spLocks noChangeArrowheads="1"/>
          </p:cNvSpPr>
          <p:nvPr/>
        </p:nvSpPr>
        <p:spPr bwMode="auto">
          <a:xfrm>
            <a:off x="2358208" y="2601057"/>
            <a:ext cx="8691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latin typeface="+mn-lt"/>
              </a:rPr>
              <a:t>2121 (</a:t>
            </a:r>
            <a:r>
              <a:rPr lang="en-US" altLang="ja-JP" sz="1400" dirty="0">
                <a:latin typeface="+mn-lt"/>
              </a:rPr>
              <a:t>5.2%)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19" name="Rectangle 111"/>
          <p:cNvSpPr>
            <a:spLocks noChangeArrowheads="1"/>
          </p:cNvSpPr>
          <p:nvPr/>
        </p:nvSpPr>
        <p:spPr bwMode="auto">
          <a:xfrm>
            <a:off x="2312710" y="4700318"/>
            <a:ext cx="96009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7004 (</a:t>
            </a:r>
            <a:r>
              <a:rPr lang="en-US" altLang="ja-JP" sz="1400" dirty="0">
                <a:latin typeface="+mn-lt"/>
              </a:rPr>
              <a:t>75.5%)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0" name="Rectangle 112"/>
          <p:cNvSpPr>
            <a:spLocks noChangeArrowheads="1"/>
          </p:cNvSpPr>
          <p:nvPr/>
        </p:nvSpPr>
        <p:spPr bwMode="auto">
          <a:xfrm>
            <a:off x="2312711" y="4449493"/>
            <a:ext cx="96009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1430 (13.0%)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1" name="Rectangle 113"/>
          <p:cNvSpPr>
            <a:spLocks noChangeArrowheads="1"/>
          </p:cNvSpPr>
          <p:nvPr/>
        </p:nvSpPr>
        <p:spPr bwMode="auto">
          <a:xfrm>
            <a:off x="2398421" y="983286"/>
            <a:ext cx="78867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b="1" dirty="0" smtClean="0">
                <a:latin typeface="+mn-lt"/>
              </a:rPr>
              <a:t>761 (</a:t>
            </a:r>
            <a:r>
              <a:rPr lang="en-US" altLang="ja-JP" sz="1400" b="1" dirty="0">
                <a:latin typeface="+mn-lt"/>
              </a:rPr>
              <a:t>1.2%)</a:t>
            </a:r>
            <a:endParaRPr lang="ja-JP" altLang="ja-JP" sz="1400" b="1" dirty="0">
              <a:latin typeface="+mn-lt"/>
            </a:endParaRPr>
          </a:p>
        </p:txBody>
      </p:sp>
      <p:sp>
        <p:nvSpPr>
          <p:cNvPr id="222" name="Rectangle 96"/>
          <p:cNvSpPr>
            <a:spLocks noChangeArrowheads="1"/>
          </p:cNvSpPr>
          <p:nvPr/>
        </p:nvSpPr>
        <p:spPr bwMode="auto">
          <a:xfrm>
            <a:off x="3685239" y="1731615"/>
            <a:ext cx="7781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149 (</a:t>
            </a:r>
            <a:r>
              <a:rPr lang="en-US" altLang="ja-JP" sz="1400" dirty="0">
                <a:latin typeface="+mn-lt"/>
              </a:rPr>
              <a:t>0.3%)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3" name="Rectangle 97"/>
          <p:cNvSpPr>
            <a:spLocks noChangeArrowheads="1"/>
          </p:cNvSpPr>
          <p:nvPr/>
        </p:nvSpPr>
        <p:spPr bwMode="auto">
          <a:xfrm>
            <a:off x="3685239" y="1980853"/>
            <a:ext cx="7781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603 (</a:t>
            </a:r>
            <a:r>
              <a:rPr lang="en-US" altLang="ja-JP" sz="1400" dirty="0">
                <a:latin typeface="+mn-lt"/>
              </a:rPr>
              <a:t>1.2%)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5" name="Rectangle 99"/>
          <p:cNvSpPr>
            <a:spLocks noChangeArrowheads="1"/>
          </p:cNvSpPr>
          <p:nvPr/>
        </p:nvSpPr>
        <p:spPr bwMode="auto">
          <a:xfrm>
            <a:off x="3730737" y="1480790"/>
            <a:ext cx="68711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22 (</a:t>
            </a:r>
            <a:r>
              <a:rPr lang="en-US" altLang="ja-JP" sz="1400" dirty="0">
                <a:latin typeface="+mn-lt"/>
              </a:rPr>
              <a:t>0.1%)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6" name="Rectangle 102"/>
          <p:cNvSpPr>
            <a:spLocks noChangeArrowheads="1"/>
          </p:cNvSpPr>
          <p:nvPr/>
        </p:nvSpPr>
        <p:spPr bwMode="auto">
          <a:xfrm>
            <a:off x="3639741" y="4197697"/>
            <a:ext cx="8691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332 (</a:t>
            </a:r>
            <a:r>
              <a:rPr lang="en-US" altLang="ja-JP" sz="1400" dirty="0">
                <a:latin typeface="+mn-lt"/>
              </a:rPr>
              <a:t>18.1%)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9" name="Rectangle 106"/>
          <p:cNvSpPr>
            <a:spLocks noChangeArrowheads="1"/>
          </p:cNvSpPr>
          <p:nvPr/>
        </p:nvSpPr>
        <p:spPr bwMode="auto">
          <a:xfrm>
            <a:off x="3685239" y="3946872"/>
            <a:ext cx="7781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603 (</a:t>
            </a:r>
            <a:r>
              <a:rPr lang="en-US" altLang="ja-JP" sz="1400" dirty="0">
                <a:latin typeface="+mn-lt"/>
              </a:rPr>
              <a:t>1.2%)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0" name="Rectangle 107"/>
          <p:cNvSpPr>
            <a:spLocks noChangeArrowheads="1"/>
          </p:cNvSpPr>
          <p:nvPr/>
        </p:nvSpPr>
        <p:spPr bwMode="auto">
          <a:xfrm>
            <a:off x="3685239" y="1231553"/>
            <a:ext cx="7781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143 (</a:t>
            </a:r>
            <a:r>
              <a:rPr lang="en-US" altLang="ja-JP" sz="1400" dirty="0">
                <a:latin typeface="+mn-lt"/>
              </a:rPr>
              <a:t>0.2%)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1" name="Rectangle 109"/>
          <p:cNvSpPr>
            <a:spLocks noChangeArrowheads="1"/>
          </p:cNvSpPr>
          <p:nvPr/>
        </p:nvSpPr>
        <p:spPr bwMode="auto">
          <a:xfrm>
            <a:off x="3639741" y="2601057"/>
            <a:ext cx="8691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2210 (6.3%</a:t>
            </a:r>
            <a:r>
              <a:rPr lang="en-US" altLang="ja-JP" sz="1400" dirty="0">
                <a:latin typeface="+mn-lt"/>
              </a:rPr>
              <a:t>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3" name="Rectangle 111"/>
          <p:cNvSpPr>
            <a:spLocks noChangeArrowheads="1"/>
          </p:cNvSpPr>
          <p:nvPr/>
        </p:nvSpPr>
        <p:spPr bwMode="auto">
          <a:xfrm>
            <a:off x="3594243" y="4697760"/>
            <a:ext cx="96009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5784 (</a:t>
            </a:r>
            <a:r>
              <a:rPr lang="en-US" altLang="ja-JP" sz="1400" dirty="0">
                <a:latin typeface="+mn-lt"/>
              </a:rPr>
              <a:t>72.4%)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4" name="Rectangle 112"/>
          <p:cNvSpPr>
            <a:spLocks noChangeArrowheads="1"/>
          </p:cNvSpPr>
          <p:nvPr/>
        </p:nvSpPr>
        <p:spPr bwMode="auto">
          <a:xfrm>
            <a:off x="3594243" y="4446935"/>
            <a:ext cx="96009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1176 (</a:t>
            </a:r>
            <a:r>
              <a:rPr lang="en-US" altLang="ja-JP" sz="1400" dirty="0">
                <a:latin typeface="+mn-lt"/>
              </a:rPr>
              <a:t>10.7%)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5" name="Rectangle 113"/>
          <p:cNvSpPr>
            <a:spLocks noChangeArrowheads="1"/>
          </p:cNvSpPr>
          <p:nvPr/>
        </p:nvSpPr>
        <p:spPr bwMode="auto">
          <a:xfrm>
            <a:off x="3679954" y="980728"/>
            <a:ext cx="78867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b="1" dirty="0" smtClean="0">
                <a:latin typeface="+mn-lt"/>
              </a:rPr>
              <a:t>865 (</a:t>
            </a:r>
            <a:r>
              <a:rPr lang="en-US" altLang="ja-JP" sz="1400" b="1" dirty="0">
                <a:latin typeface="+mn-lt"/>
              </a:rPr>
              <a:t>1.6%)</a:t>
            </a:r>
            <a:endParaRPr lang="ja-JP" altLang="ja-JP" sz="1400" b="1" dirty="0">
              <a:latin typeface="+mn-lt"/>
            </a:endParaRPr>
          </a:p>
        </p:txBody>
      </p:sp>
      <p:sp>
        <p:nvSpPr>
          <p:cNvPr id="236" name="Rectangle 100"/>
          <p:cNvSpPr>
            <a:spLocks noChangeArrowheads="1"/>
          </p:cNvSpPr>
          <p:nvPr/>
        </p:nvSpPr>
        <p:spPr bwMode="auto">
          <a:xfrm>
            <a:off x="2214357" y="583405"/>
            <a:ext cx="11058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7" name="Rectangle 100"/>
          <p:cNvSpPr>
            <a:spLocks noChangeArrowheads="1"/>
          </p:cNvSpPr>
          <p:nvPr/>
        </p:nvSpPr>
        <p:spPr bwMode="auto">
          <a:xfrm>
            <a:off x="3542467" y="583405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8" name="Rectangle 153"/>
          <p:cNvSpPr>
            <a:spLocks noChangeArrowheads="1"/>
          </p:cNvSpPr>
          <p:nvPr/>
        </p:nvSpPr>
        <p:spPr bwMode="auto">
          <a:xfrm>
            <a:off x="2566443" y="263206"/>
            <a:ext cx="151983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Events (Annual Rate)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9" name="Line 8"/>
          <p:cNvSpPr>
            <a:spLocks noChangeShapeType="1"/>
          </p:cNvSpPr>
          <p:nvPr/>
        </p:nvSpPr>
        <p:spPr bwMode="auto">
          <a:xfrm>
            <a:off x="2144968" y="548680"/>
            <a:ext cx="2520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40" name="Rectangle 100"/>
          <p:cNvSpPr>
            <a:spLocks noChangeArrowheads="1"/>
          </p:cNvSpPr>
          <p:nvPr/>
        </p:nvSpPr>
        <p:spPr bwMode="auto">
          <a:xfrm>
            <a:off x="6940713" y="613514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1" name="Rectangle 100"/>
          <p:cNvSpPr>
            <a:spLocks noChangeArrowheads="1"/>
          </p:cNvSpPr>
          <p:nvPr/>
        </p:nvSpPr>
        <p:spPr bwMode="auto">
          <a:xfrm>
            <a:off x="5499310" y="615752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2" name="Rectangle 100"/>
          <p:cNvSpPr>
            <a:spLocks noChangeArrowheads="1"/>
          </p:cNvSpPr>
          <p:nvPr/>
        </p:nvSpPr>
        <p:spPr bwMode="auto">
          <a:xfrm>
            <a:off x="8137069" y="585063"/>
            <a:ext cx="60076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(95% CI)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3" name="Rectangle 100"/>
          <p:cNvSpPr>
            <a:spLocks noChangeArrowheads="1"/>
          </p:cNvSpPr>
          <p:nvPr/>
        </p:nvSpPr>
        <p:spPr bwMode="auto">
          <a:xfrm>
            <a:off x="57552" y="44624"/>
            <a:ext cx="5937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Figure</a:t>
            </a:r>
            <a:r>
              <a:rPr lang="ja-JP" altLang="en-US" sz="14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2</a:t>
            </a:r>
            <a:endParaRPr kumimoji="0" lang="ja-JP" altLang="ja-JP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60" name="Rectangle 106"/>
          <p:cNvSpPr>
            <a:spLocks noChangeArrowheads="1"/>
          </p:cNvSpPr>
          <p:nvPr/>
        </p:nvSpPr>
        <p:spPr bwMode="auto">
          <a:xfrm>
            <a:off x="237202" y="3046661"/>
            <a:ext cx="25968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</a:t>
            </a:r>
            <a:r>
              <a:rPr kumimoji="0" lang="en-US" altLang="ja-JP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</a:t>
            </a:r>
            <a:endParaRPr kumimoji="0" lang="ja-JP" altLang="ja-JP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09" name="ひし形 308"/>
          <p:cNvSpPr/>
          <p:nvPr/>
        </p:nvSpPr>
        <p:spPr>
          <a:xfrm>
            <a:off x="6058800" y="991361"/>
            <a:ext cx="295200" cy="180000"/>
          </a:xfrm>
          <a:prstGeom prst="diamond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1" name="ひし形 310"/>
          <p:cNvSpPr/>
          <p:nvPr/>
        </p:nvSpPr>
        <p:spPr>
          <a:xfrm>
            <a:off x="4500000" y="1249917"/>
            <a:ext cx="2595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2" name="ひし形 311"/>
          <p:cNvSpPr/>
          <p:nvPr/>
        </p:nvSpPr>
        <p:spPr>
          <a:xfrm>
            <a:off x="5216400" y="1477721"/>
            <a:ext cx="1897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3" name="ひし形 312"/>
          <p:cNvSpPr/>
          <p:nvPr/>
        </p:nvSpPr>
        <p:spPr>
          <a:xfrm>
            <a:off x="6436800" y="1758098"/>
            <a:ext cx="655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4" name="ひし形 313"/>
          <p:cNvSpPr/>
          <p:nvPr/>
        </p:nvSpPr>
        <p:spPr>
          <a:xfrm>
            <a:off x="5799600" y="2003598"/>
            <a:ext cx="586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5" name="ひし形 314"/>
          <p:cNvSpPr/>
          <p:nvPr/>
        </p:nvSpPr>
        <p:spPr>
          <a:xfrm>
            <a:off x="6289200" y="2601057"/>
            <a:ext cx="183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6" name="ひし形 315"/>
          <p:cNvSpPr/>
          <p:nvPr/>
        </p:nvSpPr>
        <p:spPr>
          <a:xfrm>
            <a:off x="5810400" y="3959169"/>
            <a:ext cx="1494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7" name="Rectangle 182"/>
          <p:cNvSpPr>
            <a:spLocks noChangeArrowheads="1"/>
          </p:cNvSpPr>
          <p:nvPr/>
        </p:nvSpPr>
        <p:spPr bwMode="auto">
          <a:xfrm>
            <a:off x="5207291" y="3082131"/>
            <a:ext cx="101839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Intensive </a:t>
            </a:r>
            <a:endParaRPr kumimoji="0" lang="en-US" altLang="ja-JP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318" name="Rectangle 183"/>
          <p:cNvSpPr>
            <a:spLocks noChangeArrowheads="1"/>
          </p:cNvSpPr>
          <p:nvPr/>
        </p:nvSpPr>
        <p:spPr bwMode="auto">
          <a:xfrm>
            <a:off x="6636098" y="3072506"/>
            <a:ext cx="11058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More</a:t>
            </a: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Intensive</a:t>
            </a:r>
          </a:p>
        </p:txBody>
      </p:sp>
      <p:sp>
        <p:nvSpPr>
          <p:cNvPr id="319" name="Rectangle 100"/>
          <p:cNvSpPr>
            <a:spLocks noChangeArrowheads="1"/>
          </p:cNvSpPr>
          <p:nvPr/>
        </p:nvSpPr>
        <p:spPr bwMode="auto">
          <a:xfrm>
            <a:off x="6934372" y="3327806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20" name="Rectangle 100"/>
          <p:cNvSpPr>
            <a:spLocks noChangeArrowheads="1"/>
          </p:cNvSpPr>
          <p:nvPr/>
        </p:nvSpPr>
        <p:spPr bwMode="auto">
          <a:xfrm>
            <a:off x="5492969" y="3327806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21" name="ひし形 320"/>
          <p:cNvSpPr/>
          <p:nvPr/>
        </p:nvSpPr>
        <p:spPr>
          <a:xfrm>
            <a:off x="6591600" y="4240294"/>
            <a:ext cx="540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2" name="ひし形 321"/>
          <p:cNvSpPr/>
          <p:nvPr/>
        </p:nvSpPr>
        <p:spPr>
          <a:xfrm>
            <a:off x="6584400" y="4471901"/>
            <a:ext cx="334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3" name="Line 181"/>
          <p:cNvSpPr>
            <a:spLocks noChangeShapeType="1"/>
          </p:cNvSpPr>
          <p:nvPr/>
        </p:nvSpPr>
        <p:spPr bwMode="auto">
          <a:xfrm>
            <a:off x="4461594" y="4971007"/>
            <a:ext cx="3114000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84" name="Line 8"/>
          <p:cNvSpPr>
            <a:spLocks noChangeShapeType="1"/>
          </p:cNvSpPr>
          <p:nvPr/>
        </p:nvSpPr>
        <p:spPr bwMode="auto">
          <a:xfrm>
            <a:off x="200472" y="3583132"/>
            <a:ext cx="9012518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81" name="Rectangle 106"/>
          <p:cNvSpPr>
            <a:spLocks noChangeArrowheads="1"/>
          </p:cNvSpPr>
          <p:nvPr/>
        </p:nvSpPr>
        <p:spPr bwMode="auto">
          <a:xfrm>
            <a:off x="237202" y="368370"/>
            <a:ext cx="27571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A</a:t>
            </a:r>
            <a:r>
              <a:rPr kumimoji="0" lang="en-US" altLang="ja-JP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</a:t>
            </a:r>
            <a:endParaRPr kumimoji="0" lang="ja-JP" altLang="ja-JP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82" name="Rectangle 113"/>
          <p:cNvSpPr>
            <a:spLocks noChangeArrowheads="1"/>
          </p:cNvSpPr>
          <p:nvPr/>
        </p:nvSpPr>
        <p:spPr bwMode="auto">
          <a:xfrm>
            <a:off x="188954" y="2345492"/>
            <a:ext cx="157235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Secondary </a:t>
            </a: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Outcomes</a:t>
            </a:r>
            <a:endParaRPr kumimoji="0" lang="ja-JP" altLang="ja-JP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83" name="Rectangle 113"/>
          <p:cNvSpPr>
            <a:spLocks noChangeArrowheads="1"/>
          </p:cNvSpPr>
          <p:nvPr/>
        </p:nvSpPr>
        <p:spPr bwMode="auto">
          <a:xfrm>
            <a:off x="200472" y="3691868"/>
            <a:ext cx="157235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Secondary </a:t>
            </a: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Outcomes</a:t>
            </a:r>
            <a:endParaRPr kumimoji="0" lang="ja-JP" altLang="ja-JP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71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188954" y="889136"/>
            <a:ext cx="8868502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56" name="Line 53"/>
          <p:cNvSpPr>
            <a:spLocks noChangeShapeType="1"/>
          </p:cNvSpPr>
          <p:nvPr/>
        </p:nvSpPr>
        <p:spPr bwMode="auto">
          <a:xfrm flipV="1">
            <a:off x="6535133" y="889136"/>
            <a:ext cx="0" cy="298800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58" name="Rectangle 55"/>
          <p:cNvSpPr>
            <a:spLocks noChangeArrowheads="1"/>
          </p:cNvSpPr>
          <p:nvPr/>
        </p:nvSpPr>
        <p:spPr bwMode="auto">
          <a:xfrm>
            <a:off x="337765" y="3036157"/>
            <a:ext cx="364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.</a:t>
            </a:r>
            <a:endParaRPr kumimoji="0" lang="ja-JP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99" name="Rectangle 96"/>
          <p:cNvSpPr>
            <a:spLocks noChangeArrowheads="1"/>
          </p:cNvSpPr>
          <p:nvPr/>
        </p:nvSpPr>
        <p:spPr bwMode="auto">
          <a:xfrm>
            <a:off x="200472" y="1942651"/>
            <a:ext cx="136326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ETDRS Progression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</a:t>
            </a: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cs typeface="Arial" panose="020B0604020202020204" pitchFamily="34" charset="0"/>
              </a:rPr>
              <a:t>≥3 steps</a:t>
            </a:r>
            <a:endParaRPr kumimoji="0" lang="ja-JP" altLang="ja-JP" sz="1800" b="0" i="0" u="none" strike="noStrike" cap="none" normalizeH="0" baseline="3000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0" name="Rectangle 97"/>
          <p:cNvSpPr>
            <a:spLocks noChangeArrowheads="1"/>
          </p:cNvSpPr>
          <p:nvPr/>
        </p:nvSpPr>
        <p:spPr bwMode="auto">
          <a:xfrm>
            <a:off x="200472" y="2739032"/>
            <a:ext cx="114086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Macular Edema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2" name="Rectangle 99"/>
          <p:cNvSpPr>
            <a:spLocks noChangeArrowheads="1"/>
          </p:cNvSpPr>
          <p:nvPr/>
        </p:nvSpPr>
        <p:spPr bwMode="auto">
          <a:xfrm>
            <a:off x="200472" y="1691826"/>
            <a:ext cx="182806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Proliferative Retinopathy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5" name="Rectangle 102"/>
          <p:cNvSpPr>
            <a:spLocks noChangeArrowheads="1"/>
          </p:cNvSpPr>
          <p:nvPr/>
        </p:nvSpPr>
        <p:spPr bwMode="auto">
          <a:xfrm>
            <a:off x="200472" y="3470836"/>
            <a:ext cx="139219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Cataract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Extraction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9" name="Rectangle 106"/>
          <p:cNvSpPr>
            <a:spLocks noChangeArrowheads="1"/>
          </p:cNvSpPr>
          <p:nvPr/>
        </p:nvSpPr>
        <p:spPr bwMode="auto">
          <a:xfrm>
            <a:off x="200472" y="3220011"/>
            <a:ext cx="146942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Vision Deterioration</a:t>
            </a:r>
          </a:p>
        </p:txBody>
      </p:sp>
      <p:sp>
        <p:nvSpPr>
          <p:cNvPr id="110" name="Rectangle 107"/>
          <p:cNvSpPr>
            <a:spLocks noChangeArrowheads="1"/>
          </p:cNvSpPr>
          <p:nvPr/>
        </p:nvSpPr>
        <p:spPr bwMode="auto">
          <a:xfrm>
            <a:off x="200472" y="1236875"/>
            <a:ext cx="135934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Photocoagulation/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  </a:t>
            </a:r>
            <a:r>
              <a:rPr kumimoji="0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Vitrectomy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2" name="Rectangle 109"/>
          <p:cNvSpPr>
            <a:spLocks noChangeArrowheads="1"/>
          </p:cNvSpPr>
          <p:nvPr/>
        </p:nvSpPr>
        <p:spPr bwMode="auto">
          <a:xfrm>
            <a:off x="200472" y="2986678"/>
            <a:ext cx="69281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Blindness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6" name="Rectangle 113"/>
          <p:cNvSpPr>
            <a:spLocks noChangeArrowheads="1"/>
          </p:cNvSpPr>
          <p:nvPr/>
        </p:nvSpPr>
        <p:spPr bwMode="auto">
          <a:xfrm>
            <a:off x="200472" y="986050"/>
            <a:ext cx="161924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Primary Eye Outcome</a:t>
            </a:r>
            <a:endParaRPr kumimoji="0" lang="ja-JP" altLang="ja-JP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9" name="Rectangle 116"/>
          <p:cNvSpPr>
            <a:spLocks noChangeArrowheads="1"/>
          </p:cNvSpPr>
          <p:nvPr/>
        </p:nvSpPr>
        <p:spPr bwMode="auto">
          <a:xfrm>
            <a:off x="7853458" y="2061428"/>
            <a:ext cx="11187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0.86(0.73-1.01)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0" name="Rectangle 117"/>
          <p:cNvSpPr>
            <a:spLocks noChangeArrowheads="1"/>
          </p:cNvSpPr>
          <p:nvPr/>
        </p:nvSpPr>
        <p:spPr bwMode="auto">
          <a:xfrm>
            <a:off x="7853458" y="2739032"/>
            <a:ext cx="11187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0.83(0.68-1.02)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2" name="Rectangle 119"/>
          <p:cNvSpPr>
            <a:spLocks noChangeArrowheads="1"/>
          </p:cNvSpPr>
          <p:nvPr/>
        </p:nvSpPr>
        <p:spPr bwMode="auto">
          <a:xfrm>
            <a:off x="7853458" y="1691826"/>
            <a:ext cx="11187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0.93(0.65-1.33)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4" name="Rectangle 121"/>
          <p:cNvSpPr>
            <a:spLocks noChangeArrowheads="1"/>
          </p:cNvSpPr>
          <p:nvPr/>
        </p:nvSpPr>
        <p:spPr bwMode="auto">
          <a:xfrm>
            <a:off x="7853458" y="3470836"/>
            <a:ext cx="11187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0.90(0.81-0.99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7" name="Rectangle 124"/>
          <p:cNvSpPr>
            <a:spLocks noChangeArrowheads="1"/>
          </p:cNvSpPr>
          <p:nvPr/>
        </p:nvSpPr>
        <p:spPr bwMode="auto">
          <a:xfrm>
            <a:off x="7853458" y="3220011"/>
            <a:ext cx="11187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0.97(0.92-1.03)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8" name="Rectangle 125"/>
          <p:cNvSpPr>
            <a:spLocks noChangeArrowheads="1"/>
          </p:cNvSpPr>
          <p:nvPr/>
        </p:nvSpPr>
        <p:spPr bwMode="auto">
          <a:xfrm>
            <a:off x="7853458" y="1341348"/>
            <a:ext cx="11187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0.96(0.86-1.07)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9" name="Rectangle 126"/>
          <p:cNvSpPr>
            <a:spLocks noChangeArrowheads="1"/>
          </p:cNvSpPr>
          <p:nvPr/>
        </p:nvSpPr>
        <p:spPr bwMode="auto">
          <a:xfrm>
            <a:off x="7853458" y="2986678"/>
            <a:ext cx="11187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1.03(0.89-1.18)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33" name="Rectangle 130"/>
          <p:cNvSpPr>
            <a:spLocks noChangeArrowheads="1"/>
          </p:cNvSpPr>
          <p:nvPr/>
        </p:nvSpPr>
        <p:spPr bwMode="auto">
          <a:xfrm>
            <a:off x="7853459" y="986050"/>
            <a:ext cx="11187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0.87(0.76-1.00)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56" name="Rectangle 153"/>
          <p:cNvSpPr>
            <a:spLocks noChangeArrowheads="1"/>
          </p:cNvSpPr>
          <p:nvPr/>
        </p:nvSpPr>
        <p:spPr bwMode="auto">
          <a:xfrm>
            <a:off x="7973742" y="260648"/>
            <a:ext cx="9304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Hazard Ratio </a:t>
            </a:r>
          </a:p>
        </p:txBody>
      </p:sp>
      <p:sp>
        <p:nvSpPr>
          <p:cNvPr id="185" name="Rectangle 182"/>
          <p:cNvSpPr>
            <a:spLocks noChangeArrowheads="1"/>
          </p:cNvSpPr>
          <p:nvPr/>
        </p:nvSpPr>
        <p:spPr bwMode="auto">
          <a:xfrm>
            <a:off x="5157057" y="312928"/>
            <a:ext cx="111569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Intensive </a:t>
            </a:r>
            <a:endParaRPr kumimoji="0" lang="en-US" altLang="ja-JP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186" name="Rectangle 183"/>
          <p:cNvSpPr>
            <a:spLocks noChangeArrowheads="1"/>
          </p:cNvSpPr>
          <p:nvPr/>
        </p:nvSpPr>
        <p:spPr bwMode="auto">
          <a:xfrm>
            <a:off x="6682491" y="312928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Intensive</a:t>
            </a:r>
          </a:p>
        </p:txBody>
      </p:sp>
      <p:sp>
        <p:nvSpPr>
          <p:cNvPr id="188" name="Rectangle 185"/>
          <p:cNvSpPr>
            <a:spLocks noChangeArrowheads="1"/>
          </p:cNvSpPr>
          <p:nvPr/>
        </p:nvSpPr>
        <p:spPr bwMode="auto">
          <a:xfrm>
            <a:off x="6485920" y="3917305"/>
            <a:ext cx="17780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</a:t>
            </a:r>
            <a:endParaRPr kumimoji="0" lang="ja-JP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9" name="Line 186"/>
          <p:cNvSpPr>
            <a:spLocks noChangeShapeType="1"/>
          </p:cNvSpPr>
          <p:nvPr/>
        </p:nvSpPr>
        <p:spPr bwMode="auto">
          <a:xfrm>
            <a:off x="4468208" y="3760119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0" name="Rectangle 187"/>
          <p:cNvSpPr>
            <a:spLocks noChangeArrowheads="1"/>
          </p:cNvSpPr>
          <p:nvPr/>
        </p:nvSpPr>
        <p:spPr bwMode="auto">
          <a:xfrm>
            <a:off x="4300832" y="3917305"/>
            <a:ext cx="3478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1" name="Line 188"/>
          <p:cNvSpPr>
            <a:spLocks noChangeShapeType="1"/>
          </p:cNvSpPr>
          <p:nvPr/>
        </p:nvSpPr>
        <p:spPr bwMode="auto">
          <a:xfrm>
            <a:off x="5501670" y="3760119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2" name="Rectangle 189"/>
          <p:cNvSpPr>
            <a:spLocks noChangeArrowheads="1"/>
          </p:cNvSpPr>
          <p:nvPr/>
        </p:nvSpPr>
        <p:spPr bwMode="auto">
          <a:xfrm>
            <a:off x="5382399" y="3917305"/>
            <a:ext cx="24846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5" name="Line 192"/>
          <p:cNvSpPr>
            <a:spLocks noChangeShapeType="1"/>
          </p:cNvSpPr>
          <p:nvPr/>
        </p:nvSpPr>
        <p:spPr bwMode="auto">
          <a:xfrm>
            <a:off x="7567008" y="3760119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6" name="Rectangle 193"/>
          <p:cNvSpPr>
            <a:spLocks noChangeArrowheads="1"/>
          </p:cNvSpPr>
          <p:nvPr/>
        </p:nvSpPr>
        <p:spPr bwMode="auto">
          <a:xfrm>
            <a:off x="7530958" y="3917305"/>
            <a:ext cx="17780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0" name="Rectangle 197"/>
          <p:cNvSpPr>
            <a:spLocks noChangeArrowheads="1"/>
          </p:cNvSpPr>
          <p:nvPr/>
        </p:nvSpPr>
        <p:spPr bwMode="auto">
          <a:xfrm>
            <a:off x="6013990" y="4149660"/>
            <a:ext cx="104515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Hazard Ratio</a:t>
            </a:r>
            <a:endParaRPr kumimoji="0" lang="ja-JP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8" name="Rectangle 96"/>
          <p:cNvSpPr>
            <a:spLocks noChangeArrowheads="1"/>
          </p:cNvSpPr>
          <p:nvPr/>
        </p:nvSpPr>
        <p:spPr bwMode="auto">
          <a:xfrm>
            <a:off x="2424000" y="2058664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339(2.1%)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09" name="Rectangle 97"/>
          <p:cNvSpPr>
            <a:spLocks noChangeArrowheads="1"/>
          </p:cNvSpPr>
          <p:nvPr/>
        </p:nvSpPr>
        <p:spPr bwMode="auto">
          <a:xfrm>
            <a:off x="2424000" y="2736268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187(0.5%)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11" name="Rectangle 99"/>
          <p:cNvSpPr>
            <a:spLocks noChangeArrowheads="1"/>
          </p:cNvSpPr>
          <p:nvPr/>
        </p:nvSpPr>
        <p:spPr bwMode="auto">
          <a:xfrm>
            <a:off x="2424000" y="1689062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223(0.7%)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2" name="Rectangle 102"/>
          <p:cNvSpPr>
            <a:spLocks noChangeArrowheads="1"/>
          </p:cNvSpPr>
          <p:nvPr/>
        </p:nvSpPr>
        <p:spPr bwMode="auto">
          <a:xfrm>
            <a:off x="2423999" y="3468072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763(2.1%)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5" name="Rectangle 106"/>
          <p:cNvSpPr>
            <a:spLocks noChangeArrowheads="1"/>
          </p:cNvSpPr>
          <p:nvPr/>
        </p:nvSpPr>
        <p:spPr bwMode="auto">
          <a:xfrm>
            <a:off x="2378502" y="3217247"/>
            <a:ext cx="82851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4663(9.3%)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6" name="Rectangle 107"/>
          <p:cNvSpPr>
            <a:spLocks noChangeArrowheads="1"/>
          </p:cNvSpPr>
          <p:nvPr/>
        </p:nvSpPr>
        <p:spPr bwMode="auto">
          <a:xfrm>
            <a:off x="2424000" y="1338584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675(1.1%)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7" name="Rectangle 109"/>
          <p:cNvSpPr>
            <a:spLocks noChangeArrowheads="1"/>
          </p:cNvSpPr>
          <p:nvPr/>
        </p:nvSpPr>
        <p:spPr bwMode="auto">
          <a:xfrm>
            <a:off x="2423999" y="2983914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>
                <a:latin typeface="+mn-lt"/>
              </a:rPr>
              <a:t>397(0.7%)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21" name="Rectangle 113"/>
          <p:cNvSpPr>
            <a:spLocks noChangeArrowheads="1"/>
          </p:cNvSpPr>
          <p:nvPr/>
        </p:nvSpPr>
        <p:spPr bwMode="auto">
          <a:xfrm>
            <a:off x="2419260" y="983286"/>
            <a:ext cx="7470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b="1" dirty="0">
                <a:latin typeface="+mn-lt"/>
              </a:rPr>
              <a:t>428(2.9%</a:t>
            </a:r>
            <a:r>
              <a:rPr lang="en-US" altLang="ja-JP" sz="1400" dirty="0">
                <a:latin typeface="+mn-lt"/>
              </a:rPr>
              <a:t>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2" name="Rectangle 96"/>
          <p:cNvSpPr>
            <a:spLocks noChangeArrowheads="1"/>
          </p:cNvSpPr>
          <p:nvPr/>
        </p:nvSpPr>
        <p:spPr bwMode="auto">
          <a:xfrm>
            <a:off x="3705533" y="2056106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288(2.3%)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3" name="Rectangle 97"/>
          <p:cNvSpPr>
            <a:spLocks noChangeArrowheads="1"/>
          </p:cNvSpPr>
          <p:nvPr/>
        </p:nvSpPr>
        <p:spPr bwMode="auto">
          <a:xfrm>
            <a:off x="3705533" y="2733710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205(0.6%)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5" name="Rectangle 99"/>
          <p:cNvSpPr>
            <a:spLocks noChangeArrowheads="1"/>
          </p:cNvSpPr>
          <p:nvPr/>
        </p:nvSpPr>
        <p:spPr bwMode="auto">
          <a:xfrm>
            <a:off x="3705534" y="1686504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210(0.7%)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6" name="Rectangle 102"/>
          <p:cNvSpPr>
            <a:spLocks noChangeArrowheads="1"/>
          </p:cNvSpPr>
          <p:nvPr/>
        </p:nvSpPr>
        <p:spPr bwMode="auto">
          <a:xfrm>
            <a:off x="3705532" y="3465514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828(2.8%)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9" name="Rectangle 106"/>
          <p:cNvSpPr>
            <a:spLocks noChangeArrowheads="1"/>
          </p:cNvSpPr>
          <p:nvPr/>
        </p:nvSpPr>
        <p:spPr bwMode="auto">
          <a:xfrm>
            <a:off x="3614538" y="3214689"/>
            <a:ext cx="91951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4615(10.7%)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0" name="Rectangle 107"/>
          <p:cNvSpPr>
            <a:spLocks noChangeArrowheads="1"/>
          </p:cNvSpPr>
          <p:nvPr/>
        </p:nvSpPr>
        <p:spPr bwMode="auto">
          <a:xfrm>
            <a:off x="3705533" y="1336026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665(1.3%)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1" name="Rectangle 109"/>
          <p:cNvSpPr>
            <a:spLocks noChangeArrowheads="1"/>
          </p:cNvSpPr>
          <p:nvPr/>
        </p:nvSpPr>
        <p:spPr bwMode="auto">
          <a:xfrm>
            <a:off x="3705532" y="2981356"/>
            <a:ext cx="7375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>
                <a:latin typeface="+mn-lt"/>
              </a:rPr>
              <a:t>380(0.7%)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5" name="Rectangle 113"/>
          <p:cNvSpPr>
            <a:spLocks noChangeArrowheads="1"/>
          </p:cNvSpPr>
          <p:nvPr/>
        </p:nvSpPr>
        <p:spPr bwMode="auto">
          <a:xfrm>
            <a:off x="3700793" y="980728"/>
            <a:ext cx="7470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b="1" dirty="0">
                <a:latin typeface="+mn-lt"/>
              </a:rPr>
              <a:t>367(3.1%</a:t>
            </a:r>
            <a:r>
              <a:rPr lang="en-US" altLang="ja-JP" sz="1400" dirty="0">
                <a:latin typeface="+mn-lt"/>
              </a:rPr>
              <a:t>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6" name="Rectangle 100"/>
          <p:cNvSpPr>
            <a:spLocks noChangeArrowheads="1"/>
          </p:cNvSpPr>
          <p:nvPr/>
        </p:nvSpPr>
        <p:spPr bwMode="auto">
          <a:xfrm>
            <a:off x="2214357" y="583405"/>
            <a:ext cx="11058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7" name="Rectangle 100"/>
          <p:cNvSpPr>
            <a:spLocks noChangeArrowheads="1"/>
          </p:cNvSpPr>
          <p:nvPr/>
        </p:nvSpPr>
        <p:spPr bwMode="auto">
          <a:xfrm>
            <a:off x="3542467" y="583405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8" name="Rectangle 153"/>
          <p:cNvSpPr>
            <a:spLocks noChangeArrowheads="1"/>
          </p:cNvSpPr>
          <p:nvPr/>
        </p:nvSpPr>
        <p:spPr bwMode="auto">
          <a:xfrm>
            <a:off x="2566443" y="263206"/>
            <a:ext cx="151983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Events (Annual Rate)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9" name="Line 8"/>
          <p:cNvSpPr>
            <a:spLocks noChangeShapeType="1"/>
          </p:cNvSpPr>
          <p:nvPr/>
        </p:nvSpPr>
        <p:spPr bwMode="auto">
          <a:xfrm>
            <a:off x="2144968" y="548680"/>
            <a:ext cx="2520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40" name="Rectangle 100"/>
          <p:cNvSpPr>
            <a:spLocks noChangeArrowheads="1"/>
          </p:cNvSpPr>
          <p:nvPr/>
        </p:nvSpPr>
        <p:spPr bwMode="auto">
          <a:xfrm>
            <a:off x="6940713" y="583405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1" name="Rectangle 100"/>
          <p:cNvSpPr>
            <a:spLocks noChangeArrowheads="1"/>
          </p:cNvSpPr>
          <p:nvPr/>
        </p:nvSpPr>
        <p:spPr bwMode="auto">
          <a:xfrm>
            <a:off x="5499310" y="585643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2" name="Rectangle 100"/>
          <p:cNvSpPr>
            <a:spLocks noChangeArrowheads="1"/>
          </p:cNvSpPr>
          <p:nvPr/>
        </p:nvSpPr>
        <p:spPr bwMode="auto">
          <a:xfrm>
            <a:off x="8137069" y="585063"/>
            <a:ext cx="60076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(95% CI)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3" name="Rectangle 100"/>
          <p:cNvSpPr>
            <a:spLocks noChangeArrowheads="1"/>
          </p:cNvSpPr>
          <p:nvPr/>
        </p:nvSpPr>
        <p:spPr bwMode="auto">
          <a:xfrm>
            <a:off x="57552" y="44624"/>
            <a:ext cx="5937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Figure</a:t>
            </a:r>
            <a:r>
              <a:rPr lang="ja-JP" altLang="en-US" sz="14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3</a:t>
            </a:r>
            <a:endParaRPr kumimoji="0" lang="ja-JP" altLang="ja-JP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09" name="ひし形 308"/>
          <p:cNvSpPr/>
          <p:nvPr/>
        </p:nvSpPr>
        <p:spPr>
          <a:xfrm>
            <a:off x="6109200" y="991361"/>
            <a:ext cx="414000" cy="180000"/>
          </a:xfrm>
          <a:prstGeom prst="diamond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1" name="ひし形 310"/>
          <p:cNvSpPr/>
          <p:nvPr/>
        </p:nvSpPr>
        <p:spPr>
          <a:xfrm>
            <a:off x="6310800" y="1354390"/>
            <a:ext cx="320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2" name="ひし形 311"/>
          <p:cNvSpPr/>
          <p:nvPr/>
        </p:nvSpPr>
        <p:spPr>
          <a:xfrm>
            <a:off x="5878800" y="1683435"/>
            <a:ext cx="1087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3" name="ひし形 312"/>
          <p:cNvSpPr/>
          <p:nvPr/>
        </p:nvSpPr>
        <p:spPr>
          <a:xfrm>
            <a:off x="6066000" y="2082589"/>
            <a:ext cx="489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4" name="ひし形 313"/>
          <p:cNvSpPr/>
          <p:nvPr/>
        </p:nvSpPr>
        <p:spPr>
          <a:xfrm>
            <a:off x="5961600" y="2756455"/>
            <a:ext cx="597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5" name="ひし形 314"/>
          <p:cNvSpPr/>
          <p:nvPr/>
        </p:nvSpPr>
        <p:spPr>
          <a:xfrm>
            <a:off x="6357600" y="3004378"/>
            <a:ext cx="424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6" name="ひし形 315"/>
          <p:cNvSpPr/>
          <p:nvPr/>
        </p:nvSpPr>
        <p:spPr>
          <a:xfrm>
            <a:off x="6408000" y="3226986"/>
            <a:ext cx="162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1" name="ひし形 320"/>
          <p:cNvSpPr/>
          <p:nvPr/>
        </p:nvSpPr>
        <p:spPr>
          <a:xfrm>
            <a:off x="6220800" y="3508111"/>
            <a:ext cx="298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2" name="Line 181"/>
          <p:cNvSpPr>
            <a:spLocks noChangeShapeType="1"/>
          </p:cNvSpPr>
          <p:nvPr/>
        </p:nvSpPr>
        <p:spPr bwMode="auto">
          <a:xfrm>
            <a:off x="4461594" y="3760119"/>
            <a:ext cx="3114000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199612" y="2492896"/>
            <a:ext cx="157235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Secondary </a:t>
            </a: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Outcomes</a:t>
            </a:r>
            <a:endParaRPr kumimoji="0" lang="ja-JP" altLang="ja-JP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36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188954" y="889136"/>
            <a:ext cx="894051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56" name="Line 53"/>
          <p:cNvSpPr>
            <a:spLocks noChangeShapeType="1"/>
          </p:cNvSpPr>
          <p:nvPr/>
        </p:nvSpPr>
        <p:spPr bwMode="auto">
          <a:xfrm flipV="1">
            <a:off x="6535133" y="889136"/>
            <a:ext cx="0" cy="126000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99" name="Rectangle 96"/>
          <p:cNvSpPr>
            <a:spLocks noChangeArrowheads="1"/>
          </p:cNvSpPr>
          <p:nvPr/>
        </p:nvSpPr>
        <p:spPr bwMode="auto">
          <a:xfrm>
            <a:off x="200472" y="1736937"/>
            <a:ext cx="135686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Loss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of Light touch</a:t>
            </a:r>
            <a:endParaRPr kumimoji="0" lang="ja-JP" altLang="ja-JP" sz="1800" b="0" i="0" u="none" strike="noStrike" cap="none" normalizeH="0" baseline="3000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02" name="Rectangle 99"/>
          <p:cNvSpPr>
            <a:spLocks noChangeArrowheads="1"/>
          </p:cNvSpPr>
          <p:nvPr/>
        </p:nvSpPr>
        <p:spPr bwMode="auto">
          <a:xfrm>
            <a:off x="200472" y="1486112"/>
            <a:ext cx="160066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Loss of Ankle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Reflexes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0" name="Rectangle 107"/>
          <p:cNvSpPr>
            <a:spLocks noChangeArrowheads="1"/>
          </p:cNvSpPr>
          <p:nvPr/>
        </p:nvSpPr>
        <p:spPr bwMode="auto">
          <a:xfrm>
            <a:off x="200472" y="1236875"/>
            <a:ext cx="197788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Loss of Vibratory</a:t>
            </a:r>
            <a:r>
              <a:rPr kumimoji="0" lang="en-US" altLang="ja-JP" sz="1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Sensation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6" name="Rectangle 113"/>
          <p:cNvSpPr>
            <a:spLocks noChangeArrowheads="1"/>
          </p:cNvSpPr>
          <p:nvPr/>
        </p:nvSpPr>
        <p:spPr bwMode="auto">
          <a:xfrm>
            <a:off x="200472" y="986050"/>
            <a:ext cx="180818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Primary Nerve</a:t>
            </a:r>
            <a:r>
              <a:rPr kumimoji="0" lang="en-US" altLang="ja-JP" sz="14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 Outcome</a:t>
            </a:r>
            <a:endParaRPr kumimoji="0" lang="ja-JP" altLang="ja-JP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19" name="Rectangle 116"/>
          <p:cNvSpPr>
            <a:spLocks noChangeArrowheads="1"/>
          </p:cNvSpPr>
          <p:nvPr/>
        </p:nvSpPr>
        <p:spPr bwMode="auto">
          <a:xfrm>
            <a:off x="7833164" y="1736937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0.91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0.78-1.07)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2" name="Rectangle 119"/>
          <p:cNvSpPr>
            <a:spLocks noChangeArrowheads="1"/>
          </p:cNvSpPr>
          <p:nvPr/>
        </p:nvSpPr>
        <p:spPr bwMode="auto">
          <a:xfrm>
            <a:off x="7833164" y="1486112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0.97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0.85-1.09)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8" name="Rectangle 125"/>
          <p:cNvSpPr>
            <a:spLocks noChangeArrowheads="1"/>
          </p:cNvSpPr>
          <p:nvPr/>
        </p:nvSpPr>
        <p:spPr bwMode="auto">
          <a:xfrm>
            <a:off x="7833165" y="1236875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0.91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0.82-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1.00)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33" name="Rectangle 130"/>
          <p:cNvSpPr>
            <a:spLocks noChangeArrowheads="1"/>
          </p:cNvSpPr>
          <p:nvPr/>
        </p:nvSpPr>
        <p:spPr bwMode="auto">
          <a:xfrm>
            <a:off x="7833164" y="986050"/>
            <a:ext cx="11593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0.98 (</a:t>
            </a:r>
            <a:r>
              <a:rPr lang="en-US" altLang="ja-JP" sz="1400" dirty="0">
                <a:solidFill>
                  <a:srgbClr val="000000"/>
                </a:solidFill>
                <a:latin typeface="+mn-lt"/>
              </a:rPr>
              <a:t>0.87-1.09)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56" name="Rectangle 153"/>
          <p:cNvSpPr>
            <a:spLocks noChangeArrowheads="1"/>
          </p:cNvSpPr>
          <p:nvPr/>
        </p:nvSpPr>
        <p:spPr bwMode="auto">
          <a:xfrm>
            <a:off x="7973742" y="260648"/>
            <a:ext cx="9304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Hazard Ratio </a:t>
            </a:r>
          </a:p>
        </p:txBody>
      </p:sp>
      <p:sp>
        <p:nvSpPr>
          <p:cNvPr id="185" name="Rectangle 182"/>
          <p:cNvSpPr>
            <a:spLocks noChangeArrowheads="1"/>
          </p:cNvSpPr>
          <p:nvPr/>
        </p:nvSpPr>
        <p:spPr bwMode="auto">
          <a:xfrm>
            <a:off x="5157057" y="300846"/>
            <a:ext cx="111569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Intensive </a:t>
            </a:r>
            <a:endParaRPr kumimoji="0" lang="en-US" altLang="ja-JP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186" name="Rectangle 183"/>
          <p:cNvSpPr>
            <a:spLocks noChangeArrowheads="1"/>
          </p:cNvSpPr>
          <p:nvPr/>
        </p:nvSpPr>
        <p:spPr bwMode="auto">
          <a:xfrm>
            <a:off x="6682491" y="300846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Intensive</a:t>
            </a:r>
          </a:p>
        </p:txBody>
      </p:sp>
      <p:sp>
        <p:nvSpPr>
          <p:cNvPr id="188" name="Rectangle 185"/>
          <p:cNvSpPr>
            <a:spLocks noChangeArrowheads="1"/>
          </p:cNvSpPr>
          <p:nvPr/>
        </p:nvSpPr>
        <p:spPr bwMode="auto">
          <a:xfrm>
            <a:off x="6485920" y="2189113"/>
            <a:ext cx="17780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</a:t>
            </a:r>
            <a:endParaRPr kumimoji="0" lang="ja-JP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9" name="Line 186"/>
          <p:cNvSpPr>
            <a:spLocks noChangeShapeType="1"/>
          </p:cNvSpPr>
          <p:nvPr/>
        </p:nvSpPr>
        <p:spPr bwMode="auto">
          <a:xfrm>
            <a:off x="4468208" y="2031927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0" name="Rectangle 187"/>
          <p:cNvSpPr>
            <a:spLocks noChangeArrowheads="1"/>
          </p:cNvSpPr>
          <p:nvPr/>
        </p:nvSpPr>
        <p:spPr bwMode="auto">
          <a:xfrm>
            <a:off x="4300832" y="2189113"/>
            <a:ext cx="3478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1" name="Line 188"/>
          <p:cNvSpPr>
            <a:spLocks noChangeShapeType="1"/>
          </p:cNvSpPr>
          <p:nvPr/>
        </p:nvSpPr>
        <p:spPr bwMode="auto">
          <a:xfrm>
            <a:off x="5501670" y="2031927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2" name="Rectangle 189"/>
          <p:cNvSpPr>
            <a:spLocks noChangeArrowheads="1"/>
          </p:cNvSpPr>
          <p:nvPr/>
        </p:nvSpPr>
        <p:spPr bwMode="auto">
          <a:xfrm>
            <a:off x="5382399" y="2189113"/>
            <a:ext cx="24846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5" name="Line 192"/>
          <p:cNvSpPr>
            <a:spLocks noChangeShapeType="1"/>
          </p:cNvSpPr>
          <p:nvPr/>
        </p:nvSpPr>
        <p:spPr bwMode="auto">
          <a:xfrm>
            <a:off x="7567008" y="2031927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6" name="Rectangle 193"/>
          <p:cNvSpPr>
            <a:spLocks noChangeArrowheads="1"/>
          </p:cNvSpPr>
          <p:nvPr/>
        </p:nvSpPr>
        <p:spPr bwMode="auto">
          <a:xfrm>
            <a:off x="7530958" y="2189113"/>
            <a:ext cx="17780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0" name="Rectangle 197"/>
          <p:cNvSpPr>
            <a:spLocks noChangeArrowheads="1"/>
          </p:cNvSpPr>
          <p:nvPr/>
        </p:nvSpPr>
        <p:spPr bwMode="auto">
          <a:xfrm>
            <a:off x="6013990" y="2421468"/>
            <a:ext cx="104515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Hazard Ratio</a:t>
            </a:r>
            <a:endParaRPr kumimoji="0" lang="ja-JP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8" name="Rectangle 96"/>
          <p:cNvSpPr>
            <a:spLocks noChangeArrowheads="1"/>
          </p:cNvSpPr>
          <p:nvPr/>
        </p:nvSpPr>
        <p:spPr bwMode="auto">
          <a:xfrm>
            <a:off x="2403706" y="1734173"/>
            <a:ext cx="7781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994 (</a:t>
            </a:r>
            <a:r>
              <a:rPr lang="en-US" altLang="ja-JP" sz="1400" dirty="0">
                <a:latin typeface="+mn-lt"/>
              </a:rPr>
              <a:t>1.8%)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1" name="Rectangle 99"/>
          <p:cNvSpPr>
            <a:spLocks noChangeArrowheads="1"/>
          </p:cNvSpPr>
          <p:nvPr/>
        </p:nvSpPr>
        <p:spPr bwMode="auto">
          <a:xfrm>
            <a:off x="2358208" y="1483348"/>
            <a:ext cx="8691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2804 (</a:t>
            </a:r>
            <a:r>
              <a:rPr lang="en-US" altLang="ja-JP" sz="1400" dirty="0">
                <a:latin typeface="+mn-lt"/>
              </a:rPr>
              <a:t>6.1%)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16" name="Rectangle 107"/>
          <p:cNvSpPr>
            <a:spLocks noChangeArrowheads="1"/>
          </p:cNvSpPr>
          <p:nvPr/>
        </p:nvSpPr>
        <p:spPr bwMode="auto">
          <a:xfrm>
            <a:off x="2403706" y="1234111"/>
            <a:ext cx="7781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808 (</a:t>
            </a:r>
            <a:r>
              <a:rPr lang="en-US" altLang="ja-JP" sz="1400" dirty="0">
                <a:latin typeface="+mn-lt"/>
              </a:rPr>
              <a:t>2.7%)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1" name="Rectangle 113"/>
          <p:cNvSpPr>
            <a:spLocks noChangeArrowheads="1"/>
          </p:cNvSpPr>
          <p:nvPr/>
        </p:nvSpPr>
        <p:spPr bwMode="auto">
          <a:xfrm>
            <a:off x="2352735" y="983286"/>
            <a:ext cx="88004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b="1" dirty="0" smtClean="0">
                <a:latin typeface="+mn-lt"/>
              </a:rPr>
              <a:t>3881 (</a:t>
            </a:r>
            <a:r>
              <a:rPr lang="en-US" altLang="ja-JP" sz="1400" b="1" dirty="0">
                <a:latin typeface="+mn-lt"/>
              </a:rPr>
              <a:t>7.6%)</a:t>
            </a:r>
            <a:endParaRPr lang="ja-JP" altLang="ja-JP" sz="1400" b="1" dirty="0">
              <a:latin typeface="+mn-lt"/>
            </a:endParaRPr>
          </a:p>
        </p:txBody>
      </p:sp>
      <p:sp>
        <p:nvSpPr>
          <p:cNvPr id="222" name="Rectangle 96"/>
          <p:cNvSpPr>
            <a:spLocks noChangeArrowheads="1"/>
          </p:cNvSpPr>
          <p:nvPr/>
        </p:nvSpPr>
        <p:spPr bwMode="auto">
          <a:xfrm>
            <a:off x="3639741" y="1731615"/>
            <a:ext cx="8691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1029 (</a:t>
            </a:r>
            <a:r>
              <a:rPr lang="en-US" altLang="ja-JP" sz="1400" dirty="0">
                <a:latin typeface="+mn-lt"/>
              </a:rPr>
              <a:t>2.1%)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25" name="Rectangle 99"/>
          <p:cNvSpPr>
            <a:spLocks noChangeArrowheads="1"/>
          </p:cNvSpPr>
          <p:nvPr/>
        </p:nvSpPr>
        <p:spPr bwMode="auto">
          <a:xfrm>
            <a:off x="3639742" y="1480790"/>
            <a:ext cx="8691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2722 (7.0%)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0" name="Rectangle 107"/>
          <p:cNvSpPr>
            <a:spLocks noChangeArrowheads="1"/>
          </p:cNvSpPr>
          <p:nvPr/>
        </p:nvSpPr>
        <p:spPr bwMode="auto">
          <a:xfrm>
            <a:off x="3685239" y="1231553"/>
            <a:ext cx="7781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dirty="0" smtClean="0">
                <a:latin typeface="+mn-lt"/>
              </a:rPr>
              <a:t>789 (</a:t>
            </a:r>
            <a:r>
              <a:rPr lang="en-US" altLang="ja-JP" sz="1400" dirty="0">
                <a:latin typeface="+mn-lt"/>
              </a:rPr>
              <a:t>3.5%)</a:t>
            </a:r>
            <a:endParaRPr lang="ja-JP" altLang="ja-JP" sz="1400" dirty="0">
              <a:latin typeface="+mn-lt"/>
            </a:endParaRPr>
          </a:p>
        </p:txBody>
      </p:sp>
      <p:sp>
        <p:nvSpPr>
          <p:cNvPr id="235" name="Rectangle 113"/>
          <p:cNvSpPr>
            <a:spLocks noChangeArrowheads="1"/>
          </p:cNvSpPr>
          <p:nvPr/>
        </p:nvSpPr>
        <p:spPr bwMode="auto">
          <a:xfrm>
            <a:off x="3634268" y="980728"/>
            <a:ext cx="88004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ja-JP" sz="1400" b="1" dirty="0" smtClean="0">
                <a:latin typeface="+mn-lt"/>
              </a:rPr>
              <a:t>3717 (</a:t>
            </a:r>
            <a:r>
              <a:rPr lang="en-US" altLang="ja-JP" sz="1400" b="1" dirty="0">
                <a:latin typeface="+mn-lt"/>
              </a:rPr>
              <a:t>8.5%)</a:t>
            </a:r>
            <a:endParaRPr lang="ja-JP" altLang="ja-JP" sz="1400" b="1" dirty="0">
              <a:latin typeface="+mn-lt"/>
            </a:endParaRPr>
          </a:p>
        </p:txBody>
      </p:sp>
      <p:sp>
        <p:nvSpPr>
          <p:cNvPr id="236" name="Rectangle 100"/>
          <p:cNvSpPr>
            <a:spLocks noChangeArrowheads="1"/>
          </p:cNvSpPr>
          <p:nvPr/>
        </p:nvSpPr>
        <p:spPr bwMode="auto">
          <a:xfrm>
            <a:off x="2214357" y="583405"/>
            <a:ext cx="11058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7" name="Rectangle 100"/>
          <p:cNvSpPr>
            <a:spLocks noChangeArrowheads="1"/>
          </p:cNvSpPr>
          <p:nvPr/>
        </p:nvSpPr>
        <p:spPr bwMode="auto">
          <a:xfrm>
            <a:off x="3542467" y="583405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8" name="Rectangle 153"/>
          <p:cNvSpPr>
            <a:spLocks noChangeArrowheads="1"/>
          </p:cNvSpPr>
          <p:nvPr/>
        </p:nvSpPr>
        <p:spPr bwMode="auto">
          <a:xfrm>
            <a:off x="2566443" y="263206"/>
            <a:ext cx="151983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Events (Annual Rate)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9" name="Line 8"/>
          <p:cNvSpPr>
            <a:spLocks noChangeShapeType="1"/>
          </p:cNvSpPr>
          <p:nvPr/>
        </p:nvSpPr>
        <p:spPr bwMode="auto">
          <a:xfrm>
            <a:off x="2144968" y="548680"/>
            <a:ext cx="2520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40" name="Rectangle 100"/>
          <p:cNvSpPr>
            <a:spLocks noChangeArrowheads="1"/>
          </p:cNvSpPr>
          <p:nvPr/>
        </p:nvSpPr>
        <p:spPr bwMode="auto">
          <a:xfrm>
            <a:off x="6940713" y="583405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1" name="Rectangle 100"/>
          <p:cNvSpPr>
            <a:spLocks noChangeArrowheads="1"/>
          </p:cNvSpPr>
          <p:nvPr/>
        </p:nvSpPr>
        <p:spPr bwMode="auto">
          <a:xfrm>
            <a:off x="5499310" y="585643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2" name="Rectangle 100"/>
          <p:cNvSpPr>
            <a:spLocks noChangeArrowheads="1"/>
          </p:cNvSpPr>
          <p:nvPr/>
        </p:nvSpPr>
        <p:spPr bwMode="auto">
          <a:xfrm>
            <a:off x="8137069" y="585063"/>
            <a:ext cx="60076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(95% CI)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3" name="Rectangle 100"/>
          <p:cNvSpPr>
            <a:spLocks noChangeArrowheads="1"/>
          </p:cNvSpPr>
          <p:nvPr/>
        </p:nvSpPr>
        <p:spPr bwMode="auto">
          <a:xfrm>
            <a:off x="57552" y="44624"/>
            <a:ext cx="177520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Supplementary Figure</a:t>
            </a:r>
            <a:r>
              <a:rPr lang="ja-JP" altLang="en-US" sz="1400" b="1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1</a:t>
            </a:r>
            <a:endParaRPr kumimoji="0" lang="ja-JP" altLang="ja-JP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09" name="ひし形 308"/>
          <p:cNvSpPr/>
          <p:nvPr/>
        </p:nvSpPr>
        <p:spPr>
          <a:xfrm>
            <a:off x="6339600" y="991361"/>
            <a:ext cx="334800" cy="180000"/>
          </a:xfrm>
          <a:prstGeom prst="diamond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1" name="ひし形 310"/>
          <p:cNvSpPr/>
          <p:nvPr/>
        </p:nvSpPr>
        <p:spPr>
          <a:xfrm>
            <a:off x="6242400" y="1249917"/>
            <a:ext cx="298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2" name="ひし形 311"/>
          <p:cNvSpPr/>
          <p:nvPr/>
        </p:nvSpPr>
        <p:spPr>
          <a:xfrm>
            <a:off x="6307200" y="1477721"/>
            <a:ext cx="370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3" name="ひし形 312"/>
          <p:cNvSpPr/>
          <p:nvPr/>
        </p:nvSpPr>
        <p:spPr>
          <a:xfrm>
            <a:off x="6166800" y="1758098"/>
            <a:ext cx="475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2" name="Line 181"/>
          <p:cNvSpPr>
            <a:spLocks noChangeShapeType="1"/>
          </p:cNvSpPr>
          <p:nvPr/>
        </p:nvSpPr>
        <p:spPr bwMode="auto">
          <a:xfrm>
            <a:off x="4461594" y="2031927"/>
            <a:ext cx="3114000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92497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ひし形 66"/>
          <p:cNvSpPr/>
          <p:nvPr/>
        </p:nvSpPr>
        <p:spPr>
          <a:xfrm>
            <a:off x="3974864" y="3639382"/>
            <a:ext cx="4284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188954" y="889136"/>
            <a:ext cx="9540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56" name="Line 53"/>
          <p:cNvSpPr>
            <a:spLocks noChangeShapeType="1"/>
          </p:cNvSpPr>
          <p:nvPr/>
        </p:nvSpPr>
        <p:spPr bwMode="auto">
          <a:xfrm flipV="1">
            <a:off x="6535133" y="889136"/>
            <a:ext cx="0" cy="532800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56" name="Rectangle 153"/>
          <p:cNvSpPr>
            <a:spLocks noChangeArrowheads="1"/>
          </p:cNvSpPr>
          <p:nvPr/>
        </p:nvSpPr>
        <p:spPr bwMode="auto">
          <a:xfrm>
            <a:off x="7955190" y="260648"/>
            <a:ext cx="96757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Hazard Ratio </a:t>
            </a:r>
          </a:p>
        </p:txBody>
      </p:sp>
      <p:sp>
        <p:nvSpPr>
          <p:cNvPr id="185" name="Rectangle 182"/>
          <p:cNvSpPr>
            <a:spLocks noChangeArrowheads="1"/>
          </p:cNvSpPr>
          <p:nvPr/>
        </p:nvSpPr>
        <p:spPr bwMode="auto">
          <a:xfrm>
            <a:off x="5144073" y="300316"/>
            <a:ext cx="11416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Intensive </a:t>
            </a:r>
            <a:endParaRPr kumimoji="0" lang="en-US" altLang="ja-JP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186" name="Rectangle 183"/>
          <p:cNvSpPr>
            <a:spLocks noChangeArrowheads="1"/>
          </p:cNvSpPr>
          <p:nvPr/>
        </p:nvSpPr>
        <p:spPr bwMode="auto">
          <a:xfrm>
            <a:off x="6682491" y="300316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Intensive</a:t>
            </a:r>
          </a:p>
        </p:txBody>
      </p:sp>
      <p:sp>
        <p:nvSpPr>
          <p:cNvPr id="188" name="Rectangle 185"/>
          <p:cNvSpPr>
            <a:spLocks noChangeArrowheads="1"/>
          </p:cNvSpPr>
          <p:nvPr/>
        </p:nvSpPr>
        <p:spPr bwMode="auto">
          <a:xfrm>
            <a:off x="6485920" y="6250482"/>
            <a:ext cx="9137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1</a:t>
            </a:r>
            <a:endParaRPr kumimoji="0" lang="ja-JP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89" name="Line 186"/>
          <p:cNvSpPr>
            <a:spLocks noChangeShapeType="1"/>
          </p:cNvSpPr>
          <p:nvPr/>
        </p:nvSpPr>
        <p:spPr bwMode="auto">
          <a:xfrm>
            <a:off x="4468208" y="6093296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0" name="Rectangle 187"/>
          <p:cNvSpPr>
            <a:spLocks noChangeArrowheads="1"/>
          </p:cNvSpPr>
          <p:nvPr/>
        </p:nvSpPr>
        <p:spPr bwMode="auto">
          <a:xfrm>
            <a:off x="4315259" y="6250482"/>
            <a:ext cx="3189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25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91" name="Line 188"/>
          <p:cNvSpPr>
            <a:spLocks noChangeShapeType="1"/>
          </p:cNvSpPr>
          <p:nvPr/>
        </p:nvSpPr>
        <p:spPr bwMode="auto">
          <a:xfrm>
            <a:off x="5501670" y="6093296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2" name="Rectangle 189"/>
          <p:cNvSpPr>
            <a:spLocks noChangeArrowheads="1"/>
          </p:cNvSpPr>
          <p:nvPr/>
        </p:nvSpPr>
        <p:spPr bwMode="auto">
          <a:xfrm>
            <a:off x="5392819" y="6250482"/>
            <a:ext cx="22762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95" name="Line 192"/>
          <p:cNvSpPr>
            <a:spLocks noChangeShapeType="1"/>
          </p:cNvSpPr>
          <p:nvPr/>
        </p:nvSpPr>
        <p:spPr bwMode="auto">
          <a:xfrm>
            <a:off x="7567008" y="6093296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6" name="Rectangle 193"/>
          <p:cNvSpPr>
            <a:spLocks noChangeArrowheads="1"/>
          </p:cNvSpPr>
          <p:nvPr/>
        </p:nvSpPr>
        <p:spPr bwMode="auto">
          <a:xfrm>
            <a:off x="7530958" y="6250482"/>
            <a:ext cx="9137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2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00" name="Rectangle 197"/>
          <p:cNvSpPr>
            <a:spLocks noChangeArrowheads="1"/>
          </p:cNvSpPr>
          <p:nvPr/>
        </p:nvSpPr>
        <p:spPr bwMode="auto">
          <a:xfrm>
            <a:off x="6072820" y="6482837"/>
            <a:ext cx="9274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Hazard Ratio</a:t>
            </a:r>
            <a:endParaRPr kumimoji="0" lang="ja-JP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6" name="Rectangle 100"/>
          <p:cNvSpPr>
            <a:spLocks noChangeArrowheads="1"/>
          </p:cNvSpPr>
          <p:nvPr/>
        </p:nvSpPr>
        <p:spPr bwMode="auto">
          <a:xfrm>
            <a:off x="2214357" y="583405"/>
            <a:ext cx="11058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7" name="Rectangle 100"/>
          <p:cNvSpPr>
            <a:spLocks noChangeArrowheads="1"/>
          </p:cNvSpPr>
          <p:nvPr/>
        </p:nvSpPr>
        <p:spPr bwMode="auto">
          <a:xfrm>
            <a:off x="3542467" y="583405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8" name="Rectangle 153"/>
          <p:cNvSpPr>
            <a:spLocks noChangeArrowheads="1"/>
          </p:cNvSpPr>
          <p:nvPr/>
        </p:nvSpPr>
        <p:spPr bwMode="auto">
          <a:xfrm>
            <a:off x="2566443" y="263206"/>
            <a:ext cx="151983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Events (Annual Rate)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9" name="Line 8"/>
          <p:cNvSpPr>
            <a:spLocks noChangeShapeType="1"/>
          </p:cNvSpPr>
          <p:nvPr/>
        </p:nvSpPr>
        <p:spPr bwMode="auto">
          <a:xfrm>
            <a:off x="2144968" y="548680"/>
            <a:ext cx="2520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40" name="Rectangle 100"/>
          <p:cNvSpPr>
            <a:spLocks noChangeArrowheads="1"/>
          </p:cNvSpPr>
          <p:nvPr/>
        </p:nvSpPr>
        <p:spPr bwMode="auto">
          <a:xfrm>
            <a:off x="6940713" y="546442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1" name="Rectangle 100"/>
          <p:cNvSpPr>
            <a:spLocks noChangeArrowheads="1"/>
          </p:cNvSpPr>
          <p:nvPr/>
        </p:nvSpPr>
        <p:spPr bwMode="auto">
          <a:xfrm>
            <a:off x="5499310" y="548680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2" name="Rectangle 100"/>
          <p:cNvSpPr>
            <a:spLocks noChangeArrowheads="1"/>
          </p:cNvSpPr>
          <p:nvPr/>
        </p:nvSpPr>
        <p:spPr bwMode="auto">
          <a:xfrm>
            <a:off x="8137069" y="585063"/>
            <a:ext cx="60076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(95% CI)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3" name="Rectangle 100"/>
          <p:cNvSpPr>
            <a:spLocks noChangeArrowheads="1"/>
          </p:cNvSpPr>
          <p:nvPr/>
        </p:nvSpPr>
        <p:spPr bwMode="auto">
          <a:xfrm>
            <a:off x="57552" y="44624"/>
            <a:ext cx="39030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Supplementary Figure</a:t>
            </a:r>
            <a:r>
              <a:rPr lang="ja-JP" altLang="en-US" sz="1400" b="1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2A (Primary Kidney Outcome)</a:t>
            </a:r>
            <a:endParaRPr kumimoji="0" lang="ja-JP" altLang="ja-JP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23" name="Line 181"/>
          <p:cNvSpPr>
            <a:spLocks noChangeShapeType="1"/>
          </p:cNvSpPr>
          <p:nvPr/>
        </p:nvSpPr>
        <p:spPr bwMode="auto">
          <a:xfrm>
            <a:off x="4461594" y="6093296"/>
            <a:ext cx="3114000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200472" y="583405"/>
            <a:ext cx="76886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Subgroups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70" name="Rectangle 153"/>
          <p:cNvSpPr>
            <a:spLocks noChangeArrowheads="1"/>
          </p:cNvSpPr>
          <p:nvPr/>
        </p:nvSpPr>
        <p:spPr bwMode="auto">
          <a:xfrm>
            <a:off x="9340180" y="260648"/>
            <a:ext cx="929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P</a:t>
            </a:r>
          </a:p>
        </p:txBody>
      </p:sp>
      <p:sp>
        <p:nvSpPr>
          <p:cNvPr id="371" name="Rectangle 100"/>
          <p:cNvSpPr>
            <a:spLocks noChangeArrowheads="1"/>
          </p:cNvSpPr>
          <p:nvPr/>
        </p:nvSpPr>
        <p:spPr bwMode="auto">
          <a:xfrm>
            <a:off x="8987215" y="585063"/>
            <a:ext cx="7958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interaction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97" name="正方形/長方形 196"/>
          <p:cNvSpPr/>
          <p:nvPr/>
        </p:nvSpPr>
        <p:spPr>
          <a:xfrm>
            <a:off x="107912" y="944989"/>
            <a:ext cx="2357633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b="1" dirty="0"/>
              <a:t>OVERALL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Male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Female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&lt; mean (</a:t>
            </a:r>
            <a:r>
              <a:rPr lang="en-US" altLang="ja-JP" sz="1400" dirty="0" smtClean="0"/>
              <a:t>62.3y</a:t>
            </a:r>
            <a:r>
              <a:rPr lang="en-US" altLang="ja-JP" sz="1400" dirty="0"/>
              <a:t>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≥ mean (</a:t>
            </a:r>
            <a:r>
              <a:rPr lang="en-US" altLang="ja-JP" sz="1400" dirty="0" smtClean="0"/>
              <a:t>62.3y</a:t>
            </a:r>
            <a:r>
              <a:rPr lang="en-US" altLang="ja-JP" sz="1400" dirty="0"/>
              <a:t>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&lt; </a:t>
            </a:r>
            <a:r>
              <a:rPr lang="en-US" altLang="ja-JP" sz="1400" dirty="0" smtClean="0"/>
              <a:t>70y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≥ </a:t>
            </a:r>
            <a:r>
              <a:rPr lang="en-US" altLang="ja-JP" sz="1400" dirty="0" smtClean="0"/>
              <a:t>70y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HbA1c &lt; 7.5%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HbA1c 7.5-8.5%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HbA1c &gt; 8.5%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Caucasian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Asian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Hispanic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Black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Duration of diabetes &lt; 5y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Duration of diabetes ≥ 5y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No existing CVD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Existing CVD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err="1"/>
              <a:t>eGFR</a:t>
            </a:r>
            <a:r>
              <a:rPr lang="en-US" altLang="ja-JP" sz="1400" dirty="0"/>
              <a:t> </a:t>
            </a:r>
            <a:r>
              <a:rPr lang="en-US" altLang="ja-JP" sz="1400" dirty="0" smtClean="0"/>
              <a:t> 1</a:t>
            </a:r>
            <a:r>
              <a:rPr lang="en-US" altLang="ja-JP" sz="1400" baseline="30000" dirty="0" smtClean="0"/>
              <a:t>st</a:t>
            </a:r>
            <a:r>
              <a:rPr lang="en-US" altLang="ja-JP" sz="1400" dirty="0" smtClean="0"/>
              <a:t> third</a:t>
            </a:r>
            <a:r>
              <a:rPr lang="ja-JP" altLang="en-US" sz="1400" dirty="0" smtClean="0"/>
              <a:t> </a:t>
            </a:r>
            <a:r>
              <a:rPr lang="en-US" altLang="ja-JP" sz="1400" dirty="0" smtClean="0"/>
              <a:t>(&lt;73 ml/min)</a:t>
            </a:r>
            <a:endParaRPr lang="ja-JP" altLang="ja-JP" sz="14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err="1" smtClean="0"/>
              <a:t>eGFR</a:t>
            </a:r>
            <a:r>
              <a:rPr lang="en-US" altLang="ja-JP" sz="1400" dirty="0" smtClean="0"/>
              <a:t> 2</a:t>
            </a:r>
            <a:r>
              <a:rPr lang="en-US" altLang="ja-JP" sz="1400" baseline="30000" dirty="0" smtClean="0"/>
              <a:t>nd</a:t>
            </a:r>
            <a:r>
              <a:rPr lang="en-US" altLang="ja-JP" sz="1400" dirty="0" smtClean="0"/>
              <a:t> third (73-90 ml/min)</a:t>
            </a:r>
            <a:endParaRPr lang="ja-JP" altLang="ja-JP" sz="14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err="1" smtClean="0"/>
              <a:t>eGFR</a:t>
            </a:r>
            <a:r>
              <a:rPr lang="en-US" altLang="ja-JP" sz="1400" dirty="0" smtClean="0"/>
              <a:t> 3</a:t>
            </a:r>
            <a:r>
              <a:rPr lang="en-US" altLang="ja-JP" sz="1400" baseline="30000" dirty="0" smtClean="0"/>
              <a:t>rd</a:t>
            </a:r>
            <a:r>
              <a:rPr lang="en-US" altLang="ja-JP" sz="1400" dirty="0" smtClean="0"/>
              <a:t> third (&gt;90 ml/min)</a:t>
            </a:r>
            <a:endParaRPr lang="ja-JP" altLang="ja-JP" sz="1400" dirty="0"/>
          </a:p>
        </p:txBody>
      </p:sp>
      <p:sp>
        <p:nvSpPr>
          <p:cNvPr id="414" name="正方形/長方形 413"/>
          <p:cNvSpPr/>
          <p:nvPr/>
        </p:nvSpPr>
        <p:spPr>
          <a:xfrm>
            <a:off x="2279086" y="941565"/>
            <a:ext cx="933269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b="1" dirty="0"/>
              <a:t>761(1.2%)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480(1.3%)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291(1.2%)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392(1.2%)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379(1.3%)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607(1.2</a:t>
            </a:r>
            <a:r>
              <a:rPr lang="en-US" altLang="ja-JP" sz="1400" dirty="0"/>
              <a:t>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164(1.5%)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260(1.0%)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223(1.3%)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277(1.6%)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472(1.2%)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47(2.2%)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92(1.6%)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139(1.1%)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256(1.0%)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513(1.4%)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496(1.1%)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275(1.6%)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348(1.7%)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192(0.9%)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223(1.1%)</a:t>
            </a:r>
          </a:p>
        </p:txBody>
      </p:sp>
      <p:sp>
        <p:nvSpPr>
          <p:cNvPr id="415" name="正方形/長方形 414"/>
          <p:cNvSpPr/>
          <p:nvPr/>
        </p:nvSpPr>
        <p:spPr>
          <a:xfrm>
            <a:off x="3587683" y="938216"/>
            <a:ext cx="933269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b="1" dirty="0"/>
              <a:t>865(1.6%)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568(1.7%)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301(1.4%)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402(1.5%)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467(1.6%)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684(1.5</a:t>
            </a:r>
            <a:r>
              <a:rPr lang="en-US" altLang="ja-JP" sz="1400" dirty="0"/>
              <a:t>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185(1.7%)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239(1.1%)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282(1.7%)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338(2.0%)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520(1.5%)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41(1.9%)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101(1.9%)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171(1.5%)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225(1.2%)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642(1.8%)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547(1.4%)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322(1.9%)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413(2.2%)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224(1.2%)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229(1.2%)</a:t>
            </a:r>
          </a:p>
        </p:txBody>
      </p:sp>
      <p:sp>
        <p:nvSpPr>
          <p:cNvPr id="416" name="正方形/長方形 415"/>
          <p:cNvSpPr/>
          <p:nvPr/>
        </p:nvSpPr>
        <p:spPr>
          <a:xfrm>
            <a:off x="7824299" y="934191"/>
            <a:ext cx="1305165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0.80(0.72-0.88</a:t>
            </a:r>
            <a:r>
              <a:rPr lang="en-US" altLang="ja-JP" sz="1400" dirty="0"/>
              <a:t>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0.80(0.63-1.02</a:t>
            </a:r>
            <a:r>
              <a:rPr lang="en-US" altLang="ja-JP" sz="1400" dirty="0"/>
              <a:t>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0.84(0.58-1.23)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0.83(0.67-1.04)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0.78(0.68-0.90)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0.79(0.68-0.92)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0.93(0.62-1.39)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0.90(0.75-1.08</a:t>
            </a:r>
            <a:r>
              <a:rPr lang="en-US" altLang="ja-JP" sz="1400" dirty="0"/>
              <a:t>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0.72(0.58-0.90)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0.81(0.64-1.02)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0.81(0.69-0.94)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0.76(0.18-3.27)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0.79(0.59-1.06)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0.75(0.60-0.94</a:t>
            </a:r>
            <a:r>
              <a:rPr lang="en-US" altLang="ja-JP" sz="1400" dirty="0"/>
              <a:t>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0.80(0.64-0.99</a:t>
            </a:r>
            <a:r>
              <a:rPr lang="en-US" altLang="ja-JP" sz="1400" dirty="0"/>
              <a:t>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0.80(0.71-0.90)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0.78(0.67-0.90)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0.84(0.72-0.99)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0.78(0.68-0.90)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0.75(0.54-1.03)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0.86(0.71-1.03)</a:t>
            </a:r>
          </a:p>
        </p:txBody>
      </p:sp>
      <p:sp>
        <p:nvSpPr>
          <p:cNvPr id="417" name="正方形/長方形 416"/>
          <p:cNvSpPr/>
          <p:nvPr/>
        </p:nvSpPr>
        <p:spPr>
          <a:xfrm>
            <a:off x="9129464" y="930842"/>
            <a:ext cx="595035" cy="48885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0.816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0.645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0.415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0.251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0.682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0.952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0.398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0.517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 </a:t>
            </a:r>
            <a:endParaRPr lang="ja-JP" altLang="ja-JP" sz="1400" dirty="0"/>
          </a:p>
        </p:txBody>
      </p:sp>
      <p:sp>
        <p:nvSpPr>
          <p:cNvPr id="54" name="ひし形 53"/>
          <p:cNvSpPr/>
          <p:nvPr/>
        </p:nvSpPr>
        <p:spPr>
          <a:xfrm>
            <a:off x="6044400" y="980728"/>
            <a:ext cx="295200" cy="180000"/>
          </a:xfrm>
          <a:prstGeom prst="diamond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ひし形 54"/>
          <p:cNvSpPr/>
          <p:nvPr/>
        </p:nvSpPr>
        <p:spPr>
          <a:xfrm>
            <a:off x="5850000" y="1232776"/>
            <a:ext cx="709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7" name="ひし形 56"/>
          <p:cNvSpPr/>
          <p:nvPr/>
        </p:nvSpPr>
        <p:spPr>
          <a:xfrm>
            <a:off x="5709600" y="1484784"/>
            <a:ext cx="1130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8" name="ひし形 57"/>
          <p:cNvSpPr/>
          <p:nvPr/>
        </p:nvSpPr>
        <p:spPr>
          <a:xfrm>
            <a:off x="5925600" y="1728572"/>
            <a:ext cx="666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9" name="ひし形 58"/>
          <p:cNvSpPr/>
          <p:nvPr/>
        </p:nvSpPr>
        <p:spPr>
          <a:xfrm>
            <a:off x="5965200" y="1952856"/>
            <a:ext cx="403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1" name="ひし形 60"/>
          <p:cNvSpPr/>
          <p:nvPr/>
        </p:nvSpPr>
        <p:spPr>
          <a:xfrm>
            <a:off x="5951921" y="2209912"/>
            <a:ext cx="536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2" name="ひし形 61"/>
          <p:cNvSpPr/>
          <p:nvPr/>
        </p:nvSpPr>
        <p:spPr>
          <a:xfrm>
            <a:off x="6109200" y="2687684"/>
            <a:ext cx="536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ひし形 62"/>
          <p:cNvSpPr/>
          <p:nvPr/>
        </p:nvSpPr>
        <p:spPr>
          <a:xfrm>
            <a:off x="5716800" y="2917570"/>
            <a:ext cx="648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4" name="ひし形 63"/>
          <p:cNvSpPr/>
          <p:nvPr/>
        </p:nvSpPr>
        <p:spPr>
          <a:xfrm>
            <a:off x="5860800" y="3140122"/>
            <a:ext cx="694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5" name="ひし形 64"/>
          <p:cNvSpPr/>
          <p:nvPr/>
        </p:nvSpPr>
        <p:spPr>
          <a:xfrm>
            <a:off x="5986800" y="3371740"/>
            <a:ext cx="453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8" name="ひし形 67"/>
          <p:cNvSpPr/>
          <p:nvPr/>
        </p:nvSpPr>
        <p:spPr>
          <a:xfrm>
            <a:off x="5756400" y="3861048"/>
            <a:ext cx="864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9" name="ひし形 68"/>
          <p:cNvSpPr/>
          <p:nvPr/>
        </p:nvSpPr>
        <p:spPr>
          <a:xfrm>
            <a:off x="5774400" y="4099194"/>
            <a:ext cx="666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0" name="ひし形 69"/>
          <p:cNvSpPr/>
          <p:nvPr/>
        </p:nvSpPr>
        <p:spPr>
          <a:xfrm>
            <a:off x="5871600" y="4343868"/>
            <a:ext cx="644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1" name="ひし形 70"/>
          <p:cNvSpPr/>
          <p:nvPr/>
        </p:nvSpPr>
        <p:spPr>
          <a:xfrm>
            <a:off x="6022800" y="4567266"/>
            <a:ext cx="345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2" name="ひし形 71"/>
          <p:cNvSpPr/>
          <p:nvPr/>
        </p:nvSpPr>
        <p:spPr>
          <a:xfrm>
            <a:off x="5943600" y="4811900"/>
            <a:ext cx="432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3" name="ひし形 72"/>
          <p:cNvSpPr/>
          <p:nvPr/>
        </p:nvSpPr>
        <p:spPr>
          <a:xfrm>
            <a:off x="6037200" y="5049200"/>
            <a:ext cx="482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4" name="ひし形 73"/>
          <p:cNvSpPr/>
          <p:nvPr/>
        </p:nvSpPr>
        <p:spPr>
          <a:xfrm>
            <a:off x="5950800" y="5290376"/>
            <a:ext cx="428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5" name="ひし形 74"/>
          <p:cNvSpPr/>
          <p:nvPr/>
        </p:nvSpPr>
        <p:spPr>
          <a:xfrm>
            <a:off x="5616000" y="5518118"/>
            <a:ext cx="961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6" name="ひし形 75"/>
          <p:cNvSpPr/>
          <p:nvPr/>
        </p:nvSpPr>
        <p:spPr>
          <a:xfrm>
            <a:off x="6022800" y="5770126"/>
            <a:ext cx="558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ひし形 61"/>
          <p:cNvSpPr/>
          <p:nvPr/>
        </p:nvSpPr>
        <p:spPr>
          <a:xfrm>
            <a:off x="5699651" y="2461920"/>
            <a:ext cx="1241062" cy="125953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315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188954" y="889136"/>
            <a:ext cx="9540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56" name="Line 53"/>
          <p:cNvSpPr>
            <a:spLocks noChangeShapeType="1"/>
          </p:cNvSpPr>
          <p:nvPr/>
        </p:nvSpPr>
        <p:spPr bwMode="auto">
          <a:xfrm flipV="1">
            <a:off x="6535133" y="889136"/>
            <a:ext cx="0" cy="532800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56" name="Rectangle 153"/>
          <p:cNvSpPr>
            <a:spLocks noChangeArrowheads="1"/>
          </p:cNvSpPr>
          <p:nvPr/>
        </p:nvSpPr>
        <p:spPr bwMode="auto">
          <a:xfrm>
            <a:off x="7955190" y="260648"/>
            <a:ext cx="96757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Hazard Ratio </a:t>
            </a:r>
          </a:p>
        </p:txBody>
      </p:sp>
      <p:sp>
        <p:nvSpPr>
          <p:cNvPr id="185" name="Rectangle 182"/>
          <p:cNvSpPr>
            <a:spLocks noChangeArrowheads="1"/>
          </p:cNvSpPr>
          <p:nvPr/>
        </p:nvSpPr>
        <p:spPr bwMode="auto">
          <a:xfrm>
            <a:off x="5144073" y="299890"/>
            <a:ext cx="11416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Intensive </a:t>
            </a:r>
            <a:endParaRPr kumimoji="0" lang="en-US" altLang="ja-JP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186" name="Rectangle 183"/>
          <p:cNvSpPr>
            <a:spLocks noChangeArrowheads="1"/>
          </p:cNvSpPr>
          <p:nvPr/>
        </p:nvSpPr>
        <p:spPr bwMode="auto">
          <a:xfrm>
            <a:off x="6682491" y="299890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Intensive</a:t>
            </a:r>
          </a:p>
        </p:txBody>
      </p:sp>
      <p:sp>
        <p:nvSpPr>
          <p:cNvPr id="188" name="Rectangle 185"/>
          <p:cNvSpPr>
            <a:spLocks noChangeArrowheads="1"/>
          </p:cNvSpPr>
          <p:nvPr/>
        </p:nvSpPr>
        <p:spPr bwMode="auto">
          <a:xfrm>
            <a:off x="6485920" y="6250482"/>
            <a:ext cx="9137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1</a:t>
            </a:r>
            <a:endParaRPr kumimoji="0" lang="ja-JP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89" name="Line 186"/>
          <p:cNvSpPr>
            <a:spLocks noChangeShapeType="1"/>
          </p:cNvSpPr>
          <p:nvPr/>
        </p:nvSpPr>
        <p:spPr bwMode="auto">
          <a:xfrm>
            <a:off x="4468208" y="6093296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0" name="Rectangle 187"/>
          <p:cNvSpPr>
            <a:spLocks noChangeArrowheads="1"/>
          </p:cNvSpPr>
          <p:nvPr/>
        </p:nvSpPr>
        <p:spPr bwMode="auto">
          <a:xfrm>
            <a:off x="4315259" y="6250482"/>
            <a:ext cx="3189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25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91" name="Line 188"/>
          <p:cNvSpPr>
            <a:spLocks noChangeShapeType="1"/>
          </p:cNvSpPr>
          <p:nvPr/>
        </p:nvSpPr>
        <p:spPr bwMode="auto">
          <a:xfrm>
            <a:off x="5501670" y="6093296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2" name="Rectangle 189"/>
          <p:cNvSpPr>
            <a:spLocks noChangeArrowheads="1"/>
          </p:cNvSpPr>
          <p:nvPr/>
        </p:nvSpPr>
        <p:spPr bwMode="auto">
          <a:xfrm>
            <a:off x="5392819" y="6250482"/>
            <a:ext cx="22762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95" name="Line 192"/>
          <p:cNvSpPr>
            <a:spLocks noChangeShapeType="1"/>
          </p:cNvSpPr>
          <p:nvPr/>
        </p:nvSpPr>
        <p:spPr bwMode="auto">
          <a:xfrm>
            <a:off x="7567008" y="6093296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6" name="Rectangle 193"/>
          <p:cNvSpPr>
            <a:spLocks noChangeArrowheads="1"/>
          </p:cNvSpPr>
          <p:nvPr/>
        </p:nvSpPr>
        <p:spPr bwMode="auto">
          <a:xfrm>
            <a:off x="7530958" y="6250482"/>
            <a:ext cx="9137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2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00" name="Rectangle 197"/>
          <p:cNvSpPr>
            <a:spLocks noChangeArrowheads="1"/>
          </p:cNvSpPr>
          <p:nvPr/>
        </p:nvSpPr>
        <p:spPr bwMode="auto">
          <a:xfrm>
            <a:off x="6072820" y="6482837"/>
            <a:ext cx="9274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Hazard Ratio</a:t>
            </a:r>
            <a:endParaRPr kumimoji="0" lang="ja-JP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6" name="Rectangle 100"/>
          <p:cNvSpPr>
            <a:spLocks noChangeArrowheads="1"/>
          </p:cNvSpPr>
          <p:nvPr/>
        </p:nvSpPr>
        <p:spPr bwMode="auto">
          <a:xfrm>
            <a:off x="2214357" y="583405"/>
            <a:ext cx="11058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7" name="Rectangle 100"/>
          <p:cNvSpPr>
            <a:spLocks noChangeArrowheads="1"/>
          </p:cNvSpPr>
          <p:nvPr/>
        </p:nvSpPr>
        <p:spPr bwMode="auto">
          <a:xfrm>
            <a:off x="3542467" y="583405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8" name="Rectangle 153"/>
          <p:cNvSpPr>
            <a:spLocks noChangeArrowheads="1"/>
          </p:cNvSpPr>
          <p:nvPr/>
        </p:nvSpPr>
        <p:spPr bwMode="auto">
          <a:xfrm>
            <a:off x="2566443" y="263206"/>
            <a:ext cx="151983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Events (Annual Rate)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9" name="Line 8"/>
          <p:cNvSpPr>
            <a:spLocks noChangeShapeType="1"/>
          </p:cNvSpPr>
          <p:nvPr/>
        </p:nvSpPr>
        <p:spPr bwMode="auto">
          <a:xfrm>
            <a:off x="2144968" y="548680"/>
            <a:ext cx="2520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40" name="Rectangle 100"/>
          <p:cNvSpPr>
            <a:spLocks noChangeArrowheads="1"/>
          </p:cNvSpPr>
          <p:nvPr/>
        </p:nvSpPr>
        <p:spPr bwMode="auto">
          <a:xfrm>
            <a:off x="6940713" y="546442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1" name="Rectangle 100"/>
          <p:cNvSpPr>
            <a:spLocks noChangeArrowheads="1"/>
          </p:cNvSpPr>
          <p:nvPr/>
        </p:nvSpPr>
        <p:spPr bwMode="auto">
          <a:xfrm>
            <a:off x="5499310" y="548680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2" name="Rectangle 100"/>
          <p:cNvSpPr>
            <a:spLocks noChangeArrowheads="1"/>
          </p:cNvSpPr>
          <p:nvPr/>
        </p:nvSpPr>
        <p:spPr bwMode="auto">
          <a:xfrm>
            <a:off x="8137069" y="585063"/>
            <a:ext cx="60076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(95% CI)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3" name="Rectangle 100"/>
          <p:cNvSpPr>
            <a:spLocks noChangeArrowheads="1"/>
          </p:cNvSpPr>
          <p:nvPr/>
        </p:nvSpPr>
        <p:spPr bwMode="auto">
          <a:xfrm>
            <a:off x="57552" y="44624"/>
            <a:ext cx="36556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Supplementary Figure</a:t>
            </a:r>
            <a:r>
              <a:rPr lang="ja-JP" altLang="en-US" sz="14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2B (Primary Eye Outcome)</a:t>
            </a:r>
            <a:endParaRPr kumimoji="0" lang="ja-JP" altLang="ja-JP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23" name="Line 181"/>
          <p:cNvSpPr>
            <a:spLocks noChangeShapeType="1"/>
          </p:cNvSpPr>
          <p:nvPr/>
        </p:nvSpPr>
        <p:spPr bwMode="auto">
          <a:xfrm>
            <a:off x="4461594" y="6093296"/>
            <a:ext cx="3114000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200472" y="583405"/>
            <a:ext cx="76886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Subgroups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70" name="Rectangle 153"/>
          <p:cNvSpPr>
            <a:spLocks noChangeArrowheads="1"/>
          </p:cNvSpPr>
          <p:nvPr/>
        </p:nvSpPr>
        <p:spPr bwMode="auto">
          <a:xfrm>
            <a:off x="9340180" y="260648"/>
            <a:ext cx="929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P</a:t>
            </a:r>
          </a:p>
        </p:txBody>
      </p:sp>
      <p:sp>
        <p:nvSpPr>
          <p:cNvPr id="371" name="Rectangle 100"/>
          <p:cNvSpPr>
            <a:spLocks noChangeArrowheads="1"/>
          </p:cNvSpPr>
          <p:nvPr/>
        </p:nvSpPr>
        <p:spPr bwMode="auto">
          <a:xfrm>
            <a:off x="8987215" y="585063"/>
            <a:ext cx="79586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interaction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97" name="正方形/長方形 196"/>
          <p:cNvSpPr/>
          <p:nvPr/>
        </p:nvSpPr>
        <p:spPr>
          <a:xfrm>
            <a:off x="107912" y="944989"/>
            <a:ext cx="2357633" cy="53707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b="1" dirty="0"/>
              <a:t>OVERALL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Male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Female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&lt; mean (</a:t>
            </a:r>
            <a:r>
              <a:rPr lang="en-US" altLang="ja-JP" sz="1400" dirty="0" smtClean="0"/>
              <a:t>62.3y</a:t>
            </a:r>
            <a:r>
              <a:rPr lang="en-US" altLang="ja-JP" sz="1400" dirty="0"/>
              <a:t>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≥ mean (</a:t>
            </a:r>
            <a:r>
              <a:rPr lang="en-US" altLang="ja-JP" sz="1400" dirty="0" smtClean="0"/>
              <a:t>62.3y</a:t>
            </a:r>
            <a:r>
              <a:rPr lang="en-US" altLang="ja-JP" sz="1400" dirty="0"/>
              <a:t>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&lt; </a:t>
            </a:r>
            <a:r>
              <a:rPr lang="en-US" altLang="ja-JP" sz="1400" dirty="0" smtClean="0"/>
              <a:t>70y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≥ </a:t>
            </a:r>
            <a:r>
              <a:rPr lang="en-US" altLang="ja-JP" sz="1400" dirty="0" smtClean="0"/>
              <a:t>70y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HbA1c &lt; 7.5%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HbA1c 7.5-8.5%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HbA1c &gt; 8.5%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Caucasian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Asian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Hispanic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Black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Duration of diabetes &lt; 5y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Duration of diabetes ≥ 5y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No existing CVD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Existing </a:t>
            </a:r>
            <a:r>
              <a:rPr lang="en-US" altLang="ja-JP" sz="1400" dirty="0" smtClean="0"/>
              <a:t>CVD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err="1"/>
              <a:t>eGFR</a:t>
            </a:r>
            <a:r>
              <a:rPr lang="en-US" altLang="ja-JP" sz="1400" dirty="0"/>
              <a:t>  1</a:t>
            </a:r>
            <a:r>
              <a:rPr lang="en-US" altLang="ja-JP" sz="1400" baseline="30000" dirty="0"/>
              <a:t>st</a:t>
            </a:r>
            <a:r>
              <a:rPr lang="en-US" altLang="ja-JP" sz="1400" dirty="0"/>
              <a:t> third</a:t>
            </a:r>
            <a:r>
              <a:rPr lang="ja-JP" altLang="en-US" sz="1400" dirty="0"/>
              <a:t> </a:t>
            </a:r>
            <a:r>
              <a:rPr lang="en-US" altLang="ja-JP" sz="1400" dirty="0"/>
              <a:t>(&lt;73 ml/min)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err="1"/>
              <a:t>eGFR</a:t>
            </a:r>
            <a:r>
              <a:rPr lang="en-US" altLang="ja-JP" sz="1400" dirty="0"/>
              <a:t> 2</a:t>
            </a:r>
            <a:r>
              <a:rPr lang="en-US" altLang="ja-JP" sz="1400" baseline="30000" dirty="0"/>
              <a:t>nd</a:t>
            </a:r>
            <a:r>
              <a:rPr lang="en-US" altLang="ja-JP" sz="1400" dirty="0"/>
              <a:t> third (73-90 ml/min)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err="1"/>
              <a:t>eGFR</a:t>
            </a:r>
            <a:r>
              <a:rPr lang="en-US" altLang="ja-JP" sz="1400" dirty="0"/>
              <a:t> 3</a:t>
            </a:r>
            <a:r>
              <a:rPr lang="en-US" altLang="ja-JP" sz="1400" baseline="30000" dirty="0"/>
              <a:t>rd</a:t>
            </a:r>
            <a:r>
              <a:rPr lang="en-US" altLang="ja-JP" sz="1400" dirty="0"/>
              <a:t> third (&gt;90 ml/min)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ja-JP" altLang="ja-JP" sz="1400" dirty="0"/>
          </a:p>
        </p:txBody>
      </p:sp>
      <p:sp>
        <p:nvSpPr>
          <p:cNvPr id="414" name="正方形/長方形 413"/>
          <p:cNvSpPr/>
          <p:nvPr/>
        </p:nvSpPr>
        <p:spPr>
          <a:xfrm>
            <a:off x="2279086" y="941565"/>
            <a:ext cx="933269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b="1" dirty="0"/>
              <a:t>428(2.9%)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281(3.0%)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147(2.6%)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280(3.0%)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148(2.7%)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399(3.0%)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29(2.0%)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140(2.1%)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101(2.4%)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181(4.9%)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283(2.8%)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28(6.1%)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54(3.9%)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55(2.2%)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223(2.8%)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204(3.0%)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336(2.8%)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91(3.1%)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113(2.7%)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142(2.7%)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172(3.2%)</a:t>
            </a:r>
          </a:p>
        </p:txBody>
      </p:sp>
      <p:sp>
        <p:nvSpPr>
          <p:cNvPr id="415" name="正方形/長方形 414"/>
          <p:cNvSpPr/>
          <p:nvPr/>
        </p:nvSpPr>
        <p:spPr>
          <a:xfrm>
            <a:off x="3587683" y="938216"/>
            <a:ext cx="933269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b="1" dirty="0"/>
              <a:t>367(3.1%)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268(3.6%)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99(2.3%)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232(3.4%)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135(2.8%)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328(3.2%)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39(2.7</a:t>
            </a:r>
            <a:r>
              <a:rPr lang="en-US" altLang="ja-JP" sz="1400" dirty="0"/>
              <a:t>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85(1.8%)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110(3.0%)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167(5.2%)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210(2.8%)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23(5.1%)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57(4.8%)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62(2.9%)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135(2.7%)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230(3.4%)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274(3.1%)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93(3.3%)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91(2.8%)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119(2.9%)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155(3.6%)</a:t>
            </a:r>
          </a:p>
        </p:txBody>
      </p:sp>
      <p:sp>
        <p:nvSpPr>
          <p:cNvPr id="416" name="正方形/長方形 415"/>
          <p:cNvSpPr/>
          <p:nvPr/>
        </p:nvSpPr>
        <p:spPr>
          <a:xfrm>
            <a:off x="7824299" y="934191"/>
            <a:ext cx="1305165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0.87(0.76-1.00)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0.76(0.64-0.90)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1.08(0.81-1.43)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0.83(0.68-1.01)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0.90(0.71-1.14</a:t>
            </a:r>
            <a:r>
              <a:rPr lang="en-US" altLang="ja-JP" sz="1400" dirty="0"/>
              <a:t>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0.86(0.74-1.00)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0.78(0.48-1.26)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0.95(0.72-1.26)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0.72(0.55-0.94)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0.87(0.67-1.14)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0.89(0.74-1.07)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1.02(0.44-2.36)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0.92(0.42-2.02)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0.76(0.52-1.10)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0.64(0.35-1.19)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0.85(0.66-1.10)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0.78(0.63-0.97)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1.02(0.76-1.36)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0.96(0.71-1.30)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0.80(0.62-1.03</a:t>
            </a:r>
            <a:r>
              <a:rPr lang="en-US" altLang="ja-JP" sz="1400" dirty="0"/>
              <a:t>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0.83(0.66-1.04)</a:t>
            </a:r>
          </a:p>
        </p:txBody>
      </p:sp>
      <p:sp>
        <p:nvSpPr>
          <p:cNvPr id="417" name="正方形/長方形 416"/>
          <p:cNvSpPr/>
          <p:nvPr/>
        </p:nvSpPr>
        <p:spPr>
          <a:xfrm>
            <a:off x="9129464" y="930842"/>
            <a:ext cx="595035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 </a:t>
            </a:r>
            <a:endParaRPr lang="ja-JP" altLang="en-US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0.035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0.639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0.719</a:t>
            </a: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0.687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0.391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0.563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0.178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0.461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</p:txBody>
      </p:sp>
      <p:sp>
        <p:nvSpPr>
          <p:cNvPr id="268" name="ひし形 267"/>
          <p:cNvSpPr/>
          <p:nvPr/>
        </p:nvSpPr>
        <p:spPr>
          <a:xfrm>
            <a:off x="6120000" y="980728"/>
            <a:ext cx="410400" cy="180000"/>
          </a:xfrm>
          <a:prstGeom prst="diamond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9" name="ひし形 268"/>
          <p:cNvSpPr/>
          <p:nvPr/>
        </p:nvSpPr>
        <p:spPr>
          <a:xfrm>
            <a:off x="5878800" y="1232776"/>
            <a:ext cx="511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0" name="ひし形 269"/>
          <p:cNvSpPr/>
          <p:nvPr/>
        </p:nvSpPr>
        <p:spPr>
          <a:xfrm>
            <a:off x="6224400" y="1462248"/>
            <a:ext cx="849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1" name="ひし形 270"/>
          <p:cNvSpPr/>
          <p:nvPr/>
        </p:nvSpPr>
        <p:spPr>
          <a:xfrm>
            <a:off x="5965200" y="1723384"/>
            <a:ext cx="583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2" name="ひし形 271"/>
          <p:cNvSpPr/>
          <p:nvPr/>
        </p:nvSpPr>
        <p:spPr>
          <a:xfrm>
            <a:off x="6026400" y="1961944"/>
            <a:ext cx="709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4" name="ひし形 273"/>
          <p:cNvSpPr/>
          <p:nvPr/>
        </p:nvSpPr>
        <p:spPr>
          <a:xfrm>
            <a:off x="5996267" y="2200504"/>
            <a:ext cx="515935" cy="278304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5" name="ひし形 274"/>
          <p:cNvSpPr/>
          <p:nvPr/>
        </p:nvSpPr>
        <p:spPr>
          <a:xfrm>
            <a:off x="5392819" y="2530338"/>
            <a:ext cx="1380725" cy="130109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6" name="ひし形 275"/>
          <p:cNvSpPr/>
          <p:nvPr/>
        </p:nvSpPr>
        <p:spPr>
          <a:xfrm>
            <a:off x="6055200" y="2695472"/>
            <a:ext cx="828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7" name="ひし形 276"/>
          <p:cNvSpPr/>
          <p:nvPr/>
        </p:nvSpPr>
        <p:spPr>
          <a:xfrm>
            <a:off x="5637600" y="2915856"/>
            <a:ext cx="810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8" name="ひし形 277"/>
          <p:cNvSpPr/>
          <p:nvPr/>
        </p:nvSpPr>
        <p:spPr>
          <a:xfrm>
            <a:off x="5936400" y="3143372"/>
            <a:ext cx="799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9" name="ひし形 278"/>
          <p:cNvSpPr/>
          <p:nvPr/>
        </p:nvSpPr>
        <p:spPr>
          <a:xfrm>
            <a:off x="6094800" y="3393016"/>
            <a:ext cx="547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0" name="ひし形 279"/>
          <p:cNvSpPr/>
          <p:nvPr/>
        </p:nvSpPr>
        <p:spPr>
          <a:xfrm>
            <a:off x="5328000" y="3615764"/>
            <a:ext cx="2487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1" name="ひし形 280"/>
          <p:cNvSpPr/>
          <p:nvPr/>
        </p:nvSpPr>
        <p:spPr>
          <a:xfrm>
            <a:off x="5245200" y="3861048"/>
            <a:ext cx="2340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2" name="ひし形 281"/>
          <p:cNvSpPr/>
          <p:nvPr/>
        </p:nvSpPr>
        <p:spPr>
          <a:xfrm>
            <a:off x="5580000" y="4092924"/>
            <a:ext cx="1101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3" name="ひし形 282"/>
          <p:cNvSpPr/>
          <p:nvPr/>
        </p:nvSpPr>
        <p:spPr>
          <a:xfrm>
            <a:off x="4964400" y="4342568"/>
            <a:ext cx="1828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4" name="ひし形 283"/>
          <p:cNvSpPr/>
          <p:nvPr/>
        </p:nvSpPr>
        <p:spPr>
          <a:xfrm>
            <a:off x="5925600" y="4572040"/>
            <a:ext cx="756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5" name="ひし形 284"/>
          <p:cNvSpPr/>
          <p:nvPr/>
        </p:nvSpPr>
        <p:spPr>
          <a:xfrm>
            <a:off x="5839200" y="4819728"/>
            <a:ext cx="651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6" name="ひし形 285"/>
          <p:cNvSpPr/>
          <p:nvPr/>
        </p:nvSpPr>
        <p:spPr>
          <a:xfrm>
            <a:off x="6130800" y="5062648"/>
            <a:ext cx="864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7" name="ひし形 286"/>
          <p:cNvSpPr/>
          <p:nvPr/>
        </p:nvSpPr>
        <p:spPr>
          <a:xfrm>
            <a:off x="6033600" y="5303612"/>
            <a:ext cx="903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8" name="ひし形 287"/>
          <p:cNvSpPr/>
          <p:nvPr/>
        </p:nvSpPr>
        <p:spPr>
          <a:xfrm>
            <a:off x="5832000" y="5537214"/>
            <a:ext cx="752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9" name="ひし形 288"/>
          <p:cNvSpPr/>
          <p:nvPr/>
        </p:nvSpPr>
        <p:spPr>
          <a:xfrm>
            <a:off x="5925600" y="5776004"/>
            <a:ext cx="666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655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188954" y="889136"/>
            <a:ext cx="9540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56" name="Line 53"/>
          <p:cNvSpPr>
            <a:spLocks noChangeShapeType="1"/>
          </p:cNvSpPr>
          <p:nvPr/>
        </p:nvSpPr>
        <p:spPr bwMode="auto">
          <a:xfrm flipV="1">
            <a:off x="6535133" y="889136"/>
            <a:ext cx="0" cy="532800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56" name="Rectangle 153"/>
          <p:cNvSpPr>
            <a:spLocks noChangeArrowheads="1"/>
          </p:cNvSpPr>
          <p:nvPr/>
        </p:nvSpPr>
        <p:spPr bwMode="auto">
          <a:xfrm>
            <a:off x="7955190" y="260648"/>
            <a:ext cx="96757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Hazard Ratio </a:t>
            </a:r>
          </a:p>
        </p:txBody>
      </p:sp>
      <p:sp>
        <p:nvSpPr>
          <p:cNvPr id="185" name="Rectangle 182"/>
          <p:cNvSpPr>
            <a:spLocks noChangeArrowheads="1"/>
          </p:cNvSpPr>
          <p:nvPr/>
        </p:nvSpPr>
        <p:spPr bwMode="auto">
          <a:xfrm>
            <a:off x="5144073" y="276250"/>
            <a:ext cx="114165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Intensive </a:t>
            </a:r>
            <a:endParaRPr kumimoji="0" lang="en-US" altLang="ja-JP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186" name="Rectangle 183"/>
          <p:cNvSpPr>
            <a:spLocks noChangeArrowheads="1"/>
          </p:cNvSpPr>
          <p:nvPr/>
        </p:nvSpPr>
        <p:spPr bwMode="auto">
          <a:xfrm>
            <a:off x="6682491" y="276250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Intensive</a:t>
            </a:r>
          </a:p>
        </p:txBody>
      </p:sp>
      <p:sp>
        <p:nvSpPr>
          <p:cNvPr id="188" name="Rectangle 185"/>
          <p:cNvSpPr>
            <a:spLocks noChangeArrowheads="1"/>
          </p:cNvSpPr>
          <p:nvPr/>
        </p:nvSpPr>
        <p:spPr bwMode="auto">
          <a:xfrm>
            <a:off x="6485920" y="6250482"/>
            <a:ext cx="9137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1</a:t>
            </a:r>
            <a:endParaRPr kumimoji="0" lang="ja-JP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89" name="Line 186"/>
          <p:cNvSpPr>
            <a:spLocks noChangeShapeType="1"/>
          </p:cNvSpPr>
          <p:nvPr/>
        </p:nvSpPr>
        <p:spPr bwMode="auto">
          <a:xfrm>
            <a:off x="4468208" y="6093296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0" name="Rectangle 187"/>
          <p:cNvSpPr>
            <a:spLocks noChangeArrowheads="1"/>
          </p:cNvSpPr>
          <p:nvPr/>
        </p:nvSpPr>
        <p:spPr bwMode="auto">
          <a:xfrm>
            <a:off x="4315259" y="6250482"/>
            <a:ext cx="3189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25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91" name="Line 188"/>
          <p:cNvSpPr>
            <a:spLocks noChangeShapeType="1"/>
          </p:cNvSpPr>
          <p:nvPr/>
        </p:nvSpPr>
        <p:spPr bwMode="auto">
          <a:xfrm>
            <a:off x="5501670" y="6093296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2" name="Rectangle 189"/>
          <p:cNvSpPr>
            <a:spLocks noChangeArrowheads="1"/>
          </p:cNvSpPr>
          <p:nvPr/>
        </p:nvSpPr>
        <p:spPr bwMode="auto">
          <a:xfrm>
            <a:off x="5392819" y="6250482"/>
            <a:ext cx="22762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0</a:t>
            </a:r>
            <a:r>
              <a:rPr kumimoji="0" lang="ja-JP" altLang="ja-JP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.</a:t>
            </a: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5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95" name="Line 192"/>
          <p:cNvSpPr>
            <a:spLocks noChangeShapeType="1"/>
          </p:cNvSpPr>
          <p:nvPr/>
        </p:nvSpPr>
        <p:spPr bwMode="auto">
          <a:xfrm>
            <a:off x="7567008" y="6093296"/>
            <a:ext cx="0" cy="119063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6" name="Rectangle 193"/>
          <p:cNvSpPr>
            <a:spLocks noChangeArrowheads="1"/>
          </p:cNvSpPr>
          <p:nvPr/>
        </p:nvSpPr>
        <p:spPr bwMode="auto">
          <a:xfrm>
            <a:off x="7530958" y="6250482"/>
            <a:ext cx="9137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2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00" name="Rectangle 197"/>
          <p:cNvSpPr>
            <a:spLocks noChangeArrowheads="1"/>
          </p:cNvSpPr>
          <p:nvPr/>
        </p:nvSpPr>
        <p:spPr bwMode="auto">
          <a:xfrm>
            <a:off x="6072820" y="6482837"/>
            <a:ext cx="9274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Hazard Ratio</a:t>
            </a:r>
            <a:endParaRPr kumimoji="0" lang="ja-JP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6" name="Rectangle 100"/>
          <p:cNvSpPr>
            <a:spLocks noChangeArrowheads="1"/>
          </p:cNvSpPr>
          <p:nvPr/>
        </p:nvSpPr>
        <p:spPr bwMode="auto">
          <a:xfrm>
            <a:off x="2214357" y="583405"/>
            <a:ext cx="11058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More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7" name="Rectangle 100"/>
          <p:cNvSpPr>
            <a:spLocks noChangeArrowheads="1"/>
          </p:cNvSpPr>
          <p:nvPr/>
        </p:nvSpPr>
        <p:spPr bwMode="auto">
          <a:xfrm>
            <a:off x="3542467" y="583405"/>
            <a:ext cx="101309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Less </a:t>
            </a: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Intensive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8" name="Rectangle 153"/>
          <p:cNvSpPr>
            <a:spLocks noChangeArrowheads="1"/>
          </p:cNvSpPr>
          <p:nvPr/>
        </p:nvSpPr>
        <p:spPr bwMode="auto">
          <a:xfrm>
            <a:off x="2566443" y="263206"/>
            <a:ext cx="151983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400" dirty="0" smtClean="0">
                <a:solidFill>
                  <a:srgbClr val="000000"/>
                </a:solidFill>
                <a:latin typeface="+mn-lt"/>
              </a:rPr>
              <a:t>Events (Annual Rate)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39" name="Line 8"/>
          <p:cNvSpPr>
            <a:spLocks noChangeShapeType="1"/>
          </p:cNvSpPr>
          <p:nvPr/>
        </p:nvSpPr>
        <p:spPr bwMode="auto">
          <a:xfrm>
            <a:off x="2144968" y="548680"/>
            <a:ext cx="2520000" cy="0"/>
          </a:xfrm>
          <a:prstGeom prst="line">
            <a:avLst/>
          </a:prstGeom>
          <a:noFill/>
          <a:ln w="19050" cap="flat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40" name="Rectangle 100"/>
          <p:cNvSpPr>
            <a:spLocks noChangeArrowheads="1"/>
          </p:cNvSpPr>
          <p:nvPr/>
        </p:nvSpPr>
        <p:spPr bwMode="auto">
          <a:xfrm>
            <a:off x="6940713" y="546442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1" name="Rectangle 100"/>
          <p:cNvSpPr>
            <a:spLocks noChangeArrowheads="1"/>
          </p:cNvSpPr>
          <p:nvPr/>
        </p:nvSpPr>
        <p:spPr bwMode="auto">
          <a:xfrm>
            <a:off x="5499310" y="548680"/>
            <a:ext cx="45278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Better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242" name="Rectangle 100"/>
          <p:cNvSpPr>
            <a:spLocks noChangeArrowheads="1"/>
          </p:cNvSpPr>
          <p:nvPr/>
        </p:nvSpPr>
        <p:spPr bwMode="auto">
          <a:xfrm>
            <a:off x="8137069" y="585063"/>
            <a:ext cx="60076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(95% CI)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23" name="Rectangle 100"/>
          <p:cNvSpPr>
            <a:spLocks noChangeArrowheads="1"/>
          </p:cNvSpPr>
          <p:nvPr/>
        </p:nvSpPr>
        <p:spPr bwMode="auto">
          <a:xfrm>
            <a:off x="57552" y="44624"/>
            <a:ext cx="38267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en-US" altLang="ja-JP" sz="1400" b="1" dirty="0">
                <a:solidFill>
                  <a:srgbClr val="000000"/>
                </a:solidFill>
                <a:latin typeface="+mn-lt"/>
              </a:rPr>
              <a:t>Supplementary Figure </a:t>
            </a:r>
            <a:r>
              <a:rPr lang="en-US" altLang="ja-JP" sz="1400" b="1" dirty="0" smtClean="0">
                <a:solidFill>
                  <a:srgbClr val="000000"/>
                </a:solidFill>
                <a:latin typeface="+mn-lt"/>
              </a:rPr>
              <a:t>2C (Primary Nerve Outcome)</a:t>
            </a:r>
            <a:endParaRPr kumimoji="0" lang="ja-JP" altLang="ja-JP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23" name="Line 181"/>
          <p:cNvSpPr>
            <a:spLocks noChangeShapeType="1"/>
          </p:cNvSpPr>
          <p:nvPr/>
        </p:nvSpPr>
        <p:spPr bwMode="auto">
          <a:xfrm>
            <a:off x="4461594" y="6093296"/>
            <a:ext cx="3114000" cy="0"/>
          </a:xfrm>
          <a:prstGeom prst="line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200472" y="583405"/>
            <a:ext cx="76886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Subgroups</a:t>
            </a:r>
            <a:endParaRPr kumimoji="0" lang="ja-JP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70" name="Rectangle 153"/>
          <p:cNvSpPr>
            <a:spLocks noChangeArrowheads="1"/>
          </p:cNvSpPr>
          <p:nvPr/>
        </p:nvSpPr>
        <p:spPr bwMode="auto">
          <a:xfrm>
            <a:off x="9340180" y="260648"/>
            <a:ext cx="9297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P</a:t>
            </a:r>
          </a:p>
        </p:txBody>
      </p:sp>
      <p:sp>
        <p:nvSpPr>
          <p:cNvPr id="371" name="Rectangle 100"/>
          <p:cNvSpPr>
            <a:spLocks noChangeArrowheads="1"/>
          </p:cNvSpPr>
          <p:nvPr/>
        </p:nvSpPr>
        <p:spPr bwMode="auto">
          <a:xfrm>
            <a:off x="8987215" y="585063"/>
            <a:ext cx="79586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</a:rPr>
              <a:t>interaction</a:t>
            </a:r>
            <a:endParaRPr kumimoji="0" lang="ja-JP" altLang="ja-JP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97" name="正方形/長方形 196"/>
          <p:cNvSpPr/>
          <p:nvPr/>
        </p:nvSpPr>
        <p:spPr>
          <a:xfrm>
            <a:off x="107912" y="944989"/>
            <a:ext cx="2357633" cy="53707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b="1" dirty="0"/>
              <a:t>OVERALL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Male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Female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&lt; mean (</a:t>
            </a:r>
            <a:r>
              <a:rPr lang="en-US" altLang="ja-JP" sz="1400" dirty="0" smtClean="0"/>
              <a:t>62.3y</a:t>
            </a:r>
            <a:r>
              <a:rPr lang="en-US" altLang="ja-JP" sz="1400" dirty="0"/>
              <a:t>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≥ mean (</a:t>
            </a:r>
            <a:r>
              <a:rPr lang="en-US" altLang="ja-JP" sz="1400" dirty="0" smtClean="0"/>
              <a:t>62.3y</a:t>
            </a:r>
            <a:r>
              <a:rPr lang="en-US" altLang="ja-JP" sz="1400" dirty="0"/>
              <a:t>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&lt; </a:t>
            </a:r>
            <a:r>
              <a:rPr lang="en-US" altLang="ja-JP" sz="1400" dirty="0" smtClean="0"/>
              <a:t>70y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Age ≥ </a:t>
            </a:r>
            <a:r>
              <a:rPr lang="en-US" altLang="ja-JP" sz="1400" dirty="0" smtClean="0"/>
              <a:t>70y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HbA1c &lt; 7.5%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HbA1c 7.5-8.5%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HbA1c &gt; 8.5%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Caucasian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Asian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Hispanic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Black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Duration of diabetes &lt; 5y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Duration of diabetes ≥ 5y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No existing CVD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Existing </a:t>
            </a:r>
            <a:r>
              <a:rPr lang="en-US" altLang="ja-JP" sz="1400" dirty="0" smtClean="0"/>
              <a:t>CVD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err="1"/>
              <a:t>eGFR</a:t>
            </a:r>
            <a:r>
              <a:rPr lang="en-US" altLang="ja-JP" sz="1400" dirty="0"/>
              <a:t>  1</a:t>
            </a:r>
            <a:r>
              <a:rPr lang="en-US" altLang="ja-JP" sz="1400" baseline="30000" dirty="0"/>
              <a:t>st</a:t>
            </a:r>
            <a:r>
              <a:rPr lang="en-US" altLang="ja-JP" sz="1400" dirty="0"/>
              <a:t> third</a:t>
            </a:r>
            <a:r>
              <a:rPr lang="ja-JP" altLang="en-US" sz="1400" dirty="0"/>
              <a:t> </a:t>
            </a:r>
            <a:r>
              <a:rPr lang="en-US" altLang="ja-JP" sz="1400" dirty="0"/>
              <a:t>(&lt;73 ml/min)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err="1"/>
              <a:t>eGFR</a:t>
            </a:r>
            <a:r>
              <a:rPr lang="en-US" altLang="ja-JP" sz="1400" dirty="0"/>
              <a:t> 2</a:t>
            </a:r>
            <a:r>
              <a:rPr lang="en-US" altLang="ja-JP" sz="1400" baseline="30000" dirty="0"/>
              <a:t>nd</a:t>
            </a:r>
            <a:r>
              <a:rPr lang="en-US" altLang="ja-JP" sz="1400" dirty="0"/>
              <a:t> third (73-90 ml/min)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err="1"/>
              <a:t>eGFR</a:t>
            </a:r>
            <a:r>
              <a:rPr lang="en-US" altLang="ja-JP" sz="1400" dirty="0"/>
              <a:t> 3</a:t>
            </a:r>
            <a:r>
              <a:rPr lang="en-US" altLang="ja-JP" sz="1400" baseline="30000" dirty="0"/>
              <a:t>rd</a:t>
            </a:r>
            <a:r>
              <a:rPr lang="en-US" altLang="ja-JP" sz="1400" dirty="0"/>
              <a:t> third (&gt;90 ml/min)</a:t>
            </a:r>
            <a:endParaRPr lang="ja-JP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ja-JP" altLang="ja-JP" sz="1400" dirty="0"/>
          </a:p>
        </p:txBody>
      </p:sp>
      <p:sp>
        <p:nvSpPr>
          <p:cNvPr id="414" name="正方形/長方形 413"/>
          <p:cNvSpPr/>
          <p:nvPr/>
        </p:nvSpPr>
        <p:spPr>
          <a:xfrm>
            <a:off x="2265740" y="941565"/>
            <a:ext cx="1043033" cy="5129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b="1" dirty="0"/>
              <a:t>3881(7.6%</a:t>
            </a:r>
            <a:r>
              <a:rPr lang="en-US" altLang="ja-JP" sz="1400" dirty="0"/>
              <a:t>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2489(8.4%)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1392(6.5%)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1853(6.8%)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2028(8.5%)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3078(7.3%)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803(9.4%)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1463(6.0%)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1265(9.3%)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1103(9.2%)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2797(8.5%)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111(9.6%)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399(9.7%)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458(3.9%)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1311(5.3%)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2553(9.7%)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2681(7.0%)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1200(9.4%)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1349(7.9%)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1257(7.2%)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1258(7.7%)</a:t>
            </a:r>
          </a:p>
        </p:txBody>
      </p:sp>
      <p:sp>
        <p:nvSpPr>
          <p:cNvPr id="415" name="正方形/長方形 414"/>
          <p:cNvSpPr/>
          <p:nvPr/>
        </p:nvSpPr>
        <p:spPr>
          <a:xfrm>
            <a:off x="3512840" y="938216"/>
            <a:ext cx="1106393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b="1" dirty="0"/>
              <a:t>3717(8.5%)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2363(9.2%)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1354(7.4%)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1682(8.1%)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2035(8.8%)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2890(8.2%)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827(9.7%)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1309(6.6%)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1267(10.4%)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1116(10.0%)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2638(9.8%)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129(11.3%)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413(12.4%)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401(3.6%)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1089(6.3%)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2607(9.8%)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2538(8.1%)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1178(9.3%)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1253(8.3%)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1237(8.5%)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1214(8.7%)</a:t>
            </a:r>
          </a:p>
        </p:txBody>
      </p:sp>
      <p:sp>
        <p:nvSpPr>
          <p:cNvPr id="416" name="正方形/長方形 415"/>
          <p:cNvSpPr/>
          <p:nvPr/>
        </p:nvSpPr>
        <p:spPr>
          <a:xfrm>
            <a:off x="7824299" y="934191"/>
            <a:ext cx="1305165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0.98(0.87-1.09)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0.99(0.86-1.14)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0.95(0.88-1.03)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1.00(0.88-1.13</a:t>
            </a:r>
            <a:r>
              <a:rPr lang="en-US" altLang="ja-JP" sz="1400" dirty="0"/>
              <a:t>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0.96(0.85-1.09)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0.98(0.86-1.10)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0.97(0.88-1.07)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0.99(0.89-1.10)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0.95(0.82-1.11)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0.98(0.89-1.08)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0.97(0.92-1.03)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0.86(0.67-1.11)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0.89(0.77-1.02)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0.87(0.55-1.40)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0.94(0.82-1.07)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1.01(0.89-1.14)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0.96(0.81-1.15)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1.00(0.93-1.09</a:t>
            </a:r>
            <a:r>
              <a:rPr lang="en-US" altLang="ja-JP" sz="1400" dirty="0"/>
              <a:t>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1.00(0.91-1.10)</a:t>
            </a:r>
            <a:endParaRPr lang="en-US" altLang="ja-JP" sz="1400" dirty="0"/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0.93(0.85-1.02)</a:t>
            </a:r>
          </a:p>
          <a:p>
            <a:pPr algn="r"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0.99(0.80-1.21</a:t>
            </a:r>
            <a:r>
              <a:rPr lang="en-US" altLang="ja-JP" sz="1400" dirty="0"/>
              <a:t>)</a:t>
            </a:r>
          </a:p>
        </p:txBody>
      </p:sp>
      <p:sp>
        <p:nvSpPr>
          <p:cNvPr id="417" name="正方形/長方形 416"/>
          <p:cNvSpPr/>
          <p:nvPr/>
        </p:nvSpPr>
        <p:spPr>
          <a:xfrm>
            <a:off x="9129464" y="930842"/>
            <a:ext cx="595035" cy="5129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0.656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0.694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0.901</a:t>
            </a: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0.847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 smtClean="0"/>
              <a:t>0.870</a:t>
            </a: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0.449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0.714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ja-JP" sz="1400" dirty="0"/>
              <a:t>0.978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altLang="ja-JP" sz="1400" dirty="0"/>
          </a:p>
        </p:txBody>
      </p:sp>
      <p:sp>
        <p:nvSpPr>
          <p:cNvPr id="32" name="ひし形 31"/>
          <p:cNvSpPr/>
          <p:nvPr/>
        </p:nvSpPr>
        <p:spPr>
          <a:xfrm>
            <a:off x="6336000" y="980728"/>
            <a:ext cx="331200" cy="180000"/>
          </a:xfrm>
          <a:prstGeom prst="diamond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ひし形 32"/>
          <p:cNvSpPr/>
          <p:nvPr/>
        </p:nvSpPr>
        <p:spPr>
          <a:xfrm>
            <a:off x="6307200" y="1232776"/>
            <a:ext cx="421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0" name="ひし形 269"/>
          <p:cNvSpPr/>
          <p:nvPr/>
        </p:nvSpPr>
        <p:spPr>
          <a:xfrm>
            <a:off x="6354000" y="1462248"/>
            <a:ext cx="223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1" name="ひし形 270"/>
          <p:cNvSpPr/>
          <p:nvPr/>
        </p:nvSpPr>
        <p:spPr>
          <a:xfrm>
            <a:off x="6343200" y="1723384"/>
            <a:ext cx="378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2" name="ひし形 271"/>
          <p:cNvSpPr/>
          <p:nvPr/>
        </p:nvSpPr>
        <p:spPr>
          <a:xfrm>
            <a:off x="6296400" y="1961944"/>
            <a:ext cx="363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3" name="ひし形 272"/>
          <p:cNvSpPr/>
          <p:nvPr/>
        </p:nvSpPr>
        <p:spPr>
          <a:xfrm>
            <a:off x="6307200" y="2189052"/>
            <a:ext cx="381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4" name="ひし形 273"/>
          <p:cNvSpPr/>
          <p:nvPr/>
        </p:nvSpPr>
        <p:spPr>
          <a:xfrm>
            <a:off x="6354000" y="2443464"/>
            <a:ext cx="309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5" name="ひし形 274"/>
          <p:cNvSpPr/>
          <p:nvPr/>
        </p:nvSpPr>
        <p:spPr>
          <a:xfrm>
            <a:off x="6361200" y="2695472"/>
            <a:ext cx="316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6" name="ひし形 275"/>
          <p:cNvSpPr/>
          <p:nvPr/>
        </p:nvSpPr>
        <p:spPr>
          <a:xfrm>
            <a:off x="6235200" y="2915856"/>
            <a:ext cx="460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7" name="ひし形 276"/>
          <p:cNvSpPr/>
          <p:nvPr/>
        </p:nvSpPr>
        <p:spPr>
          <a:xfrm>
            <a:off x="6354000" y="3143372"/>
            <a:ext cx="295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8" name="ひし形 277"/>
          <p:cNvSpPr/>
          <p:nvPr/>
        </p:nvSpPr>
        <p:spPr>
          <a:xfrm>
            <a:off x="6418800" y="3393016"/>
            <a:ext cx="158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9" name="ひし形 278"/>
          <p:cNvSpPr/>
          <p:nvPr/>
        </p:nvSpPr>
        <p:spPr>
          <a:xfrm>
            <a:off x="5932800" y="3615764"/>
            <a:ext cx="756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0" name="ひし形 279"/>
          <p:cNvSpPr/>
          <p:nvPr/>
        </p:nvSpPr>
        <p:spPr>
          <a:xfrm>
            <a:off x="6152400" y="3861048"/>
            <a:ext cx="4104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1" name="ひし形 280"/>
          <p:cNvSpPr/>
          <p:nvPr/>
        </p:nvSpPr>
        <p:spPr>
          <a:xfrm>
            <a:off x="5637600" y="4092924"/>
            <a:ext cx="1404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2" name="ひし形 281"/>
          <p:cNvSpPr/>
          <p:nvPr/>
        </p:nvSpPr>
        <p:spPr>
          <a:xfrm>
            <a:off x="6354000" y="4572040"/>
            <a:ext cx="381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3" name="ひし形 282"/>
          <p:cNvSpPr/>
          <p:nvPr/>
        </p:nvSpPr>
        <p:spPr>
          <a:xfrm>
            <a:off x="6249600" y="4342568"/>
            <a:ext cx="385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4" name="ひし形 283"/>
          <p:cNvSpPr/>
          <p:nvPr/>
        </p:nvSpPr>
        <p:spPr>
          <a:xfrm>
            <a:off x="6217200" y="4819728"/>
            <a:ext cx="522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5" name="ひし形 284"/>
          <p:cNvSpPr/>
          <p:nvPr/>
        </p:nvSpPr>
        <p:spPr>
          <a:xfrm>
            <a:off x="6422400" y="5062648"/>
            <a:ext cx="2412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6" name="ひし形 285"/>
          <p:cNvSpPr/>
          <p:nvPr/>
        </p:nvSpPr>
        <p:spPr>
          <a:xfrm>
            <a:off x="6390000" y="5303612"/>
            <a:ext cx="2916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7" name="ひし形 286"/>
          <p:cNvSpPr/>
          <p:nvPr/>
        </p:nvSpPr>
        <p:spPr>
          <a:xfrm>
            <a:off x="6300000" y="5537214"/>
            <a:ext cx="2628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8" name="ひし形 287"/>
          <p:cNvSpPr/>
          <p:nvPr/>
        </p:nvSpPr>
        <p:spPr>
          <a:xfrm>
            <a:off x="6206400" y="5776004"/>
            <a:ext cx="612000" cy="180000"/>
          </a:xfrm>
          <a:prstGeom prst="diamond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0529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9157</TotalTime>
  <Words>1368</Words>
  <Application>Microsoft Macintosh PowerPoint</Application>
  <PresentationFormat>A4 Paper (210x297 mm)</PresentationFormat>
  <Paragraphs>595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ＭＳ Ｐゴシック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harima</dc:creator>
  <cp:lastModifiedBy>Microsoft Office User</cp:lastModifiedBy>
  <cp:revision>222</cp:revision>
  <cp:lastPrinted>2015-10-19T00:52:40Z</cp:lastPrinted>
  <dcterms:created xsi:type="dcterms:W3CDTF">2013-07-03T05:37:31Z</dcterms:created>
  <dcterms:modified xsi:type="dcterms:W3CDTF">2017-01-25T01:36:29Z</dcterms:modified>
</cp:coreProperties>
</file>