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pdf" ContentType="application/pdf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73" r:id="rId3"/>
    <p:sldId id="261" r:id="rId4"/>
    <p:sldId id="264" r:id="rId5"/>
    <p:sldId id="269" r:id="rId6"/>
    <p:sldId id="270" r:id="rId7"/>
    <p:sldId id="271" r:id="rId8"/>
    <p:sldId id="272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B145E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 varScale="1">
        <p:scale>
          <a:sx n="102" d="100"/>
          <a:sy n="102" d="100"/>
        </p:scale>
        <p:origin x="-1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601D4-88F2-9D45-8A5E-AD1BFB1BC56E}" type="datetimeFigureOut">
              <a:rPr lang="en-US" smtClean="0"/>
              <a:pPr/>
              <a:t>7/13/2012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67200" y="6356350"/>
            <a:ext cx="609600" cy="365125"/>
          </a:xfrm>
        </p:spPr>
        <p:txBody>
          <a:bodyPr/>
          <a:lstStyle>
            <a:lvl1pPr algn="ct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D99619C8-A375-448C-891B-9999C6BE8E64}" type="slidenum">
              <a:rPr/>
              <a:pPr/>
              <a:t>‹#›</a:t>
            </a:fld>
            <a:endParaRPr/>
          </a:p>
        </p:txBody>
      </p:sp>
      <p:sp>
        <p:nvSpPr>
          <p:cNvPr id="7" name="Round Same Side Corner Rectangle 6"/>
          <p:cNvSpPr/>
          <p:nvPr/>
        </p:nvSpPr>
        <p:spPr>
          <a:xfrm rot="16200000">
            <a:off x="1066801" y="1603786"/>
            <a:ext cx="3474720" cy="3474720"/>
          </a:xfrm>
          <a:prstGeom prst="round2SameRect">
            <a:avLst>
              <a:gd name="adj1" fmla="val 3122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 rot="5400000">
            <a:off x="4585448" y="1603786"/>
            <a:ext cx="3474720" cy="3474720"/>
          </a:xfrm>
          <a:prstGeom prst="round2SameRect">
            <a:avLst>
              <a:gd name="adj1" fmla="val 3096"/>
              <a:gd name="adj2" fmla="val 0"/>
            </a:avLst>
          </a:prstGeom>
          <a:blipFill dpi="0" rotWithShape="0">
            <a:blip r:embed="rId2" cstate="print"/>
            <a:srcRect/>
            <a:stretch>
              <a:fillRect/>
            </a:stretch>
          </a:blipFill>
          <a:ln>
            <a:noFill/>
          </a:ln>
        </p:spPr>
        <p:txBody>
          <a:bodyPr vert="vert270"/>
          <a:lstStyle>
            <a:lvl1pPr marL="0" indent="0">
              <a:buNone/>
              <a:defRPr/>
            </a:lvl1pPr>
          </a:lstStyle>
          <a:p>
            <a:r>
              <a:rPr lang="es-ES_tradnl" smtClean="0"/>
              <a:t>Click icon to add picture</a:t>
            </a:r>
            <a:endParaRPr/>
          </a:p>
        </p:txBody>
      </p:sp>
      <p:grpSp>
        <p:nvGrpSpPr>
          <p:cNvPr id="8" name="Group 25"/>
          <p:cNvGrpSpPr>
            <a:grpSpLocks noChangeAspect="1"/>
          </p:cNvGrpSpPr>
          <p:nvPr/>
        </p:nvGrpSpPr>
        <p:grpSpPr>
          <a:xfrm>
            <a:off x="2071048" y="1842448"/>
            <a:ext cx="1466879" cy="1676400"/>
            <a:chOff x="1230573" y="1890215"/>
            <a:chExt cx="1444388" cy="1650696"/>
          </a:xfrm>
        </p:grpSpPr>
        <p:sp>
          <p:nvSpPr>
            <p:cNvPr id="27" name="Oval 26"/>
            <p:cNvSpPr/>
            <p:nvPr/>
          </p:nvSpPr>
          <p:spPr>
            <a:xfrm>
              <a:off x="1230573" y="1890215"/>
              <a:ext cx="1444388" cy="937146"/>
            </a:xfrm>
            <a:prstGeom prst="ellipse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>
              <a:off x="1935709" y="2845831"/>
              <a:ext cx="603504" cy="402336"/>
            </a:xfrm>
            <a:prstGeom prst="ellipse">
              <a:avLst/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Oval 28"/>
            <p:cNvSpPr/>
            <p:nvPr/>
          </p:nvSpPr>
          <p:spPr>
            <a:xfrm>
              <a:off x="1901589" y="3275735"/>
              <a:ext cx="392373" cy="265176"/>
            </a:xfrm>
            <a:prstGeom prst="ellipse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Oval 29"/>
            <p:cNvSpPr/>
            <p:nvPr/>
          </p:nvSpPr>
          <p:spPr>
            <a:xfrm>
              <a:off x="1633181" y="2395181"/>
              <a:ext cx="621792" cy="402336"/>
            </a:xfrm>
            <a:prstGeom prst="ellipse">
              <a:avLst/>
            </a:prstGeom>
            <a:solidFill>
              <a:srgbClr val="FFFFFF">
                <a:alpha val="3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6447" y="3114115"/>
            <a:ext cx="3276600" cy="1162050"/>
          </a:xfrm>
        </p:spPr>
        <p:txBody>
          <a:bodyPr tIns="0" bIns="0" anchor="b" anchorCtr="0">
            <a:noAutofit/>
          </a:bodyPr>
          <a:lstStyle>
            <a:lvl1pPr algn="ctr">
              <a:lnSpc>
                <a:spcPts val="4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6447" y="4343400"/>
            <a:ext cx="3276600" cy="533400"/>
          </a:xfrm>
        </p:spPr>
        <p:txBody>
          <a:bodyPr tIns="0" bIns="0">
            <a:normAutofit/>
          </a:bodyPr>
          <a:lstStyle>
            <a:lvl1pPr marL="0" indent="0" algn="ctr">
              <a:spcBef>
                <a:spcPct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Click to edit Master subtitle style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DA08D-5D18-3C4B-BCEA-D4DBD2684E8D}" type="datetimeFigureOut">
              <a:rPr lang="en-US" smtClean="0"/>
              <a:pPr/>
              <a:t>7/13/2012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F004C-1DF0-1047-8582-D0C69EFAE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7" Type="http://schemas.openxmlformats.org/officeDocument/2006/relationships/image" Target="../media/image3.pd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d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d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d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989" y="3975412"/>
            <a:ext cx="3509459" cy="91562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000" dirty="0" smtClean="0"/>
              <a:t>Timing the integration of utterance duration and task shift in a case of genetic anomaly implicating 7q31 with language disorders</a:t>
            </a:r>
            <a:endParaRPr lang="en-GB" sz="2000" dirty="0"/>
          </a:p>
        </p:txBody>
      </p:sp>
      <p:pic>
        <p:nvPicPr>
          <p:cNvPr id="4" name="Picture 3" descr="OxfordCres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1982" y="5677154"/>
            <a:ext cx="914402" cy="9144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14800" y="5588174"/>
            <a:ext cx="37771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/>
              <a:t>P. </a:t>
            </a:r>
            <a:r>
              <a:rPr lang="en-US" sz="1600" dirty="0" err="1"/>
              <a:t>García-</a:t>
            </a:r>
            <a:r>
              <a:rPr lang="en-US" sz="1600" dirty="0" err="1" smtClean="0"/>
              <a:t>Bellido</a:t>
            </a:r>
            <a:r>
              <a:rPr lang="en-US" sz="1600" dirty="0" smtClean="0"/>
              <a:t>, </a:t>
            </a:r>
          </a:p>
          <a:p>
            <a:pPr algn="r"/>
            <a:r>
              <a:rPr lang="en-US" sz="1600" dirty="0" err="1" smtClean="0"/>
              <a:t>A</a:t>
            </a:r>
            <a:r>
              <a:rPr lang="en-US" sz="1600" dirty="0" err="1"/>
              <a:t>.Benítez-</a:t>
            </a:r>
            <a:r>
              <a:rPr lang="en-US" sz="1600" dirty="0" err="1" smtClean="0"/>
              <a:t>Burraco</a:t>
            </a:r>
            <a:r>
              <a:rPr lang="en-US" sz="1600" dirty="0" smtClean="0"/>
              <a:t>, </a:t>
            </a:r>
          </a:p>
          <a:p>
            <a:pPr algn="r"/>
            <a:r>
              <a:rPr lang="en-US" sz="1600" dirty="0" err="1" smtClean="0"/>
              <a:t>K</a:t>
            </a:r>
            <a:r>
              <a:rPr lang="en-US" sz="1600" dirty="0" err="1"/>
              <a:t>.</a:t>
            </a:r>
            <a:r>
              <a:rPr lang="en-US" sz="1600" dirty="0" err="1" smtClean="0"/>
              <a:t>Park</a:t>
            </a:r>
            <a:r>
              <a:rPr lang="en-US" sz="1600" dirty="0" smtClean="0"/>
              <a:t>  </a:t>
            </a:r>
          </a:p>
          <a:p>
            <a:pPr algn="r"/>
            <a:r>
              <a:rPr lang="en-US" sz="1600" dirty="0" smtClean="0"/>
              <a:t>B</a:t>
            </a:r>
            <a:r>
              <a:rPr lang="en-US" sz="1600" dirty="0"/>
              <a:t>. </a:t>
            </a:r>
            <a:r>
              <a:rPr lang="en-US" sz="1600" dirty="0" smtClean="0"/>
              <a:t>Molineaux </a:t>
            </a:r>
            <a:endParaRPr lang="en-GB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Sound Day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March 5, 2011</a:t>
            </a:r>
          </a:p>
          <a:p>
            <a:r>
              <a:rPr lang="en-US" dirty="0" smtClean="0"/>
              <a:t>University of Oxford</a:t>
            </a:r>
          </a:p>
          <a:p>
            <a:r>
              <a:rPr lang="en-US" dirty="0" smtClean="0"/>
              <a:t>Oxford</a:t>
            </a:r>
            <a:endParaRPr lang="en-US" dirty="0"/>
          </a:p>
        </p:txBody>
      </p:sp>
      <p:pic>
        <p:nvPicPr>
          <p:cNvPr id="5" name="Picture 4" descr="OxfordCres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1982" y="5677154"/>
            <a:ext cx="914402" cy="9144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Is the estimation of interval timing in the 110ms- to- 2s  range significantly different in our subject of interest  A compared to  the control C ?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clocks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Temporal Reproduction Time of the utterance                   </a:t>
            </a:r>
            <a:r>
              <a:rPr lang="en-US" dirty="0" smtClean="0"/>
              <a:t>					</a:t>
            </a:r>
            <a:r>
              <a:rPr lang="en-US" dirty="0" smtClean="0">
                <a:solidFill>
                  <a:srgbClr val="FF0000"/>
                </a:solidFill>
              </a:rPr>
              <a:t>CLOCK I</a:t>
            </a:r>
            <a:r>
              <a:rPr lang="en-US" dirty="0" smtClean="0"/>
              <a:t>                </a:t>
            </a:r>
            <a:r>
              <a:rPr lang="en-US" dirty="0" smtClean="0">
                <a:solidFill>
                  <a:srgbClr val="008000"/>
                </a:solidFill>
              </a:rPr>
              <a:t>TASK SHIFTS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|____|____|____|_____|     </a:t>
            </a:r>
          </a:p>
          <a:p>
            <a:r>
              <a:rPr lang="en-US" dirty="0" smtClean="0"/>
              <a:t>            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                  </a:t>
            </a: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CLOCK II  Temporal Reproduction Time of each individual task</a:t>
            </a:r>
            <a:endParaRPr lang="en-US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505200" y="2209800"/>
            <a:ext cx="1676400" cy="1143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6200000" flipH="1">
            <a:off x="838199" y="4190999"/>
            <a:ext cx="685800" cy="3810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 flipH="1" flipV="1">
            <a:off x="1295400" y="4114800"/>
            <a:ext cx="685801" cy="533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990598" y="2209800"/>
            <a:ext cx="2514602" cy="1371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0800000" flipV="1">
            <a:off x="1905002" y="2209800"/>
            <a:ext cx="4495799" cy="1143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10800000" flipV="1">
            <a:off x="3124201" y="2209800"/>
            <a:ext cx="3276601" cy="1143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10800000" flipV="1">
            <a:off x="4038601" y="2209800"/>
            <a:ext cx="2362201" cy="1143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16200000" flipH="1">
            <a:off x="1866901" y="4076700"/>
            <a:ext cx="685801" cy="60959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5400000" flipH="1" flipV="1">
            <a:off x="2362199" y="4191001"/>
            <a:ext cx="685802" cy="38099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16200000" flipH="1">
            <a:off x="2857499" y="4076700"/>
            <a:ext cx="685803" cy="609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 flipH="1" flipV="1">
            <a:off x="3429000" y="4114801"/>
            <a:ext cx="685803" cy="533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16200000" flipH="1">
            <a:off x="3962400" y="4114799"/>
            <a:ext cx="685801" cy="53339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rot="5400000" flipH="1" flipV="1">
            <a:off x="4533898" y="4076701"/>
            <a:ext cx="685804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137212" y="394063"/>
            <a:ext cx="4948238" cy="88696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Tutor’s Utterance for  C</a:t>
            </a:r>
            <a:endParaRPr lang="en-GB" dirty="0"/>
          </a:p>
        </p:txBody>
      </p:sp>
      <p:pic>
        <p:nvPicPr>
          <p:cNvPr id="12" name="Picture 11" descr="Target C IIIB2.pdf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1039270" y="1081149"/>
            <a:ext cx="8555281" cy="5776851"/>
          </a:xfrm>
          <a:prstGeom prst="rect">
            <a:avLst/>
          </a:prstGeom>
        </p:spPr>
      </p:pic>
      <p:pic>
        <p:nvPicPr>
          <p:cNvPr id="7" name="Sample_Target_C_IIIB2.wav">
            <a:hlinkClick r:id="" action="ppaction://media"/>
          </p:cNvPr>
          <p:cNvPicPr>
            <a:picLocks noRot="1" noChangeAspect="1"/>
          </p:cNvPicPr>
          <p:nvPr>
            <a:wavAudioFile r:embed="rId1" name="Sample_Target_C_IIIB2.wav"/>
          </p:nvPr>
        </p:nvPicPr>
        <p:blipFill>
          <a:blip r:embed="rId9"/>
          <a:stretch>
            <a:fillRect/>
          </a:stretch>
        </p:blipFill>
        <p:spPr>
          <a:xfrm>
            <a:off x="734470" y="566124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137212" y="394063"/>
            <a:ext cx="4948238" cy="886968"/>
          </a:xfrm>
        </p:spPr>
        <p:txBody>
          <a:bodyPr>
            <a:normAutofit/>
          </a:bodyPr>
          <a:lstStyle/>
          <a:p>
            <a:r>
              <a:rPr lang="en-GB" dirty="0" smtClean="0"/>
              <a:t>C’s Utterance </a:t>
            </a:r>
            <a:endParaRPr lang="en-GB" dirty="0"/>
          </a:p>
        </p:txBody>
      </p:sp>
      <p:pic>
        <p:nvPicPr>
          <p:cNvPr id="4" name="Picture 3" descr="Contorl IIIB2.pdf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1039270" y="1081148"/>
            <a:ext cx="8555281" cy="5776851"/>
          </a:xfrm>
          <a:prstGeom prst="rect">
            <a:avLst/>
          </a:prstGeom>
        </p:spPr>
      </p:pic>
      <p:pic>
        <p:nvPicPr>
          <p:cNvPr id="7" name="Control IIIB2.wav">
            <a:hlinkClick r:id="" action="ppaction://media"/>
          </p:cNvPr>
          <p:cNvPicPr>
            <a:picLocks noRot="1" noChangeAspect="1"/>
          </p:cNvPicPr>
          <p:nvPr>
            <a:wavAudioFile r:embed="rId1" name="Control IIIB2.wav"/>
          </p:nvPr>
        </p:nvPicPr>
        <p:blipFill>
          <a:blip r:embed="rId5"/>
          <a:stretch>
            <a:fillRect/>
          </a:stretch>
        </p:blipFill>
        <p:spPr>
          <a:xfrm>
            <a:off x="1039270" y="544522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137212" y="394063"/>
            <a:ext cx="4948238" cy="88696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Tutor’s Utterance for A </a:t>
            </a:r>
            <a:endParaRPr lang="en-GB" dirty="0"/>
          </a:p>
        </p:txBody>
      </p:sp>
      <p:pic>
        <p:nvPicPr>
          <p:cNvPr id="4" name="Picture 3" descr="Target A IIIB2.pdf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874329" y="1281031"/>
            <a:ext cx="8901367" cy="5576969"/>
          </a:xfrm>
          <a:prstGeom prst="rect">
            <a:avLst/>
          </a:prstGeom>
        </p:spPr>
      </p:pic>
      <p:pic>
        <p:nvPicPr>
          <p:cNvPr id="7" name="Target A IIIB2 copy 2.wav">
            <a:hlinkClick r:id="" action="ppaction://media"/>
          </p:cNvPr>
          <p:cNvPicPr>
            <a:picLocks noRot="1" noChangeAspect="1"/>
          </p:cNvPicPr>
          <p:nvPr>
            <a:wavAudioFile r:embed="rId1" name="Target A IIIB2 copy 2.wav"/>
          </p:nvPr>
        </p:nvPicPr>
        <p:blipFill>
          <a:blip r:embed="rId5"/>
          <a:stretch>
            <a:fillRect/>
          </a:stretch>
        </p:blipFill>
        <p:spPr>
          <a:xfrm>
            <a:off x="721929" y="558924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137212" y="394063"/>
            <a:ext cx="4948238" cy="886968"/>
          </a:xfrm>
        </p:spPr>
        <p:txBody>
          <a:bodyPr>
            <a:normAutofit/>
          </a:bodyPr>
          <a:lstStyle/>
          <a:p>
            <a:r>
              <a:rPr lang="en-GB" dirty="0" smtClean="0"/>
              <a:t>A’s Utterance </a:t>
            </a:r>
            <a:endParaRPr lang="en-GB" dirty="0"/>
          </a:p>
        </p:txBody>
      </p:sp>
      <p:pic>
        <p:nvPicPr>
          <p:cNvPr id="4" name="Picture 3" descr="Test IIIB2.pdf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940306" y="1099585"/>
            <a:ext cx="8780400" cy="5758415"/>
          </a:xfrm>
          <a:prstGeom prst="rect">
            <a:avLst/>
          </a:prstGeom>
        </p:spPr>
      </p:pic>
      <p:pic>
        <p:nvPicPr>
          <p:cNvPr id="7" name="Test IIIB2.wav">
            <a:hlinkClick r:id="" action="ppaction://media"/>
          </p:cNvPr>
          <p:cNvPicPr>
            <a:picLocks noRot="1" noChangeAspect="1"/>
          </p:cNvPicPr>
          <p:nvPr>
            <a:wavAudioFile r:embed="rId1" name="Test IIIB2.wav"/>
          </p:nvPr>
        </p:nvPicPr>
        <p:blipFill>
          <a:blip r:embed="rId5"/>
          <a:stretch>
            <a:fillRect/>
          </a:stretch>
        </p:blipFill>
        <p:spPr>
          <a:xfrm>
            <a:off x="940306" y="544522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88</Words>
  <Application>Microsoft Office PowerPoint</Application>
  <PresentationFormat>On-screen Show (4:3)</PresentationFormat>
  <Paragraphs>23</Paragraphs>
  <Slides>8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Timing the integration of utterance duration and task shift in a case of genetic anomaly implicating 7q31 with language disorders</vt:lpstr>
      <vt:lpstr>Sound Day</vt:lpstr>
      <vt:lpstr>Question</vt:lpstr>
      <vt:lpstr>Two clocks</vt:lpstr>
      <vt:lpstr>Tutor’s Utterance for  C</vt:lpstr>
      <vt:lpstr>C’s Utterance </vt:lpstr>
      <vt:lpstr>Tutor’s Utterance for A </vt:lpstr>
      <vt:lpstr>A’s Utterance </vt:lpstr>
    </vt:vector>
  </TitlesOfParts>
  <Company>mod-langs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SOUND DAY  OXFORD, 5 March 2011. Timing the integration of utterance duration and task shift in a case of genetic anomaly implicating 7q31 with language disorders.</dc:title>
  <dc:creator>pgarciabellido</dc:creator>
  <cp:lastModifiedBy>Catherine Goudie</cp:lastModifiedBy>
  <cp:revision>14</cp:revision>
  <dcterms:created xsi:type="dcterms:W3CDTF">2011-04-01T14:31:25Z</dcterms:created>
  <dcterms:modified xsi:type="dcterms:W3CDTF">2012-07-13T11:13:39Z</dcterms:modified>
</cp:coreProperties>
</file>