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3" autoAdjust="0"/>
    <p:restoredTop sz="94660"/>
  </p:normalViewPr>
  <p:slideViewPr>
    <p:cSldViewPr snapToGrid="0">
      <p:cViewPr varScale="1">
        <p:scale>
          <a:sx n="61" d="100"/>
          <a:sy n="61" d="100"/>
        </p:scale>
        <p:origin x="14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8DB6E-F99A-4AA0-A1C9-C4DDB38ED210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237E03-85BD-4ACF-A36B-A17C92EFC4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676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Figure S1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DBE7B-EE63-4851-B5EB-16F3D24628D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39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946C-523C-4225-94EB-7A5B3A968FD1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60FB6-872A-4D1F-ACDB-5291BE0562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146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946C-523C-4225-94EB-7A5B3A968FD1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60FB6-872A-4D1F-ACDB-5291BE0562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071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946C-523C-4225-94EB-7A5B3A968FD1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60FB6-872A-4D1F-ACDB-5291BE0562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226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946C-523C-4225-94EB-7A5B3A968FD1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60FB6-872A-4D1F-ACDB-5291BE0562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860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946C-523C-4225-94EB-7A5B3A968FD1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60FB6-872A-4D1F-ACDB-5291BE0562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405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946C-523C-4225-94EB-7A5B3A968FD1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60FB6-872A-4D1F-ACDB-5291BE0562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324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946C-523C-4225-94EB-7A5B3A968FD1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60FB6-872A-4D1F-ACDB-5291BE0562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908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946C-523C-4225-94EB-7A5B3A968FD1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60FB6-872A-4D1F-ACDB-5291BE0562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26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946C-523C-4225-94EB-7A5B3A968FD1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60FB6-872A-4D1F-ACDB-5291BE0562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193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946C-523C-4225-94EB-7A5B3A968FD1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60FB6-872A-4D1F-ACDB-5291BE0562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664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B946C-523C-4225-94EB-7A5B3A968FD1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60FB6-872A-4D1F-ACDB-5291BE0562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597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B946C-523C-4225-94EB-7A5B3A968FD1}" type="datetimeFigureOut">
              <a:rPr lang="en-GB" smtClean="0"/>
              <a:t>15/07/2015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60FB6-872A-4D1F-ACDB-5291BE0562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684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openxmlformats.org/officeDocument/2006/relationships/image" Target="../media/image2.tiff"/><Relationship Id="rId7" Type="http://schemas.openxmlformats.org/officeDocument/2006/relationships/image" Target="../media/image6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tiff"/><Relationship Id="rId11" Type="http://schemas.openxmlformats.org/officeDocument/2006/relationships/image" Target="../media/image10.emf"/><Relationship Id="rId5" Type="http://schemas.openxmlformats.org/officeDocument/2006/relationships/image" Target="../media/image4.tiff"/><Relationship Id="rId10" Type="http://schemas.openxmlformats.org/officeDocument/2006/relationships/image" Target="../media/image9.tiff"/><Relationship Id="rId4" Type="http://schemas.openxmlformats.org/officeDocument/2006/relationships/image" Target="../media/image3.tiff"/><Relationship Id="rId9" Type="http://schemas.openxmlformats.org/officeDocument/2006/relationships/image" Target="../media/image8.tif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iff"/><Relationship Id="rId13" Type="http://schemas.openxmlformats.org/officeDocument/2006/relationships/image" Target="../media/image20.emf"/><Relationship Id="rId3" Type="http://schemas.openxmlformats.org/officeDocument/2006/relationships/image" Target="../media/image11.tiff"/><Relationship Id="rId7" Type="http://schemas.openxmlformats.org/officeDocument/2006/relationships/image" Target="../media/image15.tiff"/><Relationship Id="rId12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tiff"/><Relationship Id="rId11" Type="http://schemas.openxmlformats.org/officeDocument/2006/relationships/image" Target="../media/image19.png"/><Relationship Id="rId5" Type="http://schemas.openxmlformats.org/officeDocument/2006/relationships/image" Target="../media/image13.tiff"/><Relationship Id="rId10" Type="http://schemas.openxmlformats.org/officeDocument/2006/relationships/image" Target="../media/image18.tiff"/><Relationship Id="rId4" Type="http://schemas.openxmlformats.org/officeDocument/2006/relationships/image" Target="../media/image12.tiff"/><Relationship Id="rId9" Type="http://schemas.openxmlformats.org/officeDocument/2006/relationships/image" Target="../media/image17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 descr="untitled12.t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821" y="700466"/>
            <a:ext cx="2044220" cy="1532884"/>
          </a:xfrm>
          <a:prstGeom prst="rect">
            <a:avLst/>
          </a:prstGeom>
        </p:spPr>
      </p:pic>
      <p:pic>
        <p:nvPicPr>
          <p:cNvPr id="2" name="Picture 1" descr="h.t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71" y="2306491"/>
            <a:ext cx="2031853" cy="1523890"/>
          </a:xfrm>
          <a:prstGeom prst="rect">
            <a:avLst/>
          </a:prstGeom>
        </p:spPr>
      </p:pic>
      <p:pic>
        <p:nvPicPr>
          <p:cNvPr id="3" name="Picture 2" descr="mh1.t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71" y="709461"/>
            <a:ext cx="2031853" cy="1523890"/>
          </a:xfrm>
          <a:prstGeom prst="rect">
            <a:avLst/>
          </a:prstGeom>
        </p:spPr>
      </p:pic>
      <p:pic>
        <p:nvPicPr>
          <p:cNvPr id="4" name="Picture 3" descr="md2.t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71" y="3901663"/>
            <a:ext cx="2031853" cy="152389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 rot="16200000">
            <a:off x="-225917" y="1312450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err="1" smtClean="0">
                <a:latin typeface="Times New Roman"/>
                <a:cs typeface="Times New Roman"/>
              </a:rPr>
              <a:t>mHSA</a:t>
            </a:r>
            <a:r>
              <a:rPr lang="en-GB" sz="1400" b="1" dirty="0" smtClean="0">
                <a:latin typeface="Times New Roman"/>
                <a:cs typeface="Times New Roman"/>
              </a:rPr>
              <a:t>-PFP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 rot="16200000">
            <a:off x="-142065" y="2918619"/>
            <a:ext cx="9412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>
                <a:latin typeface="Times New Roman"/>
                <a:cs typeface="Times New Roman"/>
              </a:rPr>
              <a:t>HSA-PFP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265526" y="4443520"/>
            <a:ext cx="11985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err="1" smtClean="0">
                <a:latin typeface="Times New Roman"/>
                <a:cs typeface="Times New Roman"/>
              </a:rPr>
              <a:t>mDTAB</a:t>
            </a:r>
            <a:r>
              <a:rPr lang="en-GB" sz="1400" b="1" dirty="0" smtClean="0">
                <a:latin typeface="Times New Roman"/>
                <a:cs typeface="Times New Roman"/>
              </a:rPr>
              <a:t>-PFP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2546" y="394547"/>
            <a:ext cx="6897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latin typeface="Times New Roman"/>
                <a:cs typeface="Times New Roman"/>
              </a:rPr>
              <a:t>Before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21946" y="394547"/>
            <a:ext cx="6383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latin typeface="Times New Roman"/>
                <a:cs typeface="Times New Roman"/>
              </a:rPr>
              <a:t>15</a:t>
            </a:r>
            <a:r>
              <a:rPr lang="ko-KR" altLang="en-US" sz="1400" b="1" dirty="0" smtClean="0">
                <a:latin typeface="Times New Roman"/>
                <a:cs typeface="Times New Roman"/>
              </a:rPr>
              <a:t> </a:t>
            </a:r>
            <a:r>
              <a:rPr lang="en-GB" sz="1400" b="1" dirty="0" smtClean="0">
                <a:latin typeface="Times New Roman"/>
                <a:cs typeface="Times New Roman"/>
              </a:rPr>
              <a:t>sec</a:t>
            </a:r>
            <a:r>
              <a:rPr lang="ko-KR" altLang="en-US" sz="1400" b="1" dirty="0" smtClean="0">
                <a:latin typeface="Times New Roman"/>
                <a:cs typeface="Times New Roman"/>
              </a:rPr>
              <a:t>   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86563" y="406842"/>
            <a:ext cx="6832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>
                <a:latin typeface="Times New Roman"/>
                <a:cs typeface="Times New Roman"/>
              </a:rPr>
              <a:t> 45 sec 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pic>
        <p:nvPicPr>
          <p:cNvPr id="12" name="Picture 11" descr="untitled0.t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633" y="700466"/>
            <a:ext cx="2043846" cy="1532884"/>
          </a:xfrm>
          <a:prstGeom prst="rect">
            <a:avLst/>
          </a:prstGeom>
        </p:spPr>
      </p:pic>
      <p:pic>
        <p:nvPicPr>
          <p:cNvPr id="13" name="Picture 12" descr="untitled6.ti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633" y="2306491"/>
            <a:ext cx="2043846" cy="1532884"/>
          </a:xfrm>
          <a:prstGeom prst="rect">
            <a:avLst/>
          </a:prstGeom>
        </p:spPr>
      </p:pic>
      <p:pic>
        <p:nvPicPr>
          <p:cNvPr id="14" name="Picture 13" descr="untitled3.tif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195" y="2297496"/>
            <a:ext cx="2043846" cy="1532884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2066868" y="2101751"/>
            <a:ext cx="282994" cy="0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129658" y="2101751"/>
            <a:ext cx="282994" cy="0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224847" y="2101751"/>
            <a:ext cx="282994" cy="0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066868" y="3735577"/>
            <a:ext cx="282994" cy="0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129658" y="3735577"/>
            <a:ext cx="282994" cy="0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224847" y="3735577"/>
            <a:ext cx="282994" cy="0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066868" y="5313476"/>
            <a:ext cx="282994" cy="0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2" name="Picture 21" descr="untitled3.tif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633" y="3901663"/>
            <a:ext cx="2043846" cy="1532884"/>
          </a:xfrm>
          <a:prstGeom prst="rect">
            <a:avLst/>
          </a:prstGeom>
        </p:spPr>
      </p:pic>
      <p:pic>
        <p:nvPicPr>
          <p:cNvPr id="23" name="Picture 22" descr="untitled1.tif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195" y="3901663"/>
            <a:ext cx="2043846" cy="1532884"/>
          </a:xfrm>
          <a:prstGeom prst="rect">
            <a:avLst/>
          </a:prstGeom>
        </p:spPr>
      </p:pic>
      <p:cxnSp>
        <p:nvCxnSpPr>
          <p:cNvPr id="24" name="Straight Connector 23"/>
          <p:cNvCxnSpPr/>
          <p:nvPr/>
        </p:nvCxnSpPr>
        <p:spPr>
          <a:xfrm>
            <a:off x="6224847" y="5313476"/>
            <a:ext cx="282994" cy="0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129658" y="5313476"/>
            <a:ext cx="282994" cy="0"/>
          </a:xfrm>
          <a:prstGeom prst="line">
            <a:avLst/>
          </a:prstGeom>
          <a:ln w="28575" cmpd="sng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935260" y="1851049"/>
            <a:ext cx="58861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200 </a:t>
            </a:r>
            <a:r>
              <a:rPr lang="en-US" sz="1000" b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μm</a:t>
            </a:r>
            <a:endParaRPr lang="en-US" sz="1000" b="1" dirty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grpSp>
        <p:nvGrpSpPr>
          <p:cNvPr id="53" name="Group 52"/>
          <p:cNvGrpSpPr>
            <a:grpSpLocks noChangeAspect="1"/>
          </p:cNvGrpSpPr>
          <p:nvPr/>
        </p:nvGrpSpPr>
        <p:grpSpPr>
          <a:xfrm>
            <a:off x="824459" y="5539480"/>
            <a:ext cx="5525128" cy="4118739"/>
            <a:chOff x="616838" y="6106586"/>
            <a:chExt cx="6710889" cy="4842510"/>
          </a:xfrm>
        </p:grpSpPr>
        <p:pic>
          <p:nvPicPr>
            <p:cNvPr id="28" name="Picture 27" descr="ND15-45 100.pdf"/>
            <p:cNvPicPr>
              <a:picLocks noChangeAspect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276" t="5669" r="13277" b="9155"/>
            <a:stretch/>
          </p:blipFill>
          <p:spPr>
            <a:xfrm>
              <a:off x="616838" y="6136663"/>
              <a:ext cx="6366568" cy="4730357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1373964" y="10503396"/>
              <a:ext cx="1593716" cy="4457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err="1" smtClean="0">
                  <a:latin typeface="Times New Roman"/>
                  <a:cs typeface="Times New Roman"/>
                </a:rPr>
                <a:t>mHSA</a:t>
              </a:r>
              <a:r>
                <a:rPr lang="en-US" sz="1600" b="1" dirty="0" smtClean="0">
                  <a:latin typeface="Times New Roman"/>
                  <a:cs typeface="Times New Roman"/>
                </a:rPr>
                <a:t>-PFP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99818" y="10500065"/>
              <a:ext cx="1374242" cy="4457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Times New Roman"/>
                  <a:cs typeface="Times New Roman"/>
                </a:rPr>
                <a:t>HSA-PFP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158937" y="10500065"/>
              <a:ext cx="1768608" cy="4457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err="1" smtClean="0">
                  <a:latin typeface="Times New Roman"/>
                  <a:cs typeface="Times New Roman"/>
                </a:rPr>
                <a:t>mDTAB</a:t>
              </a:r>
              <a:r>
                <a:rPr lang="en-US" sz="1600" b="1" dirty="0" smtClean="0">
                  <a:latin typeface="Times New Roman"/>
                  <a:cs typeface="Times New Roman"/>
                </a:rPr>
                <a:t>-PFP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cxnSp>
          <p:nvCxnSpPr>
            <p:cNvPr id="32" name="Straight Connector 31"/>
            <p:cNvCxnSpPr/>
            <p:nvPr/>
          </p:nvCxnSpPr>
          <p:spPr>
            <a:xfrm>
              <a:off x="1793007" y="7129144"/>
              <a:ext cx="758951" cy="0"/>
            </a:xfrm>
            <a:prstGeom prst="line">
              <a:avLst/>
            </a:prstGeom>
            <a:ln w="19050" cmpd="sng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782334" y="8583013"/>
              <a:ext cx="758951" cy="0"/>
            </a:xfrm>
            <a:prstGeom prst="line">
              <a:avLst/>
            </a:prstGeom>
            <a:ln w="19050" cmpd="sng">
              <a:solidFill>
                <a:srgbClr val="FF0000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638630" y="7118472"/>
              <a:ext cx="758951" cy="0"/>
            </a:xfrm>
            <a:prstGeom prst="line">
              <a:avLst/>
            </a:prstGeom>
            <a:ln w="19050" cmpd="sng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3656742" y="7118472"/>
              <a:ext cx="758951" cy="0"/>
            </a:xfrm>
            <a:prstGeom prst="line">
              <a:avLst/>
            </a:prstGeom>
            <a:ln w="19050" cmpd="sng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5638630" y="7957405"/>
              <a:ext cx="758951" cy="0"/>
            </a:xfrm>
            <a:prstGeom prst="line">
              <a:avLst/>
            </a:prstGeom>
            <a:ln w="19050" cmpd="sng">
              <a:solidFill>
                <a:srgbClr val="FF0000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3656742" y="7681880"/>
              <a:ext cx="758951" cy="0"/>
            </a:xfrm>
            <a:prstGeom prst="line">
              <a:avLst/>
            </a:prstGeom>
            <a:ln w="19050" cmpd="sng">
              <a:solidFill>
                <a:srgbClr val="FF0000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1782334" y="9509085"/>
              <a:ext cx="758951" cy="0"/>
            </a:xfrm>
            <a:prstGeom prst="line">
              <a:avLst/>
            </a:prstGeom>
            <a:ln w="19050" cmpd="sng">
              <a:solidFill>
                <a:srgbClr val="008000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5654601" y="8238840"/>
              <a:ext cx="758951" cy="0"/>
            </a:xfrm>
            <a:prstGeom prst="line">
              <a:avLst/>
            </a:prstGeom>
            <a:ln w="19050" cmpd="sng">
              <a:solidFill>
                <a:srgbClr val="008000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3656742" y="7956641"/>
              <a:ext cx="758951" cy="0"/>
            </a:xfrm>
            <a:prstGeom prst="line">
              <a:avLst/>
            </a:prstGeom>
            <a:ln w="19050" cmpd="sng">
              <a:solidFill>
                <a:srgbClr val="008000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>
              <a:off x="2438997" y="7118472"/>
              <a:ext cx="0" cy="2390613"/>
            </a:xfrm>
            <a:prstGeom prst="straightConnector1">
              <a:avLst/>
            </a:prstGeom>
            <a:ln w="9525" cmpd="sng">
              <a:solidFill>
                <a:schemeClr val="tx1"/>
              </a:solidFill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 flipH="1">
              <a:off x="4281208" y="7118472"/>
              <a:ext cx="12624" cy="838169"/>
            </a:xfrm>
            <a:prstGeom prst="straightConnector1">
              <a:avLst/>
            </a:prstGeom>
            <a:ln w="9525" cmpd="sng">
              <a:solidFill>
                <a:schemeClr val="tx1"/>
              </a:solidFill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>
              <a:off x="6274255" y="7118472"/>
              <a:ext cx="0" cy="1081865"/>
            </a:xfrm>
            <a:prstGeom prst="straightConnector1">
              <a:avLst/>
            </a:prstGeom>
            <a:ln w="9525" cmpd="sng">
              <a:solidFill>
                <a:schemeClr val="tx1"/>
              </a:solidFill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3359598" y="6317888"/>
              <a:ext cx="379474" cy="0"/>
            </a:xfrm>
            <a:prstGeom prst="line">
              <a:avLst/>
            </a:prstGeom>
            <a:ln w="12700" cmpd="sng">
              <a:solidFill>
                <a:srgbClr val="FF0000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1846372" y="6331486"/>
              <a:ext cx="379474" cy="0"/>
            </a:xfrm>
            <a:prstGeom prst="line">
              <a:avLst/>
            </a:prstGeom>
            <a:ln w="19050" cmpd="sng">
              <a:solidFill>
                <a:schemeClr val="tx1">
                  <a:lumMod val="50000"/>
                  <a:lumOff val="50000"/>
                </a:schemeClr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4959231" y="6317377"/>
              <a:ext cx="379474" cy="0"/>
            </a:xfrm>
            <a:prstGeom prst="line">
              <a:avLst/>
            </a:prstGeom>
            <a:ln w="12700" cmpd="sng">
              <a:solidFill>
                <a:srgbClr val="008000"/>
              </a:solidFill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2215741" y="6114538"/>
              <a:ext cx="1003088" cy="4457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Before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761164" y="6107097"/>
              <a:ext cx="925665" cy="4457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 smtClean="0">
                  <a:latin typeface="Times New Roman"/>
                  <a:cs typeface="Times New Roman"/>
                </a:rPr>
                <a:t>15 sec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357426" y="6106586"/>
              <a:ext cx="925665" cy="4457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b="1" dirty="0" smtClean="0">
                  <a:latin typeface="Times New Roman"/>
                  <a:cs typeface="Times New Roman"/>
                </a:rPr>
                <a:t>45</a:t>
              </a:r>
              <a:r>
                <a:rPr lang="en-GB" sz="1600" b="1" dirty="0" smtClean="0">
                  <a:latin typeface="Times New Roman"/>
                  <a:cs typeface="Times New Roman"/>
                </a:rPr>
                <a:t> sec 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492362" y="7754638"/>
              <a:ext cx="1053472" cy="4457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Times New Roman"/>
                  <a:cs typeface="Times New Roman"/>
                </a:rPr>
                <a:t>71.5 %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293832" y="7255717"/>
              <a:ext cx="1053472" cy="4457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Times New Roman"/>
                  <a:cs typeface="Times New Roman"/>
                </a:rPr>
                <a:t>25.1 %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274255" y="7365909"/>
              <a:ext cx="1053472" cy="4457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latin typeface="Times New Roman"/>
                  <a:cs typeface="Times New Roman"/>
                </a:rPr>
                <a:t>33.1 %</a:t>
              </a:r>
              <a:endParaRPr lang="en-US" sz="1600" b="1" dirty="0">
                <a:latin typeface="Times New Roman"/>
                <a:cs typeface="Times New Roman"/>
              </a:endParaRP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128420" y="102548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latin typeface="Times New Roman"/>
                <a:cs typeface="Times New Roman"/>
              </a:rPr>
              <a:t>a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62992" y="5606309"/>
            <a:ext cx="3558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/>
                <a:cs typeface="Times New Roman"/>
              </a:rPr>
              <a:t>b</a:t>
            </a:r>
            <a:endParaRPr lang="en-US" sz="2400" b="1" dirty="0">
              <a:latin typeface="Times New Roman"/>
              <a:cs typeface="Times New Roman"/>
            </a:endParaRPr>
          </a:p>
        </p:txBody>
      </p:sp>
      <p:cxnSp>
        <p:nvCxnSpPr>
          <p:cNvPr id="58" name="Straight Connector 57"/>
          <p:cNvCxnSpPr/>
          <p:nvPr/>
        </p:nvCxnSpPr>
        <p:spPr>
          <a:xfrm>
            <a:off x="3271536" y="420048"/>
            <a:ext cx="2672839" cy="0"/>
          </a:xfrm>
          <a:prstGeom prst="line">
            <a:avLst/>
          </a:prstGeom>
          <a:ln w="28575" cmpd="sng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3747280" y="99580"/>
            <a:ext cx="1782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>
                <a:latin typeface="Times New Roman"/>
                <a:cs typeface="Times New Roman"/>
              </a:rPr>
              <a:t>Ultrasound exposure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56" name="TextBox 55"/>
          <p:cNvSpPr txBox="1"/>
          <p:nvPr/>
        </p:nvSpPr>
        <p:spPr>
          <a:xfrm rot="16200000">
            <a:off x="-322444" y="7244511"/>
            <a:ext cx="20505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Concentration (%)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15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>
            <a:grpSpLocks noChangeAspect="1"/>
          </p:cNvGrpSpPr>
          <p:nvPr/>
        </p:nvGrpSpPr>
        <p:grpSpPr>
          <a:xfrm>
            <a:off x="674043" y="372185"/>
            <a:ext cx="5503327" cy="4320000"/>
            <a:chOff x="-12601" y="1516107"/>
            <a:chExt cx="6813304" cy="5348305"/>
          </a:xfrm>
        </p:grpSpPr>
        <p:pic>
          <p:nvPicPr>
            <p:cNvPr id="3" name="Picture 2" descr="3-6.tif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0703" y="3548635"/>
              <a:ext cx="2160000" cy="1620000"/>
            </a:xfrm>
            <a:prstGeom prst="rect">
              <a:avLst/>
            </a:prstGeom>
          </p:spPr>
        </p:pic>
        <p:pic>
          <p:nvPicPr>
            <p:cNvPr id="4" name="Picture 3" descr="1.tif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0703" y="3548635"/>
              <a:ext cx="2160000" cy="1620000"/>
            </a:xfrm>
            <a:prstGeom prst="rect">
              <a:avLst/>
            </a:prstGeom>
          </p:spPr>
        </p:pic>
        <p:pic>
          <p:nvPicPr>
            <p:cNvPr id="5" name="Picture 4" descr="h.tif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703" y="3548635"/>
              <a:ext cx="2160000" cy="1620000"/>
            </a:xfrm>
            <a:prstGeom prst="rect">
              <a:avLst/>
            </a:prstGeom>
          </p:spPr>
        </p:pic>
        <p:pic>
          <p:nvPicPr>
            <p:cNvPr id="6" name="Picture 5" descr="mh1.tif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703" y="1850882"/>
              <a:ext cx="2160000" cy="1620000"/>
            </a:xfrm>
            <a:prstGeom prst="rect">
              <a:avLst/>
            </a:prstGeom>
          </p:spPr>
        </p:pic>
        <p:pic>
          <p:nvPicPr>
            <p:cNvPr id="7" name="Picture 6" descr="md2.tif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0703" y="5244412"/>
              <a:ext cx="2160000" cy="1620000"/>
            </a:xfrm>
            <a:prstGeom prst="rect">
              <a:avLst/>
            </a:prstGeom>
          </p:spPr>
        </p:pic>
        <p:pic>
          <p:nvPicPr>
            <p:cNvPr id="9" name="Picture 8" descr="3-3.tif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0703" y="5244412"/>
              <a:ext cx="2160000" cy="1620000"/>
            </a:xfrm>
            <a:prstGeom prst="rect">
              <a:avLst/>
            </a:prstGeom>
          </p:spPr>
        </p:pic>
        <p:pic>
          <p:nvPicPr>
            <p:cNvPr id="10" name="Picture 9" descr="1-2.tif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0703" y="5244412"/>
              <a:ext cx="2160000" cy="1620000"/>
            </a:xfrm>
            <a:prstGeom prst="rect">
              <a:avLst/>
            </a:prstGeom>
          </p:spPr>
        </p:pic>
        <p:pic>
          <p:nvPicPr>
            <p:cNvPr id="11" name="Picture 10" descr="3-3.tif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40703" y="1850882"/>
              <a:ext cx="2160000" cy="1620000"/>
            </a:xfrm>
            <a:prstGeom prst="rect">
              <a:avLst/>
            </a:prstGeom>
          </p:spPr>
        </p:pic>
        <p:pic>
          <p:nvPicPr>
            <p:cNvPr id="12" name="Picture 11" descr="1-1.tif"/>
            <p:cNvPicPr>
              <a:picLocks noChangeAspect="1"/>
            </p:cNvPicPr>
            <p:nvPr/>
          </p:nvPicPr>
          <p:blipFill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0703" y="1850882"/>
              <a:ext cx="2160000" cy="1620000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 rot="16200000">
              <a:off x="-492074" y="2464976"/>
              <a:ext cx="1339983" cy="3810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err="1" smtClean="0">
                  <a:latin typeface="Times New Roman"/>
                  <a:cs typeface="Times New Roman"/>
                </a:rPr>
                <a:t>mHSA</a:t>
              </a:r>
              <a:r>
                <a:rPr lang="en-GB" sz="1400" b="1" dirty="0" smtClean="0">
                  <a:latin typeface="Times New Roman"/>
                  <a:cs typeface="Times New Roman"/>
                </a:rPr>
                <a:t>-PFP</a:t>
              </a:r>
              <a:endParaRPr lang="en-US" sz="1400" b="1" dirty="0">
                <a:latin typeface="Times New Roman"/>
                <a:cs typeface="Times New Roman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 rot="16200000">
              <a:off x="-390592" y="4172444"/>
              <a:ext cx="1165340" cy="3810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smtClean="0">
                  <a:latin typeface="Times New Roman"/>
                  <a:cs typeface="Times New Roman"/>
                </a:rPr>
                <a:t>HSA-PFP</a:t>
              </a:r>
              <a:endParaRPr lang="en-US" sz="1400" b="1" dirty="0">
                <a:latin typeface="Times New Roman"/>
                <a:cs typeface="Times New Roman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16200000">
              <a:off x="-544350" y="5793519"/>
              <a:ext cx="1483895" cy="3810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err="1" smtClean="0">
                  <a:latin typeface="Times New Roman"/>
                  <a:cs typeface="Times New Roman"/>
                </a:rPr>
                <a:t>mDTAB</a:t>
              </a:r>
              <a:r>
                <a:rPr lang="en-GB" sz="1400" b="1" dirty="0" smtClean="0">
                  <a:latin typeface="Times New Roman"/>
                  <a:cs typeface="Times New Roman"/>
                </a:rPr>
                <a:t>-PFP</a:t>
              </a:r>
              <a:endParaRPr lang="en-US" sz="1400" b="1" dirty="0">
                <a:latin typeface="Times New Roman"/>
                <a:cs typeface="Times New Roman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993600" y="1516107"/>
              <a:ext cx="853980" cy="3810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 smtClean="0">
                  <a:latin typeface="Times New Roman"/>
                  <a:cs typeface="Times New Roman"/>
                </a:rPr>
                <a:t>Before</a:t>
              </a:r>
              <a:endParaRPr lang="en-US" sz="1400" b="1" dirty="0">
                <a:latin typeface="Times New Roman"/>
                <a:cs typeface="Times New Roman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000359" y="1525494"/>
              <a:ext cx="1383069" cy="3810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smtClean="0">
                  <a:latin typeface="Times New Roman"/>
                  <a:cs typeface="Times New Roman"/>
                </a:rPr>
                <a:t>1 min 45 sec</a:t>
              </a:r>
              <a:endParaRPr lang="en-US" sz="1400" b="1" dirty="0">
                <a:latin typeface="Times New Roman"/>
                <a:cs typeface="Times New Roman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462759" y="1529177"/>
              <a:ext cx="768426" cy="3810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400" b="1" dirty="0" smtClean="0">
                  <a:latin typeface="Times New Roman"/>
                  <a:cs typeface="Times New Roman"/>
                </a:rPr>
                <a:t>3 min </a:t>
              </a:r>
              <a:endParaRPr lang="en-US" sz="1400" b="1" dirty="0">
                <a:latin typeface="Times New Roman"/>
                <a:cs typeface="Times New Roman"/>
              </a:endParaRPr>
            </a:p>
          </p:txBody>
        </p:sp>
      </p:grpSp>
      <p:pic>
        <p:nvPicPr>
          <p:cNvPr id="25" name="Picture 24" descr="concentration by time.pdf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18" y="5102718"/>
            <a:ext cx="5973992" cy="4165018"/>
          </a:xfrm>
          <a:prstGeom prst="rect">
            <a:avLst/>
          </a:prstGeom>
        </p:spPr>
      </p:pic>
      <p:cxnSp>
        <p:nvCxnSpPr>
          <p:cNvPr id="26" name="Straight Connector 25"/>
          <p:cNvCxnSpPr/>
          <p:nvPr/>
        </p:nvCxnSpPr>
        <p:spPr>
          <a:xfrm>
            <a:off x="2061218" y="5732777"/>
            <a:ext cx="627191" cy="0"/>
          </a:xfrm>
          <a:prstGeom prst="line">
            <a:avLst/>
          </a:prstGeom>
          <a:ln w="19050" cmpd="sng">
            <a:solidFill>
              <a:schemeClr val="tx1">
                <a:lumMod val="50000"/>
                <a:lumOff val="50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061218" y="8070548"/>
            <a:ext cx="627191" cy="0"/>
          </a:xfrm>
          <a:prstGeom prst="line">
            <a:avLst/>
          </a:prstGeom>
          <a:ln w="12700" cmpd="sng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4858280" y="5732777"/>
            <a:ext cx="627191" cy="0"/>
          </a:xfrm>
          <a:prstGeom prst="line">
            <a:avLst/>
          </a:prstGeom>
          <a:ln w="19050" cmpd="sng">
            <a:solidFill>
              <a:schemeClr val="tx1">
                <a:lumMod val="50000"/>
                <a:lumOff val="50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3448146" y="5734891"/>
            <a:ext cx="627191" cy="0"/>
          </a:xfrm>
          <a:prstGeom prst="line">
            <a:avLst/>
          </a:prstGeom>
          <a:ln w="19050" cmpd="sng">
            <a:solidFill>
              <a:schemeClr val="tx1">
                <a:lumMod val="50000"/>
                <a:lumOff val="50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4858280" y="7842072"/>
            <a:ext cx="627191" cy="0"/>
          </a:xfrm>
          <a:prstGeom prst="line">
            <a:avLst/>
          </a:prstGeom>
          <a:ln w="12700" cmpd="sng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448146" y="7440506"/>
            <a:ext cx="627191" cy="0"/>
          </a:xfrm>
          <a:prstGeom prst="line">
            <a:avLst/>
          </a:prstGeom>
          <a:ln w="12700" cmpd="sng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061218" y="8338765"/>
            <a:ext cx="627191" cy="0"/>
          </a:xfrm>
          <a:prstGeom prst="line">
            <a:avLst/>
          </a:prstGeom>
          <a:ln w="12700" cmpd="sng">
            <a:solidFill>
              <a:srgbClr val="008000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858280" y="7888746"/>
            <a:ext cx="627191" cy="0"/>
          </a:xfrm>
          <a:prstGeom prst="line">
            <a:avLst/>
          </a:prstGeom>
          <a:ln w="12700" cmpd="sng">
            <a:solidFill>
              <a:srgbClr val="008000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448146" y="7896865"/>
            <a:ext cx="627191" cy="0"/>
          </a:xfrm>
          <a:prstGeom prst="line">
            <a:avLst/>
          </a:prstGeom>
          <a:ln w="12700" cmpd="sng">
            <a:solidFill>
              <a:srgbClr val="008000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2497743" y="5734891"/>
            <a:ext cx="0" cy="2598209"/>
          </a:xfrm>
          <a:prstGeom prst="straightConnector1">
            <a:avLst/>
          </a:prstGeom>
          <a:ln w="9525" cmpd="sng">
            <a:solidFill>
              <a:schemeClr val="tx1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3925020" y="5734891"/>
            <a:ext cx="7526" cy="2161974"/>
          </a:xfrm>
          <a:prstGeom prst="straightConnector1">
            <a:avLst/>
          </a:prstGeom>
          <a:ln w="9525" cmpd="sng">
            <a:solidFill>
              <a:schemeClr val="tx1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5314666" y="5732777"/>
            <a:ext cx="0" cy="2164088"/>
          </a:xfrm>
          <a:prstGeom prst="straightConnector1">
            <a:avLst/>
          </a:prstGeom>
          <a:ln w="9525" cmpd="sng">
            <a:solidFill>
              <a:schemeClr val="tx1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3004997" y="5412055"/>
            <a:ext cx="313595" cy="0"/>
          </a:xfrm>
          <a:prstGeom prst="line">
            <a:avLst/>
          </a:prstGeom>
          <a:ln w="12700" cmpd="sng">
            <a:solidFill>
              <a:srgbClr val="FF0000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904420" y="5414473"/>
            <a:ext cx="313595" cy="0"/>
          </a:xfrm>
          <a:prstGeom prst="line">
            <a:avLst/>
          </a:prstGeom>
          <a:ln w="19050" cmpd="sng">
            <a:solidFill>
              <a:schemeClr val="tx1">
                <a:lumMod val="50000"/>
                <a:lumOff val="50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4600344" y="5412055"/>
            <a:ext cx="313595" cy="0"/>
          </a:xfrm>
          <a:prstGeom prst="line">
            <a:avLst/>
          </a:prstGeom>
          <a:ln w="12700" cmpd="sng">
            <a:solidFill>
              <a:srgbClr val="008000"/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2178722" y="5252631"/>
            <a:ext cx="600872" cy="268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>
                <a:latin typeface="Times New Roman"/>
                <a:cs typeface="Times New Roman"/>
              </a:rPr>
              <a:t>Before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296933" y="5231765"/>
            <a:ext cx="11171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>
                <a:latin typeface="Times New Roman"/>
                <a:cs typeface="Times New Roman"/>
              </a:rPr>
              <a:t>1 min 45 sec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913939" y="5231765"/>
            <a:ext cx="6206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>
                <a:latin typeface="Times New Roman"/>
                <a:cs typeface="Times New Roman"/>
              </a:rPr>
              <a:t>3 min 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820377" y="8585000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 smtClean="0">
                <a:latin typeface="Times New Roman"/>
                <a:cs typeface="Times New Roman"/>
              </a:rPr>
              <a:t>mHSA</a:t>
            </a:r>
            <a:r>
              <a:rPr lang="en-US" sz="1400" b="1" dirty="0" smtClean="0">
                <a:latin typeface="Times New Roman"/>
                <a:cs typeface="Times New Roman"/>
              </a:rPr>
              <a:t>-PFP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315391" y="8577824"/>
            <a:ext cx="9412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latin typeface="Times New Roman"/>
                <a:cs typeface="Times New Roman"/>
              </a:rPr>
              <a:t>HSA-PFP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516943" y="8585000"/>
            <a:ext cx="11985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err="1" smtClean="0">
                <a:latin typeface="Times New Roman"/>
                <a:cs typeface="Times New Roman"/>
              </a:rPr>
              <a:t>mDTAB</a:t>
            </a:r>
            <a:r>
              <a:rPr lang="en-US" sz="1400" b="1" dirty="0" smtClean="0">
                <a:latin typeface="Times New Roman"/>
                <a:cs typeface="Times New Roman"/>
              </a:rPr>
              <a:t>-PFP</a:t>
            </a:r>
            <a:endParaRPr lang="en-US" sz="1400" b="1" dirty="0">
              <a:latin typeface="Times New Roman"/>
              <a:cs typeface="Times New Roman"/>
            </a:endParaRPr>
          </a:p>
        </p:txBody>
      </p:sp>
      <p:sp>
        <p:nvSpPr>
          <p:cNvPr id="47" name="TextBox 46"/>
          <p:cNvSpPr txBox="1"/>
          <p:nvPr/>
        </p:nvSpPr>
        <p:spPr>
          <a:xfrm rot="16200000">
            <a:off x="-40968" y="6928999"/>
            <a:ext cx="24696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Times New Roman"/>
                <a:cs typeface="Times New Roman"/>
              </a:rPr>
              <a:t>Normalized concentration </a:t>
            </a:r>
            <a:endParaRPr lang="en-US" sz="1600" b="1" dirty="0">
              <a:latin typeface="Times New Roman"/>
              <a:cs typeface="Times New Roman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0388" y="251708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/>
                <a:cs typeface="Times New Roman"/>
              </a:rPr>
              <a:t>a</a:t>
            </a:r>
            <a:endParaRPr lang="en-US" sz="2000" b="1" dirty="0">
              <a:latin typeface="Times New Roman"/>
              <a:cs typeface="Times New Roman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10388" y="5153415"/>
            <a:ext cx="3273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/>
                <a:cs typeface="Times New Roman"/>
              </a:rPr>
              <a:t>b</a:t>
            </a:r>
          </a:p>
        </p:txBody>
      </p:sp>
      <p:cxnSp>
        <p:nvCxnSpPr>
          <p:cNvPr id="50" name="Straight Connector 49"/>
          <p:cNvCxnSpPr/>
          <p:nvPr/>
        </p:nvCxnSpPr>
        <p:spPr>
          <a:xfrm>
            <a:off x="3021016" y="407522"/>
            <a:ext cx="2672839" cy="0"/>
          </a:xfrm>
          <a:prstGeom prst="line">
            <a:avLst/>
          </a:prstGeom>
          <a:ln w="28575" cmpd="sng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3496760" y="87054"/>
            <a:ext cx="17824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>
                <a:latin typeface="Times New Roman"/>
                <a:cs typeface="Times New Roman"/>
              </a:rPr>
              <a:t>Ultrasound exposure</a:t>
            </a:r>
            <a:endParaRPr lang="en-US" sz="1400" b="1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3599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60</Words>
  <Application>Microsoft Office PowerPoint</Application>
  <PresentationFormat>A4 Paper (210x297 mm)</PresentationFormat>
  <Paragraphs>38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맑은 고딕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Jeong Lee</dc:creator>
  <cp:lastModifiedBy>Jeong Lee</cp:lastModifiedBy>
  <cp:revision>1</cp:revision>
  <dcterms:created xsi:type="dcterms:W3CDTF">2015-07-15T10:36:42Z</dcterms:created>
  <dcterms:modified xsi:type="dcterms:W3CDTF">2015-07-15T10:38:41Z</dcterms:modified>
</cp:coreProperties>
</file>