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-12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51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50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520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972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188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709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631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694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203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672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49" y="396875"/>
            <a:ext cx="1543051" cy="845185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2" y="396875"/>
            <a:ext cx="4476751" cy="8451850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841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95137-858B-824B-9074-C67209CEAC6C}" type="datetimeFigureOut">
              <a:rPr lang="en-US" smtClean="0"/>
              <a:t>15/07/2015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8BCDF-2B9C-D341-B685-D6170BD972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7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5" Type="http://schemas.microsoft.com/office/2007/relationships/hdphoto" Target="../media/hdphoto1.wdp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image" Target="../media/image7.tif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-141915" y="670593"/>
            <a:ext cx="9285915" cy="5541404"/>
            <a:chOff x="-3275774" y="1965914"/>
            <a:chExt cx="13389725" cy="7990367"/>
          </a:xfrm>
        </p:grpSpPr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136237" y="2635852"/>
              <a:ext cx="3972420" cy="3384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-1646514" y="5558563"/>
              <a:ext cx="1718290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b="1" dirty="0" smtClean="0">
                  <a:latin typeface="Times New Roman"/>
                  <a:cs typeface="Times New Roman"/>
                </a:rPr>
                <a:t>Transducer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856939" y="5618610"/>
              <a:ext cx="1912161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b="1" dirty="0" smtClean="0">
                  <a:latin typeface="Times New Roman"/>
                  <a:cs typeface="Times New Roman"/>
                </a:rPr>
                <a:t>Glass carrier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114662" y="3843382"/>
              <a:ext cx="2376264" cy="1200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latin typeface="Times New Roman"/>
                  <a:cs typeface="Times New Roman"/>
                </a:rPr>
                <a:t>Double-sided adhesive</a:t>
              </a:r>
            </a:p>
            <a:p>
              <a:pPr algn="ctr"/>
              <a:r>
                <a:rPr lang="en-GB" sz="1600" b="1" dirty="0" smtClean="0">
                  <a:latin typeface="Times New Roman"/>
                  <a:cs typeface="Times New Roman"/>
                </a:rPr>
                <a:t>membrane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-3275774" y="3044323"/>
              <a:ext cx="2376264" cy="8432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latin typeface="Times New Roman"/>
                  <a:cs typeface="Times New Roman"/>
                </a:rPr>
                <a:t>Polycarbonate spacer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436051" y="2208506"/>
              <a:ext cx="2376264" cy="488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latin typeface="Times New Roman"/>
                  <a:cs typeface="Times New Roman"/>
                </a:rPr>
                <a:t>Glass reflector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cxnSp>
          <p:nvCxnSpPr>
            <p:cNvPr id="11" name="Straight Connector 10"/>
            <p:cNvCxnSpPr>
              <a:endCxn id="6" idx="3"/>
            </p:cNvCxnSpPr>
            <p:nvPr/>
          </p:nvCxnSpPr>
          <p:spPr>
            <a:xfrm flipH="1">
              <a:off x="71776" y="5599625"/>
              <a:ext cx="147441" cy="20302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-2842888" y="5240109"/>
              <a:ext cx="1008112" cy="35450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V="1">
              <a:off x="-2832497" y="4836752"/>
              <a:ext cx="864096" cy="392966"/>
            </a:xfrm>
            <a:prstGeom prst="line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-2817257" y="4320655"/>
              <a:ext cx="0" cy="949934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 flipV="1">
              <a:off x="-1455688" y="3606430"/>
              <a:ext cx="463468" cy="18256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 flipV="1">
              <a:off x="2546417" y="5654451"/>
              <a:ext cx="421802" cy="13961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2757318" y="4614542"/>
              <a:ext cx="714958" cy="35004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 flipV="1">
              <a:off x="2392156" y="3851860"/>
              <a:ext cx="1080120" cy="47618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2383636" y="2651240"/>
              <a:ext cx="325562" cy="34024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-2022402" y="5108250"/>
              <a:ext cx="414209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x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-2274571" y="4393883"/>
              <a:ext cx="432700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y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-2817258" y="4055032"/>
              <a:ext cx="397596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z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pic>
          <p:nvPicPr>
            <p:cNvPr id="23" name="Picture 8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5340" y="4743203"/>
              <a:ext cx="3988548" cy="1651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8" descr="Micro pipette Tips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4973" r="34163" b="56302"/>
            <a:stretch/>
          </p:blipFill>
          <p:spPr bwMode="auto">
            <a:xfrm rot="19261554">
              <a:off x="8853790" y="4747673"/>
              <a:ext cx="1260161" cy="2718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2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3323" y="2447966"/>
              <a:ext cx="4072582" cy="165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Box 25"/>
            <p:cNvSpPr txBox="1"/>
            <p:nvPr/>
          </p:nvSpPr>
          <p:spPr>
            <a:xfrm>
              <a:off x="6870924" y="4363287"/>
              <a:ext cx="2677595" cy="488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latin typeface="Times New Roman"/>
                  <a:cs typeface="Times New Roman"/>
                </a:rPr>
                <a:t>Sample extraction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-3080729" y="2046756"/>
              <a:ext cx="493665" cy="488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a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241884" y="1965914"/>
              <a:ext cx="514020" cy="488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latin typeface="Times New Roman"/>
                  <a:cs typeface="Times New Roman"/>
                </a:rPr>
                <a:t>b</a:t>
              </a:r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7380062" y="3575201"/>
              <a:ext cx="0" cy="209258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7533930" y="3609861"/>
              <a:ext cx="0" cy="289265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1" name="Group 30"/>
            <p:cNvGrpSpPr/>
            <p:nvPr/>
          </p:nvGrpSpPr>
          <p:grpSpPr>
            <a:xfrm>
              <a:off x="6449985" y="2111360"/>
              <a:ext cx="3400743" cy="492625"/>
              <a:chOff x="6449985" y="1987894"/>
              <a:chExt cx="3400743" cy="492625"/>
            </a:xfrm>
          </p:grpSpPr>
          <p:sp>
            <p:nvSpPr>
              <p:cNvPr id="61" name="Oval 60"/>
              <p:cNvSpPr/>
              <p:nvPr/>
            </p:nvSpPr>
            <p:spPr>
              <a:xfrm>
                <a:off x="6490508" y="2088891"/>
                <a:ext cx="288000" cy="2880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dirty="0" smtClean="0">
                    <a:latin typeface="Times New Roman"/>
                    <a:cs typeface="Times New Roman"/>
                  </a:rPr>
                  <a:t>1</a:t>
                </a:r>
                <a:endParaRPr lang="en-GB" sz="1600" dirty="0">
                  <a:latin typeface="Times New Roman"/>
                  <a:cs typeface="Times New Roman"/>
                </a:endParaRP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6610368" y="1992345"/>
                <a:ext cx="3240360" cy="4881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 smtClean="0">
                    <a:latin typeface="Times New Roman"/>
                    <a:cs typeface="Times New Roman"/>
                  </a:rPr>
                  <a:t>Ultrasound exposure</a:t>
                </a:r>
                <a:endParaRPr lang="en-GB" sz="1600" b="1" dirty="0">
                  <a:latin typeface="Times New Roman"/>
                  <a:cs typeface="Times New Roman"/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6449985" y="1987894"/>
                <a:ext cx="395717" cy="4437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b="1" dirty="0" smtClean="0">
                    <a:latin typeface="Times New Roman"/>
                    <a:cs typeface="Times New Roman"/>
                  </a:rPr>
                  <a:t>1</a:t>
                </a:r>
                <a:endParaRPr lang="en-GB" sz="1400" b="1" dirty="0">
                  <a:latin typeface="Times New Roman"/>
                  <a:cs typeface="Times New Roman"/>
                </a:endParaRPr>
              </a:p>
            </p:txBody>
          </p:sp>
        </p:grpSp>
        <p:sp>
          <p:nvSpPr>
            <p:cNvPr id="32" name="Oval 31"/>
            <p:cNvSpPr/>
            <p:nvPr/>
          </p:nvSpPr>
          <p:spPr>
            <a:xfrm>
              <a:off x="6630403" y="4496286"/>
              <a:ext cx="288000" cy="288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 smtClean="0">
                  <a:latin typeface="Times New Roman"/>
                  <a:cs typeface="Times New Roman"/>
                </a:rPr>
                <a:t>1</a:t>
              </a:r>
              <a:endParaRPr lang="en-GB" sz="1600" dirty="0">
                <a:latin typeface="Times New Roman"/>
                <a:cs typeface="Times New Roman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588844" y="4408266"/>
              <a:ext cx="395717" cy="4437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>
                  <a:latin typeface="Times New Roman"/>
                  <a:cs typeface="Times New Roman"/>
                </a:rPr>
                <a:t>2</a:t>
              </a:r>
              <a:endParaRPr lang="en-GB" sz="1400" b="1" dirty="0">
                <a:latin typeface="Times New Roman"/>
                <a:cs typeface="Times New Roman"/>
              </a:endParaRP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7"/>
            <a:srcRect l="65332" t="48346" r="15649" b="35201"/>
            <a:stretch/>
          </p:blipFill>
          <p:spPr bwMode="auto">
            <a:xfrm>
              <a:off x="3840761" y="7269796"/>
              <a:ext cx="5105400" cy="1663844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35" name="TextBox 34"/>
            <p:cNvSpPr txBox="1"/>
            <p:nvPr/>
          </p:nvSpPr>
          <p:spPr>
            <a:xfrm>
              <a:off x="3804848" y="6212144"/>
              <a:ext cx="735509" cy="488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d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pic>
          <p:nvPicPr>
            <p:cNvPr id="36" name="Picture 35"/>
            <p:cNvPicPr/>
            <p:nvPr/>
          </p:nvPicPr>
          <p:blipFill rotWithShape="1">
            <a:blip r:embed="rId7"/>
            <a:srcRect l="94788" t="27580" r="4075" b="13669"/>
            <a:stretch/>
          </p:blipFill>
          <p:spPr bwMode="auto">
            <a:xfrm>
              <a:off x="8975465" y="6566816"/>
              <a:ext cx="589610" cy="3069804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37" name="Rectangle 36"/>
            <p:cNvSpPr/>
            <p:nvPr/>
          </p:nvSpPr>
          <p:spPr>
            <a:xfrm>
              <a:off x="8702321" y="6542344"/>
              <a:ext cx="1137240" cy="126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>
                <a:latin typeface="Times New Roman"/>
                <a:cs typeface="Times New Roman"/>
              </a:endParaRPr>
            </a:p>
          </p:txBody>
        </p:sp>
        <p:sp>
          <p:nvSpPr>
            <p:cNvPr id="38" name="Rectangle 37"/>
            <p:cNvSpPr>
              <a:spLocks/>
            </p:cNvSpPr>
            <p:nvPr/>
          </p:nvSpPr>
          <p:spPr>
            <a:xfrm>
              <a:off x="9433556" y="6570460"/>
              <a:ext cx="273198" cy="30599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Times New Roman"/>
                <a:cs typeface="Times New Roman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9437480" y="6621301"/>
              <a:ext cx="414209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1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9437480" y="9335494"/>
              <a:ext cx="414209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0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9437480" y="7992353"/>
              <a:ext cx="636106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0.5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-3006689" y="6028827"/>
              <a:ext cx="735509" cy="488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c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914225" y="8965817"/>
              <a:ext cx="5105399" cy="488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>
                  <a:latin typeface="Times New Roman"/>
                  <a:cs typeface="Times New Roman"/>
                </a:rPr>
                <a:t>Magnitude of Acoustic Pressure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pic>
          <p:nvPicPr>
            <p:cNvPr id="44" name="Picture 2" descr="http://1.bp.blogspot.com/-g2_SFmY-LvE/UMToqsbMPeI/AAAAAAAAGBk/ti-1DEu149E/s1600/sinusoide.png"/>
            <p:cNvPicPr>
              <a:picLocks noChangeAspect="1" noChangeArrowheads="1"/>
            </p:cNvPicPr>
            <p:nvPr/>
          </p:nvPicPr>
          <p:blipFill>
            <a:blip r:embed="rId8" cstate="print">
              <a:biLevel thresh="7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8611" y="3583288"/>
              <a:ext cx="709102" cy="648882"/>
            </a:xfrm>
            <a:prstGeom prst="rect">
              <a:avLst/>
            </a:prstGeom>
            <a:ln w="22225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5" name="Straight Connector 44"/>
            <p:cNvCxnSpPr/>
            <p:nvPr/>
          </p:nvCxnSpPr>
          <p:spPr>
            <a:xfrm>
              <a:off x="7218033" y="3774683"/>
              <a:ext cx="169649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7208945" y="3887696"/>
              <a:ext cx="332605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59" t="7069" r="8159" b="16731"/>
            <a:stretch/>
          </p:blipFill>
          <p:spPr>
            <a:xfrm>
              <a:off x="-1725950" y="6532881"/>
              <a:ext cx="5530799" cy="2581023"/>
            </a:xfrm>
            <a:prstGeom prst="rect">
              <a:avLst/>
            </a:prstGeom>
          </p:spPr>
        </p:pic>
        <p:cxnSp>
          <p:nvCxnSpPr>
            <p:cNvPr id="48" name="Straight Connector 47"/>
            <p:cNvCxnSpPr/>
            <p:nvPr/>
          </p:nvCxnSpPr>
          <p:spPr>
            <a:xfrm>
              <a:off x="5685086" y="7388831"/>
              <a:ext cx="885260" cy="0"/>
            </a:xfrm>
            <a:prstGeom prst="line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/>
            <p:nvPr/>
          </p:nvCxnSpPr>
          <p:spPr>
            <a:xfrm flipV="1">
              <a:off x="5685086" y="6452953"/>
              <a:ext cx="0" cy="949934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/>
            <p:nvPr/>
          </p:nvSpPr>
          <p:spPr>
            <a:xfrm>
              <a:off x="6404508" y="6931906"/>
              <a:ext cx="432700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y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5685087" y="6217809"/>
              <a:ext cx="397596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z</a:t>
              </a:r>
              <a:endParaRPr lang="en-GB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 rot="16200000">
              <a:off x="-4499171" y="7651128"/>
              <a:ext cx="4122132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Acoustic energy density (J/m</a:t>
              </a:r>
              <a:r>
                <a:rPr lang="en-US" sz="1600" b="1" baseline="30000" dirty="0" smtClean="0">
                  <a:latin typeface="Times New Roman"/>
                  <a:cs typeface="Times New Roman"/>
                </a:rPr>
                <a:t>3</a:t>
              </a:r>
              <a:r>
                <a:rPr lang="en-US" sz="1600" b="1" dirty="0" smtClean="0">
                  <a:latin typeface="Times New Roman"/>
                  <a:cs typeface="Times New Roman"/>
                </a:rPr>
                <a:t>)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-1972000" y="8864277"/>
              <a:ext cx="414209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0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-2193984" y="7642817"/>
              <a:ext cx="710073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500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-2305180" y="6479966"/>
              <a:ext cx="858004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1000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-525036" y="9290721"/>
              <a:ext cx="2520213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Frequency (MHz)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-1305678" y="9035963"/>
              <a:ext cx="636106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1.6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1429" y="9043764"/>
              <a:ext cx="636106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1.8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455919" y="9046429"/>
              <a:ext cx="414209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latin typeface="Times New Roman"/>
                  <a:cs typeface="Times New Roman"/>
                </a:rPr>
                <a:t>2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709535" y="9043764"/>
              <a:ext cx="636106" cy="4881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2.2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8792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55</Words>
  <Application>Microsoft Macintosh PowerPoint</Application>
  <PresentationFormat>On-screen Show (4:3)</PresentationFormat>
  <Paragraphs>34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Oxford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</dc:creator>
  <cp:lastModifiedBy>J</cp:lastModifiedBy>
  <cp:revision>1</cp:revision>
  <dcterms:created xsi:type="dcterms:W3CDTF">2015-07-15T09:49:36Z</dcterms:created>
  <dcterms:modified xsi:type="dcterms:W3CDTF">2015-07-15T09:52:12Z</dcterms:modified>
</cp:coreProperties>
</file>